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9"/>
  </p:notesMasterIdLst>
  <p:sldIdLst>
    <p:sldId id="266" r:id="rId3"/>
    <p:sldId id="263" r:id="rId4"/>
    <p:sldId id="259" r:id="rId5"/>
    <p:sldId id="264" r:id="rId6"/>
    <p:sldId id="265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575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8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7F659-E387-44BB-8634-E2E535D16377}" type="datetimeFigureOut">
              <a:rPr lang="en-US" smtClean="0"/>
              <a:pPr/>
              <a:t>02/12/2014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DA444-849E-4402-B51A-29373B7EF7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63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82880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2514600"/>
            <a:ext cx="6629400" cy="1066800"/>
          </a:xfrm>
        </p:spPr>
        <p:txBody>
          <a:bodyPr anchor="b"/>
          <a:lstStyle>
            <a:lvl1pPr>
              <a:defRPr>
                <a:solidFill>
                  <a:srgbClr val="F2BF4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581400"/>
            <a:ext cx="6248400" cy="1752600"/>
          </a:xfrm>
        </p:spPr>
        <p:txBody>
          <a:bodyPr/>
          <a:lstStyle>
            <a:lvl1pPr marL="0" indent="0">
              <a:buFont typeface="Times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12725" y="3489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68313" y="1033046"/>
            <a:ext cx="57358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  <a:latin typeface="Univers 65 Bold" charset="0"/>
              </a:rPr>
              <a:t>Bioinformatics and Computational Biology Graduate Program</a:t>
            </a:r>
            <a:endParaRPr lang="en-US" sz="1600" dirty="0">
              <a:solidFill>
                <a:srgbClr val="FFFFFF"/>
              </a:solidFill>
              <a:latin typeface="Univers 65 Bold" charset="0"/>
            </a:endParaRPr>
          </a:p>
        </p:txBody>
      </p:sp>
      <p:pic>
        <p:nvPicPr>
          <p:cNvPr id="10" name="Picture 11" descr="ISU LEFT white.eps"/>
          <p:cNvPicPr>
            <a:picLocks noChangeAspect="1"/>
          </p:cNvPicPr>
          <p:nvPr userDrawn="1"/>
        </p:nvPicPr>
        <p:blipFill>
          <a:blip r:embed="rId2"/>
          <a:srcRect b="38235"/>
          <a:stretch>
            <a:fillRect/>
          </a:stretch>
        </p:blipFill>
        <p:spPr bwMode="auto">
          <a:xfrm>
            <a:off x="533400" y="567909"/>
            <a:ext cx="4724400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685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5224-E09D-487F-9BC3-AC0323F16EF2}" type="datetimeFigureOut">
              <a:rPr lang="en-US" smtClean="0"/>
              <a:t>02/12/2014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79A9A4E-4C82-4D44-9372-C31BB3818094}" type="slidenum">
              <a:rPr lang="en-US" smtClean="0">
                <a:solidFill>
                  <a:srgbClr val="000000">
                    <a:tint val="75000"/>
                  </a:srgbClr>
                </a:solidFill>
                <a:latin typeface="Times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45525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5224-E09D-487F-9BC3-AC0323F16EF2}" type="datetimeFigureOut">
              <a:rPr lang="en-US" smtClean="0"/>
              <a:t>02/12/2014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79A9A4E-4C82-4D44-9372-C31BB3818094}" type="slidenum">
              <a:rPr lang="en-US" smtClean="0">
                <a:solidFill>
                  <a:srgbClr val="000000">
                    <a:tint val="75000"/>
                  </a:srgbClr>
                </a:solidFill>
                <a:latin typeface="Times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939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616" indent="0">
              <a:buNone/>
              <a:defRPr sz="1200"/>
            </a:lvl2pPr>
            <a:lvl3pPr marL="913232" indent="0">
              <a:buNone/>
              <a:defRPr sz="1000"/>
            </a:lvl3pPr>
            <a:lvl4pPr marL="1369848" indent="0">
              <a:buNone/>
              <a:defRPr sz="900"/>
            </a:lvl4pPr>
            <a:lvl5pPr marL="1826462" indent="0">
              <a:buNone/>
              <a:defRPr sz="900"/>
            </a:lvl5pPr>
            <a:lvl6pPr marL="2283076" indent="0">
              <a:buNone/>
              <a:defRPr sz="900"/>
            </a:lvl6pPr>
            <a:lvl7pPr marL="2739689" indent="0">
              <a:buNone/>
              <a:defRPr sz="900"/>
            </a:lvl7pPr>
            <a:lvl8pPr marL="3196305" indent="0">
              <a:buNone/>
              <a:defRPr sz="900"/>
            </a:lvl8pPr>
            <a:lvl9pPr marL="36529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5224-E09D-487F-9BC3-AC0323F16EF2}" type="datetimeFigureOut">
              <a:rPr lang="en-US" smtClean="0"/>
              <a:t>02/12/2014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79A9A4E-4C82-4D44-9372-C31BB3818094}" type="slidenum">
              <a:rPr lang="en-US" smtClean="0">
                <a:solidFill>
                  <a:srgbClr val="000000">
                    <a:tint val="75000"/>
                  </a:srgbClr>
                </a:solidFill>
                <a:latin typeface="Times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099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616" indent="0">
              <a:buNone/>
              <a:defRPr sz="2800"/>
            </a:lvl2pPr>
            <a:lvl3pPr marL="913232" indent="0">
              <a:buNone/>
              <a:defRPr sz="2400"/>
            </a:lvl3pPr>
            <a:lvl4pPr marL="1369848" indent="0">
              <a:buNone/>
              <a:defRPr sz="2000"/>
            </a:lvl4pPr>
            <a:lvl5pPr marL="1826462" indent="0">
              <a:buNone/>
              <a:defRPr sz="2000"/>
            </a:lvl5pPr>
            <a:lvl6pPr marL="2283076" indent="0">
              <a:buNone/>
              <a:defRPr sz="2000"/>
            </a:lvl6pPr>
            <a:lvl7pPr marL="2739689" indent="0">
              <a:buNone/>
              <a:defRPr sz="2000"/>
            </a:lvl7pPr>
            <a:lvl8pPr marL="3196305" indent="0">
              <a:buNone/>
              <a:defRPr sz="2000"/>
            </a:lvl8pPr>
            <a:lvl9pPr marL="365292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616" indent="0">
              <a:buNone/>
              <a:defRPr sz="1200"/>
            </a:lvl2pPr>
            <a:lvl3pPr marL="913232" indent="0">
              <a:buNone/>
              <a:defRPr sz="1000"/>
            </a:lvl3pPr>
            <a:lvl4pPr marL="1369848" indent="0">
              <a:buNone/>
              <a:defRPr sz="900"/>
            </a:lvl4pPr>
            <a:lvl5pPr marL="1826462" indent="0">
              <a:buNone/>
              <a:defRPr sz="900"/>
            </a:lvl5pPr>
            <a:lvl6pPr marL="2283076" indent="0">
              <a:buNone/>
              <a:defRPr sz="900"/>
            </a:lvl6pPr>
            <a:lvl7pPr marL="2739689" indent="0">
              <a:buNone/>
              <a:defRPr sz="900"/>
            </a:lvl7pPr>
            <a:lvl8pPr marL="3196305" indent="0">
              <a:buNone/>
              <a:defRPr sz="900"/>
            </a:lvl8pPr>
            <a:lvl9pPr marL="36529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5224-E09D-487F-9BC3-AC0323F16EF2}" type="datetimeFigureOut">
              <a:rPr lang="en-US" smtClean="0"/>
              <a:t>02/12/2014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79A9A4E-4C82-4D44-9372-C31BB3818094}" type="slidenum">
              <a:rPr lang="en-US" smtClean="0">
                <a:solidFill>
                  <a:srgbClr val="000000">
                    <a:tint val="75000"/>
                  </a:srgbClr>
                </a:solidFill>
                <a:latin typeface="Times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53976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5224-E09D-487F-9BC3-AC0323F16EF2}" type="datetimeFigureOut">
              <a:rPr lang="en-US" smtClean="0"/>
              <a:t>02/12/2014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79A9A4E-4C82-4D44-9372-C31BB3818094}" type="slidenum">
              <a:rPr lang="en-US" smtClean="0">
                <a:solidFill>
                  <a:srgbClr val="000000">
                    <a:tint val="75000"/>
                  </a:srgbClr>
                </a:solidFill>
                <a:latin typeface="Times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49257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9" y="1317625"/>
            <a:ext cx="9875837" cy="280876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6" y="1317625"/>
            <a:ext cx="29475113" cy="28087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5224-E09D-487F-9BC3-AC0323F16EF2}" type="datetimeFigureOut">
              <a:rPr lang="en-US" smtClean="0"/>
              <a:t>02/12/2014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79A9A4E-4C82-4D44-9372-C31BB3818094}" type="slidenum">
              <a:rPr lang="en-US" smtClean="0">
                <a:solidFill>
                  <a:srgbClr val="000000">
                    <a:tint val="75000"/>
                  </a:srgbClr>
                </a:solidFill>
                <a:latin typeface="Times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38498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5715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79A9A4E-4C82-4D44-9372-C31BB3818094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2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715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069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4572000" y="1066800"/>
            <a:ext cx="4191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4191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5730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431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5224-E09D-487F-9BC3-AC0323F16EF2}" type="datetimeFigureOut">
              <a:rPr lang="en-US" smtClean="0"/>
              <a:t>02/12/2014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F29C-3051-4870-8600-CAD86A46C0B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1" descr="ISU LEFT white.eps"/>
          <p:cNvPicPr>
            <a:picLocks noChangeAspect="1"/>
          </p:cNvPicPr>
          <p:nvPr userDrawn="1"/>
        </p:nvPicPr>
        <p:blipFill>
          <a:blip r:embed="rId2"/>
          <a:srcRect b="38235"/>
          <a:stretch>
            <a:fillRect/>
          </a:stretch>
        </p:blipFill>
        <p:spPr bwMode="auto">
          <a:xfrm>
            <a:off x="533400" y="567909"/>
            <a:ext cx="4724400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2807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5224-E09D-487F-9BC3-AC0323F16EF2}" type="datetimeFigureOut">
              <a:rPr lang="en-US" smtClean="0"/>
              <a:t>02/12/2014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9A4E-4C82-4D44-9372-C31BB3818094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5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61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2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8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4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0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6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9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5224-E09D-487F-9BC3-AC0323F16EF2}" type="datetimeFigureOut">
              <a:rPr lang="en-US" smtClean="0"/>
              <a:t>02/12/2014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9A4E-4C82-4D44-9372-C31BB3818094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48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5224-E09D-487F-9BC3-AC0323F16EF2}" type="datetimeFigureOut">
              <a:rPr lang="en-US" smtClean="0"/>
              <a:t>02/12/2014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A9A4E-4C82-4D44-9372-C31BB3818094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69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16" indent="0">
              <a:buNone/>
              <a:defRPr sz="2000" b="1"/>
            </a:lvl2pPr>
            <a:lvl3pPr marL="913232" indent="0">
              <a:buNone/>
              <a:defRPr sz="1800" b="1"/>
            </a:lvl3pPr>
            <a:lvl4pPr marL="1369848" indent="0">
              <a:buNone/>
              <a:defRPr sz="1600" b="1"/>
            </a:lvl4pPr>
            <a:lvl5pPr marL="1826462" indent="0">
              <a:buNone/>
              <a:defRPr sz="1600" b="1"/>
            </a:lvl5pPr>
            <a:lvl6pPr marL="2283076" indent="0">
              <a:buNone/>
              <a:defRPr sz="1600" b="1"/>
            </a:lvl6pPr>
            <a:lvl7pPr marL="2739689" indent="0">
              <a:buNone/>
              <a:defRPr sz="1600" b="1"/>
            </a:lvl7pPr>
            <a:lvl8pPr marL="3196305" indent="0">
              <a:buNone/>
              <a:defRPr sz="1600" b="1"/>
            </a:lvl8pPr>
            <a:lvl9pPr marL="36529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16" indent="0">
              <a:buNone/>
              <a:defRPr sz="2000" b="1"/>
            </a:lvl2pPr>
            <a:lvl3pPr marL="913232" indent="0">
              <a:buNone/>
              <a:defRPr sz="1800" b="1"/>
            </a:lvl3pPr>
            <a:lvl4pPr marL="1369848" indent="0">
              <a:buNone/>
              <a:defRPr sz="1600" b="1"/>
            </a:lvl4pPr>
            <a:lvl5pPr marL="1826462" indent="0">
              <a:buNone/>
              <a:defRPr sz="1600" b="1"/>
            </a:lvl5pPr>
            <a:lvl6pPr marL="2283076" indent="0">
              <a:buNone/>
              <a:defRPr sz="1600" b="1"/>
            </a:lvl6pPr>
            <a:lvl7pPr marL="2739689" indent="0">
              <a:buNone/>
              <a:defRPr sz="1600" b="1"/>
            </a:lvl7pPr>
            <a:lvl8pPr marL="3196305" indent="0">
              <a:buNone/>
              <a:defRPr sz="1600" b="1"/>
            </a:lvl8pPr>
            <a:lvl9pPr marL="36529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5224-E09D-487F-9BC3-AC0323F16EF2}" type="datetimeFigureOut">
              <a:rPr lang="en-US" smtClean="0"/>
              <a:t>02/12/2014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79A9A4E-4C82-4D44-9372-C31BB3818094}" type="slidenum">
              <a:rPr lang="en-US" smtClean="0">
                <a:solidFill>
                  <a:srgbClr val="000000">
                    <a:tint val="75000"/>
                  </a:srgbClr>
                </a:solidFill>
                <a:latin typeface="Times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08385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slideLayout" Target="../slideLayouts/slideLayout9.xml"/><Relationship Id="rId6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382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12725" y="3489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5760484" y="6197025"/>
            <a:ext cx="33073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  <a:latin typeface="Univers 65 Bold" charset="0"/>
              </a:rPr>
              <a:t>Bioinformatics and Computational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  <a:latin typeface="Univers 65 Bold" charset="0"/>
              </a:rPr>
              <a:t>Biology Graduate Program</a:t>
            </a:r>
            <a:endParaRPr lang="en-US" sz="1600" dirty="0">
              <a:solidFill>
                <a:srgbClr val="FFFFFF"/>
              </a:solidFill>
              <a:latin typeface="Univers 65 Bold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5730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79A9A4E-4C82-4D44-9372-C31BB3818094}" type="slidenum">
              <a:rPr lang="en-US" smtClean="0">
                <a:solidFill>
                  <a:srgbClr val="000000">
                    <a:tint val="75000"/>
                  </a:srgbClr>
                </a:solidFill>
                <a:latin typeface="Times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  <a:latin typeface="Times" charset="0"/>
            </a:endParaRPr>
          </a:p>
        </p:txBody>
      </p:sp>
      <p:pic>
        <p:nvPicPr>
          <p:cNvPr id="12" name="Picture 11" descr="ISU LEFT white.eps"/>
          <p:cNvPicPr>
            <a:picLocks noChangeAspect="1"/>
          </p:cNvPicPr>
          <p:nvPr/>
        </p:nvPicPr>
        <p:blipFill>
          <a:blip r:embed="rId6"/>
          <a:srcRect b="38235"/>
          <a:stretch>
            <a:fillRect/>
          </a:stretch>
        </p:blipFill>
        <p:spPr bwMode="auto">
          <a:xfrm>
            <a:off x="533400" y="6365927"/>
            <a:ext cx="3200400" cy="263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985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2pPr>
      <a:lvl3pPr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3pPr>
      <a:lvl4pPr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4pPr>
      <a:lvl5pPr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  <a:ea typeface="Geneva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  <a:ea typeface="Geneva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  <a:ea typeface="Geneva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  <a:ea typeface="Geneva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rgbClr val="7A6E67"/>
          </a:solidFill>
          <a:latin typeface="+mn-lt"/>
          <a:ea typeface="Geneva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rgbClr val="7A6E67"/>
          </a:solidFill>
          <a:latin typeface="+mn-lt"/>
          <a:ea typeface="Geneva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rgbClr val="7A6E67"/>
          </a:solidFill>
          <a:latin typeface="+mn-lt"/>
          <a:ea typeface="Geneva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rgbClr val="7A6E67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20" tIns="45664" rIns="91320" bIns="4566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320" tIns="45664" rIns="91320" bIns="456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320" tIns="45664" rIns="91320" bIns="4566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95224-E09D-487F-9BC3-AC0323F16EF2}" type="datetimeFigureOut">
              <a:rPr lang="en-US" smtClean="0"/>
              <a:t>02/12/2014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320" tIns="45664" rIns="91320" bIns="4566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320" tIns="45664" rIns="91320" bIns="4566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79A9A4E-4C82-4D44-9372-C31BB3818094}" type="slidenum">
              <a:rPr lang="en-US" smtClean="0">
                <a:solidFill>
                  <a:srgbClr val="000000">
                    <a:tint val="75000"/>
                  </a:srgbClr>
                </a:solidFill>
                <a:latin typeface="Times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  <a:latin typeface="Times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5760484" y="6197025"/>
            <a:ext cx="33073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  <a:latin typeface="Univers 65 Bold" charset="0"/>
              </a:rPr>
              <a:t>Bioinformatics and Computational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FFFFFF"/>
                </a:solidFill>
                <a:latin typeface="Univers 65 Bold" charset="0"/>
              </a:rPr>
              <a:t>Biology Graduate Program</a:t>
            </a:r>
            <a:endParaRPr lang="en-US" sz="1600" dirty="0">
              <a:solidFill>
                <a:srgbClr val="FFFFFF"/>
              </a:solidFill>
              <a:latin typeface="Univers 65 Bold" charset="0"/>
            </a:endParaRPr>
          </a:p>
        </p:txBody>
      </p:sp>
      <p:pic>
        <p:nvPicPr>
          <p:cNvPr id="9" name="Picture 8" descr="ISU LEFT white.eps"/>
          <p:cNvPicPr>
            <a:picLocks noChangeAspect="1"/>
          </p:cNvPicPr>
          <p:nvPr/>
        </p:nvPicPr>
        <p:blipFill>
          <a:blip r:embed="rId13"/>
          <a:srcRect b="38235"/>
          <a:stretch>
            <a:fillRect/>
          </a:stretch>
        </p:blipFill>
        <p:spPr bwMode="auto">
          <a:xfrm>
            <a:off x="533400" y="6365927"/>
            <a:ext cx="3200400" cy="263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0385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91323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60" indent="-342460" algn="l" defTabSz="913232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98" indent="-285382" algn="l" defTabSz="913232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36" indent="-228306" algn="l" defTabSz="9132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152" indent="-228306" algn="l" defTabSz="913232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768" indent="-228306" algn="l" defTabSz="913232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384" indent="-228306" algn="l" defTabSz="9132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000" indent="-228306" algn="l" defTabSz="9132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614" indent="-228306" algn="l" defTabSz="9132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228" indent="-228306" algn="l" defTabSz="9132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16" algn="l" defTabSz="913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32" algn="l" defTabSz="913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848" algn="l" defTabSz="913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462" algn="l" defTabSz="913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076" algn="l" defTabSz="913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689" algn="l" defTabSz="913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305" algn="l" defTabSz="913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920" algn="l" defTabSz="913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Relationship Id="rId3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6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572000"/>
            <a:ext cx="6248400" cy="1752600"/>
          </a:xfrm>
        </p:spPr>
        <p:txBody>
          <a:bodyPr anchor="b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Carla Mann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December 11, 2014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Rocky Mountain Bioinformatics Conference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Snowmass, CO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-76200" y="2339975"/>
            <a:ext cx="9372600" cy="1470025"/>
          </a:xfrm>
        </p:spPr>
        <p:txBody>
          <a:bodyPr>
            <a:noAutofit/>
          </a:bodyPr>
          <a:lstStyle/>
          <a:p>
            <a:pPr algn="ctr"/>
            <a:r>
              <a:rPr lang="en-US" sz="3600" b="1" i="1" dirty="0" err="1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RNABindRPlus</a:t>
            </a:r>
            <a:r>
              <a:rPr lang="en-US" sz="36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Predicts RNA-Protein Interface Residues in Multiple Protein Conformations</a:t>
            </a:r>
            <a:endParaRPr lang="en-US" sz="36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973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RNA-Protein Interactions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Significance:</a:t>
            </a:r>
            <a:r>
              <a:rPr lang="en-US" sz="2800" dirty="0" smtClean="0"/>
              <a:t> Implicated in many biological processes beyond transcription/translation</a:t>
            </a:r>
          </a:p>
          <a:p>
            <a:r>
              <a:rPr lang="en-US" sz="2800" b="1" dirty="0" smtClean="0"/>
              <a:t>Why predict?</a:t>
            </a:r>
          </a:p>
          <a:p>
            <a:pPr lvl="1"/>
            <a:r>
              <a:rPr lang="en-US" dirty="0"/>
              <a:t>Hard to crystallize RNA-protein </a:t>
            </a:r>
            <a:r>
              <a:rPr lang="en-US" dirty="0" smtClean="0"/>
              <a:t>complexes</a:t>
            </a:r>
          </a:p>
          <a:p>
            <a:r>
              <a:rPr lang="en-US" sz="2800" dirty="0" smtClean="0"/>
              <a:t>Why predict based on </a:t>
            </a:r>
            <a:r>
              <a:rPr lang="en-US" sz="2800" b="1" dirty="0" smtClean="0"/>
              <a:t>sequence</a:t>
            </a:r>
            <a:r>
              <a:rPr lang="en-US" sz="2800" dirty="0" smtClean="0"/>
              <a:t> instead of structure?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A816-5609-41A2-A7BB-4031CCCD6300}" type="slidenum">
              <a:rPr lang="en-US" smtClean="0">
                <a:solidFill>
                  <a:schemeClr val="bg1"/>
                </a:solidFill>
              </a:rPr>
              <a:pPr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44" y="1600200"/>
            <a:ext cx="8682037" cy="3962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 descr="ISU LEFT white.eps"/>
          <p:cNvPicPr>
            <a:picLocks noChangeAspect="1"/>
          </p:cNvPicPr>
          <p:nvPr/>
        </p:nvPicPr>
        <p:blipFill>
          <a:blip r:embed="rId3"/>
          <a:srcRect b="38235"/>
          <a:stretch>
            <a:fillRect/>
          </a:stretch>
        </p:blipFill>
        <p:spPr bwMode="auto">
          <a:xfrm>
            <a:off x="304800" y="6347107"/>
            <a:ext cx="3429000" cy="282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569618" y="616508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Univers 65 Bold" charset="0"/>
              </a:rPr>
              <a:t>Bioinformatics and Computational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Univers 65 Bold" charset="0"/>
              </a:rPr>
              <a:t>Biology Graduate Program</a:t>
            </a:r>
          </a:p>
        </p:txBody>
      </p:sp>
    </p:spTree>
    <p:extLst>
      <p:ext uri="{BB962C8B-B14F-4D97-AF65-F5344CB8AC3E}">
        <p14:creationId xmlns:p14="http://schemas.microsoft.com/office/powerpoint/2010/main" val="3605028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RNA-Protein Interaction Prediction: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2507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2 Questions:</a:t>
            </a:r>
          </a:p>
          <a:p>
            <a:pPr lvl="1"/>
            <a:r>
              <a:rPr lang="en-US" dirty="0" smtClean="0"/>
              <a:t>Interacting partner </a:t>
            </a:r>
            <a:r>
              <a:rPr lang="en-US" dirty="0"/>
              <a:t>prediction: </a:t>
            </a:r>
            <a:r>
              <a:rPr lang="en-US" i="1" dirty="0"/>
              <a:t>http://pridb.gdcb.iastate.edu/RPISeq</a:t>
            </a:r>
            <a:r>
              <a:rPr lang="en-US" i="1" dirty="0" smtClean="0"/>
              <a:t>/</a:t>
            </a:r>
          </a:p>
          <a:p>
            <a:pPr lvl="1"/>
            <a:r>
              <a:rPr lang="en-US" b="1" dirty="0" smtClean="0"/>
              <a:t>Interacting residue </a:t>
            </a:r>
            <a:r>
              <a:rPr lang="en-US" b="1" dirty="0"/>
              <a:t>prediction: </a:t>
            </a:r>
            <a:r>
              <a:rPr lang="en-US" b="1" i="1" dirty="0"/>
              <a:t>http://einstein.cs.iastate.edu/RNABindRPlus/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Rocky Mountain Bioinformatics Conference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A816-5609-41A2-A7BB-4031CCCD6300}" type="slidenum">
              <a:rPr lang="en-US" smtClean="0">
                <a:solidFill>
                  <a:schemeClr val="bg1"/>
                </a:solidFill>
              </a:rPr>
              <a:pPr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42900" y="1957046"/>
            <a:ext cx="1905000" cy="6858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&gt; Protein Sequence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914072" y="2528307"/>
            <a:ext cx="3505200" cy="11430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SVMOpt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Optimized Support Vector Machine (SVM) classifier-Position Specific Scoring Matrix (PSSM)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239000" y="2237453"/>
            <a:ext cx="1600200" cy="609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Logistic Regression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Explosion 1 14"/>
          <p:cNvSpPr/>
          <p:nvPr/>
        </p:nvSpPr>
        <p:spPr>
          <a:xfrm>
            <a:off x="5372100" y="3951249"/>
            <a:ext cx="2667000" cy="2133600"/>
          </a:xfrm>
          <a:prstGeom prst="irregularSeal1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Interacting Residue Prediction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914072" y="1461507"/>
            <a:ext cx="3505200" cy="685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HomPrip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sequence homology-based predictor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1" name="Elbow Connector 20"/>
          <p:cNvCxnSpPr>
            <a:stCxn id="7" idx="3"/>
            <a:endCxn id="20" idx="1"/>
          </p:cNvCxnSpPr>
          <p:nvPr/>
        </p:nvCxnSpPr>
        <p:spPr>
          <a:xfrm flipV="1">
            <a:off x="2247900" y="1804407"/>
            <a:ext cx="666172" cy="49553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7" idx="3"/>
            <a:endCxn id="16" idx="1"/>
          </p:cNvCxnSpPr>
          <p:nvPr/>
        </p:nvCxnSpPr>
        <p:spPr>
          <a:xfrm>
            <a:off x="2247900" y="2299946"/>
            <a:ext cx="666172" cy="79986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20" idx="3"/>
            <a:endCxn id="8" idx="1"/>
          </p:cNvCxnSpPr>
          <p:nvPr/>
        </p:nvCxnSpPr>
        <p:spPr>
          <a:xfrm>
            <a:off x="6419272" y="1804407"/>
            <a:ext cx="819728" cy="73784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6" idx="3"/>
            <a:endCxn id="8" idx="1"/>
          </p:cNvCxnSpPr>
          <p:nvPr/>
        </p:nvCxnSpPr>
        <p:spPr>
          <a:xfrm flipV="1">
            <a:off x="6419272" y="2542253"/>
            <a:ext cx="819728" cy="55755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endCxn id="15" idx="0"/>
          </p:cNvCxnSpPr>
          <p:nvPr/>
        </p:nvCxnSpPr>
        <p:spPr>
          <a:xfrm rot="5400000">
            <a:off x="7044462" y="2956606"/>
            <a:ext cx="1115345" cy="8739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" y="4506653"/>
            <a:ext cx="37545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/>
              <a:t>RNABindRPlus</a:t>
            </a:r>
            <a:endParaRPr lang="en-US" sz="4800" dirty="0"/>
          </a:p>
        </p:txBody>
      </p:sp>
      <p:pic>
        <p:nvPicPr>
          <p:cNvPr id="36" name="Picture 35" descr="ISU LEFT white.eps"/>
          <p:cNvPicPr>
            <a:picLocks noChangeAspect="1"/>
          </p:cNvPicPr>
          <p:nvPr/>
        </p:nvPicPr>
        <p:blipFill>
          <a:blip r:embed="rId2"/>
          <a:srcRect b="38235"/>
          <a:stretch>
            <a:fillRect/>
          </a:stretch>
        </p:blipFill>
        <p:spPr bwMode="auto">
          <a:xfrm>
            <a:off x="304800" y="6347107"/>
            <a:ext cx="3429000" cy="282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Rectangle 36"/>
          <p:cNvSpPr/>
          <p:nvPr/>
        </p:nvSpPr>
        <p:spPr>
          <a:xfrm>
            <a:off x="4572000" y="616508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Univers 65 Bold" charset="0"/>
              </a:rPr>
              <a:t>Bioinformatics and Computational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Univers 65 Bold" charset="0"/>
              </a:rPr>
              <a:t>Biology Graduate Program</a:t>
            </a:r>
          </a:p>
        </p:txBody>
      </p:sp>
    </p:spTree>
    <p:extLst>
      <p:ext uri="{BB962C8B-B14F-4D97-AF65-F5344CB8AC3E}">
        <p14:creationId xmlns:p14="http://schemas.microsoft.com/office/powerpoint/2010/main" val="579804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16" grpId="0" animBg="1"/>
      <p:bldP spid="8" grpId="0" animBg="1"/>
      <p:bldP spid="15" grpId="0" animBg="1"/>
      <p:bldP spid="20" grpId="0" animBg="1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dirty="0" err="1" smtClean="0"/>
              <a:t>RNABindRPlus</a:t>
            </a:r>
            <a:r>
              <a:rPr lang="en-US" sz="3600" b="1" dirty="0" smtClean="0"/>
              <a:t> False Positive Predictions Are Not Always False</a:t>
            </a:r>
            <a:endParaRPr lang="en-US" sz="36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Rocky Mountain Bioinformatics Conference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A816-5609-41A2-A7BB-4031CCCD6300}" type="slidenum">
              <a:rPr lang="en-US" smtClean="0">
                <a:solidFill>
                  <a:schemeClr val="bg1"/>
                </a:solidFill>
              </a:rPr>
              <a:pPr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57400"/>
            <a:ext cx="4769177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638800" y="2971800"/>
            <a:ext cx="3352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T. </a:t>
            </a:r>
            <a:r>
              <a:rPr lang="en-US" i="1" dirty="0" err="1" smtClean="0"/>
              <a:t>thermophilus</a:t>
            </a:r>
            <a:r>
              <a:rPr lang="en-US" dirty="0" smtClean="0"/>
              <a:t> 30S ribosomal protein </a:t>
            </a:r>
            <a:r>
              <a:rPr lang="en-US" dirty="0"/>
              <a:t>S2 sequence </a:t>
            </a:r>
            <a:r>
              <a:rPr lang="en-US" dirty="0" smtClean="0"/>
              <a:t>(</a:t>
            </a:r>
            <a:r>
              <a:rPr lang="en-US" dirty="0" err="1" smtClean="0"/>
              <a:t>aa</a:t>
            </a:r>
            <a:r>
              <a:rPr lang="en-US" dirty="0" smtClean="0"/>
              <a:t> 1-187 of 256)</a:t>
            </a:r>
            <a:endParaRPr lang="en-US" i="1" dirty="0"/>
          </a:p>
        </p:txBody>
      </p:sp>
      <p:pic>
        <p:nvPicPr>
          <p:cNvPr id="14" name="Picture 13" descr="ISU LEFT white.eps"/>
          <p:cNvPicPr>
            <a:picLocks noChangeAspect="1"/>
          </p:cNvPicPr>
          <p:nvPr/>
        </p:nvPicPr>
        <p:blipFill>
          <a:blip r:embed="rId3"/>
          <a:srcRect b="38235"/>
          <a:stretch>
            <a:fillRect/>
          </a:stretch>
        </p:blipFill>
        <p:spPr bwMode="auto">
          <a:xfrm>
            <a:off x="304800" y="6347107"/>
            <a:ext cx="3429000" cy="282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4572000" y="616508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Univers 65 Bold" charset="0"/>
              </a:rPr>
              <a:t>Bioinformatics and Computational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Univers 65 Bold" charset="0"/>
              </a:rPr>
              <a:t>Biology Graduate Program</a:t>
            </a: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85" y="2057400"/>
            <a:ext cx="4750592" cy="296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638798" y="2971800"/>
            <a:ext cx="3352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PDB 2VQE_B 30S ribosomal protein S2 sequence</a:t>
            </a:r>
          </a:p>
          <a:p>
            <a:r>
              <a:rPr lang="en-US" b="1" dirty="0" smtClean="0"/>
              <a:t>Interfacial residues are bold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638798" y="2798845"/>
            <a:ext cx="29717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PDB 2VQE_B sequence</a:t>
            </a:r>
          </a:p>
          <a:p>
            <a:r>
              <a:rPr lang="en-US" b="1" dirty="0"/>
              <a:t>Interfacial residues are </a:t>
            </a:r>
            <a:r>
              <a:rPr lang="en-US" b="1" dirty="0" smtClean="0"/>
              <a:t>bold</a:t>
            </a:r>
            <a:endParaRPr lang="en-US" dirty="0" smtClean="0">
              <a:solidFill>
                <a:srgbClr val="000000"/>
              </a:solidFill>
              <a:effectLst>
                <a:glow rad="228600">
                  <a:srgbClr val="FFFF00">
                    <a:alpha val="40000"/>
                  </a:srgbClr>
                </a:glow>
              </a:effectLst>
              <a:highlight>
                <a:srgbClr val="FFFF00"/>
              </a:highlight>
              <a:ea typeface="Times New Roman"/>
            </a:endParaRPr>
          </a:p>
          <a:p>
            <a:r>
              <a:rPr lang="en-US" dirty="0">
                <a:highlight>
                  <a:srgbClr val="FF0000"/>
                </a:highlight>
              </a:rPr>
              <a:t>FP </a:t>
            </a:r>
            <a:r>
              <a:rPr lang="en-US" dirty="0" smtClean="0">
                <a:highlight>
                  <a:srgbClr val="FF0000"/>
                </a:highlight>
              </a:rPr>
              <a:t>highlighted</a:t>
            </a:r>
          </a:p>
          <a:p>
            <a:r>
              <a:rPr lang="en-US" b="1" dirty="0" smtClean="0"/>
              <a:t>TP bold</a:t>
            </a:r>
          </a:p>
          <a:p>
            <a:r>
              <a:rPr lang="en-US" b="1" u="dotted" dirty="0"/>
              <a:t>FN underlined</a:t>
            </a:r>
            <a:endParaRPr lang="en-US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5638800" y="2789872"/>
            <a:ext cx="32976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Combined S2 interfacial residues</a:t>
            </a:r>
          </a:p>
          <a:p>
            <a:r>
              <a:rPr lang="en-US" b="1" dirty="0"/>
              <a:t>Interfacial residues are </a:t>
            </a:r>
            <a:r>
              <a:rPr lang="en-US" b="1" dirty="0" smtClean="0"/>
              <a:t>bold</a:t>
            </a:r>
            <a:endParaRPr lang="en-US" dirty="0" smtClean="0">
              <a:solidFill>
                <a:srgbClr val="000000"/>
              </a:solidFill>
              <a:effectLst>
                <a:glow rad="228600">
                  <a:srgbClr val="FFFF00">
                    <a:alpha val="40000"/>
                  </a:srgbClr>
                </a:glow>
              </a:effectLst>
              <a:highlight>
                <a:srgbClr val="FFFF00"/>
              </a:highlight>
              <a:ea typeface="Times New Roman"/>
            </a:endParaRPr>
          </a:p>
          <a:p>
            <a:r>
              <a:rPr lang="en-US" dirty="0">
                <a:highlight>
                  <a:srgbClr val="FF0000"/>
                </a:highlight>
              </a:rPr>
              <a:t>FP </a:t>
            </a:r>
            <a:r>
              <a:rPr lang="en-US" dirty="0" smtClean="0">
                <a:highlight>
                  <a:srgbClr val="FF0000"/>
                </a:highlight>
              </a:rPr>
              <a:t>highlighted</a:t>
            </a:r>
          </a:p>
          <a:p>
            <a:r>
              <a:rPr lang="en-US" b="1" dirty="0" smtClean="0"/>
              <a:t>TP bold</a:t>
            </a:r>
          </a:p>
          <a:p>
            <a:r>
              <a:rPr lang="en-US" b="1" u="dotted" dirty="0"/>
              <a:t>FN underlined</a:t>
            </a:r>
            <a:endParaRPr lang="en-US" b="1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85" y="2068981"/>
            <a:ext cx="4732007" cy="294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68981"/>
            <a:ext cx="4750592" cy="296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5638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  <p:bldP spid="7" grpId="1"/>
      <p:bldP spid="8" grpId="0"/>
      <p:bldP spid="8" grpId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err="1" smtClean="0"/>
              <a:t>RNABindRPlus</a:t>
            </a:r>
            <a:r>
              <a:rPr lang="en-US" sz="3600" b="1" dirty="0" smtClean="0"/>
              <a:t> Statistics</a:t>
            </a:r>
            <a:endParaRPr lang="en-US" sz="36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Rocky Mountain Bioinformatics Conference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A816-5609-41A2-A7BB-4031CCCD6300}" type="slidenum">
              <a:rPr lang="en-US" smtClean="0">
                <a:solidFill>
                  <a:schemeClr val="bg1"/>
                </a:solidFill>
              </a:rPr>
              <a:pPr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74171" y="4793054"/>
                <a:ext cx="8665029" cy="6735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>
                  <a:buSzPct val="100000"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600" i="0" smtClean="0">
                          <a:latin typeface="+mj-lt"/>
                        </a:rPr>
                        <m:t>Specificity</m:t>
                      </m:r>
                      <m:r>
                        <m:rPr>
                          <m:nor/>
                        </m:rPr>
                        <a:rPr lang="en-US" sz="1600" i="0" smtClean="0">
                          <a:latin typeface="+mj-lt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600" i="0">
                              <a:latin typeface="+mj-lt"/>
                            </a:rPr>
                            <m:t>TP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600" i="0">
                              <a:latin typeface="+mj-lt"/>
                            </a:rPr>
                            <m:t>TP</m:t>
                          </m:r>
                          <m:r>
                            <m:rPr>
                              <m:nor/>
                            </m:rPr>
                            <a:rPr lang="en-US" sz="1600" i="0">
                              <a:latin typeface="+mj-lt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US" sz="1600" i="0">
                              <a:latin typeface="+mj-lt"/>
                            </a:rPr>
                            <m:t>FP</m:t>
                          </m:r>
                        </m:den>
                      </m:f>
                      <m:r>
                        <m:rPr>
                          <m:nor/>
                        </m:rPr>
                        <a:rPr lang="en-US" sz="1600" b="0" i="0" smtClean="0">
                          <a:latin typeface="+mj-lt"/>
                        </a:rPr>
                        <m:t>               </m:t>
                      </m:r>
                      <m:r>
                        <m:rPr>
                          <m:nor/>
                        </m:rPr>
                        <a:rPr lang="en-US" sz="1600" i="0">
                          <a:latin typeface="+mj-lt"/>
                        </a:rPr>
                        <m:t>Sensitivity</m:t>
                      </m:r>
                      <m:r>
                        <m:rPr>
                          <m:nor/>
                        </m:rPr>
                        <a:rPr lang="en-US" sz="1600" i="0">
                          <a:latin typeface="+mj-lt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600" i="0">
                              <a:latin typeface="+mj-lt"/>
                            </a:rPr>
                            <m:t>TP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600" i="0">
                              <a:latin typeface="+mj-lt"/>
                            </a:rPr>
                            <m:t>TP</m:t>
                          </m:r>
                          <m:r>
                            <m:rPr>
                              <m:nor/>
                            </m:rPr>
                            <a:rPr lang="en-US" sz="1600" i="0">
                              <a:latin typeface="+mj-lt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US" sz="1600" i="0">
                              <a:latin typeface="+mj-lt"/>
                            </a:rPr>
                            <m:t>FN</m:t>
                          </m:r>
                        </m:den>
                      </m:f>
                      <m:r>
                        <m:rPr>
                          <m:nor/>
                        </m:rPr>
                        <a:rPr lang="en-US" sz="1600" b="0" i="0" smtClean="0">
                          <a:latin typeface="+mj-lt"/>
                        </a:rPr>
                        <m:t>               </m:t>
                      </m:r>
                      <m:r>
                        <m:rPr>
                          <m:nor/>
                        </m:rPr>
                        <a:rPr lang="en-US" sz="1600" i="0">
                          <a:latin typeface="+mj-lt"/>
                        </a:rPr>
                        <m:t>MCC</m:t>
                      </m:r>
                      <m:r>
                        <m:rPr>
                          <m:nor/>
                        </m:rPr>
                        <a:rPr lang="en-US" sz="1600" i="0">
                          <a:latin typeface="+mj-lt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600" i="0">
                                  <a:latin typeface="+mj-lt"/>
                                </a:rPr>
                                <m:t>TP</m:t>
                              </m:r>
                              <m:r>
                                <m:rPr>
                                  <m:nor/>
                                </m:rPr>
                                <a:rPr lang="en-US" sz="1600" i="0">
                                  <a:latin typeface="+mj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1600" i="0">
                                  <a:latin typeface="+mj-lt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sz="1600" i="0">
                                  <a:latin typeface="+mj-lt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1600" i="0">
                                  <a:latin typeface="+mj-lt"/>
                                </a:rPr>
                                <m:t>TN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US" sz="1600" i="0">
                              <a:latin typeface="+mj-lt"/>
                            </a:rPr>
                            <m:t>−(</m:t>
                          </m:r>
                          <m:r>
                            <m:rPr>
                              <m:nor/>
                            </m:rPr>
                            <a:rPr lang="en-US" sz="1600" i="0">
                              <a:latin typeface="+mj-lt"/>
                            </a:rPr>
                            <m:t>FP</m:t>
                          </m:r>
                          <m:r>
                            <m:rPr>
                              <m:nor/>
                            </m:rPr>
                            <a:rPr lang="en-US" sz="1600" i="0">
                              <a:latin typeface="+mj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0">
                              <a:latin typeface="+mj-lt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1600" i="0">
                              <a:latin typeface="+mj-lt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0">
                              <a:latin typeface="+mj-lt"/>
                            </a:rPr>
                            <m:t>FN</m:t>
                          </m:r>
                          <m:r>
                            <m:rPr>
                              <m:nor/>
                            </m:rPr>
                            <a:rPr lang="en-US" sz="1600" i="0">
                              <a:latin typeface="+mj-lt"/>
                            </a:rPr>
                            <m:t>)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en-US" sz="1600" i="0">
                                      <a:latin typeface="+mj-lt"/>
                                    </a:rPr>
                                    <m:t>TP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600" i="0">
                                      <a:latin typeface="+mj-lt"/>
                                    </a:rPr>
                                    <m:t>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600" i="0">
                                      <a:latin typeface="+mj-lt"/>
                                    </a:rPr>
                                    <m:t>FP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en-US" sz="1600" i="0">
                                      <a:latin typeface="+mj-lt"/>
                                    </a:rPr>
                                    <m:t>TP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600" i="0">
                                      <a:latin typeface="+mj-lt"/>
                                    </a:rPr>
                                    <m:t>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600" i="0">
                                      <a:latin typeface="+mj-lt"/>
                                    </a:rPr>
                                    <m:t>FN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en-US" sz="1600" i="0">
                                      <a:latin typeface="+mj-lt"/>
                                    </a:rPr>
                                    <m:t>TN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600" i="0">
                                      <a:latin typeface="+mj-lt"/>
                                    </a:rPr>
                                    <m:t>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600" i="0">
                                      <a:latin typeface="+mj-lt"/>
                                    </a:rPr>
                                    <m:t>FP</m:t>
                                  </m:r>
                                </m:e>
                              </m:d>
                              <m:r>
                                <m:rPr>
                                  <m:nor/>
                                </m:rPr>
                                <a:rPr lang="en-US" sz="1600" i="0">
                                  <a:latin typeface="+mj-lt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sz="1600" i="0">
                                  <a:latin typeface="+mj-lt"/>
                                </a:rPr>
                                <m:t>TN</m:t>
                              </m:r>
                              <m:r>
                                <m:rPr>
                                  <m:nor/>
                                </m:rPr>
                                <a:rPr lang="en-US" sz="1600" i="0">
                                  <a:latin typeface="+mj-lt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n-US" sz="1600" i="0">
                                  <a:latin typeface="+mj-lt"/>
                                </a:rPr>
                                <m:t>FN</m:t>
                              </m:r>
                              <m:r>
                                <m:rPr>
                                  <m:nor/>
                                </m:rPr>
                                <a:rPr lang="en-US" sz="1600" i="0">
                                  <a:latin typeface="+mj-lt"/>
                                </a:rPr>
                                <m:t>)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1600" dirty="0">
                  <a:latin typeface="+mj-lt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171" y="4793054"/>
                <a:ext cx="8665029" cy="67351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129791"/>
              </p:ext>
            </p:extLst>
          </p:nvPr>
        </p:nvGraphicFramePr>
        <p:xfrm>
          <a:off x="152400" y="1295401"/>
          <a:ext cx="8839201" cy="3352799"/>
        </p:xfrm>
        <a:graphic>
          <a:graphicData uri="http://schemas.openxmlformats.org/drawingml/2006/table">
            <a:tbl>
              <a:tblPr/>
              <a:tblGrid>
                <a:gridCol w="2960397"/>
                <a:gridCol w="587881"/>
                <a:gridCol w="571084"/>
                <a:gridCol w="571084"/>
                <a:gridCol w="571084"/>
                <a:gridCol w="1192557"/>
                <a:gridCol w="1192557"/>
                <a:gridCol w="1192557"/>
              </a:tblGrid>
              <a:tr h="369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Specificity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Sensitivity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MCC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738502">
                <a:tc>
                  <a:txBody>
                    <a:bodyPr/>
                    <a:lstStyle/>
                    <a:p>
                      <a:pPr marL="111125" indent="0" algn="l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Single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S2 structure (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2VQE)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2523">
                <a:tc>
                  <a:txBody>
                    <a:bodyPr/>
                    <a:lstStyle/>
                    <a:p>
                      <a:pPr marL="111125" indent="0" algn="l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Mean for 34 different </a:t>
                      </a:r>
                    </a:p>
                    <a:p>
                      <a:pPr marL="111125" indent="0" algn="l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single S2 structures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122523">
                <a:tc>
                  <a:txBody>
                    <a:bodyPr/>
                    <a:lstStyle/>
                    <a:p>
                      <a:pPr marL="111125" indent="0" algn="l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Combined interfaces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 34 different S2 structures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19200" y="5638800"/>
            <a:ext cx="746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Definitions from: </a:t>
            </a:r>
            <a:r>
              <a:rPr lang="en-US" sz="1400" dirty="0" err="1" smtClean="0"/>
              <a:t>Baldi</a:t>
            </a:r>
            <a:r>
              <a:rPr lang="en-US" sz="1400" dirty="0" smtClean="0"/>
              <a:t> and </a:t>
            </a:r>
            <a:r>
              <a:rPr lang="en-US" sz="1400" dirty="0" err="1" smtClean="0"/>
              <a:t>Brunak</a:t>
            </a:r>
            <a:r>
              <a:rPr lang="en-US" sz="1400" dirty="0" smtClean="0"/>
              <a:t>, 2001. </a:t>
            </a:r>
            <a:r>
              <a:rPr lang="en-US" sz="1400" i="1" dirty="0" smtClean="0"/>
              <a:t>Bioinformatics: The Machine Learning Approach</a:t>
            </a:r>
            <a:endParaRPr lang="en-US" sz="1400" dirty="0"/>
          </a:p>
        </p:txBody>
      </p:sp>
      <p:pic>
        <p:nvPicPr>
          <p:cNvPr id="11" name="Picture 10" descr="ISU LEFT white.eps"/>
          <p:cNvPicPr>
            <a:picLocks noChangeAspect="1"/>
          </p:cNvPicPr>
          <p:nvPr/>
        </p:nvPicPr>
        <p:blipFill>
          <a:blip r:embed="rId4"/>
          <a:srcRect b="38235"/>
          <a:stretch>
            <a:fillRect/>
          </a:stretch>
        </p:blipFill>
        <p:spPr bwMode="auto">
          <a:xfrm>
            <a:off x="304800" y="6347107"/>
            <a:ext cx="3429000" cy="282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4572000" y="616508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Univers 65 Bold" charset="0"/>
              </a:rPr>
              <a:t>Bioinformatics and Computational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Univers 65 Bold" charset="0"/>
              </a:rPr>
              <a:t>Biology Graduate Program</a:t>
            </a:r>
          </a:p>
        </p:txBody>
      </p:sp>
    </p:spTree>
    <p:extLst>
      <p:ext uri="{BB962C8B-B14F-4D97-AF65-F5344CB8AC3E}">
        <p14:creationId xmlns:p14="http://schemas.microsoft.com/office/powerpoint/2010/main" val="1134555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Acknowledgements and Further Reading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b="1" u="sng" dirty="0" err="1" smtClean="0"/>
              <a:t>Walia</a:t>
            </a:r>
            <a:r>
              <a:rPr lang="en-US" sz="2400" b="1" u="sng" dirty="0" smtClean="0"/>
              <a:t> RR</a:t>
            </a:r>
            <a:r>
              <a:rPr lang="en-US" sz="2400" dirty="0" smtClean="0"/>
              <a:t>, </a:t>
            </a:r>
            <a:r>
              <a:rPr lang="en-US" sz="2400" dirty="0" err="1" smtClean="0"/>
              <a:t>Xue</a:t>
            </a:r>
            <a:r>
              <a:rPr lang="en-US" sz="2400" dirty="0" smtClean="0"/>
              <a:t> LC, Wilkins K, El-</a:t>
            </a:r>
            <a:r>
              <a:rPr lang="en-US" sz="2400" dirty="0" err="1" smtClean="0"/>
              <a:t>Manzalawy</a:t>
            </a:r>
            <a:r>
              <a:rPr lang="en-US" sz="2400" dirty="0" smtClean="0"/>
              <a:t> Y, Dobbs D, </a:t>
            </a:r>
            <a:r>
              <a:rPr lang="en-US" sz="2400" dirty="0" err="1" smtClean="0"/>
              <a:t>Honavar</a:t>
            </a:r>
            <a:r>
              <a:rPr lang="en-US" sz="2400" dirty="0" smtClean="0"/>
              <a:t> V. </a:t>
            </a:r>
            <a:r>
              <a:rPr lang="en-US" sz="2400" i="1" dirty="0" err="1" smtClean="0"/>
              <a:t>RNABindRPlus</a:t>
            </a:r>
            <a:r>
              <a:rPr lang="en-US" sz="2400" i="1" dirty="0" smtClean="0"/>
              <a:t>: a predictor that combines machine learning and sequence homology-based methods to improve the reliability of predicted RNA-binding residues in proteins. </a:t>
            </a:r>
            <a:r>
              <a:rPr lang="en-US" sz="2400" dirty="0" err="1" smtClean="0"/>
              <a:t>PLoS</a:t>
            </a:r>
            <a:r>
              <a:rPr lang="en-US" sz="2400" dirty="0" smtClean="0"/>
              <a:t> One. 2014 May 20;9(5):e97725.</a:t>
            </a:r>
          </a:p>
          <a:p>
            <a:r>
              <a:rPr lang="en-US" sz="2400" b="1" dirty="0" smtClean="0"/>
              <a:t>http://einstein.cs.iastate.edu/RNABindRPlus/</a:t>
            </a:r>
            <a:endParaRPr lang="en-US" sz="2400" dirty="0"/>
          </a:p>
          <a:p>
            <a:r>
              <a:rPr lang="en-US" sz="2400" dirty="0" smtClean="0"/>
              <a:t>John Hsieh’s Poster (P25)</a:t>
            </a:r>
          </a:p>
          <a:p>
            <a:r>
              <a:rPr lang="en-US" sz="2400" dirty="0" smtClean="0"/>
              <a:t>My Poster (P33)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Rocky Mountain Bioinformatics Conference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A816-5609-41A2-A7BB-4031CCCD6300}" type="slidenum">
              <a:rPr lang="en-US" smtClean="0">
                <a:solidFill>
                  <a:schemeClr val="bg1"/>
                </a:solidFill>
              </a:rPr>
              <a:pPr/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ISU LEFT white.eps"/>
          <p:cNvPicPr>
            <a:picLocks noChangeAspect="1"/>
          </p:cNvPicPr>
          <p:nvPr/>
        </p:nvPicPr>
        <p:blipFill>
          <a:blip r:embed="rId2"/>
          <a:srcRect b="38235"/>
          <a:stretch>
            <a:fillRect/>
          </a:stretch>
        </p:blipFill>
        <p:spPr bwMode="auto">
          <a:xfrm>
            <a:off x="304800" y="6347107"/>
            <a:ext cx="3429000" cy="282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572000" y="616508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Univers 65 Bold" charset="0"/>
              </a:rPr>
              <a:t>Bioinformatics and Computational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Univers 65 Bold" charset="0"/>
              </a:rPr>
              <a:t>Biology Graduate Program</a:t>
            </a:r>
          </a:p>
        </p:txBody>
      </p:sp>
      <p:pic>
        <p:nvPicPr>
          <p:cNvPr id="6146" name="Picture 2" descr="http://www.cs.iastate.edu/~rwalia/imgs/rwal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543" y="4144536"/>
            <a:ext cx="1401657" cy="179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John Hsieh"/>
          <p:cNvPicPr>
            <a:picLocks noChangeAspect="1" noChangeArrowheads="1"/>
          </p:cNvPicPr>
          <p:nvPr/>
        </p:nvPicPr>
        <p:blipFill rotWithShape="1">
          <a:blip r:embed="rId4"/>
          <a:srcRect l="13998" r="16935" b="24173"/>
          <a:stretch/>
        </p:blipFill>
        <p:spPr bwMode="auto">
          <a:xfrm>
            <a:off x="5943600" y="4144535"/>
            <a:ext cx="1529451" cy="1799063"/>
          </a:xfrm>
          <a:prstGeom prst="rect">
            <a:avLst/>
          </a:prstGeom>
          <a:noFill/>
        </p:spPr>
      </p:pic>
      <p:pic>
        <p:nvPicPr>
          <p:cNvPr id="6148" name="Picture 4" descr="http://www.public.iastate.edu/~cmmann/imgs/man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911" y="4144534"/>
            <a:ext cx="1358689" cy="179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http://www.nsf.gov/images/logos/nsf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337" y="4572000"/>
            <a:ext cx="1429663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026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Univers 67 CondensedBold"/>
        <a:ea typeface=""/>
        <a:cs typeface=""/>
      </a:majorFont>
      <a:minorFont>
        <a:latin typeface="Univers 67 Condensed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</TotalTime>
  <Words>442</Words>
  <Application>Microsoft Macintosh PowerPoint</Application>
  <PresentationFormat>On-screen Show (4:3)</PresentationFormat>
  <Paragraphs>94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PowerPoint</vt:lpstr>
      <vt:lpstr>Office Theme</vt:lpstr>
      <vt:lpstr>RNABindRPlus Predicts RNA-Protein Interface Residues in Multiple Protein Conformations</vt:lpstr>
      <vt:lpstr>RNA-Protein Interactions</vt:lpstr>
      <vt:lpstr>RNA-Protein Interaction Prediction:</vt:lpstr>
      <vt:lpstr>RNABindRPlus False Positive Predictions Are Not Always False</vt:lpstr>
      <vt:lpstr>RNABindRPlus Statistics</vt:lpstr>
      <vt:lpstr>Acknowledgements and Further Reading</vt:lpstr>
    </vt:vector>
  </TitlesOfParts>
  <Company>ISU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creator>Carla Mann</dc:creator>
  <cp:lastModifiedBy>Kathy Thomas</cp:lastModifiedBy>
  <cp:revision>53</cp:revision>
  <dcterms:created xsi:type="dcterms:W3CDTF">2014-10-06T15:12:22Z</dcterms:created>
  <dcterms:modified xsi:type="dcterms:W3CDTF">2014-12-02T17:35:11Z</dcterms:modified>
</cp:coreProperties>
</file>