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7" r:id="rId3"/>
    <p:sldId id="260" r:id="rId4"/>
    <p:sldId id="265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8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5E81A-EE0A-45A0-98F9-DCFCBFC29C84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CBACC-749B-4844-A831-0FE2F2D6D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alibri" charset="0"/>
                <a:ea typeface="MS PGothic" charset="0"/>
                <a:cs typeface="MS PGothic" charset="0"/>
              </a:rPr>
              <a:t>Oral treatment of BALB/c mice were membranous fraction of P. </a:t>
            </a:r>
            <a:r>
              <a:rPr lang="en-US" sz="1200" dirty="0" err="1" smtClean="0">
                <a:latin typeface="Calibri" charset="0"/>
                <a:ea typeface="MS PGothic" charset="0"/>
                <a:cs typeface="MS PGothic" charset="0"/>
              </a:rPr>
              <a:t>distasonis</a:t>
            </a:r>
            <a:r>
              <a:rPr lang="en-US" sz="1200" dirty="0" smtClean="0">
                <a:latin typeface="Calibri" charset="0"/>
                <a:ea typeface="MS PGothic" charset="0"/>
                <a:cs typeface="MS PGothic" charset="0"/>
              </a:rPr>
              <a:t> lysate reduced severity of inflammation with acute and chronic DSS.</a:t>
            </a:r>
          </a:p>
          <a:p>
            <a:r>
              <a:rPr lang="en-US" sz="1200" dirty="0" smtClean="0">
                <a:latin typeface="Calibri" charset="0"/>
                <a:ea typeface="MS PGothic" charset="0"/>
                <a:cs typeface="MS PGothic" charset="0"/>
              </a:rPr>
              <a:t>Anti-</a:t>
            </a:r>
            <a:r>
              <a:rPr lang="en-US" sz="1200" dirty="0" err="1" smtClean="0">
                <a:latin typeface="Calibri" charset="0"/>
                <a:ea typeface="MS PGothic" charset="0"/>
                <a:cs typeface="MS PGothic" charset="0"/>
              </a:rPr>
              <a:t>colitic</a:t>
            </a:r>
            <a:r>
              <a:rPr lang="en-US" sz="1200" dirty="0" smtClean="0">
                <a:latin typeface="Calibri" charset="0"/>
                <a:ea typeface="MS PGothic" charset="0"/>
                <a:cs typeface="MS PGothic" charset="0"/>
              </a:rPr>
              <a:t> effect of oral </a:t>
            </a:r>
            <a:r>
              <a:rPr lang="en-US" sz="1200" dirty="0" err="1" smtClean="0">
                <a:latin typeface="Calibri" charset="0"/>
                <a:ea typeface="MS PGothic" charset="0"/>
                <a:cs typeface="MS PGothic" charset="0"/>
              </a:rPr>
              <a:t>mPD</a:t>
            </a:r>
            <a:r>
              <a:rPr lang="en-US" sz="1200" dirty="0" smtClean="0">
                <a:latin typeface="Calibri" charset="0"/>
                <a:ea typeface="MS PGothic" charset="0"/>
                <a:cs typeface="MS PGothic" charset="0"/>
              </a:rPr>
              <a:t> not observed in SCID mice.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A109-9B72-AE49-9A63-39BEF2BBDC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9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292-6DB8-45DD-8542-DDBD757E981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7EAB-2009-4757-B629-05828781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7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292-6DB8-45DD-8542-DDBD757E981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7EAB-2009-4757-B629-05828781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6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292-6DB8-45DD-8542-DDBD757E981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7EAB-2009-4757-B629-05828781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2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292-6DB8-45DD-8542-DDBD757E981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7EAB-2009-4757-B629-05828781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1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292-6DB8-45DD-8542-DDBD757E981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7EAB-2009-4757-B629-05828781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292-6DB8-45DD-8542-DDBD757E981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7EAB-2009-4757-B629-05828781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1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292-6DB8-45DD-8542-DDBD757E981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7EAB-2009-4757-B629-05828781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9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292-6DB8-45DD-8542-DDBD757E981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7EAB-2009-4757-B629-05828781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0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292-6DB8-45DD-8542-DDBD757E981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7EAB-2009-4757-B629-05828781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6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292-6DB8-45DD-8542-DDBD757E981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7EAB-2009-4757-B629-05828781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8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292-6DB8-45DD-8542-DDBD757E981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C7EAB-2009-4757-B629-05828781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9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B292-6DB8-45DD-8542-DDBD757E981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C7EAB-2009-4757-B629-058287810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6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97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/>
              <a:t>Polysaccharide 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err="1"/>
              <a:t>a</a:t>
            </a:r>
            <a:r>
              <a:rPr lang="en-US" sz="3600" dirty="0"/>
              <a:t> widely distributed </a:t>
            </a:r>
            <a:r>
              <a:rPr lang="en-US" sz="3600" dirty="0" err="1"/>
              <a:t>immunoregulatory</a:t>
            </a:r>
            <a:r>
              <a:rPr lang="en-US" sz="3600" dirty="0"/>
              <a:t> microbial </a:t>
            </a:r>
            <a:r>
              <a:rPr lang="en-US" sz="3600" dirty="0" smtClean="0"/>
              <a:t>product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70916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Matthew Rhodes and Catherine </a:t>
            </a:r>
            <a:r>
              <a:rPr lang="en-US" dirty="0" err="1" smtClean="0"/>
              <a:t>Lozupone</a:t>
            </a:r>
            <a:endParaRPr lang="en-US" dirty="0" smtClean="0"/>
          </a:p>
          <a:p>
            <a:pPr marL="0" indent="0" algn="ctr">
              <a:buNone/>
            </a:pPr>
            <a:r>
              <a:rPr lang="en-US" sz="2000" dirty="0" smtClean="0"/>
              <a:t>University of Colorado, Denver</a:t>
            </a:r>
          </a:p>
          <a:p>
            <a:pPr marL="0" indent="0" algn="ctr">
              <a:buNone/>
            </a:pPr>
            <a:r>
              <a:rPr lang="en-US" sz="2000" dirty="0" smtClean="0"/>
              <a:t>Rocky Mountain Bioinformatics Conference</a:t>
            </a:r>
          </a:p>
          <a:p>
            <a:pPr marL="0" indent="0" algn="ctr">
              <a:buNone/>
            </a:pPr>
            <a:r>
              <a:rPr lang="en-US" sz="2000" dirty="0" smtClean="0"/>
              <a:t>December 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2014</a:t>
            </a:r>
            <a:endParaRPr lang="en-US" dirty="0"/>
          </a:p>
        </p:txBody>
      </p:sp>
      <p:pic>
        <p:nvPicPr>
          <p:cNvPr id="6" name="Picture 44" descr="D:\My Pictures\nri1956-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2" y="3708383"/>
            <a:ext cx="10949595" cy="358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7600" y="483489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426262" y="6673334"/>
            <a:ext cx="3276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200" dirty="0" err="1" smtClean="0"/>
              <a:t>Mazmanian</a:t>
            </a:r>
            <a:r>
              <a:rPr lang="en-GB" altLang="en-US" sz="1200" dirty="0" smtClean="0"/>
              <a:t> and Kasper </a:t>
            </a:r>
            <a:r>
              <a:rPr lang="en-GB" altLang="en-US" sz="1200" i="1" dirty="0" smtClean="0"/>
              <a:t>2006</a:t>
            </a:r>
            <a:endParaRPr lang="en-GB" alt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399245" y="3721994"/>
            <a:ext cx="824248" cy="43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23692" y="3770142"/>
            <a:ext cx="196948" cy="2250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38271" y="3828393"/>
            <a:ext cx="196948" cy="2250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9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643" y="2379936"/>
            <a:ext cx="8784062" cy="37808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15400" y="6553201"/>
            <a:ext cx="1650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Mazmanian</a:t>
            </a:r>
            <a:r>
              <a:rPr lang="en-US" sz="1200" dirty="0"/>
              <a:t> </a:t>
            </a:r>
            <a:r>
              <a:rPr lang="en-US" sz="1200" i="1" dirty="0"/>
              <a:t>2009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6874" y="-68699"/>
            <a:ext cx="8229600" cy="1143000"/>
          </a:xfrm>
        </p:spPr>
        <p:txBody>
          <a:bodyPr/>
          <a:lstStyle/>
          <a:p>
            <a:r>
              <a:rPr lang="en-US" dirty="0" smtClean="0"/>
              <a:t>The Microbial Health Factor (PSA)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9643" y="1179607"/>
            <a:ext cx="8050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One bacterial molecule sufficient to mediate healthy immune response!!!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0800" y="6147183"/>
            <a:ext cx="918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6147182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GOOD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71346" y="6439569"/>
            <a:ext cx="2895600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05923" y="6382803"/>
            <a:ext cx="840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PSA</a:t>
            </a:r>
          </a:p>
        </p:txBody>
      </p:sp>
    </p:spTree>
    <p:extLst>
      <p:ext uri="{BB962C8B-B14F-4D97-AF65-F5344CB8AC3E}">
        <p14:creationId xmlns:p14="http://schemas.microsoft.com/office/powerpoint/2010/main" val="117957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0" y="-3156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The </a:t>
            </a:r>
            <a:r>
              <a:rPr lang="en-US" i="1" dirty="0"/>
              <a:t>B. </a:t>
            </a:r>
            <a:r>
              <a:rPr lang="en-US" i="1" dirty="0" err="1"/>
              <a:t>fragilis</a:t>
            </a:r>
            <a:r>
              <a:rPr lang="en-US" i="1" dirty="0"/>
              <a:t> </a:t>
            </a:r>
            <a:r>
              <a:rPr lang="en-US" dirty="0"/>
              <a:t>PSA Operon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84434" y="3860001"/>
            <a:ext cx="1489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Coyne et al. </a:t>
            </a:r>
            <a:r>
              <a:rPr lang="en-US" sz="1400" i="1" dirty="0"/>
              <a:t>2001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9717"/>
            <a:ext cx="6306671" cy="2411854"/>
          </a:xfrm>
          <a:prstGeom prst="rect">
            <a:avLst/>
          </a:prstGeom>
        </p:spPr>
      </p:pic>
      <p:sp>
        <p:nvSpPr>
          <p:cNvPr id="2" name="Bent-Up Arrow 1"/>
          <p:cNvSpPr/>
          <p:nvPr/>
        </p:nvSpPr>
        <p:spPr>
          <a:xfrm rot="5400000">
            <a:off x="3462272" y="3551062"/>
            <a:ext cx="1360477" cy="197835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671" y="2788949"/>
            <a:ext cx="5902947" cy="3502579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8295997" y="6291528"/>
            <a:ext cx="179720" cy="451786"/>
          </a:xfrm>
          <a:prstGeom prst="up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33741" y="6254556"/>
            <a:ext cx="127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E-Value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580014" y="4487990"/>
            <a:ext cx="17176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Hits to </a:t>
            </a:r>
            <a:r>
              <a:rPr lang="en-US" sz="2400" b="1" dirty="0" err="1" smtClean="0"/>
              <a:t>wcfR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131686" y="6373982"/>
            <a:ext cx="3075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Next best hit in </a:t>
            </a:r>
            <a:r>
              <a:rPr lang="en-US" i="1" dirty="0"/>
              <a:t>B. </a:t>
            </a:r>
            <a:r>
              <a:rPr lang="en-US" i="1" dirty="0" err="1"/>
              <a:t>fragilis</a:t>
            </a:r>
            <a:r>
              <a:rPr lang="en-US" i="1" dirty="0"/>
              <a:t> </a:t>
            </a:r>
            <a:r>
              <a:rPr lang="en-US" dirty="0"/>
              <a:t>(PSB)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8571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9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/>
              <a:t>IL-10 Production </a:t>
            </a:r>
            <a:r>
              <a:rPr lang="en-US" sz="4800" dirty="0" smtClean="0"/>
              <a:t>Amongst PSA Producers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1381254" y="6001844"/>
            <a:ext cx="4079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Red: PSA </a:t>
            </a:r>
            <a:r>
              <a:rPr lang="en-US" sz="3200" b="1" dirty="0" err="1"/>
              <a:t>Black:No-PSA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096" y="2385539"/>
            <a:ext cx="5322045" cy="34281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0911" y="6108822"/>
            <a:ext cx="1599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Neff </a:t>
            </a:r>
            <a:r>
              <a:rPr lang="en-US" sz="1600" i="1" dirty="0" smtClean="0"/>
              <a:t>unpublished</a:t>
            </a:r>
            <a:endParaRPr lang="en-US" sz="1600" i="1" dirty="0"/>
          </a:p>
        </p:txBody>
      </p:sp>
      <p:sp>
        <p:nvSpPr>
          <p:cNvPr id="10" name="Bent-Up Arrow 9"/>
          <p:cNvSpPr/>
          <p:nvPr/>
        </p:nvSpPr>
        <p:spPr>
          <a:xfrm rot="5400000">
            <a:off x="5565087" y="4506507"/>
            <a:ext cx="1360477" cy="197835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6" y="858189"/>
            <a:ext cx="6741774" cy="486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19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78" y="788225"/>
            <a:ext cx="10000377" cy="611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40" y="46037"/>
            <a:ext cx="10515600" cy="1091647"/>
          </a:xfrm>
        </p:spPr>
        <p:txBody>
          <a:bodyPr/>
          <a:lstStyle/>
          <a:p>
            <a:pPr algn="ctr"/>
            <a:r>
              <a:rPr lang="en-US" dirty="0" smtClean="0"/>
              <a:t>PSA and HIV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5540" y="762000"/>
            <a:ext cx="609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2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349"/>
            <a:ext cx="9875282" cy="55386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43815"/>
            <a:ext cx="8229600" cy="1143000"/>
          </a:xfrm>
        </p:spPr>
        <p:txBody>
          <a:bodyPr/>
          <a:lstStyle/>
          <a:p>
            <a:r>
              <a:rPr lang="en-US" dirty="0" err="1" smtClean="0"/>
              <a:t>Erysipelotrichales</a:t>
            </a:r>
            <a:r>
              <a:rPr lang="en-US" dirty="0" smtClean="0"/>
              <a:t> and HIV OTUs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666" y="5023161"/>
            <a:ext cx="3845027" cy="169277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Red: Genome without PSA</a:t>
            </a:r>
          </a:p>
          <a:p>
            <a:r>
              <a:rPr lang="en-US" sz="2600" b="1" dirty="0">
                <a:solidFill>
                  <a:srgbClr val="FFC000"/>
                </a:solidFill>
              </a:rPr>
              <a:t>Orange: OTU up with HIV</a:t>
            </a:r>
          </a:p>
          <a:p>
            <a:r>
              <a:rPr lang="en-US" sz="2600" b="1" dirty="0">
                <a:solidFill>
                  <a:srgbClr val="92D050"/>
                </a:solidFill>
              </a:rPr>
              <a:t>Green: Genome with PSA</a:t>
            </a:r>
          </a:p>
          <a:p>
            <a:r>
              <a:rPr lang="en-US" sz="2600" b="1" dirty="0">
                <a:solidFill>
                  <a:srgbClr val="0070C0"/>
                </a:solidFill>
              </a:rPr>
              <a:t>Blue: </a:t>
            </a:r>
            <a:r>
              <a:rPr lang="en-US" sz="2600" b="1" dirty="0" smtClean="0">
                <a:solidFill>
                  <a:srgbClr val="0070C0"/>
                </a:solidFill>
              </a:rPr>
              <a:t>OTU </a:t>
            </a:r>
            <a:r>
              <a:rPr lang="en-US" sz="2600" b="1" dirty="0">
                <a:solidFill>
                  <a:srgbClr val="0070C0"/>
                </a:solidFill>
              </a:rPr>
              <a:t>down with HIV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6693" y="3748035"/>
            <a:ext cx="4150365" cy="113305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74546" y="5335674"/>
            <a:ext cx="3761159" cy="361741"/>
          </a:xfrm>
          <a:prstGeom prst="rect">
            <a:avLst/>
          </a:prstGeom>
          <a:noFill/>
          <a:ln w="53975">
            <a:solidFill>
              <a:srgbClr val="33A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57934" y="2928319"/>
            <a:ext cx="3905732" cy="2677656"/>
          </a:xfrm>
          <a:prstGeom prst="rect">
            <a:avLst/>
          </a:prstGeom>
          <a:noFill/>
          <a:ln w="889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Thank You!!!</a:t>
            </a:r>
          </a:p>
          <a:p>
            <a:r>
              <a:rPr lang="en-US" sz="2400" b="1" dirty="0" err="1" smtClean="0"/>
              <a:t>Lozupone</a:t>
            </a:r>
            <a:r>
              <a:rPr lang="en-US" sz="2400" b="1" dirty="0" smtClean="0"/>
              <a:t> Lab</a:t>
            </a:r>
          </a:p>
          <a:p>
            <a:r>
              <a:rPr lang="en-US" sz="2400" b="1" dirty="0" smtClean="0"/>
              <a:t>Palmer Lab</a:t>
            </a:r>
          </a:p>
          <a:p>
            <a:r>
              <a:rPr lang="en-US" sz="2400" b="1" dirty="0" err="1" smtClean="0"/>
              <a:t>Sarkis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Mazmanian</a:t>
            </a:r>
            <a:r>
              <a:rPr lang="en-US" sz="2400" b="1" dirty="0" smtClean="0"/>
              <a:t> and other Collaborators</a:t>
            </a:r>
          </a:p>
          <a:p>
            <a:r>
              <a:rPr lang="en-US" sz="2400" b="1" smtClean="0"/>
              <a:t>Computational Bioscience for </a:t>
            </a:r>
            <a:r>
              <a:rPr lang="en-US" sz="2400" b="1" dirty="0" smtClean="0"/>
              <a:t>Funding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826412" y="6625882"/>
            <a:ext cx="3649078" cy="23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75697" y="5809957"/>
            <a:ext cx="4799586" cy="844061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2883877"/>
            <a:ext cx="2166425" cy="16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480646" y="2999352"/>
            <a:ext cx="602311" cy="3858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8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175</Words>
  <Application>Microsoft Macintosh PowerPoint</Application>
  <PresentationFormat>Custom</PresentationFormat>
  <Paragraphs>34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Polysaccharide A a widely distributed immunoregulatory microbial product</vt:lpstr>
      <vt:lpstr>The Microbial Health Factor (PSA)</vt:lpstr>
      <vt:lpstr>PowerPoint Presentation</vt:lpstr>
      <vt:lpstr>PowerPoint Presentation</vt:lpstr>
      <vt:lpstr>PSA and HIV</vt:lpstr>
      <vt:lpstr>Erysipelotrichales and HIV OTUs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Polysaccharide A a widely distributed immunoregulatory microbial product</dc:title>
  <dc:creator>Matthew Rhodes</dc:creator>
  <cp:lastModifiedBy>Kathy Thomas</cp:lastModifiedBy>
  <cp:revision>15</cp:revision>
  <dcterms:created xsi:type="dcterms:W3CDTF">2014-11-27T05:17:39Z</dcterms:created>
  <dcterms:modified xsi:type="dcterms:W3CDTF">2014-12-11T15:38:00Z</dcterms:modified>
</cp:coreProperties>
</file>