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2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23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0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4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7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7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9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D9CE9-72DB-1449-B76B-211384D1E403}" type="datetimeFigureOut">
              <a:rPr lang="en-US" smtClean="0"/>
              <a:t>02/12/2014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387CC-03AA-724B-9823-943920C93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3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8000"/>
          </a:blip>
          <a:stretch>
            <a:fillRect/>
          </a:stretch>
        </p:blipFill>
        <p:spPr>
          <a:xfrm>
            <a:off x="1371600" y="1066800"/>
            <a:ext cx="6108700" cy="610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Signatures of Accelerated Somatic Evolution in Gene Promoters in Multiple Cancer 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Update Talk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Kyle Smith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De Lab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header_main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15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TERT Promoter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17638"/>
            <a:ext cx="8369300" cy="147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21400" y="6550223"/>
            <a:ext cx="302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Franklin W. Huang et al. Science 2014 </a:t>
            </a:r>
            <a:endParaRPr lang="en-US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3220245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-Examined 70 cell lines </a:t>
            </a:r>
          </a:p>
          <a:p>
            <a:r>
              <a:rPr lang="en-US" dirty="0" smtClean="0"/>
              <a:t>-Found 50 with mutations in the </a:t>
            </a:r>
            <a:r>
              <a:rPr lang="en-US" dirty="0" err="1" smtClean="0"/>
              <a:t>telemorase</a:t>
            </a:r>
            <a:r>
              <a:rPr lang="en-US" dirty="0" smtClean="0"/>
              <a:t> reverse transcriptase (TERT) promoter</a:t>
            </a:r>
          </a:p>
          <a:p>
            <a:r>
              <a:rPr lang="en-US" dirty="0" smtClean="0"/>
              <a:t>	-Mutations were in the binding motif for E-twenty-six (ETS) transcription factor</a:t>
            </a:r>
            <a:endParaRPr lang="en-US" dirty="0"/>
          </a:p>
        </p:txBody>
      </p:sp>
      <p:pic>
        <p:nvPicPr>
          <p:cNvPr id="11" name="Picture 10" descr="Screen Shot 2014-03-05 at 8.48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143575"/>
            <a:ext cx="5105400" cy="260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6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Correlations of Genomic Signals</a:t>
            </a:r>
            <a:endParaRPr lang="en-US" dirty="0"/>
          </a:p>
        </p:txBody>
      </p:sp>
      <p:pic>
        <p:nvPicPr>
          <p:cNvPr id="4" name="Picture 3" descr="Screen Shot 2014-09-30 at 7.20.1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" r="641"/>
          <a:stretch/>
        </p:blipFill>
        <p:spPr>
          <a:xfrm>
            <a:off x="0" y="2641599"/>
            <a:ext cx="8858250" cy="3168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0425" y="5967066"/>
            <a:ext cx="2866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Lawrence MS et al., Nature 2013</a:t>
            </a:r>
            <a:endParaRPr lang="en-US" sz="1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1475524" y="1574799"/>
            <a:ext cx="5585677" cy="3784601"/>
            <a:chOff x="1475524" y="1574799"/>
            <a:chExt cx="5585677" cy="3784601"/>
          </a:xfrm>
        </p:grpSpPr>
        <p:grpSp>
          <p:nvGrpSpPr>
            <p:cNvPr id="8" name="Group 7"/>
            <p:cNvGrpSpPr/>
            <p:nvPr/>
          </p:nvGrpSpPr>
          <p:grpSpPr>
            <a:xfrm>
              <a:off x="1475524" y="1574799"/>
              <a:ext cx="2613875" cy="3037599"/>
              <a:chOff x="1475524" y="1574799"/>
              <a:chExt cx="2613875" cy="3037599"/>
            </a:xfrm>
          </p:grpSpPr>
          <p:pic>
            <p:nvPicPr>
              <p:cNvPr id="6" name="Picture 5" descr="Screen Shot 2014-09-30 at 7.20.12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969" t="56674" r="21083" b="14699"/>
              <a:stretch/>
            </p:blipFill>
            <p:spPr>
              <a:xfrm>
                <a:off x="1475524" y="1574799"/>
                <a:ext cx="2613875" cy="3037599"/>
              </a:xfrm>
              <a:prstGeom prst="rect">
                <a:avLst/>
              </a:prstGeom>
              <a:ln w="38100" cmpd="sng">
                <a:solidFill>
                  <a:schemeClr val="tx1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1475524" y="1574799"/>
                <a:ext cx="2613875" cy="3037599"/>
              </a:xfrm>
              <a:prstGeom prst="rect">
                <a:avLst/>
              </a:prstGeom>
              <a:noFill/>
              <a:ln w="38100" cmpd="sng"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4089399" y="4612398"/>
              <a:ext cx="2971802" cy="747002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089399" y="1574799"/>
              <a:ext cx="2971802" cy="2794001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6273801" y="4368800"/>
              <a:ext cx="787400" cy="990600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475524" y="4612398"/>
              <a:ext cx="4798277" cy="747002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7" idx="3"/>
            </p:cNvCxnSpPr>
            <p:nvPr/>
          </p:nvCxnSpPr>
          <p:spPr>
            <a:xfrm>
              <a:off x="4089399" y="3093599"/>
              <a:ext cx="2184402" cy="1275201"/>
            </a:xfrm>
            <a:prstGeom prst="line">
              <a:avLst/>
            </a:prstGeom>
            <a:ln>
              <a:solidFill>
                <a:srgbClr val="0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788008" y="3809999"/>
            <a:ext cx="2051246" cy="401407"/>
            <a:chOff x="1788008" y="3809999"/>
            <a:chExt cx="2051246" cy="401407"/>
          </a:xfrm>
        </p:grpSpPr>
        <p:sp>
          <p:nvSpPr>
            <p:cNvPr id="23" name="Left Brace 22"/>
            <p:cNvSpPr/>
            <p:nvPr/>
          </p:nvSpPr>
          <p:spPr>
            <a:xfrm rot="16200000">
              <a:off x="3268904" y="3624503"/>
              <a:ext cx="384854" cy="755846"/>
            </a:xfrm>
            <a:prstGeom prst="leftBrac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 Brace 23"/>
            <p:cNvSpPr/>
            <p:nvPr/>
          </p:nvSpPr>
          <p:spPr>
            <a:xfrm rot="16200000">
              <a:off x="1973504" y="3641056"/>
              <a:ext cx="384854" cy="755846"/>
            </a:xfrm>
            <a:prstGeom prst="leftBrace">
              <a:avLst/>
            </a:prstGeom>
            <a:ln w="28575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634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SASE-hunter Algorithm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41028" y="1627455"/>
            <a:ext cx="3877557" cy="4598098"/>
            <a:chOff x="-76174" y="140482"/>
            <a:chExt cx="3877557" cy="4598098"/>
          </a:xfrm>
        </p:grpSpPr>
        <p:sp>
          <p:nvSpPr>
            <p:cNvPr id="5" name="TextBox 4"/>
            <p:cNvSpPr txBox="1"/>
            <p:nvPr/>
          </p:nvSpPr>
          <p:spPr>
            <a:xfrm>
              <a:off x="142461" y="412025"/>
              <a:ext cx="1240644" cy="355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dirty="0" smtClean="0"/>
                <a:t>Gene promoters</a:t>
              </a:r>
            </a:p>
            <a:p>
              <a:pPr algn="ctr">
                <a:lnSpc>
                  <a:spcPct val="80000"/>
                </a:lnSpc>
              </a:pPr>
              <a:r>
                <a:rPr lang="en-US" sz="1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(-5kb – +1kb of TSS)</a:t>
              </a:r>
              <a:endParaRPr lang="en-US" sz="1000" i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1004767" y="147891"/>
              <a:ext cx="21027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823053" y="205675"/>
              <a:ext cx="272573" cy="7196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004767" y="140482"/>
              <a:ext cx="0" cy="1371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476752" y="150007"/>
              <a:ext cx="21027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300716" y="207791"/>
              <a:ext cx="250670" cy="5715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6752" y="142598"/>
              <a:ext cx="0" cy="1371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66863" y="269044"/>
              <a:ext cx="1150410" cy="859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150411" y="409974"/>
              <a:ext cx="1873927" cy="368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dirty="0" smtClean="0"/>
                <a:t>Non-coding and non-repetitive regions 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1607295" y="281876"/>
              <a:ext cx="88350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646233" y="279941"/>
              <a:ext cx="104649" cy="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789009" y="279941"/>
              <a:ext cx="104649" cy="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1941521" y="279941"/>
              <a:ext cx="56072" cy="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035625" y="279941"/>
              <a:ext cx="202806" cy="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311601" y="279941"/>
              <a:ext cx="104649" cy="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71577" y="406939"/>
              <a:ext cx="1229806" cy="504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100" dirty="0" smtClean="0"/>
                <a:t>Somatic mutations in a cancer genome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2831870" y="275140"/>
              <a:ext cx="72397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65722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43382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60199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244690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361507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434517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01414" y="192166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50088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 rot="5400000">
              <a:off x="1155331" y="290547"/>
              <a:ext cx="482598" cy="1419214"/>
              <a:chOff x="2923312" y="1554116"/>
              <a:chExt cx="504083" cy="1419214"/>
            </a:xfrm>
          </p:grpSpPr>
          <p:cxnSp>
            <p:nvCxnSpPr>
              <p:cNvPr id="126" name="Straight Arrow Connector 125"/>
              <p:cNvCxnSpPr/>
              <p:nvPr/>
            </p:nvCxnSpPr>
            <p:spPr>
              <a:xfrm rot="16200000">
                <a:off x="3265445" y="1392969"/>
                <a:ext cx="803" cy="323097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tailEnd type="triangle" w="med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>
                <a:off x="2428202" y="2265604"/>
                <a:ext cx="1415451" cy="1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3036439" y="1440990"/>
                <a:ext cx="8" cy="226261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-76174" y="1206563"/>
              <a:ext cx="1969832" cy="384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85000"/>
                </a:lnSpc>
              </a:pPr>
              <a:r>
                <a:rPr lang="en-US" sz="1100" dirty="0" smtClean="0"/>
                <a:t>Non-coding, non-repetitive segments of promoters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0899" y="1624865"/>
              <a:ext cx="1455895" cy="528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100" dirty="0" smtClean="0"/>
                <a:t>Non-coding, non-repetitive segments of flanking regions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732381" y="1407381"/>
              <a:ext cx="991657" cy="464730"/>
              <a:chOff x="2316247" y="2209067"/>
              <a:chExt cx="991657" cy="464730"/>
            </a:xfrm>
          </p:grpSpPr>
          <p:cxnSp>
            <p:nvCxnSpPr>
              <p:cNvPr id="109" name="Straight Arrow Connector 108"/>
              <p:cNvCxnSpPr/>
              <p:nvPr/>
            </p:nvCxnSpPr>
            <p:spPr>
              <a:xfrm>
                <a:off x="2890921" y="2303713"/>
                <a:ext cx="27432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Rectangle 109"/>
              <p:cNvSpPr/>
              <p:nvPr/>
            </p:nvSpPr>
            <p:spPr>
              <a:xfrm>
                <a:off x="2638825" y="2367844"/>
                <a:ext cx="355600" cy="7196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659778" y="2367844"/>
                <a:ext cx="94192" cy="719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796729" y="2367844"/>
                <a:ext cx="94192" cy="719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2927750" y="2367844"/>
                <a:ext cx="45719" cy="719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2316247" y="2436639"/>
                <a:ext cx="9916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2890921" y="2299479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2316247" y="2612278"/>
                <a:ext cx="32257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2347468" y="2612278"/>
                <a:ext cx="136524" cy="0"/>
              </a:xfrm>
              <a:prstGeom prst="line">
                <a:avLst/>
              </a:prstGeom>
              <a:ln w="28575" cmpd="sng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2523254" y="2612278"/>
                <a:ext cx="78743" cy="0"/>
              </a:xfrm>
              <a:prstGeom prst="line">
                <a:avLst/>
              </a:prstGeom>
              <a:ln w="28575" cmpd="sng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2638825" y="2209067"/>
                <a:ext cx="0" cy="46473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2999503" y="2209067"/>
                <a:ext cx="0" cy="46473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2316247" y="2367844"/>
                <a:ext cx="0" cy="30595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3307904" y="2367844"/>
                <a:ext cx="0" cy="30595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999503" y="2612278"/>
                <a:ext cx="308401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3199955" y="2612278"/>
                <a:ext cx="76200" cy="0"/>
              </a:xfrm>
              <a:prstGeom prst="line">
                <a:avLst/>
              </a:prstGeom>
              <a:ln w="28575" cmpd="sng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3012841" y="2612278"/>
                <a:ext cx="152400" cy="0"/>
              </a:xfrm>
              <a:prstGeom prst="line">
                <a:avLst/>
              </a:prstGeom>
              <a:ln w="28575" cmpd="sng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/>
            <p:nvPr/>
          </p:nvCxnSpPr>
          <p:spPr>
            <a:xfrm flipH="1">
              <a:off x="712424" y="762726"/>
              <a:ext cx="8" cy="216617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1806298" y="1343052"/>
              <a:ext cx="363806" cy="154741"/>
              <a:chOff x="2204382" y="1634058"/>
              <a:chExt cx="363806" cy="154741"/>
            </a:xfrm>
            <a:effectLst/>
          </p:grpSpPr>
          <p:cxnSp>
            <p:nvCxnSpPr>
              <p:cNvPr id="107" name="Straight Arrow Connector 106"/>
              <p:cNvCxnSpPr/>
              <p:nvPr/>
            </p:nvCxnSpPr>
            <p:spPr>
              <a:xfrm flipH="1">
                <a:off x="2204382" y="1634058"/>
                <a:ext cx="220300" cy="0"/>
              </a:xfrm>
              <a:prstGeom prst="straightConnector1">
                <a:avLst/>
              </a:prstGeom>
              <a:ln w="12700" cmpd="sng">
                <a:solidFill>
                  <a:srgbClr val="0000FF"/>
                </a:solidFill>
                <a:prstDash val="sysDot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416215" y="1634058"/>
                <a:ext cx="151973" cy="154741"/>
              </a:xfrm>
              <a:prstGeom prst="line">
                <a:avLst/>
              </a:prstGeom>
              <a:ln w="12700" cmpd="sng">
                <a:solidFill>
                  <a:srgbClr val="0000FF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Arrow Connector 35"/>
            <p:cNvCxnSpPr/>
            <p:nvPr/>
          </p:nvCxnSpPr>
          <p:spPr>
            <a:xfrm flipH="1">
              <a:off x="1607295" y="2032714"/>
              <a:ext cx="825869" cy="0"/>
            </a:xfrm>
            <a:prstGeom prst="straightConnector1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  <a:prstDash val="sysDot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424696" y="1872111"/>
              <a:ext cx="151973" cy="160603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1939388" y="1881007"/>
              <a:ext cx="30256" cy="151707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7982" y="2389044"/>
              <a:ext cx="2757241" cy="672107"/>
              <a:chOff x="3479490" y="922711"/>
              <a:chExt cx="2757241" cy="672107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5245074" y="973145"/>
                <a:ext cx="991657" cy="464730"/>
                <a:chOff x="4368800" y="993775"/>
                <a:chExt cx="991657" cy="464730"/>
              </a:xfrm>
            </p:grpSpPr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4943474" y="1088421"/>
                  <a:ext cx="27432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Rectangle 90"/>
                <p:cNvSpPr/>
                <p:nvPr/>
              </p:nvSpPr>
              <p:spPr>
                <a:xfrm>
                  <a:off x="4691378" y="1152552"/>
                  <a:ext cx="355600" cy="7196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712331" y="1152552"/>
                  <a:ext cx="94192" cy="71967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849282" y="1152552"/>
                  <a:ext cx="94192" cy="71967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980303" y="1152552"/>
                  <a:ext cx="45719" cy="71967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4368800" y="1221347"/>
                  <a:ext cx="9916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943474" y="1084187"/>
                  <a:ext cx="0" cy="137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4368800" y="1396986"/>
                  <a:ext cx="3225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4400021" y="1396986"/>
                  <a:ext cx="136524" cy="0"/>
                </a:xfrm>
                <a:prstGeom prst="line">
                  <a:avLst/>
                </a:prstGeom>
                <a:ln w="28575" cmpd="sng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flipH="1">
                  <a:off x="4575807" y="1396986"/>
                  <a:ext cx="78743" cy="0"/>
                </a:xfrm>
                <a:prstGeom prst="line">
                  <a:avLst/>
                </a:prstGeom>
                <a:ln w="28575" cmpd="sng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1378" y="993775"/>
                  <a:ext cx="0" cy="46473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5052056" y="993775"/>
                  <a:ext cx="0" cy="46473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4368800" y="1152552"/>
                  <a:ext cx="0" cy="30595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360457" y="1152552"/>
                  <a:ext cx="0" cy="30595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5052056" y="1396986"/>
                  <a:ext cx="308401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5252508" y="1396986"/>
                  <a:ext cx="76200" cy="0"/>
                </a:xfrm>
                <a:prstGeom prst="line">
                  <a:avLst/>
                </a:prstGeom>
                <a:ln w="28575" cmpd="sng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flipH="1">
                  <a:off x="5065394" y="1396986"/>
                  <a:ext cx="152400" cy="0"/>
                </a:xfrm>
                <a:prstGeom prst="line">
                  <a:avLst/>
                </a:prstGeom>
                <a:ln w="28575" cmpd="sng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Connector 84"/>
              <p:cNvCxnSpPr/>
              <p:nvPr/>
            </p:nvCxnSpPr>
            <p:spPr>
              <a:xfrm>
                <a:off x="5615485" y="1080345"/>
                <a:ext cx="0" cy="38455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647235" y="1080345"/>
                <a:ext cx="0" cy="38455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340321" y="1085071"/>
                <a:ext cx="0" cy="38455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772121" y="1073951"/>
                <a:ext cx="0" cy="38455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3479490" y="922711"/>
                <a:ext cx="1809070" cy="67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dirty="0" smtClean="0"/>
                  <a:t>Mutations in non-coding,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100" dirty="0" smtClean="0"/>
                  <a:t>non-repetitive segments of gene promoters and 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100" dirty="0"/>
                  <a:t>t</a:t>
                </a:r>
                <a:r>
                  <a:rPr lang="en-US" sz="1100" dirty="0" smtClean="0"/>
                  <a:t>heir flanking regions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 rot="5400000">
              <a:off x="2608761" y="1796021"/>
              <a:ext cx="387952" cy="1000568"/>
              <a:chOff x="2923312" y="143268"/>
              <a:chExt cx="504083" cy="1415451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rot="16200000">
                <a:off x="3265445" y="1392969"/>
                <a:ext cx="803" cy="323097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tailEnd type="triangle" w="med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>
                <a:off x="2407617" y="850993"/>
                <a:ext cx="1415451" cy="1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036439" y="1440990"/>
                <a:ext cx="8" cy="226261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>
              <a:off x="3303013" y="979343"/>
              <a:ext cx="0" cy="129747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114434" y="3278386"/>
              <a:ext cx="2743872" cy="500052"/>
              <a:chOff x="5474654" y="911185"/>
              <a:chExt cx="2743872" cy="500052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 flipV="1">
                <a:off x="7353866" y="984759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7266026" y="1044659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7353866" y="979466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flipV="1">
                <a:off x="7684860" y="975655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tangle 70"/>
              <p:cNvSpPr/>
              <p:nvPr/>
            </p:nvSpPr>
            <p:spPr>
              <a:xfrm>
                <a:off x="7597020" y="1035555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/>
              <p:cNvCxnSpPr/>
              <p:nvPr/>
            </p:nvCxnSpPr>
            <p:spPr>
              <a:xfrm>
                <a:off x="7684860" y="970362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8003154" y="972901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ctangle 73"/>
              <p:cNvSpPr/>
              <p:nvPr/>
            </p:nvSpPr>
            <p:spPr>
              <a:xfrm>
                <a:off x="7915314" y="1032801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8003154" y="967608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7204050" y="1036942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838988" y="1041905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5474654" y="911185"/>
                <a:ext cx="1534103" cy="384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dirty="0" smtClean="0"/>
                  <a:t>Significant promoters in the cancer genome</a:t>
                </a:r>
              </a:p>
            </p:txBody>
          </p:sp>
          <p:pic>
            <p:nvPicPr>
              <p:cNvPr id="79" name="Picture 78" descr="RcdM7K7c9.jpe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41" t="5501" r="7366" b="6750"/>
              <a:stretch/>
            </p:blipFill>
            <p:spPr>
              <a:xfrm>
                <a:off x="7067014" y="1022051"/>
                <a:ext cx="99974" cy="227309"/>
              </a:xfrm>
              <a:prstGeom prst="rect">
                <a:avLst/>
              </a:prstGeom>
            </p:spPr>
          </p:pic>
          <p:cxnSp>
            <p:nvCxnSpPr>
              <p:cNvPr id="80" name="Straight Connector 79"/>
              <p:cNvCxnSpPr/>
              <p:nvPr/>
            </p:nvCxnSpPr>
            <p:spPr>
              <a:xfrm flipV="1">
                <a:off x="7204050" y="1102652"/>
                <a:ext cx="1014476" cy="2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/>
            <p:cNvGrpSpPr/>
            <p:nvPr/>
          </p:nvGrpSpPr>
          <p:grpSpPr>
            <a:xfrm>
              <a:off x="198114" y="3963077"/>
              <a:ext cx="2755523" cy="775503"/>
              <a:chOff x="527628" y="4948652"/>
              <a:chExt cx="2755523" cy="775503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V="1">
                <a:off x="2418491" y="4978790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2330651" y="5038690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2418491" y="4973497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2749485" y="4969686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2661645" y="5029586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2749485" y="4964393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 flipV="1">
                <a:off x="3067779" y="4966932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2979939" y="5026832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3067779" y="4961639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268675" y="5030973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903613" y="5035936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68675" y="5196073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268675" y="5354823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603314" y="5189916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27628" y="4948652"/>
                <a:ext cx="1652549" cy="67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100" dirty="0" smtClean="0"/>
                  <a:t>Significant promoters detected in multiple cancer genomes in the same cohort</a:t>
                </a:r>
              </a:p>
            </p:txBody>
          </p:sp>
          <p:grpSp>
            <p:nvGrpSpPr>
              <p:cNvPr id="62" name="Group 61"/>
              <p:cNvGrpSpPr/>
              <p:nvPr/>
            </p:nvGrpSpPr>
            <p:grpSpPr>
              <a:xfrm>
                <a:off x="2182441" y="5126153"/>
                <a:ext cx="99974" cy="489246"/>
                <a:chOff x="3283151" y="5126153"/>
                <a:chExt cx="99974" cy="489246"/>
              </a:xfrm>
            </p:grpSpPr>
            <p:pic>
              <p:nvPicPr>
                <p:cNvPr id="64" name="Picture 63" descr="RcdM7K7c9.jpe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41" t="5501" r="7366" b="6750"/>
                <a:stretch/>
              </p:blipFill>
              <p:spPr>
                <a:xfrm>
                  <a:off x="3283151" y="5126153"/>
                  <a:ext cx="99974" cy="227309"/>
                </a:xfrm>
                <a:prstGeom prst="rect">
                  <a:avLst/>
                </a:prstGeom>
              </p:spPr>
            </p:pic>
            <p:pic>
              <p:nvPicPr>
                <p:cNvPr id="65" name="Picture 64" descr="RcdM7K7c9.jpe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41" t="5501" r="7366" b="6750"/>
                <a:stretch/>
              </p:blipFill>
              <p:spPr>
                <a:xfrm>
                  <a:off x="3283151" y="5278553"/>
                  <a:ext cx="99974" cy="227309"/>
                </a:xfrm>
                <a:prstGeom prst="rect">
                  <a:avLst/>
                </a:prstGeom>
              </p:spPr>
            </p:pic>
            <p:pic>
              <p:nvPicPr>
                <p:cNvPr id="66" name="Picture 65" descr="RcdM7K7c9.jpe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41" t="5500" r="7366" b="29327"/>
                <a:stretch/>
              </p:blipFill>
              <p:spPr>
                <a:xfrm>
                  <a:off x="3283151" y="5446573"/>
                  <a:ext cx="99974" cy="168826"/>
                </a:xfrm>
                <a:prstGeom prst="rect">
                  <a:avLst/>
                </a:prstGeom>
              </p:spPr>
            </p:pic>
          </p:grpSp>
          <p:cxnSp>
            <p:nvCxnSpPr>
              <p:cNvPr id="63" name="Straight Connector 62"/>
              <p:cNvCxnSpPr/>
              <p:nvPr/>
            </p:nvCxnSpPr>
            <p:spPr>
              <a:xfrm flipV="1">
                <a:off x="2268675" y="5096683"/>
                <a:ext cx="1014476" cy="2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Arrow Connector 43"/>
            <p:cNvCxnSpPr/>
            <p:nvPr/>
          </p:nvCxnSpPr>
          <p:spPr>
            <a:xfrm>
              <a:off x="2305450" y="3007733"/>
              <a:ext cx="803" cy="248662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315006" y="3638466"/>
              <a:ext cx="803" cy="248662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980374" y="3910553"/>
              <a:ext cx="293426" cy="719271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3252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749331" y="249239"/>
            <a:ext cx="2190308" cy="2371064"/>
            <a:chOff x="166863" y="140482"/>
            <a:chExt cx="3388985" cy="4598098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1004767" y="147891"/>
              <a:ext cx="21027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23053" y="205675"/>
              <a:ext cx="272573" cy="7196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1004767" y="140482"/>
              <a:ext cx="0" cy="1371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76752" y="150007"/>
              <a:ext cx="21027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00716" y="207791"/>
              <a:ext cx="250670" cy="5715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76752" y="142598"/>
              <a:ext cx="0" cy="13716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66863" y="269044"/>
              <a:ext cx="1150410" cy="859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607295" y="281876"/>
              <a:ext cx="883505" cy="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646233" y="279941"/>
              <a:ext cx="104649" cy="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789009" y="279941"/>
              <a:ext cx="104649" cy="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941521" y="279941"/>
              <a:ext cx="56072" cy="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035625" y="279941"/>
              <a:ext cx="202806" cy="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311601" y="279941"/>
              <a:ext cx="104649" cy="0"/>
            </a:xfrm>
            <a:prstGeom prst="line">
              <a:avLst/>
            </a:prstGeom>
            <a:ln w="28575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31870" y="275140"/>
              <a:ext cx="723978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65722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143382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260199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44690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361507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434517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001414" y="192166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050088" y="191529"/>
              <a:ext cx="0" cy="182880"/>
            </a:xfrm>
            <a:prstGeom prst="line">
              <a:avLst/>
            </a:prstGeom>
            <a:ln w="127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/>
            <p:cNvGrpSpPr/>
            <p:nvPr/>
          </p:nvGrpSpPr>
          <p:grpSpPr>
            <a:xfrm rot="5400000">
              <a:off x="1155331" y="290547"/>
              <a:ext cx="482598" cy="1419214"/>
              <a:chOff x="2923312" y="1554116"/>
              <a:chExt cx="504083" cy="1419214"/>
            </a:xfrm>
          </p:grpSpPr>
          <p:cxnSp>
            <p:nvCxnSpPr>
              <p:cNvPr id="125" name="Straight Arrow Connector 124"/>
              <p:cNvCxnSpPr/>
              <p:nvPr/>
            </p:nvCxnSpPr>
            <p:spPr>
              <a:xfrm rot="16200000">
                <a:off x="3265445" y="1392969"/>
                <a:ext cx="803" cy="323097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tailEnd type="triangle" w="med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>
                <a:off x="2428202" y="2265604"/>
                <a:ext cx="1415451" cy="1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3036439" y="1440990"/>
                <a:ext cx="8" cy="226261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1732381" y="1407381"/>
              <a:ext cx="991657" cy="464730"/>
              <a:chOff x="2316247" y="2209067"/>
              <a:chExt cx="991657" cy="464730"/>
            </a:xfrm>
          </p:grpSpPr>
          <p:cxnSp>
            <p:nvCxnSpPr>
              <p:cNvPr id="108" name="Straight Arrow Connector 107"/>
              <p:cNvCxnSpPr/>
              <p:nvPr/>
            </p:nvCxnSpPr>
            <p:spPr>
              <a:xfrm>
                <a:off x="2890921" y="2303713"/>
                <a:ext cx="27432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ctangle 108"/>
              <p:cNvSpPr/>
              <p:nvPr/>
            </p:nvSpPr>
            <p:spPr>
              <a:xfrm>
                <a:off x="2638825" y="2367844"/>
                <a:ext cx="355600" cy="7196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635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659778" y="2367844"/>
                <a:ext cx="94192" cy="719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796729" y="2367844"/>
                <a:ext cx="94192" cy="719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2927750" y="2367844"/>
                <a:ext cx="45719" cy="7196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>
              <a:xfrm>
                <a:off x="2316247" y="2436639"/>
                <a:ext cx="99165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2890921" y="2299479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2316247" y="2612278"/>
                <a:ext cx="32257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2347468" y="2612278"/>
                <a:ext cx="136524" cy="0"/>
              </a:xfrm>
              <a:prstGeom prst="line">
                <a:avLst/>
              </a:prstGeom>
              <a:ln w="28575" cmpd="sng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2523254" y="2612278"/>
                <a:ext cx="78743" cy="0"/>
              </a:xfrm>
              <a:prstGeom prst="line">
                <a:avLst/>
              </a:prstGeom>
              <a:ln w="28575" cmpd="sng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2638825" y="2209067"/>
                <a:ext cx="0" cy="46473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2999503" y="2209067"/>
                <a:ext cx="0" cy="46473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2316247" y="2367844"/>
                <a:ext cx="0" cy="30595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3307904" y="2367844"/>
                <a:ext cx="0" cy="305953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2999503" y="2612278"/>
                <a:ext cx="308401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3199955" y="2612278"/>
                <a:ext cx="76200" cy="0"/>
              </a:xfrm>
              <a:prstGeom prst="line">
                <a:avLst/>
              </a:prstGeom>
              <a:ln w="28575" cmpd="sng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3012841" y="2612278"/>
                <a:ext cx="152400" cy="0"/>
              </a:xfrm>
              <a:prstGeom prst="line">
                <a:avLst/>
              </a:prstGeom>
              <a:ln w="28575" cmpd="sng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flipH="1">
              <a:off x="712424" y="762726"/>
              <a:ext cx="8" cy="216617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1806298" y="1343052"/>
              <a:ext cx="363806" cy="154741"/>
              <a:chOff x="2204382" y="1634058"/>
              <a:chExt cx="363806" cy="154741"/>
            </a:xfrm>
            <a:effectLst/>
          </p:grpSpPr>
          <p:cxnSp>
            <p:nvCxnSpPr>
              <p:cNvPr id="106" name="Straight Arrow Connector 105"/>
              <p:cNvCxnSpPr/>
              <p:nvPr/>
            </p:nvCxnSpPr>
            <p:spPr>
              <a:xfrm flipH="1">
                <a:off x="2204382" y="1634058"/>
                <a:ext cx="220300" cy="0"/>
              </a:xfrm>
              <a:prstGeom prst="straightConnector1">
                <a:avLst/>
              </a:prstGeom>
              <a:ln w="12700" cmpd="sng">
                <a:solidFill>
                  <a:srgbClr val="0000FF"/>
                </a:solidFill>
                <a:prstDash val="sysDot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2416215" y="1634058"/>
                <a:ext cx="151973" cy="154741"/>
              </a:xfrm>
              <a:prstGeom prst="line">
                <a:avLst/>
              </a:prstGeom>
              <a:ln w="12700" cmpd="sng">
                <a:solidFill>
                  <a:srgbClr val="0000FF"/>
                </a:solidFill>
                <a:prstDash val="sys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 flipH="1">
              <a:off x="1607295" y="2032714"/>
              <a:ext cx="825869" cy="0"/>
            </a:xfrm>
            <a:prstGeom prst="straightConnector1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  <a:prstDash val="sysDot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424696" y="1872111"/>
              <a:ext cx="151973" cy="160603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1939388" y="1881007"/>
              <a:ext cx="30256" cy="151707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1773566" y="2439478"/>
              <a:ext cx="991657" cy="496480"/>
              <a:chOff x="5245074" y="973145"/>
              <a:chExt cx="991657" cy="496480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5245074" y="973145"/>
                <a:ext cx="991657" cy="464730"/>
                <a:chOff x="4368800" y="993775"/>
                <a:chExt cx="991657" cy="464730"/>
              </a:xfrm>
            </p:grpSpPr>
            <p:cxnSp>
              <p:nvCxnSpPr>
                <p:cNvPr id="89" name="Straight Arrow Connector 88"/>
                <p:cNvCxnSpPr/>
                <p:nvPr/>
              </p:nvCxnSpPr>
              <p:spPr>
                <a:xfrm>
                  <a:off x="4943474" y="1088421"/>
                  <a:ext cx="274320" cy="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 w="sm" len="sm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Rectangle 89"/>
                <p:cNvSpPr/>
                <p:nvPr/>
              </p:nvSpPr>
              <p:spPr>
                <a:xfrm>
                  <a:off x="4691378" y="1152552"/>
                  <a:ext cx="355600" cy="7196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 w="6350"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4712331" y="1152552"/>
                  <a:ext cx="94192" cy="71967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849282" y="1152552"/>
                  <a:ext cx="94192" cy="71967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980303" y="1152552"/>
                  <a:ext cx="45719" cy="71967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6350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4368800" y="1221347"/>
                  <a:ext cx="99165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4943474" y="1084187"/>
                  <a:ext cx="0" cy="13716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4368800" y="1396986"/>
                  <a:ext cx="322578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 flipH="1">
                  <a:off x="4400021" y="1396986"/>
                  <a:ext cx="136524" cy="0"/>
                </a:xfrm>
                <a:prstGeom prst="line">
                  <a:avLst/>
                </a:prstGeom>
                <a:ln w="28575" cmpd="sng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flipH="1">
                  <a:off x="4575807" y="1396986"/>
                  <a:ext cx="78743" cy="0"/>
                </a:xfrm>
                <a:prstGeom prst="line">
                  <a:avLst/>
                </a:prstGeom>
                <a:ln w="28575" cmpd="sng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4691378" y="993775"/>
                  <a:ext cx="0" cy="46473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5052056" y="993775"/>
                  <a:ext cx="0" cy="46473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368800" y="1152552"/>
                  <a:ext cx="0" cy="30595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360457" y="1152552"/>
                  <a:ext cx="0" cy="30595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052056" y="1396986"/>
                  <a:ext cx="308401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flipH="1">
                  <a:off x="5252508" y="1396986"/>
                  <a:ext cx="76200" cy="0"/>
                </a:xfrm>
                <a:prstGeom prst="line">
                  <a:avLst/>
                </a:prstGeom>
                <a:ln w="28575" cmpd="sng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5065394" y="1396986"/>
                  <a:ext cx="152400" cy="0"/>
                </a:xfrm>
                <a:prstGeom prst="line">
                  <a:avLst/>
                </a:prstGeom>
                <a:ln w="28575" cmpd="sng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Connector 84"/>
              <p:cNvCxnSpPr/>
              <p:nvPr/>
            </p:nvCxnSpPr>
            <p:spPr>
              <a:xfrm>
                <a:off x="5615485" y="1080345"/>
                <a:ext cx="0" cy="38455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5647235" y="1080345"/>
                <a:ext cx="0" cy="38455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5340321" y="1085071"/>
                <a:ext cx="0" cy="38455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772121" y="1073951"/>
                <a:ext cx="0" cy="384554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 rot="5400000">
              <a:off x="2608761" y="1796021"/>
              <a:ext cx="387952" cy="1000568"/>
              <a:chOff x="2923312" y="143268"/>
              <a:chExt cx="504083" cy="1415451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rot="16200000">
                <a:off x="3265445" y="1392969"/>
                <a:ext cx="803" cy="323097"/>
              </a:xfrm>
              <a:prstGeom prst="straightConnector1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  <a:tailEnd type="triangle" w="med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16200000">
                <a:off x="2407617" y="850993"/>
                <a:ext cx="1415451" cy="1"/>
              </a:xfrm>
              <a:prstGeom prst="line">
                <a:avLst/>
              </a:prstGeom>
              <a:ln w="508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036439" y="1440990"/>
                <a:ext cx="8" cy="226261"/>
              </a:xfrm>
              <a:prstGeom prst="line">
                <a:avLst/>
              </a:prstGeom>
              <a:ln w="76200"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Connector 42"/>
            <p:cNvCxnSpPr/>
            <p:nvPr/>
          </p:nvCxnSpPr>
          <p:spPr>
            <a:xfrm>
              <a:off x="3303013" y="979343"/>
              <a:ext cx="0" cy="129747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/>
            <p:cNvGrpSpPr/>
            <p:nvPr/>
          </p:nvGrpSpPr>
          <p:grpSpPr>
            <a:xfrm>
              <a:off x="1706794" y="3334809"/>
              <a:ext cx="1151512" cy="443629"/>
              <a:chOff x="7067014" y="967608"/>
              <a:chExt cx="1151512" cy="443629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 flipV="1">
                <a:off x="7353866" y="984759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7266026" y="1044659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7353866" y="979466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flipV="1">
                <a:off x="7684860" y="975655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/>
              <p:cNvSpPr/>
              <p:nvPr/>
            </p:nvSpPr>
            <p:spPr>
              <a:xfrm>
                <a:off x="7597020" y="1035555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7684860" y="970362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flipV="1">
                <a:off x="8003154" y="972901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7915314" y="1032801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>
                <a:off x="8003154" y="967608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7204050" y="1036942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7838988" y="1041905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79" name="Picture 78" descr="RcdM7K7c9.jpe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041" t="5501" r="7366" b="6750"/>
              <a:stretch/>
            </p:blipFill>
            <p:spPr>
              <a:xfrm>
                <a:off x="7067014" y="1022051"/>
                <a:ext cx="99974" cy="227309"/>
              </a:xfrm>
              <a:prstGeom prst="rect">
                <a:avLst/>
              </a:prstGeom>
            </p:spPr>
          </p:pic>
          <p:cxnSp>
            <p:nvCxnSpPr>
              <p:cNvPr id="80" name="Straight Connector 79"/>
              <p:cNvCxnSpPr/>
              <p:nvPr/>
            </p:nvCxnSpPr>
            <p:spPr>
              <a:xfrm flipV="1">
                <a:off x="7204050" y="1102652"/>
                <a:ext cx="1014476" cy="2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1852927" y="3976064"/>
              <a:ext cx="1100710" cy="762516"/>
              <a:chOff x="2182441" y="4961639"/>
              <a:chExt cx="1100710" cy="762516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 flipV="1">
                <a:off x="2418491" y="4978790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2330651" y="5038690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2418491" y="4973497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2749485" y="4969686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 52"/>
              <p:cNvSpPr/>
              <p:nvPr/>
            </p:nvSpPr>
            <p:spPr>
              <a:xfrm>
                <a:off x="2661645" y="5029586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2749485" y="4964393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V="1">
                <a:off x="3067779" y="4966932"/>
                <a:ext cx="166160" cy="211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>
                <a:off x="2979939" y="5026832"/>
                <a:ext cx="125411" cy="69851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6350"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3067779" y="4961639"/>
                <a:ext cx="0" cy="13716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2268675" y="5030973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903613" y="5035936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268675" y="5196073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268675" y="5354823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603314" y="5189916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*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2182441" y="5126153"/>
                <a:ext cx="99974" cy="489246"/>
                <a:chOff x="3283151" y="5126153"/>
                <a:chExt cx="99974" cy="489246"/>
              </a:xfrm>
            </p:grpSpPr>
            <p:pic>
              <p:nvPicPr>
                <p:cNvPr id="65" name="Picture 64" descr="RcdM7K7c9.jpe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41" t="5501" r="7366" b="6750"/>
                <a:stretch/>
              </p:blipFill>
              <p:spPr>
                <a:xfrm>
                  <a:off x="3283151" y="5126153"/>
                  <a:ext cx="99974" cy="227309"/>
                </a:xfrm>
                <a:prstGeom prst="rect">
                  <a:avLst/>
                </a:prstGeom>
              </p:spPr>
            </p:pic>
            <p:pic>
              <p:nvPicPr>
                <p:cNvPr id="66" name="Picture 65" descr="RcdM7K7c9.jpe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41" t="5501" r="7366" b="6750"/>
                <a:stretch/>
              </p:blipFill>
              <p:spPr>
                <a:xfrm>
                  <a:off x="3283151" y="5278553"/>
                  <a:ext cx="99974" cy="227309"/>
                </a:xfrm>
                <a:prstGeom prst="rect">
                  <a:avLst/>
                </a:prstGeom>
              </p:spPr>
            </p:pic>
            <p:pic>
              <p:nvPicPr>
                <p:cNvPr id="67" name="Picture 66" descr="RcdM7K7c9.jpeg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4041" t="5500" r="7366" b="29327"/>
                <a:stretch/>
              </p:blipFill>
              <p:spPr>
                <a:xfrm>
                  <a:off x="3283151" y="5446573"/>
                  <a:ext cx="99974" cy="168826"/>
                </a:xfrm>
                <a:prstGeom prst="rect">
                  <a:avLst/>
                </a:prstGeom>
              </p:spPr>
            </p:pic>
          </p:grpSp>
          <p:cxnSp>
            <p:nvCxnSpPr>
              <p:cNvPr id="64" name="Straight Connector 63"/>
              <p:cNvCxnSpPr/>
              <p:nvPr/>
            </p:nvCxnSpPr>
            <p:spPr>
              <a:xfrm flipV="1">
                <a:off x="2268675" y="5096683"/>
                <a:ext cx="1014476" cy="27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/>
            <p:cNvCxnSpPr/>
            <p:nvPr/>
          </p:nvCxnSpPr>
          <p:spPr>
            <a:xfrm>
              <a:off x="2305450" y="3007733"/>
              <a:ext cx="803" cy="248662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315006" y="3638466"/>
              <a:ext cx="803" cy="248662"/>
            </a:xfrm>
            <a:prstGeom prst="straightConnector1">
              <a:avLst/>
            </a:prstGeom>
            <a:ln w="76200">
              <a:solidFill>
                <a:schemeClr val="bg1">
                  <a:lumMod val="65000"/>
                </a:schemeClr>
              </a:solidFill>
              <a:tailEnd type="triangle" w="med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1980374" y="3910553"/>
              <a:ext cx="293426" cy="719271"/>
            </a:xfrm>
            <a:prstGeom prst="rect">
              <a:avLst/>
            </a:prstGeom>
            <a:noFill/>
            <a:ln w="12700" cmpd="sng"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MYC Promoter</a:t>
            </a:r>
            <a:endParaRPr lang="en-US" dirty="0"/>
          </a:p>
        </p:txBody>
      </p:sp>
      <p:sp>
        <p:nvSpPr>
          <p:cNvPr id="129" name="Rectangle 128"/>
          <p:cNvSpPr/>
          <p:nvPr/>
        </p:nvSpPr>
        <p:spPr>
          <a:xfrm>
            <a:off x="7268445" y="787354"/>
            <a:ext cx="1637382" cy="1874271"/>
          </a:xfrm>
          <a:prstGeom prst="rect">
            <a:avLst/>
          </a:prstGeom>
          <a:noFill/>
          <a:ln w="19050" cmpd="sng">
            <a:solidFill>
              <a:srgbClr val="1AFF1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25549" y="1534434"/>
            <a:ext cx="7467294" cy="5418313"/>
            <a:chOff x="25549" y="1534434"/>
            <a:chExt cx="7467294" cy="5418313"/>
          </a:xfrm>
        </p:grpSpPr>
        <p:sp>
          <p:nvSpPr>
            <p:cNvPr id="3" name="TextBox 2"/>
            <p:cNvSpPr txBox="1"/>
            <p:nvPr/>
          </p:nvSpPr>
          <p:spPr>
            <a:xfrm>
              <a:off x="838200" y="1534434"/>
              <a:ext cx="1346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MYC gene</a:t>
              </a:r>
              <a:endParaRPr lang="en-US" sz="1400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5549" y="1686834"/>
              <a:ext cx="2159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Non-coding, non-repetitive</a:t>
              </a:r>
              <a:endParaRPr lang="en-US" sz="14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5549" y="1866266"/>
              <a:ext cx="2159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Conservation Score (GERP)</a:t>
              </a:r>
              <a:endParaRPr lang="en-US" sz="1400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55600" y="2029175"/>
              <a:ext cx="1714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Regulatory Potential</a:t>
              </a:r>
              <a:endParaRPr lang="en-US" sz="14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39700" y="2181242"/>
              <a:ext cx="2057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TF binding sites (ENCODE)</a:t>
              </a:r>
              <a:endParaRPr lang="en-US" sz="14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39700" y="2353849"/>
              <a:ext cx="19305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DNase</a:t>
              </a:r>
              <a:r>
                <a:rPr lang="en-US" sz="1400" dirty="0" smtClean="0"/>
                <a:t> hypersensitivity</a:t>
              </a:r>
              <a:endParaRPr lang="en-US" sz="1400" dirty="0"/>
            </a:p>
          </p:txBody>
        </p:sp>
        <p:sp>
          <p:nvSpPr>
            <p:cNvPr id="4" name="Left Brace 3"/>
            <p:cNvSpPr/>
            <p:nvPr/>
          </p:nvSpPr>
          <p:spPr>
            <a:xfrm>
              <a:off x="1473200" y="2661626"/>
              <a:ext cx="609600" cy="3603804"/>
            </a:xfrm>
            <a:prstGeom prst="leftBrac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7724" y="4102100"/>
              <a:ext cx="1180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Individual Samples</a:t>
              </a:r>
              <a:endParaRPr lang="en-US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55600" y="6265430"/>
              <a:ext cx="13463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Total Samples</a:t>
              </a:r>
              <a:endParaRPr lang="en-US" sz="1400" dirty="0"/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2070249" y="1553730"/>
              <a:ext cx="5422594" cy="5399017"/>
              <a:chOff x="2070249" y="1553730"/>
              <a:chExt cx="5422594" cy="539901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8349" y="2455430"/>
                <a:ext cx="4800600" cy="39878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t="3681" b="44173"/>
              <a:stretch/>
            </p:blipFill>
            <p:spPr>
              <a:xfrm>
                <a:off x="2070249" y="1553730"/>
                <a:ext cx="4762500" cy="107950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t="83436" b="5521"/>
              <a:stretch/>
            </p:blipFill>
            <p:spPr>
              <a:xfrm>
                <a:off x="2095649" y="6240030"/>
                <a:ext cx="4762500" cy="228600"/>
              </a:xfrm>
              <a:prstGeom prst="rect">
                <a:avLst/>
              </a:prstGeom>
            </p:spPr>
          </p:pic>
          <p:cxnSp>
            <p:nvCxnSpPr>
              <p:cNvPr id="10" name="Straight Connector 9"/>
              <p:cNvCxnSpPr/>
              <p:nvPr/>
            </p:nvCxnSpPr>
            <p:spPr>
              <a:xfrm flipV="1">
                <a:off x="4641999" y="1560080"/>
                <a:ext cx="0" cy="209550"/>
              </a:xfrm>
              <a:prstGeom prst="line">
                <a:avLst/>
              </a:prstGeom>
              <a:ln w="19050" cmpd="sng">
                <a:solidFill>
                  <a:srgbClr val="04FF0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4648349" y="1572780"/>
                <a:ext cx="358775" cy="0"/>
              </a:xfrm>
              <a:prstGeom prst="straightConnector1">
                <a:avLst/>
              </a:prstGeom>
              <a:ln>
                <a:solidFill>
                  <a:srgbClr val="04FF06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H="1">
                <a:off x="2197249" y="6265430"/>
                <a:ext cx="5295594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4470549" y="5041900"/>
                <a:ext cx="342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*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4476899" y="5349677"/>
                <a:ext cx="342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*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476899" y="5505054"/>
                <a:ext cx="342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*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4664224" y="6419318"/>
                <a:ext cx="342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*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4664224" y="6528225"/>
                <a:ext cx="342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*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4664224" y="6644970"/>
                <a:ext cx="3429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*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5486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221719" y="1893374"/>
            <a:ext cx="4397374" cy="3908034"/>
            <a:chOff x="241301" y="1339850"/>
            <a:chExt cx="4397374" cy="3908034"/>
          </a:xfrm>
        </p:grpSpPr>
        <p:pic>
          <p:nvPicPr>
            <p:cNvPr id="2" name="Picture 1" descr="MALY-DE_R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4" t="12112" r="7323" b="15211"/>
            <a:stretch/>
          </p:blipFill>
          <p:spPr>
            <a:xfrm>
              <a:off x="800100" y="1460499"/>
              <a:ext cx="3619500" cy="3276602"/>
            </a:xfrm>
            <a:prstGeom prst="rect">
              <a:avLst/>
            </a:prstGeom>
          </p:spPr>
        </p:pic>
        <p:cxnSp>
          <p:nvCxnSpPr>
            <p:cNvPr id="4" name="Straight Connector 3"/>
            <p:cNvCxnSpPr/>
            <p:nvPr/>
          </p:nvCxnSpPr>
          <p:spPr>
            <a:xfrm>
              <a:off x="800100" y="1460500"/>
              <a:ext cx="0" cy="32639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33425" y="3797300"/>
              <a:ext cx="1333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/>
            <p:cNvGrpSpPr/>
            <p:nvPr/>
          </p:nvGrpSpPr>
          <p:grpSpPr>
            <a:xfrm>
              <a:off x="784225" y="4688436"/>
              <a:ext cx="3854450" cy="559448"/>
              <a:chOff x="542343" y="5963417"/>
              <a:chExt cx="3854450" cy="559448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42343" y="6007867"/>
                <a:ext cx="361950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542343" y="6007867"/>
                <a:ext cx="24828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    1     2     3    4     5   6   7   8   9 </a:t>
                </a:r>
                <a:endParaRPr lang="en-US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504493" y="5963417"/>
                <a:ext cx="18923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10      12     14   16  18 20 22</a:t>
                </a:r>
                <a:endParaRPr lang="en-US" sz="1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580693" y="6086527"/>
                <a:ext cx="170815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 </a:t>
                </a:r>
                <a:r>
                  <a:rPr lang="en-US" sz="1000" dirty="0" smtClean="0"/>
                  <a:t>  11      13     15 17 19 21   X</a:t>
                </a:r>
                <a:endParaRPr lang="en-US" sz="1000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2802943" y="6007867"/>
                <a:ext cx="0" cy="124599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101393" y="6007867"/>
                <a:ext cx="0" cy="124599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3355393" y="6007867"/>
                <a:ext cx="0" cy="124599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539543" y="6007867"/>
                <a:ext cx="0" cy="124599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3710993" y="6007867"/>
                <a:ext cx="0" cy="124599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76093" y="6007867"/>
                <a:ext cx="0" cy="124599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047543" y="6007867"/>
                <a:ext cx="0" cy="124599"/>
              </a:xfrm>
              <a:prstGeom prst="line">
                <a:avLst/>
              </a:prstGeom>
              <a:ln w="9525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542343" y="6245866"/>
                <a:ext cx="36195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Chromosome</a:t>
                </a:r>
                <a:endParaRPr lang="en-US" sz="1200" dirty="0"/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>
              <a:off x="733425" y="4260850"/>
              <a:ext cx="1333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33425" y="4720186"/>
              <a:ext cx="1333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33425" y="3333750"/>
              <a:ext cx="1333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33425" y="2870200"/>
              <a:ext cx="1333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33425" y="2411799"/>
              <a:ext cx="1333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33425" y="1929199"/>
              <a:ext cx="1333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33425" y="1465649"/>
              <a:ext cx="133350" cy="0"/>
            </a:xfrm>
            <a:prstGeom prst="line">
              <a:avLst/>
            </a:prstGeom>
            <a:ln w="952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419100" y="13398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14</a:t>
              </a:r>
              <a:endParaRPr lang="en-US" sz="12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19100" y="1769249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12</a:t>
              </a:r>
              <a:endParaRPr lang="en-US" sz="12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9100" y="227330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9100" y="273170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9100" y="31952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6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9100" y="365880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9100" y="41223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9100" y="4555351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0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-1252150" y="2953951"/>
              <a:ext cx="3263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-log</a:t>
              </a:r>
              <a:r>
                <a:rPr lang="en-US" sz="1200" baseline="-25000" dirty="0" smtClean="0"/>
                <a:t>10</a:t>
              </a:r>
              <a:r>
                <a:rPr lang="en-US" sz="1200" dirty="0" smtClean="0"/>
                <a:t>(p)</a:t>
              </a:r>
              <a:endParaRPr lang="en-US" sz="1200" dirty="0"/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780518" y="1645724"/>
            <a:ext cx="360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Lymphoma</a:t>
            </a:r>
            <a:endParaRPr lang="en-US" sz="1400" dirty="0"/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Significant Promoters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7193" y="2242575"/>
            <a:ext cx="88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BTG2</a:t>
            </a:r>
            <a:endParaRPr lang="en-US" sz="1200" dirty="0"/>
          </a:p>
        </p:txBody>
      </p:sp>
      <p:sp>
        <p:nvSpPr>
          <p:cNvPr id="205" name="TextBox 204"/>
          <p:cNvSpPr txBox="1"/>
          <p:nvPr/>
        </p:nvSpPr>
        <p:spPr>
          <a:xfrm>
            <a:off x="2865714" y="4015100"/>
            <a:ext cx="88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BIRC3</a:t>
            </a:r>
            <a:endParaRPr lang="en-US" sz="1200" dirty="0"/>
          </a:p>
        </p:txBody>
      </p:sp>
      <p:sp>
        <p:nvSpPr>
          <p:cNvPr id="206" name="TextBox 205"/>
          <p:cNvSpPr txBox="1"/>
          <p:nvPr/>
        </p:nvSpPr>
        <p:spPr>
          <a:xfrm>
            <a:off x="3310214" y="3423724"/>
            <a:ext cx="88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TCL1A</a:t>
            </a:r>
            <a:endParaRPr lang="en-US" sz="1200" dirty="0"/>
          </a:p>
        </p:txBody>
      </p:sp>
      <p:sp>
        <p:nvSpPr>
          <p:cNvPr id="207" name="TextBox 206"/>
          <p:cNvSpPr txBox="1"/>
          <p:nvPr/>
        </p:nvSpPr>
        <p:spPr>
          <a:xfrm>
            <a:off x="3754714" y="3610274"/>
            <a:ext cx="88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BCL2</a:t>
            </a:r>
            <a:endParaRPr lang="en-US" sz="1200" dirty="0"/>
          </a:p>
        </p:txBody>
      </p:sp>
      <p:sp>
        <p:nvSpPr>
          <p:cNvPr id="208" name="TextBox 207"/>
          <p:cNvSpPr txBox="1"/>
          <p:nvPr/>
        </p:nvSpPr>
        <p:spPr>
          <a:xfrm>
            <a:off x="3825343" y="2165223"/>
            <a:ext cx="88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IGLL5</a:t>
            </a:r>
            <a:endParaRPr lang="en-US" sz="1200" dirty="0"/>
          </a:p>
        </p:txBody>
      </p:sp>
      <p:sp>
        <p:nvSpPr>
          <p:cNvPr id="209" name="TextBox 208"/>
          <p:cNvSpPr txBox="1"/>
          <p:nvPr/>
        </p:nvSpPr>
        <p:spPr>
          <a:xfrm>
            <a:off x="1837793" y="3451151"/>
            <a:ext cx="88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CD83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2421214" y="3530148"/>
            <a:ext cx="88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MYC</a:t>
            </a:r>
            <a:endParaRPr lang="en-US" sz="1200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5236214" y="1286482"/>
            <a:ext cx="2839270" cy="1912185"/>
            <a:chOff x="259529" y="877499"/>
            <a:chExt cx="2839270" cy="1912185"/>
          </a:xfrm>
        </p:grpSpPr>
        <p:sp>
          <p:nvSpPr>
            <p:cNvPr id="213" name="TextBox 212"/>
            <p:cNvSpPr txBox="1"/>
            <p:nvPr/>
          </p:nvSpPr>
          <p:spPr>
            <a:xfrm>
              <a:off x="1686787" y="877499"/>
              <a:ext cx="548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MYC</a:t>
              </a:r>
              <a:endParaRPr lang="en-US" sz="1200" dirty="0"/>
            </a:p>
          </p:txBody>
        </p:sp>
        <p:pic>
          <p:nvPicPr>
            <p:cNvPr id="214" name="Picture 213" descr="MYC_sig_expression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7" t="5760" r="1652" b="5760"/>
            <a:stretch/>
          </p:blipFill>
          <p:spPr>
            <a:xfrm>
              <a:off x="983286" y="1153698"/>
              <a:ext cx="2034465" cy="1395708"/>
            </a:xfrm>
            <a:prstGeom prst="rect">
              <a:avLst/>
            </a:prstGeom>
          </p:spPr>
        </p:pic>
        <p:sp>
          <p:nvSpPr>
            <p:cNvPr id="215" name="TextBox 214"/>
            <p:cNvSpPr txBox="1"/>
            <p:nvPr/>
          </p:nvSpPr>
          <p:spPr>
            <a:xfrm>
              <a:off x="2068254" y="1136764"/>
              <a:ext cx="10305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/>
                <a:t>p</a:t>
              </a:r>
              <a:r>
                <a:rPr lang="en-US" sz="1000" i="1" dirty="0" smtClean="0"/>
                <a:t>-value: 0.0468</a:t>
              </a:r>
              <a:endParaRPr lang="en-US" sz="1000" i="1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98028" y="1039382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0.0006</a:t>
              </a:r>
              <a:endParaRPr lang="en-US" sz="1100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398028" y="1465633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0.0004</a:t>
              </a:r>
              <a:endParaRPr lang="en-US" sz="1100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407553" y="1914495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0.0002</a:t>
              </a:r>
              <a:endParaRPr lang="en-US" sz="1100" dirty="0"/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404906" y="2370993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</a:t>
              </a:r>
              <a:endParaRPr lang="en-US" sz="1100" dirty="0"/>
            </a:p>
          </p:txBody>
        </p:sp>
        <p:sp>
          <p:nvSpPr>
            <p:cNvPr id="220" name="TextBox 219"/>
            <p:cNvSpPr txBox="1"/>
            <p:nvPr/>
          </p:nvSpPr>
          <p:spPr>
            <a:xfrm rot="16200000">
              <a:off x="-432548" y="1739729"/>
              <a:ext cx="16611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Normalized Read Count</a:t>
              </a:r>
              <a:endParaRPr lang="en-US" sz="1200" dirty="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1128283" y="2512685"/>
              <a:ext cx="185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Mutated          Un-Mutated</a:t>
              </a:r>
              <a:endParaRPr lang="en-US" sz="1200" dirty="0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5236214" y="3153253"/>
            <a:ext cx="3028651" cy="1858678"/>
            <a:chOff x="371089" y="3922036"/>
            <a:chExt cx="2888462" cy="1858678"/>
          </a:xfrm>
        </p:grpSpPr>
        <p:pic>
          <p:nvPicPr>
            <p:cNvPr id="223" name="Picture 222" descr="sig_CD83_expression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8" t="5287" r="604" b="6504"/>
            <a:stretch/>
          </p:blipFill>
          <p:spPr>
            <a:xfrm>
              <a:off x="1072091" y="4156076"/>
              <a:ext cx="2034465" cy="1395708"/>
            </a:xfrm>
            <a:prstGeom prst="rect">
              <a:avLst/>
            </a:prstGeom>
          </p:spPr>
        </p:pic>
        <p:sp>
          <p:nvSpPr>
            <p:cNvPr id="224" name="TextBox 223"/>
            <p:cNvSpPr txBox="1"/>
            <p:nvPr/>
          </p:nvSpPr>
          <p:spPr>
            <a:xfrm>
              <a:off x="1247775" y="5503715"/>
              <a:ext cx="185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Mutated          Un-Mutated</a:t>
              </a:r>
              <a:endParaRPr lang="en-US" sz="12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1900651" y="3922036"/>
              <a:ext cx="1358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CD83</a:t>
              </a:r>
              <a:endParaRPr lang="en-US" sz="1200" dirty="0"/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-333801" y="4771458"/>
              <a:ext cx="1686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Normalized Read Count</a:t>
              </a:r>
              <a:endParaRPr lang="en-US" sz="1200" dirty="0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2081313" y="4156076"/>
              <a:ext cx="10252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/>
                <a:t>p</a:t>
              </a:r>
              <a:r>
                <a:rPr lang="en-US" sz="1000" i="1" dirty="0" smtClean="0"/>
                <a:t>-value: </a:t>
              </a:r>
              <a:r>
                <a:rPr lang="en-US" sz="1000" i="1" dirty="0"/>
                <a:t>0.0143</a:t>
              </a: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509587" y="4066570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0.0006</a:t>
              </a:r>
              <a:endParaRPr lang="en-US" sz="1100" dirty="0"/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509587" y="4492821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0.0004</a:t>
              </a:r>
              <a:endParaRPr lang="en-US" sz="110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519112" y="4941683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0.0002</a:t>
              </a:r>
              <a:endParaRPr lang="en-US" sz="1100" dirty="0"/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516465" y="5398181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</a:t>
              </a:r>
              <a:endParaRPr lang="en-US" sz="110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5236214" y="4977822"/>
            <a:ext cx="2888462" cy="1858678"/>
            <a:chOff x="868754" y="5004036"/>
            <a:chExt cx="2888462" cy="1858678"/>
          </a:xfrm>
        </p:grpSpPr>
        <p:pic>
          <p:nvPicPr>
            <p:cNvPr id="233" name="Picture 232" descr="BCL2_sig_expression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88" t="5778" r="1310" b="6412"/>
            <a:stretch/>
          </p:blipFill>
          <p:spPr>
            <a:xfrm>
              <a:off x="1589887" y="5252686"/>
              <a:ext cx="2026534" cy="1383831"/>
            </a:xfrm>
            <a:prstGeom prst="rect">
              <a:avLst/>
            </a:prstGeom>
          </p:spPr>
        </p:pic>
        <p:sp>
          <p:nvSpPr>
            <p:cNvPr id="234" name="TextBox 233"/>
            <p:cNvSpPr txBox="1"/>
            <p:nvPr/>
          </p:nvSpPr>
          <p:spPr>
            <a:xfrm>
              <a:off x="1745440" y="6585715"/>
              <a:ext cx="1858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Mutated          Un-Mutated</a:t>
              </a:r>
              <a:endParaRPr lang="en-US" sz="1200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398316" y="5004036"/>
              <a:ext cx="1358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BCL2</a:t>
              </a:r>
              <a:endParaRPr lang="en-US" sz="1200" dirty="0"/>
            </a:p>
          </p:txBody>
        </p:sp>
        <p:sp>
          <p:nvSpPr>
            <p:cNvPr id="236" name="TextBox 235"/>
            <p:cNvSpPr txBox="1"/>
            <p:nvPr/>
          </p:nvSpPr>
          <p:spPr>
            <a:xfrm rot="16200000">
              <a:off x="163864" y="5853458"/>
              <a:ext cx="16867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Normalized Read Count</a:t>
              </a:r>
              <a:endParaRPr lang="en-US" sz="1200" dirty="0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2578978" y="5238076"/>
              <a:ext cx="102524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i="1" dirty="0"/>
                <a:t>p</a:t>
              </a:r>
              <a:r>
                <a:rPr lang="en-US" sz="1000" i="1" dirty="0" smtClean="0"/>
                <a:t>-value: 0.0159</a:t>
              </a:r>
              <a:endParaRPr lang="en-US" sz="1000" i="1" dirty="0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007252" y="5148570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0.0003</a:t>
              </a:r>
              <a:endParaRPr lang="en-US" sz="1100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1007252" y="5574821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0.0002</a:t>
              </a:r>
              <a:endParaRPr lang="en-US" sz="1100" dirty="0"/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1016777" y="6023683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0.0001</a:t>
              </a:r>
              <a:endParaRPr lang="en-US" sz="1100" dirty="0"/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014130" y="6480181"/>
              <a:ext cx="61912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 smtClean="0"/>
                <a:t>0</a:t>
              </a:r>
              <a:endParaRPr 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99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to the entire genome</a:t>
            </a:r>
          </a:p>
          <a:p>
            <a:pPr lvl="1"/>
            <a:r>
              <a:rPr lang="en-US" dirty="0" smtClean="0"/>
              <a:t>Exons</a:t>
            </a:r>
          </a:p>
          <a:p>
            <a:pPr lvl="1"/>
            <a:r>
              <a:rPr lang="en-US" dirty="0" smtClean="0"/>
              <a:t>3’ UTRs</a:t>
            </a:r>
          </a:p>
          <a:p>
            <a:r>
              <a:rPr lang="en-US" dirty="0" smtClean="0"/>
              <a:t>Permutation analysis with weighted selection</a:t>
            </a:r>
          </a:p>
          <a:p>
            <a:pPr lvl="1"/>
            <a:r>
              <a:rPr lang="en-US" dirty="0" smtClean="0"/>
              <a:t>Conservation</a:t>
            </a:r>
          </a:p>
          <a:p>
            <a:r>
              <a:rPr lang="en-US" dirty="0" smtClean="0"/>
              <a:t>Integrate with methylation data</a:t>
            </a:r>
          </a:p>
          <a:p>
            <a:pPr lvl="1"/>
            <a:r>
              <a:rPr lang="en-US" dirty="0" smtClean="0"/>
              <a:t>Identify mutated methylation sites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6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638300"/>
            <a:ext cx="8229600" cy="4525963"/>
          </a:xfrm>
        </p:spPr>
        <p:txBody>
          <a:bodyPr/>
          <a:lstStyle/>
          <a:p>
            <a:r>
              <a:rPr lang="en-US" sz="2800" dirty="0" smtClean="0"/>
              <a:t>De lab</a:t>
            </a:r>
          </a:p>
          <a:p>
            <a:pPr lvl="1"/>
            <a:r>
              <a:rPr lang="en-US" sz="2400" dirty="0" err="1" smtClean="0"/>
              <a:t>Subhajyoti</a:t>
            </a:r>
            <a:r>
              <a:rPr lang="en-US" sz="2400" dirty="0" smtClean="0"/>
              <a:t> De</a:t>
            </a:r>
          </a:p>
          <a:p>
            <a:pPr lvl="1"/>
            <a:r>
              <a:rPr lang="en-US" sz="2400" dirty="0" err="1" smtClean="0"/>
              <a:t>Vinod</a:t>
            </a:r>
            <a:r>
              <a:rPr lang="en-US" sz="2400" dirty="0" smtClean="0"/>
              <a:t> </a:t>
            </a:r>
            <a:r>
              <a:rPr lang="en-US" sz="2400" dirty="0" err="1"/>
              <a:t>Y</a:t>
            </a:r>
            <a:r>
              <a:rPr lang="en-US" sz="2400" dirty="0" err="1" smtClean="0"/>
              <a:t>adav</a:t>
            </a:r>
            <a:endParaRPr lang="en-US" sz="2400" dirty="0" smtClean="0"/>
          </a:p>
          <a:p>
            <a:r>
              <a:rPr lang="en-US" sz="2800" dirty="0" smtClean="0"/>
              <a:t>Brent Pederson, UCDENVER</a:t>
            </a:r>
          </a:p>
          <a:p>
            <a:r>
              <a:rPr lang="en-US" sz="2800" dirty="0" smtClean="0"/>
              <a:t>Katherine Pollard, UCSF</a:t>
            </a:r>
          </a:p>
          <a:p>
            <a:r>
              <a:rPr lang="en-US" sz="2800" dirty="0" smtClean="0"/>
              <a:t>Computational Bioscience Program</a:t>
            </a:r>
            <a:endParaRPr lang="en-US" sz="2800" dirty="0"/>
          </a:p>
        </p:txBody>
      </p:sp>
      <p:pic>
        <p:nvPicPr>
          <p:cNvPr id="4" name="Picture 3" descr="contact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20" y="1239838"/>
            <a:ext cx="5710880" cy="17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337</Words>
  <Application>Microsoft Macintosh PowerPoint</Application>
  <PresentationFormat>On-screen Show (4:3)</PresentationFormat>
  <Paragraphs>113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Signatures of Accelerated Somatic Evolution in Gene Promoters in Multiple Cancer Types</vt:lpstr>
      <vt:lpstr>TERT Promoter</vt:lpstr>
      <vt:lpstr>Correlations of Genomic Signals</vt:lpstr>
      <vt:lpstr>SASE-hunter Algorithm</vt:lpstr>
      <vt:lpstr>PowerPoint Presentation</vt:lpstr>
      <vt:lpstr>PowerPoint Presentation</vt:lpstr>
      <vt:lpstr>Future Directions</vt:lpstr>
      <vt:lpstr>Acknowledgements</vt:lpstr>
    </vt:vector>
  </TitlesOfParts>
  <Company>University of Colorado Anschutz Medical Campus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Signatures of Accelerated Somatic Evolution in Gene Promoters in Multiple Cancer Types</dc:title>
  <dc:creator>Kyle Smith</dc:creator>
  <cp:lastModifiedBy>Kathy Thomas</cp:lastModifiedBy>
  <cp:revision>1</cp:revision>
  <dcterms:created xsi:type="dcterms:W3CDTF">2014-12-01T22:03:10Z</dcterms:created>
  <dcterms:modified xsi:type="dcterms:W3CDTF">2014-12-02T17:20:57Z</dcterms:modified>
</cp:coreProperties>
</file>