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332" r:id="rId5"/>
    <p:sldId id="421" r:id="rId6"/>
    <p:sldId id="399" r:id="rId7"/>
    <p:sldId id="419" r:id="rId8"/>
    <p:sldId id="410" r:id="rId9"/>
    <p:sldId id="420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0000"/>
    <a:srgbClr val="1C4687"/>
    <a:srgbClr val="F5A70B"/>
    <a:srgbClr val="6799CB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97" autoAdjust="0"/>
    <p:restoredTop sz="94201" autoAdjust="0"/>
  </p:normalViewPr>
  <p:slideViewPr>
    <p:cSldViewPr snapToObjects="1" showGuides="1">
      <p:cViewPr varScale="1">
        <p:scale>
          <a:sx n="96" d="100"/>
          <a:sy n="96" d="100"/>
        </p:scale>
        <p:origin x="-1328" y="-104"/>
      </p:cViewPr>
      <p:guideLst>
        <p:guide orient="horz" pos="2133"/>
        <p:guide pos="28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59BD0-9F43-49E9-A719-9915DE4D3F03}" type="datetimeFigureOut">
              <a:rPr lang="en-US" smtClean="0"/>
              <a:t>01/12/2014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83824-2EBB-4814-97FB-10794F8A6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3077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A4168-C9E4-4688-80FB-8EF3EFFED56C}" type="datetimeFigureOut">
              <a:rPr lang="en-US" smtClean="0"/>
              <a:t>01/12/2014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E8F5F-6738-4168-A5BD-225CF737C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6429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7138" y="350838"/>
            <a:ext cx="4570412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6329" y="4044191"/>
            <a:ext cx="6225343" cy="4674891"/>
          </a:xfrm>
        </p:spPr>
        <p:txBody>
          <a:bodyPr>
            <a:normAutofit/>
          </a:bodyPr>
          <a:lstStyle/>
          <a:p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39BBB-C83E-4139-B894-05150515EDC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18888" y="2057400"/>
            <a:ext cx="1353312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217920" y="1042416"/>
            <a:ext cx="1344168" cy="9784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598664" y="1051560"/>
            <a:ext cx="1289304" cy="9784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30% Image and 70%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76746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357" y="2383529"/>
            <a:ext cx="8554357" cy="3742635"/>
          </a:xfrm>
        </p:spPr>
        <p:txBody>
          <a:bodyPr/>
          <a:lstStyle>
            <a:lvl1pPr>
              <a:defRPr sz="1900"/>
            </a:lvl1pPr>
            <a:lvl2pPr>
              <a:defRPr sz="18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49143" y="6286620"/>
            <a:ext cx="2133600" cy="365125"/>
          </a:xfrm>
        </p:spPr>
        <p:txBody>
          <a:bodyPr/>
          <a:lstStyle/>
          <a:p>
            <a:fld id="{CFEBA075-4133-0443-A0D7-F83EEE4051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290286" y="989567"/>
            <a:ext cx="8545286" cy="132426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Placeholder Image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70% Content and 30%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76746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357" y="975779"/>
            <a:ext cx="8554357" cy="3742635"/>
          </a:xfrm>
        </p:spPr>
        <p:txBody>
          <a:bodyPr/>
          <a:lstStyle>
            <a:lvl1pPr>
              <a:defRPr sz="1900"/>
            </a:lvl1pPr>
            <a:lvl2pPr>
              <a:defRPr sz="18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49143" y="6286620"/>
            <a:ext cx="2133600" cy="365125"/>
          </a:xfrm>
        </p:spPr>
        <p:txBody>
          <a:bodyPr/>
          <a:lstStyle/>
          <a:p>
            <a:fld id="{CFEBA075-4133-0443-A0D7-F83EEE4051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290286" y="4796825"/>
            <a:ext cx="8545286" cy="132426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Placeholder Image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ertical 70% Content and 30%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76746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49143" y="6286620"/>
            <a:ext cx="2133600" cy="365125"/>
          </a:xfrm>
        </p:spPr>
        <p:txBody>
          <a:bodyPr/>
          <a:lstStyle/>
          <a:p>
            <a:fld id="{CFEBA075-4133-0443-A0D7-F83EEE4051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290286" y="989568"/>
            <a:ext cx="8545286" cy="513152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Placeholder Image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1295400"/>
            <a:ext cx="8534400" cy="94456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749143" y="6286620"/>
            <a:ext cx="2133600" cy="365125"/>
          </a:xfrm>
        </p:spPr>
        <p:txBody>
          <a:bodyPr/>
          <a:lstStyle/>
          <a:p>
            <a:fld id="{CFEBA075-4133-0443-A0D7-F83EEE4051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800" y="2316163"/>
            <a:ext cx="8534400" cy="3001964"/>
          </a:xfrm>
        </p:spPr>
        <p:txBody>
          <a:bodyPr>
            <a:normAutofit/>
          </a:bodyPr>
          <a:lstStyle>
            <a:lvl1pPr algn="ctr">
              <a:buNone/>
              <a:defRPr sz="1800" i="1"/>
            </a:lvl1pPr>
          </a:lstStyle>
          <a:p>
            <a:pPr lvl="0"/>
            <a:r>
              <a:rPr lang="en-US" dirty="0" smtClean="0"/>
              <a:t>Question of Comments please contact:</a:t>
            </a:r>
          </a:p>
          <a:p>
            <a:pPr lvl="0"/>
            <a:r>
              <a:rPr lang="en-US" dirty="0" smtClean="0"/>
              <a:t>ABC.ABC@niaid.nih.gov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werPoint_Slid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1600" y="-165100"/>
            <a:ext cx="9359900" cy="7232650"/>
          </a:xfrm>
          <a:prstGeom prst="rect">
            <a:avLst/>
          </a:prstGeom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2933700" y="1841500"/>
            <a:ext cx="6337300" cy="3187700"/>
          </a:xfrm>
          <a:prstGeom prst="rect">
            <a:avLst/>
          </a:prstGeom>
          <a:solidFill>
            <a:schemeClr val="bg1">
              <a:alpha val="6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63500" dir="2700000" algn="br">
              <a:srgbClr val="000000">
                <a:alpha val="50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 descr="BCBB_Log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1500" y="364671"/>
            <a:ext cx="2184400" cy="6241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2133600" cy="365125"/>
          </a:xfrm>
        </p:spPr>
        <p:txBody>
          <a:bodyPr/>
          <a:lstStyle/>
          <a:p>
            <a:fld id="{5E8D127A-7199-4E61-938E-D828E2042B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2057400" y="4419601"/>
            <a:ext cx="6705600" cy="457200"/>
          </a:xfrm>
        </p:spPr>
        <p:txBody>
          <a:bodyPr>
            <a:normAutofit/>
          </a:bodyPr>
          <a:lstStyle>
            <a:lvl1pPr algn="r">
              <a:buNone/>
              <a:defRPr sz="1600" b="1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 Title of Presentation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2057400" y="5410200"/>
            <a:ext cx="6705600" cy="304800"/>
          </a:xfrm>
        </p:spPr>
        <p:txBody>
          <a:bodyPr>
            <a:noAutofit/>
          </a:bodyPr>
          <a:lstStyle>
            <a:lvl1pPr algn="r">
              <a:buNone/>
              <a:defRPr sz="1400" b="1" i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This presentation was prepared by: &lt;OCICB&gt;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533400" y="2057400"/>
            <a:ext cx="3962400" cy="609600"/>
          </a:xfrm>
        </p:spPr>
        <p:txBody>
          <a:bodyPr>
            <a:normAutofit/>
          </a:bodyPr>
          <a:lstStyle>
            <a:lvl1pPr algn="r">
              <a:buNone/>
              <a:defRPr sz="1600" b="1" cap="all" baseline="0"/>
            </a:lvl1pPr>
          </a:lstStyle>
          <a:p>
            <a:pPr lvl="0"/>
            <a:r>
              <a:rPr lang="en-US" dirty="0" smtClean="0"/>
              <a:t>January 2011</a:t>
            </a:r>
          </a:p>
          <a:p>
            <a:pPr lvl="0"/>
            <a:r>
              <a:rPr lang="en-US" dirty="0" smtClean="0"/>
              <a:t>NIAID OCICB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0" hasCustomPrompt="1"/>
          </p:nvPr>
        </p:nvSpPr>
        <p:spPr>
          <a:xfrm>
            <a:off x="533400" y="2743200"/>
            <a:ext cx="3962400" cy="304800"/>
          </a:xfrm>
        </p:spPr>
        <p:txBody>
          <a:bodyPr>
            <a:noAutofit/>
          </a:bodyPr>
          <a:lstStyle>
            <a:lvl1pPr algn="r">
              <a:buNone/>
              <a:defRPr sz="1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 Version 0.0</a:t>
            </a:r>
            <a:endParaRPr lang="en-US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22" hasCustomPrompt="1"/>
          </p:nvPr>
        </p:nvSpPr>
        <p:spPr>
          <a:xfrm>
            <a:off x="2057400" y="3505200"/>
            <a:ext cx="6705600" cy="914400"/>
          </a:xfrm>
        </p:spPr>
        <p:txBody>
          <a:bodyPr>
            <a:normAutofit/>
          </a:bodyPr>
          <a:lstStyle>
            <a:lvl1pPr marL="342836" marR="0" indent="-342836" algn="r" defTabSz="9142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600" b="1" cap="all" baseline="0">
                <a:solidFill>
                  <a:schemeClr val="tx2"/>
                </a:solidFill>
              </a:defRPr>
            </a:lvl1pPr>
          </a:lstStyle>
          <a:p>
            <a:pPr marL="342836" marR="0" lvl="0" indent="-342836" algn="r" defTabSz="9142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Title of Presentation</a:t>
            </a:r>
          </a:p>
          <a:p>
            <a:pPr lvl="0"/>
            <a:endParaRPr lang="en-US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2770910" y="537883"/>
            <a:ext cx="5888182" cy="271568"/>
          </a:xfrm>
          <a:prstGeom prst="rect">
            <a:avLst/>
          </a:prstGeom>
          <a:noFill/>
        </p:spPr>
        <p:txBody>
          <a:bodyPr wrap="square" lIns="82053" tIns="41026" rIns="82053" bIns="41026" rtlCol="0">
            <a:spAutoFit/>
          </a:bodyPr>
          <a:lstStyle/>
          <a:p>
            <a:pPr marL="0" marR="0" indent="0" algn="r" defTabSz="9142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cap="all" baseline="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Office of Cyber Infrastructure and Computational Biology</a:t>
            </a:r>
          </a:p>
        </p:txBody>
      </p:sp>
      <p:sp>
        <p:nvSpPr>
          <p:cNvPr id="36" name="TextBox 35"/>
          <p:cNvSpPr txBox="1"/>
          <p:nvPr userDrawn="1"/>
        </p:nvSpPr>
        <p:spPr>
          <a:xfrm>
            <a:off x="1593273" y="6371806"/>
            <a:ext cx="4067298" cy="205964"/>
          </a:xfrm>
          <a:prstGeom prst="rect">
            <a:avLst/>
          </a:prstGeom>
          <a:noFill/>
        </p:spPr>
        <p:txBody>
          <a:bodyPr wrap="square" lIns="82053" tIns="41026" rIns="82053" bIns="41026" rtlCol="0">
            <a:spAutoFit/>
          </a:bodyPr>
          <a:lstStyle/>
          <a:p>
            <a:pPr marL="0" marR="0" indent="0" algn="l" defTabSz="9142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cap="all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National</a:t>
            </a:r>
            <a:r>
              <a:rPr lang="en-US" sz="800" cap="all" baseline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Institute of Allergy and Infectious Diseases</a:t>
            </a:r>
            <a:endParaRPr lang="en-US" sz="800" cap="all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816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76746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89567"/>
            <a:ext cx="8534400" cy="5136597"/>
          </a:xfrm>
        </p:spPr>
        <p:txBody>
          <a:bodyPr/>
          <a:lstStyle>
            <a:lvl1pPr>
              <a:defRPr sz="1900"/>
            </a:lvl1pPr>
            <a:lvl2pPr>
              <a:defRPr sz="18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49143" y="6286620"/>
            <a:ext cx="2133600" cy="365125"/>
          </a:xfrm>
        </p:spPr>
        <p:txBody>
          <a:bodyPr/>
          <a:lstStyle/>
          <a:p>
            <a:fld id="{CFEBA075-4133-0443-A0D7-F83EEE4051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0% Du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76746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89567"/>
            <a:ext cx="4194629" cy="5136597"/>
          </a:xfrm>
        </p:spPr>
        <p:txBody>
          <a:bodyPr/>
          <a:lstStyle>
            <a:lvl1pPr>
              <a:defRPr sz="1900"/>
            </a:lvl1pPr>
            <a:lvl2pPr>
              <a:defRPr sz="18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49143" y="6286620"/>
            <a:ext cx="2133600" cy="365125"/>
          </a:xfrm>
        </p:spPr>
        <p:txBody>
          <a:bodyPr/>
          <a:lstStyle/>
          <a:p>
            <a:fld id="{CFEBA075-4133-0443-A0D7-F83EEE4051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4644571" y="989567"/>
            <a:ext cx="4194629" cy="5136597"/>
          </a:xfrm>
        </p:spPr>
        <p:txBody>
          <a:bodyPr/>
          <a:lstStyle>
            <a:lvl1pPr>
              <a:defRPr sz="1900"/>
            </a:lvl1pPr>
            <a:lvl2pPr>
              <a:defRPr sz="18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0% Content and 50%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76746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89567"/>
            <a:ext cx="4194629" cy="5136597"/>
          </a:xfrm>
        </p:spPr>
        <p:txBody>
          <a:bodyPr/>
          <a:lstStyle>
            <a:lvl1pPr>
              <a:defRPr sz="1900"/>
            </a:lvl1pPr>
            <a:lvl2pPr>
              <a:defRPr sz="18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49143" y="6286620"/>
            <a:ext cx="2133600" cy="365125"/>
          </a:xfrm>
        </p:spPr>
        <p:txBody>
          <a:bodyPr/>
          <a:lstStyle/>
          <a:p>
            <a:fld id="{CFEBA075-4133-0443-A0D7-F83EEE4051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4644571" y="989567"/>
            <a:ext cx="4209143" cy="515765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Placeholder Image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0% Image and 50%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76746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571" y="989567"/>
            <a:ext cx="4194629" cy="5136597"/>
          </a:xfrm>
        </p:spPr>
        <p:txBody>
          <a:bodyPr/>
          <a:lstStyle>
            <a:lvl1pPr>
              <a:defRPr sz="1900"/>
            </a:lvl1pPr>
            <a:lvl2pPr>
              <a:defRPr sz="18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49143" y="6286620"/>
            <a:ext cx="2133600" cy="365125"/>
          </a:xfrm>
        </p:spPr>
        <p:txBody>
          <a:bodyPr/>
          <a:lstStyle/>
          <a:p>
            <a:fld id="{CFEBA075-4133-0443-A0D7-F83EEE4051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308429" y="989567"/>
            <a:ext cx="4209143" cy="515765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Placeholder Image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% Image and 70%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76746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2857" y="989567"/>
            <a:ext cx="5936343" cy="5136597"/>
          </a:xfrm>
        </p:spPr>
        <p:txBody>
          <a:bodyPr/>
          <a:lstStyle>
            <a:lvl1pPr>
              <a:defRPr sz="1900"/>
            </a:lvl1pPr>
            <a:lvl2pPr>
              <a:defRPr sz="18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49143" y="6286620"/>
            <a:ext cx="2133600" cy="365125"/>
          </a:xfrm>
        </p:spPr>
        <p:txBody>
          <a:bodyPr/>
          <a:lstStyle/>
          <a:p>
            <a:fld id="{CFEBA075-4133-0443-A0D7-F83EEE4051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308429" y="989567"/>
            <a:ext cx="2521857" cy="515765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Placeholder Image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0% Content and 30%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76746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357" y="989567"/>
            <a:ext cx="5936343" cy="5136597"/>
          </a:xfrm>
        </p:spPr>
        <p:txBody>
          <a:bodyPr/>
          <a:lstStyle>
            <a:lvl1pPr>
              <a:defRPr sz="1900"/>
            </a:lvl1pPr>
            <a:lvl2pPr>
              <a:defRPr sz="18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49143" y="6286620"/>
            <a:ext cx="2133600" cy="365125"/>
          </a:xfrm>
        </p:spPr>
        <p:txBody>
          <a:bodyPr/>
          <a:lstStyle/>
          <a:p>
            <a:fld id="{CFEBA075-4133-0443-A0D7-F83EEE4051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6313714" y="989567"/>
            <a:ext cx="2521857" cy="515765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Placeholder Image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50% Image and 50%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76746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357" y="3568396"/>
            <a:ext cx="8554357" cy="2557768"/>
          </a:xfrm>
        </p:spPr>
        <p:txBody>
          <a:bodyPr/>
          <a:lstStyle>
            <a:lvl1pPr>
              <a:defRPr sz="1900"/>
            </a:lvl1pPr>
            <a:lvl2pPr>
              <a:defRPr sz="18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49143" y="6286620"/>
            <a:ext cx="2133600" cy="365125"/>
          </a:xfrm>
        </p:spPr>
        <p:txBody>
          <a:bodyPr/>
          <a:lstStyle/>
          <a:p>
            <a:fld id="{CFEBA075-4133-0443-A0D7-F83EEE4051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290286" y="989567"/>
            <a:ext cx="8545286" cy="250913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Placeholder Image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50% Content and 50%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76746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357" y="989568"/>
            <a:ext cx="8554357" cy="2557768"/>
          </a:xfrm>
        </p:spPr>
        <p:txBody>
          <a:bodyPr/>
          <a:lstStyle>
            <a:lvl1pPr>
              <a:defRPr sz="1900"/>
            </a:lvl1pPr>
            <a:lvl2pPr>
              <a:defRPr sz="18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49143" y="6286620"/>
            <a:ext cx="2133600" cy="365125"/>
          </a:xfrm>
        </p:spPr>
        <p:txBody>
          <a:bodyPr/>
          <a:lstStyle/>
          <a:p>
            <a:fld id="{CFEBA075-4133-0443-A0D7-F83EEE4051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290286" y="3638093"/>
            <a:ext cx="8545286" cy="250913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Placeholder Image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767469"/>
          </a:xfrm>
          <a:prstGeom prst="rect">
            <a:avLst/>
          </a:prstGeom>
        </p:spPr>
        <p:txBody>
          <a:bodyPr vert="horz" lIns="91423" tIns="45711" rIns="91423" bIns="457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89567"/>
            <a:ext cx="8534400" cy="5136597"/>
          </a:xfrm>
          <a:prstGeom prst="rect">
            <a:avLst/>
          </a:prstGeom>
        </p:spPr>
        <p:txBody>
          <a:bodyPr vert="horz" lIns="91423" tIns="45711" rIns="91423" bIns="457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21714" y="6286620"/>
            <a:ext cx="2133600" cy="365125"/>
          </a:xfrm>
          <a:prstGeom prst="rect">
            <a:avLst/>
          </a:prstGeom>
        </p:spPr>
        <p:txBody>
          <a:bodyPr vert="horz" lIns="91423" tIns="45711" rIns="91423" bIns="45711" rtlCol="0" anchor="ctr"/>
          <a:lstStyle>
            <a:lvl1pPr algn="r">
              <a:defRPr sz="1100">
                <a:solidFill>
                  <a:schemeClr val="accent4"/>
                </a:solidFill>
              </a:defRPr>
            </a:lvl1pPr>
          </a:lstStyle>
          <a:p>
            <a:fld id="{CFEBA075-4133-0443-A0D7-F83EEE4051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49" r:id="rId14"/>
    <p:sldLayoutId id="2147483674" r:id="rId15"/>
  </p:sldLayoutIdLst>
  <p:txStyles>
    <p:titleStyle>
      <a:lvl1pPr algn="l" defTabSz="914230" rtl="0" eaLnBrk="1" latinLnBrk="0" hangingPunct="1">
        <a:spcBef>
          <a:spcPct val="0"/>
        </a:spcBef>
        <a:buNone/>
        <a:defRPr sz="25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836" indent="-342836" algn="l" defTabSz="914230" rtl="0" eaLnBrk="1" latinLnBrk="0" hangingPunct="1">
        <a:spcBef>
          <a:spcPct val="20000"/>
        </a:spcBef>
        <a:buFont typeface="Arial" pitchFamily="34" charset="0"/>
        <a:buChar char="•"/>
        <a:defRPr sz="19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813" indent="-285697" algn="l" defTabSz="91423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0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2789" indent="-228558" algn="l" defTabSz="914230" rtl="0" eaLnBrk="1" latinLnBrk="0" hangingPunct="1">
        <a:spcBef>
          <a:spcPct val="20000"/>
        </a:spcBef>
        <a:buFont typeface="Arial" pitchFamily="34" charset="0"/>
        <a:buChar char="•"/>
        <a:defRPr sz="1800" kern="1200" baseline="0">
          <a:solidFill>
            <a:schemeClr val="tx2"/>
          </a:solidFill>
          <a:latin typeface="Arial" pitchFamily="34" charset="0"/>
          <a:ea typeface="+mn-ea"/>
          <a:cs typeface="+mn-cs"/>
        </a:defRPr>
      </a:lvl3pPr>
      <a:lvl4pPr marL="1599904" indent="-228558" algn="l" defTabSz="914230" rtl="0" eaLnBrk="1" latinLnBrk="0" hangingPunct="1">
        <a:spcBef>
          <a:spcPct val="20000"/>
        </a:spcBef>
        <a:buFont typeface="Courier New" pitchFamily="49" charset="0"/>
        <a:buChar char="o"/>
        <a:defRPr sz="1600" kern="1200" baseline="0">
          <a:solidFill>
            <a:schemeClr val="tx1">
              <a:lumMod val="50000"/>
              <a:lumOff val="50000"/>
            </a:schemeClr>
          </a:solidFill>
          <a:latin typeface="Arial" pitchFamily="34" charset="0"/>
          <a:ea typeface="+mn-ea"/>
          <a:cs typeface="+mn-cs"/>
        </a:defRPr>
      </a:lvl4pPr>
      <a:lvl5pPr marL="2057018" indent="-228558" algn="l" defTabSz="914230" rtl="0" eaLnBrk="1" latinLnBrk="0" hangingPunct="1">
        <a:spcBef>
          <a:spcPct val="20000"/>
        </a:spcBef>
        <a:buFontTx/>
        <a:buChar char="-"/>
        <a:defRPr sz="1600" kern="1200" baseline="0">
          <a:solidFill>
            <a:schemeClr val="accent3"/>
          </a:solidFill>
          <a:latin typeface="Arial" pitchFamily="34" charset="0"/>
          <a:ea typeface="+mn-ea"/>
          <a:cs typeface="+mn-cs"/>
        </a:defRPr>
      </a:lvl5pPr>
      <a:lvl6pPr marL="2514133" indent="-228558" algn="l" defTabSz="9142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50" indent="-228558" algn="l" defTabSz="9142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558" algn="l" defTabSz="9142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80" indent="-228558" algn="l" defTabSz="9142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5" algn="l" defTabSz="914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0" algn="l" defTabSz="914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6" algn="l" defTabSz="914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61" algn="l" defTabSz="914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6" algn="l" defTabSz="914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91" algn="l" defTabSz="914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7" algn="l" defTabSz="914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22" algn="l" defTabSz="914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964377" y="3257255"/>
            <a:ext cx="6798732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800" dirty="0">
                <a:solidFill>
                  <a:schemeClr val="accent4"/>
                </a:solidFill>
              </a:rPr>
              <a:t>MEseq, a software package for bisulfite sequencing data analysis by regression hidden Markov model</a:t>
            </a:r>
          </a:p>
          <a:p>
            <a:pPr>
              <a:spcBef>
                <a:spcPct val="50000"/>
              </a:spcBef>
              <a:defRPr/>
            </a:pPr>
            <a:r>
              <a:rPr lang="en-US" sz="2400" dirty="0" smtClean="0">
                <a:solidFill>
                  <a:schemeClr val="accent4"/>
                </a:solidFill>
              </a:rPr>
              <a:t>Kui Shen, PhD</a:t>
            </a:r>
          </a:p>
          <a:p>
            <a:pPr>
              <a:defRPr/>
            </a:pPr>
            <a:r>
              <a:rPr lang="en-US" sz="1400" dirty="0" smtClean="0">
                <a:solidFill>
                  <a:schemeClr val="accent4"/>
                </a:solidFill>
              </a:rPr>
              <a:t>Bioinformatics and Computational Biosciences Branch (BCBB)</a:t>
            </a:r>
          </a:p>
          <a:p>
            <a:r>
              <a:rPr lang="en-US" sz="1400" dirty="0" smtClean="0">
                <a:solidFill>
                  <a:schemeClr val="accent4"/>
                </a:solidFill>
              </a:rPr>
              <a:t>National </a:t>
            </a:r>
            <a:r>
              <a:rPr lang="en-US" sz="1400" dirty="0">
                <a:solidFill>
                  <a:schemeClr val="accent4"/>
                </a:solidFill>
              </a:rPr>
              <a:t>Institute of Allergy and Infectious </a:t>
            </a:r>
            <a:r>
              <a:rPr lang="en-US" sz="1400" dirty="0" smtClean="0">
                <a:solidFill>
                  <a:schemeClr val="accent4"/>
                </a:solidFill>
              </a:rPr>
              <a:t>Diseases (NIAID)</a:t>
            </a:r>
          </a:p>
        </p:txBody>
      </p:sp>
    </p:spTree>
    <p:extLst>
      <p:ext uri="{BB962C8B-B14F-4D97-AF65-F5344CB8AC3E}">
        <p14:creationId xmlns:p14="http://schemas.microsoft.com/office/powerpoint/2010/main" val="2386139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Bisulfite sequencing to measure methylation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DNA sequences are treated by bisulfite. After PCR amplification:</a:t>
            </a:r>
          </a:p>
          <a:p>
            <a:pPr marL="457116" lvl="1" indent="0">
              <a:buNone/>
            </a:pPr>
            <a:r>
              <a:rPr lang="en-US" dirty="0"/>
              <a:t>1. </a:t>
            </a:r>
            <a:r>
              <a:rPr lang="en-US" dirty="0" err="1"/>
              <a:t>Unmethylated</a:t>
            </a:r>
            <a:r>
              <a:rPr lang="en-US" dirty="0"/>
              <a:t> C is converted to T.  </a:t>
            </a:r>
          </a:p>
          <a:p>
            <a:pPr marL="457116" lvl="1" indent="0">
              <a:buNone/>
            </a:pPr>
            <a:r>
              <a:rPr lang="en-US" dirty="0"/>
              <a:t>2. Methylated C is not converted. </a:t>
            </a:r>
          </a:p>
          <a:p>
            <a:pPr marL="457116" lvl="1" indent="0">
              <a:buNone/>
            </a:pPr>
            <a:r>
              <a:rPr lang="en-US" dirty="0"/>
              <a:t>3. No changes for other bases. </a:t>
            </a:r>
            <a:endParaRPr lang="en-US" dirty="0" smtClean="0"/>
          </a:p>
          <a:p>
            <a:pPr marL="457116" lvl="1" indent="0">
              <a:buNone/>
            </a:pPr>
            <a:endParaRPr lang="en-US" dirty="0" smtClean="0"/>
          </a:p>
          <a:p>
            <a:r>
              <a:rPr lang="en-US" dirty="0" smtClean="0"/>
              <a:t>Methylation Callers: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600" i="1" dirty="0" smtClean="0"/>
              <a:t>						        </a:t>
            </a:r>
            <a:r>
              <a:rPr lang="en-US" sz="1100" i="1" dirty="0" smtClean="0"/>
              <a:t>Nature </a:t>
            </a:r>
            <a:r>
              <a:rPr lang="en-US" sz="1100" i="1" dirty="0"/>
              <a:t>Methods 9, 145–151 (2012)</a:t>
            </a:r>
            <a:endParaRPr lang="en-US" sz="1100" i="1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Screen Shot 2014-12-01 at 2.55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48000"/>
            <a:ext cx="8305800" cy="218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332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Three statistical questions after methylation call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114800"/>
            <a:ext cx="8534400" cy="201136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sz="2400" dirty="0"/>
          </a:p>
          <a:p>
            <a:pPr>
              <a:lnSpc>
                <a:spcPct val="170000"/>
              </a:lnSpc>
            </a:pPr>
            <a:r>
              <a:rPr lang="en-US" sz="2000" dirty="0" smtClean="0"/>
              <a:t>Q1. For samples from the same group, how to identify methylation levels?</a:t>
            </a:r>
          </a:p>
          <a:p>
            <a:pPr>
              <a:lnSpc>
                <a:spcPct val="170000"/>
              </a:lnSpc>
            </a:pPr>
            <a:r>
              <a:rPr lang="en-US" sz="2000" dirty="0" smtClean="0"/>
              <a:t>Q2. For samples from multiple groups, how to identify differentially methylated sites?</a:t>
            </a:r>
            <a:endParaRPr lang="en-US" sz="2000" dirty="0"/>
          </a:p>
          <a:p>
            <a:pPr>
              <a:lnSpc>
                <a:spcPct val="170000"/>
              </a:lnSpc>
            </a:pPr>
            <a:r>
              <a:rPr lang="en-US" sz="2000" dirty="0" smtClean="0"/>
              <a:t>Q3. For samples from multiple groups, how to identify differentially methylated regions?</a:t>
            </a:r>
            <a:endParaRPr lang="en-US" sz="2000" dirty="0"/>
          </a:p>
          <a:p>
            <a:pPr>
              <a:lnSpc>
                <a:spcPct val="170000"/>
              </a:lnSpc>
            </a:pPr>
            <a:r>
              <a:rPr lang="en-US" sz="2000" dirty="0" smtClean="0"/>
              <a:t>MEseq was developed to answer these questions.</a:t>
            </a:r>
            <a:endParaRPr lang="en-US" sz="2000" dirty="0"/>
          </a:p>
        </p:txBody>
      </p:sp>
      <p:pic>
        <p:nvPicPr>
          <p:cNvPr id="5" name="Picture 4" descr="Screen Shot 2014-12-01 at 4.08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42479"/>
            <a:ext cx="6019800" cy="309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790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9067800" cy="767469"/>
          </a:xfrm>
        </p:spPr>
        <p:txBody>
          <a:bodyPr>
            <a:noAutofit/>
          </a:bodyPr>
          <a:lstStyle/>
          <a:p>
            <a:r>
              <a:rPr lang="en-US" sz="2200" dirty="0" smtClean="0"/>
              <a:t>Q1. Identification of methylation levels by hidden Markov model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1200"/>
            <a:ext cx="9144000" cy="41331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990600"/>
            <a:ext cx="7924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18824"/>
            <a:r>
              <a:rPr lang="en-US" sz="1800" dirty="0" smtClean="0">
                <a:latin typeface="Arial" pitchFamily="34" charset="0"/>
                <a:cs typeface="Arial" pitchFamily="34" charset="0"/>
              </a:rPr>
              <a:t>Three hidden status: </a:t>
            </a:r>
            <a:r>
              <a:rPr lang="en-US" dirty="0"/>
              <a:t>hypo-</a:t>
            </a:r>
            <a:r>
              <a:rPr lang="en-US" dirty="0" smtClean="0"/>
              <a:t>methylation </a:t>
            </a:r>
          </a:p>
          <a:p>
            <a:pPr defTabSz="1018824"/>
            <a:r>
              <a:rPr lang="en-US" dirty="0" smtClean="0"/>
              <a:t>		  partially methylation</a:t>
            </a:r>
          </a:p>
          <a:p>
            <a:pPr defTabSz="1018824"/>
            <a:r>
              <a:rPr lang="en-US" dirty="0"/>
              <a:t>	</a:t>
            </a:r>
            <a:r>
              <a:rPr lang="en-US" dirty="0" smtClean="0"/>
              <a:t>	  hyper</a:t>
            </a:r>
            <a:r>
              <a:rPr lang="en-US" dirty="0"/>
              <a:t>-</a:t>
            </a:r>
            <a:r>
              <a:rPr lang="en-US" dirty="0" smtClean="0"/>
              <a:t>methylation</a:t>
            </a:r>
          </a:p>
          <a:p>
            <a:pPr defTabSz="1018824"/>
            <a:endParaRPr lang="en-US" dirty="0"/>
          </a:p>
          <a:p>
            <a:pPr defTabSz="1018824"/>
            <a:r>
              <a:rPr lang="en-US" dirty="0" smtClean="0"/>
              <a:t>Emission probability: beta-binomial distribution.</a:t>
            </a:r>
          </a:p>
          <a:p>
            <a:pPr defTabSz="1018824"/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defTabSz="1018824"/>
            <a:endParaRPr lang="en-US" sz="1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503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Q2. Identification of differentially methylated </a:t>
            </a:r>
            <a:r>
              <a:rPr lang="en-US" sz="2200" dirty="0" smtClean="0"/>
              <a:t>sites by </a:t>
            </a:r>
            <a:br>
              <a:rPr lang="en-US" sz="2200" dirty="0" smtClean="0"/>
            </a:br>
            <a:r>
              <a:rPr lang="en-US" sz="2200" dirty="0" smtClean="0"/>
              <a:t>beta-binomial regression</a:t>
            </a:r>
            <a:endParaRPr lang="en-US" sz="22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07108"/>
              </p:ext>
            </p:extLst>
          </p:nvPr>
        </p:nvGraphicFramePr>
        <p:xfrm>
          <a:off x="357110" y="1143000"/>
          <a:ext cx="8534400" cy="131884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144428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Control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group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Case group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</a:tr>
              <a:tr h="144428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Sample N1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Sample N2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Sample N3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Sample C1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Sample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Sample C3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</a:tr>
              <a:tr h="1444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chr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start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coverage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# of Cs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coverage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# of Cs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coverage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# of Cs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coverage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# of Cs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coverage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# of Cs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coverage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# of Cs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</a:tr>
              <a:tr h="1444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10003037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66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43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51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</a:tr>
              <a:tr h="1444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10003043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66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26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43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51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</a:tr>
              <a:tr h="1444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10003058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66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43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51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</a:tr>
              <a:tr h="1444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10003269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87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45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66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72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57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56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</a:tr>
              <a:tr h="1444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10003286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91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50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66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72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58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56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</a:tr>
              <a:tr h="1444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10003298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98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67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80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84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45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69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40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55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32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8" marR="9378" marT="9378" marB="0" anchor="b"/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0848" y="4572000"/>
            <a:ext cx="2470351" cy="1600200"/>
          </a:xfrm>
          <a:prstGeom prst="rect">
            <a:avLst/>
          </a:prstGeom>
        </p:spPr>
      </p:pic>
      <p:pic>
        <p:nvPicPr>
          <p:cNvPr id="10" name="Picture 9" descr="Brain.Karyogr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895600"/>
            <a:ext cx="3200400" cy="3200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0849" y="2936519"/>
            <a:ext cx="2321440" cy="17116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5627" y="2895600"/>
            <a:ext cx="3337934" cy="305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891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Q3. Identification of differentially methylated regions by regression hidden Markov model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990600"/>
            <a:ext cx="7924800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18824">
              <a:lnSpc>
                <a:spcPts val="2160"/>
              </a:lnSpc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Three hidden status: </a:t>
            </a:r>
            <a:r>
              <a:rPr lang="en-US" dirty="0"/>
              <a:t>hypo-</a:t>
            </a:r>
            <a:r>
              <a:rPr lang="en-US" dirty="0" smtClean="0"/>
              <a:t>methylation</a:t>
            </a:r>
            <a:endParaRPr lang="en-US" dirty="0"/>
          </a:p>
          <a:p>
            <a:pPr defTabSz="1018824">
              <a:lnSpc>
                <a:spcPts val="2160"/>
              </a:lnSpc>
            </a:pPr>
            <a:r>
              <a:rPr lang="en-US" dirty="0" smtClean="0"/>
              <a:t>		  partially methylation</a:t>
            </a:r>
          </a:p>
          <a:p>
            <a:pPr defTabSz="1018824">
              <a:lnSpc>
                <a:spcPts val="2160"/>
              </a:lnSpc>
            </a:pPr>
            <a:r>
              <a:rPr lang="en-US" dirty="0"/>
              <a:t>	</a:t>
            </a:r>
            <a:r>
              <a:rPr lang="en-US" dirty="0" smtClean="0"/>
              <a:t>	  hyper</a:t>
            </a:r>
            <a:r>
              <a:rPr lang="en-US" dirty="0"/>
              <a:t>-</a:t>
            </a:r>
            <a:r>
              <a:rPr lang="en-US" dirty="0" smtClean="0"/>
              <a:t>methylation.</a:t>
            </a:r>
          </a:p>
          <a:p>
            <a:pPr defTabSz="1018824">
              <a:lnSpc>
                <a:spcPts val="1600"/>
              </a:lnSpc>
            </a:pPr>
            <a:endParaRPr lang="en-US" dirty="0"/>
          </a:p>
          <a:p>
            <a:pPr defTabSz="1018824">
              <a:lnSpc>
                <a:spcPts val="1600"/>
              </a:lnSpc>
            </a:pPr>
            <a:r>
              <a:rPr lang="en-US" dirty="0" smtClean="0"/>
              <a:t>Emission probability: beta-binomial regression.</a:t>
            </a:r>
          </a:p>
          <a:p>
            <a:pPr defTabSz="1018824"/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defTabSz="1018824"/>
            <a:endParaRPr lang="en-US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5258616"/>
            <a:ext cx="6629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Acknowledgements: </a:t>
            </a:r>
          </a:p>
          <a:p>
            <a:pPr>
              <a:defRPr/>
            </a:pPr>
            <a:r>
              <a:rPr lang="en-US" sz="1600" dirty="0" smtClean="0"/>
              <a:t>My colleagues in Bioinformatics </a:t>
            </a:r>
            <a:r>
              <a:rPr lang="en-US" sz="1600" dirty="0"/>
              <a:t>and Computational Biosciences Branch (BCBB</a:t>
            </a:r>
            <a:r>
              <a:rPr lang="en-US" sz="1600" dirty="0" smtClean="0"/>
              <a:t>), National </a:t>
            </a:r>
            <a:r>
              <a:rPr lang="en-US" sz="1600" dirty="0"/>
              <a:t>Institute of Allergy and Infectious Diseases (NIAID)</a:t>
            </a:r>
          </a:p>
          <a:p>
            <a:pPr defTabSz="1018824"/>
            <a:endParaRPr lang="en-US" sz="1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Screen Shot 2014-12-01 at 3.49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261073"/>
            <a:ext cx="879819" cy="8719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62200"/>
            <a:ext cx="9144000" cy="296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33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CICB_Presentation_New_Branding_NoImages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8CCE4"/>
      </a:accent1>
      <a:accent2>
        <a:srgbClr val="31859B"/>
      </a:accent2>
      <a:accent3>
        <a:srgbClr val="4F81BD"/>
      </a:accent3>
      <a:accent4>
        <a:srgbClr val="1F497D"/>
      </a:accent4>
      <a:accent5>
        <a:srgbClr val="EF8011"/>
      </a:accent5>
      <a:accent6>
        <a:srgbClr val="FFFFFF"/>
      </a:accent6>
      <a:hlink>
        <a:srgbClr val="0070C0"/>
      </a:hlink>
      <a:folHlink>
        <a:srgbClr val="7F7F7F"/>
      </a:folHlink>
    </a:clrScheme>
    <a:fontScheme name="OCICB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0" marR="0" indent="0" algn="l" defTabSz="1018824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sz="18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39AA3741B4804E9C39F4B85F9F7789" ma:contentTypeVersion="1" ma:contentTypeDescription="Create a new document." ma:contentTypeScope="" ma:versionID="48bab86e21f007e902a09135c5fb9136">
  <xsd:schema xmlns:xsd="http://www.w3.org/2001/XMLSchema" xmlns:xs="http://www.w3.org/2001/XMLSchema" xmlns:p="http://schemas.microsoft.com/office/2006/metadata/properties" xmlns:ns2="be8b5f6b-700e-45dc-b8a5-de2c80a67e35" targetNamespace="http://schemas.microsoft.com/office/2006/metadata/properties" ma:root="true" ma:fieldsID="f562f14e7424c0ca951ea3e7ae74dbac" ns2:_="">
    <xsd:import namespace="be8b5f6b-700e-45dc-b8a5-de2c80a67e35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8b5f6b-700e-45dc-b8a5-de2c80a67e35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Description0 xmlns="be8b5f6b-700e-45dc-b8a5-de2c80a67e35">NIH Slide Template with standard BCBB overview slides</Description0>
  </documentManagement>
</p:properties>
</file>

<file path=customXml/itemProps1.xml><?xml version="1.0" encoding="utf-8"?>
<ds:datastoreItem xmlns:ds="http://schemas.openxmlformats.org/officeDocument/2006/customXml" ds:itemID="{5A5113E2-A17C-48F7-B81E-DDF9849914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8b5f6b-700e-45dc-b8a5-de2c80a67e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1F08F3F-93BA-41E4-80A1-BF2179DBDE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2C8BCE-5157-45A3-9855-BA6835BE667B}">
  <ds:schemaRefs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openxmlformats.org/package/2006/metadata/core-properties"/>
    <ds:schemaRef ds:uri="be8b5f6b-700e-45dc-b8a5-de2c80a67e35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OCICB_Presentation_New_Branding_NoImages.potx</Template>
  <TotalTime>0</TotalTime>
  <Words>336</Words>
  <Application>Microsoft Macintosh PowerPoint</Application>
  <PresentationFormat>On-screen Show (4:3)</PresentationFormat>
  <Paragraphs>147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OCICB_Presentation_New_Branding_NoImages</vt:lpstr>
      <vt:lpstr>PowerPoint Presentation</vt:lpstr>
      <vt:lpstr>Bisulfite sequencing to measure methylation levels</vt:lpstr>
      <vt:lpstr>Three statistical questions after methylation call</vt:lpstr>
      <vt:lpstr>Q1. Identification of methylation levels by hidden Markov model</vt:lpstr>
      <vt:lpstr>Q2. Identification of differentially methylated sites by  beta-binomial regression</vt:lpstr>
      <vt:lpstr>Q3. Identification of differentially methylated regions by regression hidden Markov model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BCBB Slide Template With Overview</dc:title>
  <dc:creator/>
  <cp:lastModifiedBy/>
  <cp:revision>1</cp:revision>
  <dcterms:created xsi:type="dcterms:W3CDTF">2011-04-07T20:22:13Z</dcterms:created>
  <dcterms:modified xsi:type="dcterms:W3CDTF">2014-12-01T23:21:15Z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0x0101004839AA3741B4804E9C39F4B85F9F7789</vt:lpwstr>
  </property>
</Properties>
</file>