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1" r:id="rId2"/>
    <p:sldMasterId id="2147483685" r:id="rId3"/>
  </p:sldMasterIdLst>
  <p:notesMasterIdLst>
    <p:notesMasterId r:id="rId10"/>
  </p:notesMasterIdLst>
  <p:handoutMasterIdLst>
    <p:handoutMasterId r:id="rId11"/>
  </p:handoutMasterIdLst>
  <p:sldIdLst>
    <p:sldId id="264" r:id="rId4"/>
    <p:sldId id="266" r:id="rId5"/>
    <p:sldId id="287" r:id="rId6"/>
    <p:sldId id="272" r:id="rId7"/>
    <p:sldId id="288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suya Oyama" initials="TO" lastIdx="17" clrIdx="0">
    <p:extLst>
      <p:ext uri="{19B8F6BF-5375-455C-9EA6-DF929625EA0E}">
        <p15:presenceInfo xmlns:p15="http://schemas.microsoft.com/office/powerpoint/2012/main" userId="Tatsuya Oy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A9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CABD84-68F7-4CFA-B304-0E5F772B22E9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96498A-A28A-4589-BD29-3C8ADEB3B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0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D3DC-D093-4A1B-A9DE-BEBDFC75B313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1F715-B026-48A8-8969-97626054A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1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F715-B026-48A8-8969-97626054A5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F715-B026-48A8-8969-97626054A5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0" y="5478172"/>
            <a:ext cx="9144000" cy="630936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1350" kern="1200" baseline="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6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</a:t>
            </a:r>
            <a:r>
              <a:rPr lang="en-US" dirty="0" smtClean="0">
                <a:effectLst>
                  <a:outerShdw blurRad="50800" dist="38100" algn="l" rotWithShape="0">
                    <a:prstClr val="black">
                      <a:alpha val="60000"/>
                    </a:prstClr>
                  </a:outerShdw>
                </a:effectLst>
              </a:rPr>
              <a:t>Location of Presentation and Date of Presentation</a:t>
            </a:r>
            <a:endParaRPr lang="en-US" dirty="0">
              <a:effectLst>
                <a:outerShdw blurRad="50800" dist="38100" algn="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95883" y="174143"/>
            <a:ext cx="923710" cy="817725"/>
            <a:chOff x="8195882" y="174141"/>
            <a:chExt cx="923710" cy="81772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462" y="487093"/>
              <a:ext cx="870551" cy="504773"/>
            </a:xfrm>
            <a:prstGeom prst="rect">
              <a:avLst/>
            </a:prstGeom>
          </p:spPr>
        </p:pic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>
              <a:off x="8195882" y="174141"/>
              <a:ext cx="92371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500" b="1" i="1" dirty="0">
                  <a:solidFill>
                    <a:srgbClr val="FFFF00"/>
                  </a:solidFill>
                  <a:latin typeface="Times New Roman" pitchFamily="18" charset="0"/>
                </a:rPr>
                <a:t>BHSAI</a:t>
              </a:r>
            </a:p>
          </p:txBody>
        </p:sp>
      </p:grpSp>
      <p:pic>
        <p:nvPicPr>
          <p:cNvPr id="10" name="Picture 9" descr="http://people.arsc.edu/~murakami/SLM/HPCMP_Red-Black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1" y="6139044"/>
            <a:ext cx="1032562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152400" y="913949"/>
            <a:ext cx="9144000" cy="1459992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ctr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charset="0"/>
              </a:defRPr>
            </a:lvl1pPr>
            <a:lvl2pPr marL="342900" indent="0" algn="ctr">
              <a:buFontTx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685800" indent="0" algn="ctr">
              <a:buFontTx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028700" indent="0" algn="ctr">
              <a:buFontTx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371600" indent="0" algn="ctr">
              <a:buFontTx/>
              <a:buNone/>
              <a:defRPr sz="21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ctr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charset="0"/>
              </a:rPr>
              <a:t>Click to add </a:t>
            </a:r>
            <a:r>
              <a:rPr kumimoji="0" lang="en-US" sz="217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ctr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charset="0"/>
              </a:rPr>
              <a:t>Title of Presentation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algn="ctr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charset="0"/>
            </a:endParaRPr>
          </a:p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87987"/>
            <a:ext cx="9144000" cy="45720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Presenter’s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Name</a:t>
            </a:r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71800"/>
            <a:ext cx="9144000" cy="190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solidFill>
                    <a:prstClr val="white"/>
                  </a:solidFill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BHSAI</a:t>
            </a:r>
            <a:r>
              <a:rPr lang="en-US" dirty="0" smtClean="0"/>
              <a:t>, </a:t>
            </a:r>
            <a:r>
              <a:rPr lang="en-US" dirty="0" err="1" smtClean="0"/>
              <a:t>TATRC</a:t>
            </a:r>
            <a:r>
              <a:rPr lang="en-US" dirty="0" smtClean="0"/>
              <a:t>, </a:t>
            </a:r>
            <a:r>
              <a:rPr lang="en-US" dirty="0" err="1" smtClean="0"/>
              <a:t>MRMC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31398"/>
            <a:ext cx="687800" cy="9144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20" y="176432"/>
            <a:ext cx="771788" cy="73152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 userDrawn="1"/>
        </p:nvSpPr>
        <p:spPr bwMode="auto">
          <a:xfrm>
            <a:off x="762001" y="6279595"/>
            <a:ext cx="7123907" cy="34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825" i="0" dirty="0" smtClean="0">
                <a:solidFill>
                  <a:srgbClr val="FFFFFF"/>
                </a:solidFill>
                <a:latin typeface="+mn-lt"/>
                <a:ea typeface="PMingLiU" pitchFamily="18" charset="-120"/>
              </a:rPr>
              <a:t>Opinions</a:t>
            </a:r>
            <a:r>
              <a:rPr kumimoji="1" lang="en-US" sz="825" i="0" dirty="0">
                <a:solidFill>
                  <a:srgbClr val="FFFFFF"/>
                </a:solidFill>
                <a:latin typeface="+mn-lt"/>
                <a:ea typeface="PMingLiU" pitchFamily="18" charset="-120"/>
              </a:rPr>
              <a:t>, interpretations, conclusions, and recommendations are those of the authors and are not necessarily endorsed by the U.S. </a:t>
            </a:r>
            <a:r>
              <a:rPr kumimoji="1" lang="en-US" sz="825" i="0" dirty="0" smtClean="0">
                <a:solidFill>
                  <a:srgbClr val="FFFFFF"/>
                </a:solidFill>
                <a:latin typeface="+mn-lt"/>
                <a:ea typeface="PMingLiU" pitchFamily="18" charset="-120"/>
              </a:rPr>
              <a:t>Army, </a:t>
            </a:r>
            <a:r>
              <a:rPr kumimoji="1" lang="en-US" sz="825" i="0" dirty="0">
                <a:solidFill>
                  <a:srgbClr val="FFFFFF"/>
                </a:solidFill>
                <a:latin typeface="+mn-lt"/>
                <a:ea typeface="PMingLiU" pitchFamily="18" charset="-120"/>
              </a:rPr>
              <a:t>the U.S. Department of </a:t>
            </a:r>
            <a:r>
              <a:rPr kumimoji="1" lang="en-US" sz="825" i="0" dirty="0" smtClean="0">
                <a:solidFill>
                  <a:srgbClr val="FFFFFF"/>
                </a:solidFill>
                <a:latin typeface="+mn-lt"/>
                <a:ea typeface="PMingLiU" pitchFamily="18" charset="-120"/>
              </a:rPr>
              <a:t>Defense, or the Henry M. Jackson Foundation</a:t>
            </a:r>
            <a:endParaRPr kumimoji="1" lang="en-US" sz="900" b="1" i="0" dirty="0">
              <a:solidFill>
                <a:srgbClr val="FFFFFF"/>
              </a:solidFill>
              <a:latin typeface="+mn-lt"/>
              <a:ea typeface="PMingLiU" pitchFamily="18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2" y="52988"/>
            <a:ext cx="571390" cy="978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7" y="124036"/>
            <a:ext cx="662831" cy="8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752600"/>
            <a:ext cx="81534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6629400" y="6400800"/>
            <a:ext cx="2133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73C98DF-6A00-44D1-B553-D78B3B69317F}" type="slidenum">
              <a:rPr lang="en-US" sz="1050" smtClean="0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5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0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6629400" y="6400800"/>
            <a:ext cx="2133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73C98DF-6A00-44D1-B553-D78B3B69317F}" type="slidenum">
              <a:rPr lang="en-US" sz="1050" smtClean="0">
                <a:solidFill>
                  <a:srgbClr val="FFFFFF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5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5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8259718" y="173736"/>
            <a:ext cx="884283" cy="731520"/>
            <a:chOff x="8129016" y="173736"/>
            <a:chExt cx="987718" cy="817086"/>
          </a:xfrm>
        </p:grpSpPr>
        <p:sp>
          <p:nvSpPr>
            <p:cNvPr id="5" name="Text Box 10"/>
            <p:cNvSpPr txBox="1">
              <a:spLocks noChangeAspect="1" noChangeArrowheads="1"/>
            </p:cNvSpPr>
            <p:nvPr userDrawn="1"/>
          </p:nvSpPr>
          <p:spPr bwMode="auto">
            <a:xfrm>
              <a:off x="8193024" y="173736"/>
              <a:ext cx="923710" cy="25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500" b="1" i="1" dirty="0">
                  <a:solidFill>
                    <a:srgbClr val="FFFF00"/>
                  </a:solidFill>
                  <a:latin typeface="Times New Roman" pitchFamily="18" charset="0"/>
                </a:rPr>
                <a:t>BHSAI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016" y="484632"/>
              <a:ext cx="876734" cy="506190"/>
            </a:xfrm>
            <a:prstGeom prst="rect">
              <a:avLst/>
            </a:prstGeom>
          </p:spPr>
        </p:pic>
      </p:grpSp>
      <p:pic>
        <p:nvPicPr>
          <p:cNvPr id="9" name="Picture 8" descr="http://people.arsc.edu/~murakami/SLM/HPCMP_Red-Black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85" y="5931717"/>
            <a:ext cx="1032562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4495800"/>
            <a:ext cx="4837176" cy="2069592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>
            <a:solidFill>
              <a:schemeClr val="tx1"/>
            </a:solidFill>
          </a:ln>
        </p:spPr>
        <p:txBody>
          <a:bodyPr/>
          <a:lstStyle>
            <a:lvl1pPr marL="257175" indent="-257175">
              <a:buFont typeface="Arial" panose="020B0604020202020204" pitchFamily="34" charset="0"/>
              <a:buNone/>
              <a:defRPr lang="en-US" sz="1275" baseline="0" dirty="0" smtClean="0"/>
            </a:lvl1pPr>
          </a:lstStyle>
          <a:p>
            <a:pPr marL="0" lvl="0" indent="0" algn="ctr">
              <a:spcBef>
                <a:spcPts val="750"/>
              </a:spcBef>
            </a:pPr>
            <a:r>
              <a:rPr lang="en-US" dirty="0" smtClean="0"/>
              <a:t>Click to add Acknowledgments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3664" y="201168"/>
            <a:ext cx="5376672" cy="1243584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750"/>
              </a:spcBef>
              <a:buFontTx/>
              <a:buNone/>
              <a:defRPr lang="en-US" sz="1800" baseline="0" dirty="0"/>
            </a:lvl1pPr>
          </a:lstStyle>
          <a:p>
            <a:pPr marL="0" lvl="0" indent="0" algn="ctr">
              <a:spcBef>
                <a:spcPts val="750"/>
              </a:spcBef>
              <a:buFontTx/>
              <a:buNone/>
            </a:pPr>
            <a:r>
              <a:rPr lang="en-US" sz="1500" dirty="0" smtClean="0"/>
              <a:t>Click to add Title of Slide</a:t>
            </a:r>
            <a:endParaRPr lang="en-US" sz="15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91200"/>
            <a:ext cx="68779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21" y="210580"/>
            <a:ext cx="771787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8" y="76200"/>
            <a:ext cx="569045" cy="974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3" y="141622"/>
            <a:ext cx="662833" cy="8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5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>
              <a:alpha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9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771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771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2.jpe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Aspen/Snowmass, </a:t>
            </a:r>
            <a:r>
              <a:rPr lang="en-US" dirty="0" smtClean="0"/>
              <a:t>CO</a:t>
            </a:r>
          </a:p>
          <a:p>
            <a:r>
              <a:rPr lang="en-US" dirty="0" smtClean="0"/>
              <a:t>December 5, 2019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" y="1130808"/>
            <a:ext cx="9144000" cy="1459992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dirty="0" smtClean="0"/>
              <a:t>Toxicogenomics Approach </a:t>
            </a:r>
            <a:r>
              <a:rPr lang="en-US" sz="3200" dirty="0"/>
              <a:t>to </a:t>
            </a:r>
            <a:r>
              <a:rPr lang="en-US" sz="3200" dirty="0" smtClean="0"/>
              <a:t>Identify </a:t>
            </a:r>
          </a:p>
          <a:p>
            <a:r>
              <a:rPr lang="en-US" sz="3200" dirty="0" smtClean="0"/>
              <a:t>Liver </a:t>
            </a:r>
            <a:r>
              <a:rPr lang="en-US" sz="3200" dirty="0"/>
              <a:t>and </a:t>
            </a:r>
            <a:r>
              <a:rPr lang="en-US" sz="3200" dirty="0" smtClean="0"/>
              <a:t>Kidney Injuries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2819400"/>
            <a:ext cx="9144000" cy="457200"/>
          </a:xfrm>
        </p:spPr>
        <p:txBody>
          <a:bodyPr/>
          <a:lstStyle/>
          <a:p>
            <a:r>
              <a:rPr lang="en-US" sz="2400" dirty="0" smtClean="0"/>
              <a:t>Patric Schyman, Ph.D.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657600"/>
            <a:ext cx="9144000" cy="1905000"/>
          </a:xfrm>
        </p:spPr>
        <p:txBody>
          <a:bodyPr/>
          <a:lstStyle/>
          <a:p>
            <a:r>
              <a:rPr lang="en-US" dirty="0"/>
              <a:t>DoD Biotechnology HPC Software Applications Institute (BHSAI)</a:t>
            </a:r>
            <a:br>
              <a:rPr lang="en-US" dirty="0"/>
            </a:br>
            <a:r>
              <a:rPr lang="en-US" dirty="0"/>
              <a:t>Telemedicine and Advanced Technology Research Center</a:t>
            </a:r>
            <a:br>
              <a:rPr lang="en-US" dirty="0"/>
            </a:br>
            <a:r>
              <a:rPr lang="en-US" dirty="0"/>
              <a:t>U.S. Army Medical Research and </a:t>
            </a:r>
            <a:r>
              <a:rPr lang="en-US" dirty="0" smtClean="0"/>
              <a:t>Development Command</a:t>
            </a:r>
          </a:p>
          <a:p>
            <a:r>
              <a:rPr lang="en-US" dirty="0" smtClean="0"/>
              <a:t>Henry </a:t>
            </a:r>
            <a:r>
              <a:rPr lang="en-US" dirty="0"/>
              <a:t>M. Jackson Foundation for </a:t>
            </a:r>
            <a:r>
              <a:rPr lang="en-US" dirty="0" smtClean="0"/>
              <a:t>the Advancement </a:t>
            </a:r>
            <a:r>
              <a:rPr lang="en-US" dirty="0"/>
              <a:t>of Military Medicine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3"/>
            <a:ext cx="8229600" cy="95536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Challenges in Toxicology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09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Animal </a:t>
            </a:r>
            <a:r>
              <a:rPr lang="en-US" sz="2400" dirty="0"/>
              <a:t>(</a:t>
            </a:r>
            <a:r>
              <a:rPr lang="en-US" sz="2400" i="1" dirty="0"/>
              <a:t>In </a:t>
            </a:r>
            <a:r>
              <a:rPr lang="en-US" sz="2400" i="1" dirty="0" smtClean="0"/>
              <a:t>Vivo</a:t>
            </a:r>
            <a:r>
              <a:rPr lang="en-US" sz="2400" dirty="0" smtClean="0"/>
              <a:t>) </a:t>
            </a:r>
            <a:r>
              <a:rPr lang="en-US" sz="2400" dirty="0"/>
              <a:t>Studies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75" b="91096" l="8768" r="75592">
                        <a14:foregroundMark x1="10427" y1="61644" x2="12796" y2="60959"/>
                        <a14:backgroundMark x1="47393" y1="82534" x2="47393" y2="82534"/>
                        <a14:backgroundMark x1="44550" y1="80479" x2="52370" y2="80137"/>
                        <a14:backgroundMark x1="61374" y1="76027" x2="66588" y2="74658"/>
                        <a14:backgroundMark x1="49052" y1="72603" x2="47867" y2="70890"/>
                        <a14:backgroundMark x1="9953" y1="66781" x2="14929" y2="63699"/>
                        <a14:backgroundMark x1="10427" y1="64384" x2="12559" y2="64041"/>
                        <a14:backgroundMark x1="11374" y1="64384" x2="11374" y2="64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8348" r="16509" b="-1"/>
          <a:stretch/>
        </p:blipFill>
        <p:spPr bwMode="auto">
          <a:xfrm>
            <a:off x="1714500" y="2669756"/>
            <a:ext cx="1447800" cy="10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6600" y="273639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Resource-intensive and </a:t>
            </a:r>
            <a:br>
              <a:rPr lang="en-US" sz="2400" b="1" dirty="0" smtClean="0"/>
            </a:br>
            <a:r>
              <a:rPr lang="en-US" sz="2400" b="1" dirty="0" smtClean="0"/>
              <a:t>Time-consuming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58923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Human Studies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33" y="1014548"/>
            <a:ext cx="858729" cy="11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58662" y="1248943"/>
            <a:ext cx="28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 Possible</a:t>
            </a:r>
            <a:endParaRPr lang="en-US" sz="2400" b="1" dirty="0"/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5" y="4422714"/>
            <a:ext cx="914400" cy="7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78" y="4897216"/>
            <a:ext cx="818411" cy="104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4158484" y="5171413"/>
            <a:ext cx="685800" cy="443300"/>
          </a:xfrm>
          <a:prstGeom prst="rightArrow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08016" y="5636403"/>
            <a:ext cx="204234" cy="278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15241" y="5284377"/>
            <a:ext cx="204234" cy="278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358" y="4964698"/>
            <a:ext cx="204234" cy="278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28"/>
          <p:cNvSpPr txBox="1"/>
          <p:nvPr/>
        </p:nvSpPr>
        <p:spPr>
          <a:xfrm>
            <a:off x="2480644" y="588853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Human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TextBox 30"/>
          <p:cNvSpPr txBox="1"/>
          <p:nvPr/>
        </p:nvSpPr>
        <p:spPr>
          <a:xfrm>
            <a:off x="624817" y="509971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Thioacetamide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293989" y="5206522"/>
            <a:ext cx="685800" cy="443300"/>
          </a:xfrm>
          <a:prstGeom prst="rightArrow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81200" y="3805535"/>
            <a:ext cx="440460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Cell-based </a:t>
            </a:r>
            <a:r>
              <a:rPr lang="en-US" sz="2400" dirty="0" smtClean="0"/>
              <a:t>(</a:t>
            </a:r>
            <a:r>
              <a:rPr lang="en-US" sz="2400" i="1" dirty="0" smtClean="0"/>
              <a:t>In </a:t>
            </a:r>
            <a:r>
              <a:rPr lang="en-US" sz="2400" i="1" dirty="0"/>
              <a:t>V</a:t>
            </a:r>
            <a:r>
              <a:rPr lang="en-US" sz="2400" i="1" dirty="0" smtClean="0"/>
              <a:t>itro</a:t>
            </a:r>
            <a:r>
              <a:rPr lang="en-US" sz="2400" dirty="0"/>
              <a:t>) </a:t>
            </a:r>
            <a:r>
              <a:rPr lang="en-US" sz="2400" dirty="0" smtClean="0"/>
              <a:t>Studies </a:t>
            </a:r>
            <a:endParaRPr lang="en-US" sz="24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66" y="5037647"/>
            <a:ext cx="1437132" cy="781050"/>
          </a:xfrm>
          <a:prstGeom prst="rect">
            <a:avLst/>
          </a:prstGeom>
        </p:spPr>
      </p:pic>
      <p:pic>
        <p:nvPicPr>
          <p:cNvPr id="44" name="Picture 43" descr="Arrow, Red, Up, Symbol,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7304">
            <a:off x="2085158" y="4370117"/>
            <a:ext cx="689547" cy="97092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30"/>
          <p:cNvSpPr txBox="1"/>
          <p:nvPr/>
        </p:nvSpPr>
        <p:spPr>
          <a:xfrm>
            <a:off x="5988450" y="453241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Predict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Liver Injury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" name="Picture 10" descr="Image result for metabolism li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89418" l="3689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61" y="5163381"/>
            <a:ext cx="808780" cy="628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78" y="4674664"/>
            <a:ext cx="1108869" cy="143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30"/>
          <p:cNvSpPr txBox="1"/>
          <p:nvPr/>
        </p:nvSpPr>
        <p:spPr>
          <a:xfrm>
            <a:off x="4141433" y="47610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RNA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" name="TextBox 28"/>
          <p:cNvSpPr txBox="1"/>
          <p:nvPr/>
        </p:nvSpPr>
        <p:spPr>
          <a:xfrm>
            <a:off x="4750488" y="5888531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Gene Modules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/>
      <p:bldP spid="45" grpId="0"/>
      <p:bldP spid="46" grpId="0" animBg="1"/>
      <p:bldP spid="60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1" y="2057443"/>
            <a:ext cx="2838699" cy="36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16712" y="5694508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Exposure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77890" y="3716685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2410456"/>
            <a:ext cx="457200" cy="650806"/>
          </a:xfrm>
          <a:prstGeom prst="rect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657600" y="4509062"/>
            <a:ext cx="726059" cy="1246360"/>
            <a:chOff x="3657600" y="5105400"/>
            <a:chExt cx="726059" cy="1246360"/>
          </a:xfrm>
        </p:grpSpPr>
        <p:pic>
          <p:nvPicPr>
            <p:cNvPr id="40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t="10904" r="74019" b="70086"/>
            <a:stretch/>
          </p:blipFill>
          <p:spPr bwMode="auto">
            <a:xfrm>
              <a:off x="3749132" y="5105400"/>
              <a:ext cx="205402" cy="55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" t="70791" r="73936" b="7706"/>
            <a:stretch/>
          </p:blipFill>
          <p:spPr bwMode="auto">
            <a:xfrm>
              <a:off x="3657600" y="5727071"/>
              <a:ext cx="296934" cy="62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836714" y="5112016"/>
              <a:ext cx="546945" cy="121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noProof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Up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Down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4724400" y="2057400"/>
            <a:ext cx="3314700" cy="388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38800" y="5755422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Histology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Endpoint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302753" y="3468368"/>
            <a:ext cx="1029449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Module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1600200"/>
            <a:ext cx="87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Gene – Exposure                to              Module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Endpoint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295900" y="2066968"/>
            <a:ext cx="2438400" cy="3127893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-18077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Toxicogenomics Analysis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28701"/>
              </p:ext>
            </p:extLst>
          </p:nvPr>
        </p:nvGraphicFramePr>
        <p:xfrm>
          <a:off x="5276850" y="2086018"/>
          <a:ext cx="2476500" cy="3137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7848600" y="4438144"/>
            <a:ext cx="1117191" cy="1246360"/>
            <a:chOff x="3657600" y="5105400"/>
            <a:chExt cx="1117191" cy="1246360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t="10904" r="74019" b="70086"/>
            <a:stretch/>
          </p:blipFill>
          <p:spPr bwMode="auto">
            <a:xfrm>
              <a:off x="3749132" y="5105400"/>
              <a:ext cx="205402" cy="55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" t="70791" r="73936" b="7706"/>
            <a:stretch/>
          </p:blipFill>
          <p:spPr bwMode="auto">
            <a:xfrm>
              <a:off x="3657600" y="5727071"/>
              <a:ext cx="296934" cy="62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836714" y="5112016"/>
              <a:ext cx="938077" cy="121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Activated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noProof="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Suppressed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785201" y="6330719"/>
            <a:ext cx="3701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Abdulhameed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 al</a:t>
            </a:r>
            <a:r>
              <a:rPr kumimoji="0" lang="en-US" sz="12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.,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PLOS ONE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2014, 9, e112193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85201" y="6106180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 al.,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J. Appl. Toxicol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.,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2016, 36, 1137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6637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We identified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gene sets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modules) </a:t>
            </a:r>
            <a:r>
              <a:rPr lang="en-US" sz="20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characteristics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 liver (11)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kidney (8) injuries </a:t>
            </a:r>
            <a:r>
              <a:rPr lang="en-US" sz="20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endpoints)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/>
              <a:t>TG-GATEs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313" y="6106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TG-GATEs: Toxicogenomics </a:t>
            </a:r>
            <a:r>
              <a:rPr lang="en-US" sz="1400" dirty="0"/>
              <a:t>Project-Genomics Assisted Toxicity Evaluation </a:t>
            </a:r>
            <a:r>
              <a:rPr lang="en-US" sz="1400" dirty="0" smtClean="0"/>
              <a:t>System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0182" y="25511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6790" y="2557491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Module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eft Brace 59"/>
          <p:cNvSpPr/>
          <p:nvPr/>
        </p:nvSpPr>
        <p:spPr>
          <a:xfrm rot="10800000">
            <a:off x="3660930" y="2421993"/>
            <a:ext cx="244574" cy="639269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 descr="Arrow, Red, Up, Symbol,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3075">
            <a:off x="3968144" y="1583965"/>
            <a:ext cx="923791" cy="1373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5" t="20824" r="2451" b="1676"/>
          <a:stretch/>
        </p:blipFill>
        <p:spPr bwMode="auto">
          <a:xfrm>
            <a:off x="999390" y="2771027"/>
            <a:ext cx="767597" cy="28346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rot="16200000">
            <a:off x="520664" y="393183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471305" y="4823354"/>
            <a:ext cx="282444" cy="326815"/>
          </a:xfrm>
          <a:prstGeom prst="rect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5755" y="5976758"/>
            <a:ext cx="1406970" cy="429858"/>
            <a:chOff x="743828" y="6307933"/>
            <a:chExt cx="1406970" cy="429858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1" t="10904" r="74019" b="70086"/>
            <a:stretch/>
          </p:blipFill>
          <p:spPr bwMode="auto">
            <a:xfrm rot="16200000">
              <a:off x="917258" y="6134503"/>
              <a:ext cx="205402" cy="55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" t="70791" r="73936" b="7706"/>
            <a:stretch/>
          </p:blipFill>
          <p:spPr bwMode="auto">
            <a:xfrm rot="16200000">
              <a:off x="1560761" y="6146174"/>
              <a:ext cx="296934" cy="624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43828" y="6476181"/>
              <a:ext cx="1406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sysClr val="window" lastClr="FFFFFF"/>
                  </a:solidFill>
                </a:rPr>
                <a:t>u</a:t>
              </a:r>
              <a:r>
                <a:rPr lang="en-US" sz="1100" kern="0" dirty="0" smtClean="0">
                  <a:solidFill>
                    <a:sysClr val="window" lastClr="FFFFFF"/>
                  </a:solidFill>
                </a:rPr>
                <a:t>p                 down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0912" y="5649618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Exposure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1426" y="4823354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Fibrosis</a:t>
            </a:r>
          </a:p>
        </p:txBody>
      </p:sp>
      <p:pic>
        <p:nvPicPr>
          <p:cNvPr id="38" name="Picture 2" descr="https://upload.wikimedia.org/wikipedia/commons/thumb/9/94/Cirrhosis_high_mag.jpg/1024px-Cirrhosis_high_m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84" y="4284814"/>
            <a:ext cx="1297399" cy="8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457200" y="-18077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Validation of Toxicity Modules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530" y="6422635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Schyman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Front. Pharmacol.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2018, 9, 1272</a:t>
            </a:r>
            <a:endParaRPr lang="en-US" sz="1200" dirty="0"/>
          </a:p>
        </p:txBody>
      </p:sp>
      <p:pic>
        <p:nvPicPr>
          <p:cNvPr id="23" name="Picture 10" descr="Image result for metabolism l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418" l="3689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55" y="2872202"/>
            <a:ext cx="1569856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2242847" y="3319000"/>
            <a:ext cx="857328" cy="1489531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90600" y="560984"/>
            <a:ext cx="743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Gene-expression Response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24 h after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hioacetamide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xposure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5600" y="1500602"/>
            <a:ext cx="341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Injury Module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68214" y="147178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Histology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90735" y="1685268"/>
            <a:ext cx="504216" cy="4616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6266876" y="1685268"/>
            <a:ext cx="504216" cy="4616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567308" y="3300871"/>
            <a:ext cx="981075" cy="983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265265" y="3300871"/>
            <a:ext cx="165815" cy="9839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58000" y="514486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Fibrosis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Cellular Infiltration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59598" y="5653621"/>
            <a:ext cx="291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*Fold change (FC)-based Z-score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29040" y="5909063"/>
                <a:ext cx="1651813" cy="51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Z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Module</m:t>
                          </m:r>
                          <m:r>
                            <m:rPr>
                              <m:nor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en-US" sz="1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0" lang="en-US" sz="1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</a:rPr>
                                <m:t>FC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en-US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Module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0" lang="en-US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</a:rPr>
                                <m:t>FC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kumimoji="0" lang="en-US" sz="1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Cambria Math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40" y="5909063"/>
                <a:ext cx="1651813" cy="513795"/>
              </a:xfrm>
              <a:prstGeom prst="rect">
                <a:avLst/>
              </a:prstGeom>
              <a:blipFill>
                <a:blip r:embed="rId8"/>
                <a:stretch>
                  <a:fillRect r="-2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10" descr="Image result for metabolism l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418" l="3689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69" y="1997594"/>
            <a:ext cx="860138" cy="6680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575" b="91096" l="8768" r="75592">
                        <a14:foregroundMark x1="10427" y1="61644" x2="12796" y2="60959"/>
                        <a14:backgroundMark x1="47393" y1="82534" x2="47393" y2="82534"/>
                        <a14:backgroundMark x1="44550" y1="80479" x2="52370" y2="80137"/>
                        <a14:backgroundMark x1="61374" y1="76027" x2="66588" y2="74658"/>
                        <a14:backgroundMark x1="49052" y1="72603" x2="47867" y2="70890"/>
                        <a14:backgroundMark x1="9953" y1="66781" x2="14929" y2="63699"/>
                        <a14:backgroundMark x1="10427" y1="64384" x2="12559" y2="64041"/>
                        <a14:backgroundMark x1="11374" y1="64384" x2="11374" y2="64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8348" r="16509" b="-1"/>
          <a:stretch/>
        </p:blipFill>
        <p:spPr bwMode="auto">
          <a:xfrm>
            <a:off x="643355" y="1371600"/>
            <a:ext cx="1275082" cy="9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137848" y="2535376"/>
            <a:ext cx="3452508" cy="3024463"/>
            <a:chOff x="3558514" y="2535376"/>
            <a:chExt cx="3452508" cy="3024463"/>
          </a:xfrm>
        </p:grpSpPr>
        <p:sp>
          <p:nvSpPr>
            <p:cNvPr id="20" name="Rectangle 19"/>
            <p:cNvSpPr/>
            <p:nvPr/>
          </p:nvSpPr>
          <p:spPr>
            <a:xfrm>
              <a:off x="3558514" y="2569192"/>
              <a:ext cx="3452508" cy="301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308855"/>
                </p:ext>
              </p:extLst>
            </p:nvPr>
          </p:nvGraphicFramePr>
          <p:xfrm>
            <a:off x="3603508" y="2622964"/>
            <a:ext cx="3324225" cy="293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Worksheet" r:id="rId11" imgW="4019643" imgH="3552886" progId="Excel.Sheet.12">
                    <p:embed/>
                  </p:oleObj>
                </mc:Choice>
                <mc:Fallback>
                  <p:oleObj name="Worksheet" r:id="rId11" imgW="4019643" imgH="3552886" progId="Excel.Sheet.12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603508" y="2622964"/>
                          <a:ext cx="3324225" cy="293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Box 62"/>
            <p:cNvSpPr txBox="1"/>
            <p:nvPr/>
          </p:nvSpPr>
          <p:spPr>
            <a:xfrm>
              <a:off x="6735966" y="253537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*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3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/>
      <p:bldP spid="49" grpId="0"/>
      <p:bldP spid="50" grpId="0"/>
      <p:bldP spid="5" grpId="0" animBg="1"/>
      <p:bldP spid="51" grpId="0" animBg="1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58069"/>
              </p:ext>
            </p:extLst>
          </p:nvPr>
        </p:nvGraphicFramePr>
        <p:xfrm>
          <a:off x="1222375" y="2728913"/>
          <a:ext cx="6970713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Worksheet" r:id="rId3" imgW="7229409" imgH="3429000" progId="Excel.Sheet.12">
                  <p:embed/>
                </p:oleObj>
              </mc:Choice>
              <mc:Fallback>
                <p:oleObj name="Worksheet" r:id="rId3" imgW="7229409" imgH="3429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375" y="2728913"/>
                        <a:ext cx="6970713" cy="305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860" y="1183489"/>
            <a:ext cx="825296" cy="116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96064"/>
            <a:ext cx="1207098" cy="562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8348" r="16509" b="-1"/>
          <a:stretch/>
        </p:blipFill>
        <p:spPr bwMode="auto">
          <a:xfrm>
            <a:off x="5638800" y="1754341"/>
            <a:ext cx="892534" cy="6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Image result for metabolism li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46" y="2216917"/>
            <a:ext cx="633113" cy="491695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9" name="Group 8"/>
          <p:cNvGrpSpPr/>
          <p:nvPr/>
        </p:nvGrpSpPr>
        <p:grpSpPr>
          <a:xfrm>
            <a:off x="5746558" y="2324665"/>
            <a:ext cx="959042" cy="369783"/>
            <a:chOff x="4938622" y="1981259"/>
            <a:chExt cx="1092108" cy="509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622" y="1981259"/>
              <a:ext cx="1092108" cy="509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63003" y="2032015"/>
              <a:ext cx="58221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41958" y="2328077"/>
            <a:ext cx="959042" cy="369783"/>
            <a:chOff x="4938622" y="1981259"/>
            <a:chExt cx="1092108" cy="5096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622" y="1981259"/>
              <a:ext cx="1092108" cy="5096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63003" y="2032015"/>
              <a:ext cx="582212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Cell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0" descr="Image result for metabolism li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76" y="2245441"/>
            <a:ext cx="633113" cy="4916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18348" r="16509" b="-1"/>
          <a:stretch/>
        </p:blipFill>
        <p:spPr bwMode="auto">
          <a:xfrm>
            <a:off x="3177688" y="1670336"/>
            <a:ext cx="892534" cy="6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107" t="30097" r="16452" b="20664"/>
          <a:stretch/>
        </p:blipFill>
        <p:spPr>
          <a:xfrm rot="16200000">
            <a:off x="1650243" y="1634091"/>
            <a:ext cx="835818" cy="8239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72549" y="1326732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 Toxicant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233928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Thioacetamide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-284531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Assessing Liver Injury from </a:t>
            </a:r>
            <a:r>
              <a:rPr lang="en-US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itro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ata</a:t>
            </a:r>
            <a:endParaRPr lang="en-US" sz="32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7443" y="573038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R = 0.8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8243" y="573038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R = 0.6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9043" y="573038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R = 0.8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" y="6408474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Schyman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Front.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Genet.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2019, 10, 1233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5715000"/>
            <a:ext cx="28983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Correlation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with Rat</a:t>
            </a:r>
            <a:r>
              <a:rPr lang="en-US" sz="1600" dirty="0">
                <a:solidFill>
                  <a:srgbClr val="FFFF00"/>
                </a:solidFill>
                <a:latin typeface="Arial"/>
                <a:cs typeface="Times New Roman" panose="02020603050405020304" pitchFamily="18" charset="0"/>
              </a:rPr>
              <a:t>-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in vivo: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55131" y="3200400"/>
            <a:ext cx="458866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08764" y="609600"/>
            <a:ext cx="88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306041" y="617750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 Vitro</a:t>
            </a:r>
            <a:endParaRPr lang="en-US" i="1" dirty="0"/>
          </a:p>
        </p:txBody>
      </p:sp>
      <p:sp>
        <p:nvSpPr>
          <p:cNvPr id="53" name="Rectangle 52"/>
          <p:cNvSpPr/>
          <p:nvPr/>
        </p:nvSpPr>
        <p:spPr>
          <a:xfrm>
            <a:off x="4304578" y="1183489"/>
            <a:ext cx="1410422" cy="479881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947860" y="1183488"/>
            <a:ext cx="1281740" cy="489224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Left Brace 46"/>
          <p:cNvSpPr/>
          <p:nvPr/>
        </p:nvSpPr>
        <p:spPr>
          <a:xfrm rot="5400000">
            <a:off x="6571400" y="218169"/>
            <a:ext cx="320799" cy="1895383"/>
          </a:xfrm>
          <a:prstGeom prst="leftBrace">
            <a:avLst>
              <a:gd name="adj1" fmla="val 2943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Left Brace 44"/>
          <p:cNvSpPr/>
          <p:nvPr/>
        </p:nvSpPr>
        <p:spPr>
          <a:xfrm rot="5400000">
            <a:off x="4174123" y="210019"/>
            <a:ext cx="320799" cy="1895383"/>
          </a:xfrm>
          <a:prstGeom prst="leftBrace">
            <a:avLst>
              <a:gd name="adj1" fmla="val 2943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83664" y="76200"/>
            <a:ext cx="5376672" cy="93925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DoD Biotechnology HPC Software Applications Institute (BHSAI)</a:t>
            </a:r>
          </a:p>
          <a:p>
            <a:pPr lvl="0"/>
            <a:r>
              <a:rPr lang="en-US" sz="1500" dirty="0"/>
              <a:t>www.bhsai.org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27644" y="768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1200" dirty="0"/>
          </a:p>
          <a:p>
            <a:pPr algn="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443" y="4953000"/>
            <a:ext cx="28194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BHSAI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lvl="0" algn="ctr">
              <a:defRPr/>
            </a:pPr>
            <a:r>
              <a:rPr lang="en-US" sz="1600" kern="0" dirty="0">
                <a:solidFill>
                  <a:srgbClr val="FFFFFF"/>
                </a:solidFill>
              </a:rPr>
              <a:t>Dr. </a:t>
            </a:r>
            <a:r>
              <a:rPr lang="en-US" sz="1600" kern="0" dirty="0" smtClean="0">
                <a:solidFill>
                  <a:srgbClr val="FFFFFF"/>
                </a:solidFill>
              </a:rPr>
              <a:t>Patric Schyman</a:t>
            </a:r>
          </a:p>
          <a:p>
            <a:pPr lvl="0" algn="ctr"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Dr. Anders </a:t>
            </a:r>
            <a:r>
              <a:rPr lang="en-US" sz="1600" kern="0" dirty="0">
                <a:solidFill>
                  <a:srgbClr val="FFFFFF"/>
                </a:solidFill>
              </a:rPr>
              <a:t>Wallqvist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4953000"/>
            <a:ext cx="2492157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BHSAI: IT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FFFFFF"/>
                </a:solidFill>
              </a:rPr>
              <a:t>Mr. Valmik Desai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FFFFFF"/>
                </a:solidFill>
              </a:rPr>
              <a:t>Mr. Zhen Xu  </a:t>
            </a:r>
            <a:endParaRPr lang="en-US" sz="1600" kern="0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2563" y="4953000"/>
            <a:ext cx="2492157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kern="0" dirty="0">
                <a:solidFill>
                  <a:srgbClr val="FFFFFF"/>
                </a:solidFill>
              </a:rPr>
              <a:t>Vanderbilt </a:t>
            </a:r>
            <a:endParaRPr lang="en-US" sz="1600" kern="0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Dr. </a:t>
            </a:r>
            <a:r>
              <a:rPr lang="en-US" sz="1600" kern="0" dirty="0">
                <a:solidFill>
                  <a:srgbClr val="FFFFFF"/>
                </a:solidFill>
              </a:rPr>
              <a:t>Masakazu Shiota</a:t>
            </a:r>
          </a:p>
          <a:p>
            <a:pPr algn="ctr"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Dr. </a:t>
            </a:r>
            <a:r>
              <a:rPr lang="en-US" sz="1600" kern="0" dirty="0">
                <a:solidFill>
                  <a:srgbClr val="FFFFFF"/>
                </a:solidFill>
              </a:rPr>
              <a:t>Richard Printz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2057400" y="5862195"/>
            <a:ext cx="5029200" cy="709954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7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Defense Threat Reduction Agency    </a:t>
            </a:r>
          </a:p>
          <a:p>
            <a:pPr marL="0" indent="0">
              <a:spcBef>
                <a:spcPts val="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DoD High Performance Computing Modernization Program</a:t>
            </a:r>
          </a:p>
          <a:p>
            <a:pPr marL="0" indent="0">
              <a:spcBef>
                <a:spcPts val="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U.S. Army Medical Research and Development Command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76600" y="46482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Acknowledgements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709363" y="-120101"/>
            <a:ext cx="5486400" cy="9118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Applications</a:t>
            </a:r>
            <a:endParaRPr lang="en-US" sz="32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714" y="474944"/>
            <a:ext cx="369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Predicting Fibrosis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96637" y="474904"/>
            <a:ext cx="467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Website for Gene Set Activation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28801"/>
              </p:ext>
            </p:extLst>
          </p:nvPr>
        </p:nvGraphicFramePr>
        <p:xfrm>
          <a:off x="231592" y="838199"/>
          <a:ext cx="3959408" cy="385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Worksheet" r:id="rId3" imgW="5286221" imgH="5324475" progId="Excel.Sheet.12">
                  <p:embed/>
                </p:oleObj>
              </mc:Choice>
              <mc:Fallback>
                <p:oleObj name="Worksheet" r:id="rId3" imgW="5286221" imgH="5324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592" y="838199"/>
                        <a:ext cx="3959408" cy="385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4020" y="4652291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In </a:t>
            </a:r>
            <a:r>
              <a:rPr lang="en-US" sz="1100" i="1" dirty="0"/>
              <a:t>vivo </a:t>
            </a:r>
            <a:r>
              <a:rPr lang="en-US" sz="1100" dirty="0" smtClean="0"/>
              <a:t>DrugMatrix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8499786" y="6400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72836" y="838200"/>
            <a:ext cx="4466364" cy="3814880"/>
            <a:chOff x="4372836" y="838200"/>
            <a:chExt cx="4466364" cy="38148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-3" t="4755" r="39939" b="89470"/>
            <a:stretch/>
          </p:blipFill>
          <p:spPr>
            <a:xfrm>
              <a:off x="4372837" y="838200"/>
              <a:ext cx="4466363" cy="5537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422" t="11514" r="2511" b="29276"/>
            <a:stretch/>
          </p:blipFill>
          <p:spPr>
            <a:xfrm>
              <a:off x="4372836" y="1111210"/>
              <a:ext cx="4466363" cy="3541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6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v2Final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AI 2019 Presentation Template.potx" id="{9975F094-A427-4EA1-89B8-0E24C3F2A712}" vid="{48E229E1-63C9-4A28-AC89-1799B173CFC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AI 2019 Presentation Template.potx" id="{9975F094-A427-4EA1-89B8-0E24C3F2A712}" vid="{A46D2FAA-BA0F-4D71-B072-950548E8B9B6}"/>
    </a:ext>
  </a:extLst>
</a:theme>
</file>

<file path=ppt/theme/theme3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AI 2019 Presentation Template.potx" id="{9975F094-A427-4EA1-89B8-0E24C3F2A712}" vid="{4436B652-9D5A-4C06-8A51-EE8B040B5A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BHSAI 2019 Presentation Template</Template>
  <TotalTime>18803</TotalTime>
  <Words>313</Words>
  <Application>Microsoft Office PowerPoint</Application>
  <PresentationFormat>On-screen Show (4:3)</PresentationFormat>
  <Paragraphs>97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 Math</vt:lpstr>
      <vt:lpstr>PMingLiU</vt:lpstr>
      <vt:lpstr>Times New Roman</vt:lpstr>
      <vt:lpstr>Wingdings</vt:lpstr>
      <vt:lpstr>v2Final Presentation Template</vt:lpstr>
      <vt:lpstr>1_Office Theme</vt:lpstr>
      <vt:lpstr>Closing Slide</vt:lpstr>
      <vt:lpstr>Worksheet</vt:lpstr>
      <vt:lpstr>PowerPoint Presentation</vt:lpstr>
      <vt:lpstr>Challenges in Toxicology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 Schyman</dc:creator>
  <cp:lastModifiedBy>Moloney, Caitlin</cp:lastModifiedBy>
  <cp:revision>76</cp:revision>
  <cp:lastPrinted>2019-11-21T19:51:38Z</cp:lastPrinted>
  <dcterms:created xsi:type="dcterms:W3CDTF">2019-11-04T16:09:01Z</dcterms:created>
  <dcterms:modified xsi:type="dcterms:W3CDTF">2019-12-04T03:12:45Z</dcterms:modified>
</cp:coreProperties>
</file>