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9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A41B9-61C6-4252-B006-38C6C0EC0F3B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DE16C-F16F-4F61-AB2A-7F8DF91097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DE16C-F16F-4F61-AB2A-7F8DF91097C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DE16C-F16F-4F61-AB2A-7F8DF91097C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20800" y="877888"/>
            <a:ext cx="4216400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357" y="4349751"/>
            <a:ext cx="4741489" cy="343188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20800" y="877888"/>
            <a:ext cx="4216400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357" y="4349751"/>
            <a:ext cx="4741489" cy="343188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20800" y="877888"/>
            <a:ext cx="4216400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/>
          <a:lstStyle/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</a:tabLst>
            </a:pPr>
            <a:r>
              <a:rPr lang="en-GB" sz="1800" dirty="0">
                <a:cs typeface="Lucida Sans Unicode" charset="0"/>
              </a:rPr>
              <a:t>generated features are understood by all ClearTK classifiers</a:t>
            </a: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</a:tabLst>
            </a:pPr>
            <a:endParaRPr lang="en-GB" sz="1800" dirty="0">
              <a:cs typeface="Lucida Sans Unicode" charset="0"/>
            </a:endParaRP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</a:tabLst>
            </a:pPr>
            <a:r>
              <a:rPr lang="en-GB" sz="1800" dirty="0">
                <a:cs typeface="Lucida Sans Unicode" charset="0"/>
              </a:rPr>
              <a:t>some classifiers may be better at making use of some features than others (e.g. </a:t>
            </a:r>
            <a:r>
              <a:rPr lang="en-GB" sz="1800" dirty="0" err="1">
                <a:cs typeface="Lucida Sans Unicode" charset="0"/>
              </a:rPr>
              <a:t>svm</a:t>
            </a:r>
            <a:r>
              <a:rPr lang="en-GB" sz="1800" dirty="0">
                <a:cs typeface="Lucida Sans Unicode" charset="0"/>
              </a:rPr>
              <a:t> and numbers </a:t>
            </a:r>
            <a:r>
              <a:rPr lang="en-GB" sz="1800" dirty="0" err="1">
                <a:cs typeface="Lucida Sans Unicode" charset="0"/>
              </a:rPr>
              <a:t>vs</a:t>
            </a:r>
            <a:r>
              <a:rPr lang="en-GB" sz="1800" dirty="0">
                <a:cs typeface="Lucida Sans Unicode" charset="0"/>
              </a:rPr>
              <a:t> </a:t>
            </a:r>
            <a:r>
              <a:rPr lang="en-GB" sz="1800" dirty="0" err="1">
                <a:cs typeface="Lucida Sans Unicode" charset="0"/>
              </a:rPr>
              <a:t>maxent</a:t>
            </a:r>
            <a:r>
              <a:rPr lang="en-GB" sz="1800" dirty="0">
                <a:cs typeface="Lucida Sans Unicode" charset="0"/>
              </a:rPr>
              <a:t>) but all of them support the 4 basic feature types</a:t>
            </a: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</a:tabLst>
            </a:pPr>
            <a:endParaRPr lang="en-GB" sz="1800" dirty="0">
              <a:cs typeface="Lucida Sans Unicode" charset="0"/>
            </a:endParaRP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  <a:tab pos="5197023" algn="l"/>
              </a:tabLst>
            </a:pPr>
            <a:r>
              <a:rPr lang="en-GB" sz="1800" dirty="0" err="1">
                <a:cs typeface="Lucida Sans Unicode" charset="0"/>
              </a:rPr>
              <a:t>ClassifierAnnotator</a:t>
            </a:r>
            <a:endParaRPr lang="en-GB" sz="1800" dirty="0">
              <a:cs typeface="Lucida Sans Unico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20800" y="877888"/>
            <a:ext cx="4216400" cy="31638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060357" y="4349750"/>
            <a:ext cx="4741489" cy="416935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>
            <a:normAutofit lnSpcReduction="10000"/>
          </a:bodyPr>
          <a:lstStyle/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sz="1800" dirty="0">
                <a:cs typeface="Lucida Sans Unicode" charset="0"/>
              </a:rPr>
              <a:t>decided not to integrate training to avoid complexity; is easily done outside of ClearTK, then packaged for use by ClearTK; this is more flexible</a:t>
            </a: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sz="1800" dirty="0">
              <a:cs typeface="Lucida Sans Unicode" charset="0"/>
            </a:endParaRP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sz="1800" dirty="0">
                <a:cs typeface="Lucida Sans Unicode" charset="0"/>
              </a:rPr>
              <a:t>classification: just need one model file (our format, jar), works the same for all classifier types</a:t>
            </a: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sz="1800" dirty="0">
              <a:cs typeface="Lucida Sans Unicode" charset="0"/>
            </a:endParaRP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sz="1800" dirty="0">
                <a:cs typeface="Lucida Sans Unicode" charset="0"/>
              </a:rPr>
              <a:t>sequential classifiers are a special case, require classification of a list of samples instead of just one</a:t>
            </a: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endParaRPr lang="en-GB" sz="1800" dirty="0">
              <a:cs typeface="Lucida Sans Unicode" charset="0"/>
            </a:endParaRPr>
          </a:p>
          <a:p>
            <a:pPr marL="193749" indent="-193749">
              <a:lnSpc>
                <a:spcPct val="95000"/>
              </a:lnSpc>
              <a:spcBef>
                <a:spcPct val="0"/>
              </a:spcBef>
              <a:buSzPct val="45000"/>
              <a:tabLst>
                <a:tab pos="649628" algn="l"/>
                <a:tab pos="1299256" algn="l"/>
                <a:tab pos="1948884" algn="l"/>
                <a:tab pos="2598511" algn="l"/>
                <a:tab pos="3248139" algn="l"/>
                <a:tab pos="3897767" algn="l"/>
                <a:tab pos="4547395" algn="l"/>
              </a:tabLst>
            </a:pPr>
            <a:r>
              <a:rPr lang="en-GB" sz="1800" dirty="0">
                <a:cs typeface="Lucida Sans Unicode" charset="0"/>
              </a:rPr>
              <a:t>don't implement any of our own classifiers; good libraries exist and are easy to interface with; we just define a standardized interface suitable for NLP purposes in UIMA context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611AB-717D-47B9-899F-301BCD189289}" type="datetimeFigureOut">
              <a:rPr lang="en-US" smtClean="0"/>
              <a:t>11/16/2007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7D8AF-3A09-4EC0-A3E7-F26B0D43150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rmAutofit/>
          </a:bodyPr>
          <a:lstStyle/>
          <a:p>
            <a:r>
              <a:rPr lang="en-US" dirty="0" smtClean="0"/>
              <a:t>ClearTK: A Framework for Statistical Biomedical Natural Language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Philip </a:t>
            </a:r>
            <a:r>
              <a:rPr lang="en-US" dirty="0" err="1" smtClean="0">
                <a:solidFill>
                  <a:schemeClr val="tx2"/>
                </a:solidFill>
              </a:rPr>
              <a:t>Ogren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Philipp </a:t>
            </a:r>
            <a:r>
              <a:rPr lang="en-US" dirty="0" err="1" smtClean="0">
                <a:solidFill>
                  <a:schemeClr val="tx2"/>
                </a:solidFill>
              </a:rPr>
              <a:t>Wetzler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5486400"/>
            <a:ext cx="4367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Department of Computer Science</a:t>
            </a:r>
          </a:p>
          <a:p>
            <a:r>
              <a:rPr lang="en-US" sz="2400" i="1" dirty="0" smtClean="0"/>
              <a:t>University of Colorado at Boulder</a:t>
            </a: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ClearTK is a software package that: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acilitates statistical biomedical natural language processing</a:t>
            </a:r>
          </a:p>
          <a:p>
            <a:pPr lvl="1"/>
            <a:r>
              <a:rPr lang="en-US" dirty="0" smtClean="0"/>
              <a:t>is written for UIMA	</a:t>
            </a:r>
          </a:p>
          <a:p>
            <a:pPr lvl="2"/>
            <a:r>
              <a:rPr lang="en-US" dirty="0" smtClean="0"/>
              <a:t>Java</a:t>
            </a:r>
          </a:p>
          <a:p>
            <a:pPr lvl="1"/>
            <a:r>
              <a:rPr lang="en-US" dirty="0" smtClean="0"/>
              <a:t>Provides extensible feature extraction library</a:t>
            </a:r>
          </a:p>
          <a:p>
            <a:pPr lvl="1"/>
            <a:r>
              <a:rPr lang="en-US" dirty="0" smtClean="0"/>
              <a:t>Interfaces with popular machine learning libraries</a:t>
            </a:r>
          </a:p>
          <a:p>
            <a:pPr lvl="2"/>
            <a:r>
              <a:rPr lang="en-US" dirty="0" smtClean="0"/>
              <a:t>Maximum Entropy (</a:t>
            </a:r>
            <a:r>
              <a:rPr lang="en-US" dirty="0" err="1" smtClean="0"/>
              <a:t>OpenNLP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Support Vector Machines (LIBSVM)</a:t>
            </a:r>
          </a:p>
          <a:p>
            <a:pPr lvl="2"/>
            <a:r>
              <a:rPr lang="en-US" dirty="0" smtClean="0"/>
              <a:t>Conditional Random Fields (Mallet)</a:t>
            </a:r>
          </a:p>
          <a:p>
            <a:pPr lvl="2"/>
            <a:r>
              <a:rPr lang="en-US" dirty="0" smtClean="0"/>
              <a:t>Misc. –e.g. Naïve </a:t>
            </a:r>
            <a:r>
              <a:rPr lang="en-US" dirty="0" err="1" smtClean="0"/>
              <a:t>Bayes</a:t>
            </a:r>
            <a:r>
              <a:rPr lang="en-US" dirty="0" smtClean="0"/>
              <a:t> (</a:t>
            </a:r>
            <a:r>
              <a:rPr lang="en-US" dirty="0" err="1" smtClean="0"/>
              <a:t>Weka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Available free for academic research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(contact philip@ogren.info)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1"/>
          <p:cNvSpPr>
            <a:spLocks noChangeArrowheads="1"/>
          </p:cNvSpPr>
          <p:nvPr/>
        </p:nvSpPr>
        <p:spPr bwMode="auto">
          <a:xfrm>
            <a:off x="6392641" y="3200400"/>
            <a:ext cx="2160000" cy="2364728"/>
          </a:xfrm>
          <a:prstGeom prst="roundRect">
            <a:avLst>
              <a:gd name="adj" fmla="val 65"/>
            </a:avLst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2947081" y="3272023"/>
            <a:ext cx="3085920" cy="787763"/>
          </a:xfrm>
          <a:prstGeom prst="roundRect">
            <a:avLst>
              <a:gd name="adj" fmla="val 181"/>
            </a:avLst>
          </a:prstGeom>
          <a:solidFill>
            <a:schemeClr val="bg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058641" y="3124200"/>
            <a:ext cx="1080000" cy="1890919"/>
          </a:xfrm>
          <a:prstGeom prst="roundRect">
            <a:avLst>
              <a:gd name="adj" fmla="val 130"/>
            </a:avLst>
          </a:prstGeom>
          <a:solidFill>
            <a:schemeClr val="tx2"/>
          </a:soli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72480" y="509814"/>
            <a:ext cx="7809120" cy="1134839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UIMA 101</a:t>
            </a:r>
            <a:endParaRPr lang="en-GB" dirty="0"/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327200" y="4241693"/>
            <a:ext cx="569999" cy="630786"/>
          </a:xfrm>
          <a:prstGeom prst="flowChartMagneticDisk">
            <a:avLst/>
          </a:prstGeom>
          <a:solidFill>
            <a:schemeClr val="accent4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r>
              <a:rPr lang="en-US" dirty="0"/>
              <a:t>t</a:t>
            </a:r>
            <a:r>
              <a:rPr lang="en-US" dirty="0" smtClean="0"/>
              <a:t>ext</a:t>
            </a:r>
            <a:endParaRPr lang="en-US" dirty="0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1366801" y="3439594"/>
            <a:ext cx="46368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101161" y="3429000"/>
            <a:ext cx="30816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32" name="AutoShape 8"/>
          <p:cNvSpPr>
            <a:spLocks noChangeArrowheads="1"/>
          </p:cNvSpPr>
          <p:nvPr/>
        </p:nvSpPr>
        <p:spPr bwMode="auto">
          <a:xfrm>
            <a:off x="3718921" y="3429000"/>
            <a:ext cx="30960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4335241" y="3429000"/>
            <a:ext cx="30960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34" name="AutoShape 10"/>
          <p:cNvSpPr>
            <a:spLocks noChangeArrowheads="1"/>
          </p:cNvSpPr>
          <p:nvPr/>
        </p:nvSpPr>
        <p:spPr bwMode="auto">
          <a:xfrm>
            <a:off x="4953000" y="3429000"/>
            <a:ext cx="30960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35" name="AutoShape 11"/>
          <p:cNvSpPr>
            <a:spLocks noChangeArrowheads="1"/>
          </p:cNvSpPr>
          <p:nvPr/>
        </p:nvSpPr>
        <p:spPr bwMode="auto">
          <a:xfrm>
            <a:off x="5569320" y="3429000"/>
            <a:ext cx="30960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36" name="AutoShape 12"/>
          <p:cNvSpPr>
            <a:spLocks noChangeArrowheads="1"/>
          </p:cNvSpPr>
          <p:nvPr/>
        </p:nvSpPr>
        <p:spPr bwMode="auto">
          <a:xfrm>
            <a:off x="7164481" y="3515794"/>
            <a:ext cx="46368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26637" name="AutoShape 13"/>
          <p:cNvCxnSpPr>
            <a:cxnSpLocks noChangeShapeType="1"/>
            <a:stCxn id="26629" idx="1"/>
            <a:endCxn id="26630" idx="2"/>
          </p:cNvCxnSpPr>
          <p:nvPr/>
        </p:nvCxnSpPr>
        <p:spPr bwMode="auto">
          <a:xfrm rot="16200000" flipV="1">
            <a:off x="1441276" y="4070768"/>
            <a:ext cx="328290" cy="135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38" name="AutoShape 14"/>
          <p:cNvCxnSpPr>
            <a:cxnSpLocks noChangeShapeType="1"/>
            <a:stCxn id="26630" idx="3"/>
            <a:endCxn id="26631" idx="1"/>
          </p:cNvCxnSpPr>
          <p:nvPr/>
        </p:nvCxnSpPr>
        <p:spPr bwMode="auto">
          <a:xfrm flipV="1">
            <a:off x="1830481" y="3665905"/>
            <a:ext cx="1270680" cy="1059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39" name="AutoShape 15"/>
          <p:cNvCxnSpPr>
            <a:cxnSpLocks noChangeShapeType="1"/>
            <a:stCxn id="26631" idx="3"/>
            <a:endCxn id="26632" idx="1"/>
          </p:cNvCxnSpPr>
          <p:nvPr/>
        </p:nvCxnSpPr>
        <p:spPr bwMode="auto">
          <a:xfrm>
            <a:off x="3409320" y="3665184"/>
            <a:ext cx="309600" cy="144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40" name="AutoShape 16"/>
          <p:cNvCxnSpPr>
            <a:cxnSpLocks noChangeShapeType="1"/>
            <a:stCxn id="26632" idx="3"/>
            <a:endCxn id="26633" idx="1"/>
          </p:cNvCxnSpPr>
          <p:nvPr/>
        </p:nvCxnSpPr>
        <p:spPr bwMode="auto">
          <a:xfrm>
            <a:off x="4027081" y="3665184"/>
            <a:ext cx="309600" cy="144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41" name="AutoShape 17"/>
          <p:cNvCxnSpPr>
            <a:cxnSpLocks noChangeShapeType="1"/>
            <a:stCxn id="26633" idx="3"/>
            <a:endCxn id="26634" idx="1"/>
          </p:cNvCxnSpPr>
          <p:nvPr/>
        </p:nvCxnSpPr>
        <p:spPr bwMode="auto">
          <a:xfrm>
            <a:off x="4643401" y="3665184"/>
            <a:ext cx="309600" cy="144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42" name="AutoShape 18"/>
          <p:cNvCxnSpPr>
            <a:cxnSpLocks noChangeShapeType="1"/>
            <a:stCxn id="26634" idx="3"/>
            <a:endCxn id="26635" idx="1"/>
          </p:cNvCxnSpPr>
          <p:nvPr/>
        </p:nvCxnSpPr>
        <p:spPr bwMode="auto">
          <a:xfrm>
            <a:off x="5261161" y="3665184"/>
            <a:ext cx="308160" cy="144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643" name="AutoShape 19"/>
          <p:cNvCxnSpPr>
            <a:cxnSpLocks noChangeShapeType="1"/>
            <a:stCxn id="26635" idx="3"/>
            <a:endCxn id="26636" idx="1"/>
          </p:cNvCxnSpPr>
          <p:nvPr/>
        </p:nvCxnSpPr>
        <p:spPr bwMode="auto">
          <a:xfrm>
            <a:off x="5878920" y="3665905"/>
            <a:ext cx="1285561" cy="86794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644" name="AutoShape 20"/>
          <p:cNvSpPr>
            <a:spLocks noChangeArrowheads="1"/>
          </p:cNvSpPr>
          <p:nvPr/>
        </p:nvSpPr>
        <p:spPr bwMode="auto">
          <a:xfrm>
            <a:off x="6546722" y="4618950"/>
            <a:ext cx="463680" cy="630786"/>
          </a:xfrm>
          <a:prstGeom prst="can">
            <a:avLst>
              <a:gd name="adj" fmla="val 34006"/>
            </a:avLst>
          </a:prstGeom>
          <a:solidFill>
            <a:schemeClr val="accent4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7318562" y="4934342"/>
            <a:ext cx="463680" cy="47381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46" name="AutoShape 22"/>
          <p:cNvSpPr>
            <a:spLocks noChangeArrowheads="1"/>
          </p:cNvSpPr>
          <p:nvPr/>
        </p:nvSpPr>
        <p:spPr bwMode="auto">
          <a:xfrm>
            <a:off x="8090401" y="4618950"/>
            <a:ext cx="309600" cy="473809"/>
          </a:xfrm>
          <a:prstGeom prst="flowChartProcess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26647" name="AutoShape 23"/>
          <p:cNvCxnSpPr>
            <a:cxnSpLocks noChangeShapeType="1"/>
            <a:stCxn id="26636" idx="2"/>
            <a:endCxn id="26644" idx="1"/>
          </p:cNvCxnSpPr>
          <p:nvPr/>
        </p:nvCxnSpPr>
        <p:spPr bwMode="auto">
          <a:xfrm flipH="1">
            <a:off x="6778561" y="3989603"/>
            <a:ext cx="616320" cy="63078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8" name="AutoShape 24"/>
          <p:cNvCxnSpPr>
            <a:cxnSpLocks noChangeShapeType="1"/>
            <a:stCxn id="26650" idx="2"/>
            <a:endCxn id="26645" idx="0"/>
          </p:cNvCxnSpPr>
          <p:nvPr/>
        </p:nvCxnSpPr>
        <p:spPr bwMode="auto">
          <a:xfrm>
            <a:off x="7550401" y="4146580"/>
            <a:ext cx="1440" cy="7877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6649" name="AutoShape 25"/>
          <p:cNvCxnSpPr>
            <a:cxnSpLocks noChangeShapeType="1"/>
            <a:stCxn id="26651" idx="2"/>
            <a:endCxn id="26646" idx="0"/>
          </p:cNvCxnSpPr>
          <p:nvPr/>
        </p:nvCxnSpPr>
        <p:spPr bwMode="auto">
          <a:xfrm>
            <a:off x="7704481" y="4303556"/>
            <a:ext cx="540000" cy="3153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26650" name="AutoShape 26"/>
          <p:cNvSpPr>
            <a:spLocks noChangeArrowheads="1"/>
          </p:cNvSpPr>
          <p:nvPr/>
        </p:nvSpPr>
        <p:spPr bwMode="auto">
          <a:xfrm>
            <a:off x="7318562" y="3674210"/>
            <a:ext cx="463680" cy="473809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51" name="AutoShape 27"/>
          <p:cNvSpPr>
            <a:spLocks noChangeArrowheads="1"/>
          </p:cNvSpPr>
          <p:nvPr/>
        </p:nvSpPr>
        <p:spPr bwMode="auto">
          <a:xfrm>
            <a:off x="7472641" y="3831186"/>
            <a:ext cx="463680" cy="473810"/>
          </a:xfrm>
          <a:prstGeom prst="flowChartProcess">
            <a:avLst/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>
            <a:off x="3657600" y="1676400"/>
            <a:ext cx="1658880" cy="829527"/>
          </a:xfrm>
          <a:prstGeom prst="flowChartProcess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C</a:t>
            </a:r>
            <a:r>
              <a:rPr lang="en-GB" dirty="0" smtClean="0">
                <a:solidFill>
                  <a:srgbClr val="000000"/>
                </a:solidFill>
              </a:rPr>
              <a:t>ommon </a:t>
            </a:r>
          </a:p>
          <a:p>
            <a:pPr algn="ctr">
              <a:tabLst>
                <a:tab pos="656650" algn="l"/>
                <a:tab pos="1313299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A</a:t>
            </a:r>
            <a:r>
              <a:rPr lang="en-GB" dirty="0" smtClean="0">
                <a:solidFill>
                  <a:srgbClr val="000000"/>
                </a:solidFill>
              </a:rPr>
              <a:t>nalysis</a:t>
            </a:r>
          </a:p>
          <a:p>
            <a:pPr algn="ctr">
              <a:tabLst>
                <a:tab pos="656650" algn="l"/>
                <a:tab pos="1313299" algn="l"/>
              </a:tabLst>
            </a:pPr>
            <a:r>
              <a:rPr lang="en-GB" b="1" dirty="0" smtClean="0">
                <a:solidFill>
                  <a:srgbClr val="000000"/>
                </a:solidFill>
              </a:rPr>
              <a:t>S</a:t>
            </a:r>
            <a:r>
              <a:rPr lang="en-GB" dirty="0" smtClean="0">
                <a:solidFill>
                  <a:srgbClr val="000000"/>
                </a:solidFill>
              </a:rPr>
              <a:t>tructure (CAS)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6655" name="Text Box 31"/>
          <p:cNvSpPr txBox="1">
            <a:spLocks noChangeArrowheads="1"/>
          </p:cNvSpPr>
          <p:nvPr/>
        </p:nvSpPr>
        <p:spPr bwMode="auto">
          <a:xfrm>
            <a:off x="1658880" y="6411553"/>
            <a:ext cx="164160" cy="393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cxnSp>
        <p:nvCxnSpPr>
          <p:cNvPr id="45" name="Straight Arrow Connector 44"/>
          <p:cNvCxnSpPr>
            <a:stCxn id="26652" idx="2"/>
            <a:endCxn id="26635" idx="0"/>
          </p:cNvCxnSpPr>
          <p:nvPr/>
        </p:nvCxnSpPr>
        <p:spPr>
          <a:xfrm rot="16200000" flipH="1">
            <a:off x="4644044" y="2348923"/>
            <a:ext cx="923073" cy="12370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6652" idx="2"/>
            <a:endCxn id="26634" idx="0"/>
          </p:cNvCxnSpPr>
          <p:nvPr/>
        </p:nvCxnSpPr>
        <p:spPr>
          <a:xfrm rot="16200000" flipH="1">
            <a:off x="4335884" y="2657083"/>
            <a:ext cx="923073" cy="62076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6652" idx="2"/>
            <a:endCxn id="26633" idx="0"/>
          </p:cNvCxnSpPr>
          <p:nvPr/>
        </p:nvCxnSpPr>
        <p:spPr>
          <a:xfrm rot="16200000" flipH="1">
            <a:off x="4027004" y="2965962"/>
            <a:ext cx="923073" cy="30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6652" idx="2"/>
            <a:endCxn id="26632" idx="0"/>
          </p:cNvCxnSpPr>
          <p:nvPr/>
        </p:nvCxnSpPr>
        <p:spPr>
          <a:xfrm rot="5400000">
            <a:off x="3718845" y="2660804"/>
            <a:ext cx="923073" cy="61331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6652" idx="2"/>
            <a:endCxn id="26631" idx="0"/>
          </p:cNvCxnSpPr>
          <p:nvPr/>
        </p:nvCxnSpPr>
        <p:spPr>
          <a:xfrm rot="5400000">
            <a:off x="3409605" y="2351564"/>
            <a:ext cx="923073" cy="1231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6652" idx="3"/>
            <a:endCxn id="26636" idx="0"/>
          </p:cNvCxnSpPr>
          <p:nvPr/>
        </p:nvCxnSpPr>
        <p:spPr>
          <a:xfrm>
            <a:off x="5316480" y="2091164"/>
            <a:ext cx="2079841" cy="14246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26630" idx="0"/>
            <a:endCxn id="26652" idx="1"/>
          </p:cNvCxnSpPr>
          <p:nvPr/>
        </p:nvCxnSpPr>
        <p:spPr>
          <a:xfrm rot="5400000" flipH="1" flipV="1">
            <a:off x="1953905" y="1735900"/>
            <a:ext cx="1348430" cy="2058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85800" y="5029200"/>
            <a:ext cx="176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collection reader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657600" y="4191000"/>
            <a:ext cx="1694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engines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934200" y="5562600"/>
            <a:ext cx="12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onsumers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478241" y="3352800"/>
            <a:ext cx="457200" cy="609600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152400" y="54102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ClearTK provides a way to create analysis engines that use statistical models for classifying text.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The structure of the CAS is defined by a </a:t>
            </a:r>
            <a:r>
              <a:rPr lang="en-US" b="1" dirty="0" smtClean="0"/>
              <a:t>type system </a:t>
            </a:r>
            <a:r>
              <a:rPr lang="en-US" dirty="0" smtClean="0"/>
              <a:t>determined by the development team.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Statistical Biomedical Natural Language Processing 101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0"/>
            <a:ext cx="7809120" cy="4951240"/>
          </a:xfrm>
          <a:ln/>
        </p:spPr>
        <p:txBody>
          <a:bodyPr>
            <a:normAutofit fontScale="62500" lnSpcReduction="2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Frame NLP task as classification </a:t>
            </a:r>
            <a:r>
              <a:rPr lang="en-GB" dirty="0" smtClean="0"/>
              <a:t>task – e.g. For named entity recognition classify tokens as one of “B”, “I”, or “O”.  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Training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Manually annotate a bunch of data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Extract </a:t>
            </a:r>
            <a:r>
              <a:rPr lang="en-GB" dirty="0"/>
              <a:t>features from text *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Write out training data *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Train a model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Run time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Extract features from unseen text *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Classify features with trained model* 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Create </a:t>
            </a:r>
            <a:r>
              <a:rPr lang="en-GB" dirty="0" smtClean="0"/>
              <a:t>annotations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* ClearTK facilitates these tasks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2514600"/>
            <a:ext cx="7239000" cy="1477328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00"/>
                </a:solidFill>
              </a:rPr>
              <a:t>The concentration of </a:t>
            </a:r>
            <a:r>
              <a:rPr lang="en-GB" sz="2400" b="1" dirty="0" smtClean="0">
                <a:solidFill>
                  <a:schemeClr val="accent2"/>
                </a:solidFill>
              </a:rPr>
              <a:t>alpha 2-macroglobulin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b="1" dirty="0" smtClean="0">
                <a:solidFill>
                  <a:schemeClr val="tx2"/>
                </a:solidFill>
              </a:rPr>
              <a:t>alpha 1-antitrypsin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b="1" dirty="0" err="1" smtClean="0">
                <a:solidFill>
                  <a:schemeClr val="accent4"/>
                </a:solidFill>
              </a:rPr>
              <a:t>plasminogen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b="1" dirty="0" smtClean="0">
                <a:solidFill>
                  <a:schemeClr val="accent2"/>
                </a:solidFill>
              </a:rPr>
              <a:t>C3-complement</a:t>
            </a:r>
            <a:r>
              <a:rPr lang="en-GB" sz="2400" dirty="0" smtClean="0">
                <a:solidFill>
                  <a:srgbClr val="000000"/>
                </a:solidFill>
              </a:rPr>
              <a:t>, </a:t>
            </a:r>
            <a:r>
              <a:rPr lang="en-GB" sz="2400" b="1" dirty="0" smtClean="0">
                <a:solidFill>
                  <a:schemeClr val="tx2"/>
                </a:solidFill>
              </a:rPr>
              <a:t>fibrinogen degradation products</a:t>
            </a:r>
            <a:r>
              <a:rPr lang="en-GB" sz="2400" dirty="0" smtClean="0">
                <a:solidFill>
                  <a:srgbClr val="000000"/>
                </a:solidFill>
              </a:rPr>
              <a:t> (</a:t>
            </a:r>
            <a:r>
              <a:rPr lang="en-GB" sz="2400" b="1" dirty="0" smtClean="0">
                <a:solidFill>
                  <a:schemeClr val="accent4"/>
                </a:solidFill>
              </a:rPr>
              <a:t>FDP</a:t>
            </a:r>
            <a:r>
              <a:rPr lang="en-GB" sz="2400" dirty="0" smtClean="0">
                <a:solidFill>
                  <a:srgbClr val="000000"/>
                </a:solidFill>
              </a:rPr>
              <a:t>) and </a:t>
            </a:r>
            <a:r>
              <a:rPr lang="en-GB" sz="2400" dirty="0" err="1" smtClean="0">
                <a:solidFill>
                  <a:srgbClr val="000000"/>
                </a:solidFill>
              </a:rPr>
              <a:t>fibrinolytic</a:t>
            </a:r>
            <a:r>
              <a:rPr lang="en-GB" sz="2400" dirty="0" smtClean="0">
                <a:solidFill>
                  <a:srgbClr val="000000"/>
                </a:solidFill>
              </a:rPr>
              <a:t> activity...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52600" y="27432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43200" y="27432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57800" y="35052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24600" y="35052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7600" y="35052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62400" y="2743200"/>
            <a:ext cx="324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274320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96200" y="274320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10000" y="312420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0" y="312420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620000" y="3124200"/>
            <a:ext cx="300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867400" y="2743200"/>
            <a:ext cx="239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0" y="3505200"/>
            <a:ext cx="239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33800" y="3505200"/>
            <a:ext cx="239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3124200"/>
            <a:ext cx="2391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I</a:t>
            </a:r>
            <a:endParaRPr lang="en-US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1036800" y="2903345"/>
            <a:ext cx="7050240" cy="2903345"/>
          </a:xfrm>
          <a:prstGeom prst="rect">
            <a:avLst/>
          </a:prstGeom>
          <a:solidFill>
            <a:schemeClr val="tx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</a:tabLst>
            </a:pPr>
            <a:endParaRPr lang="en-GB" dirty="0">
              <a:solidFill>
                <a:srgbClr val="000000"/>
              </a:solidFill>
              <a:latin typeface="Gill Sans" pitchFamily="32" charset="0"/>
            </a:endParaRPr>
          </a:p>
        </p:txBody>
      </p:sp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3"/>
            <a:ext cx="780912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latin typeface="Gill Sans" pitchFamily="32" charset="0"/>
              </a:rPr>
              <a:t>ClearTK Analysis Engine</a:t>
            </a:r>
            <a:endParaRPr lang="en-GB" dirty="0">
              <a:latin typeface="Gill Sans" pitchFamily="32" charset="0"/>
            </a:endParaRPr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>
            <a:off x="1451520" y="1659054"/>
            <a:ext cx="2073600" cy="82952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rgbClr val="000000"/>
                </a:solidFill>
                <a:latin typeface="Gill Sans" pitchFamily="32" charset="0"/>
              </a:rPr>
              <a:t>UIMA CAS</a:t>
            </a:r>
          </a:p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rgbClr val="000000"/>
                </a:solidFill>
                <a:latin typeface="Gill Sans" pitchFamily="32" charset="0"/>
              </a:rPr>
              <a:t>i</a:t>
            </a:r>
            <a:r>
              <a:rPr lang="en-GB" dirty="0" smtClean="0">
                <a:solidFill>
                  <a:srgbClr val="000000"/>
                </a:solidFill>
                <a:latin typeface="Gill Sans" pitchFamily="32" charset="0"/>
              </a:rPr>
              <a:t>nput annotations</a:t>
            </a:r>
            <a:endParaRPr lang="en-GB" dirty="0">
              <a:solidFill>
                <a:srgbClr val="000000"/>
              </a:solidFill>
              <a:latin typeface="Gill Sans" pitchFamily="32" charset="0"/>
            </a:endParaRP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555200" y="4242685"/>
            <a:ext cx="1866240" cy="1036909"/>
          </a:xfrm>
          <a:prstGeom prst="hexagon">
            <a:avLst>
              <a:gd name="adj" fmla="val 45000"/>
              <a:gd name="vf" fmla="val 115470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smtClean="0">
                <a:solidFill>
                  <a:srgbClr val="000000"/>
                </a:solidFill>
                <a:latin typeface="Gill Sans" pitchFamily="32" charset="0"/>
              </a:rPr>
              <a:t>extract features</a:t>
            </a:r>
            <a:endParaRPr lang="en-GB" dirty="0">
              <a:solidFill>
                <a:srgbClr val="000000"/>
              </a:solidFill>
              <a:latin typeface="Gill Sans" pitchFamily="32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147200" y="4242685"/>
            <a:ext cx="1036800" cy="1036909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</a:tabLst>
            </a:pPr>
            <a:r>
              <a:rPr lang="en-GB" dirty="0" smtClean="0">
                <a:solidFill>
                  <a:srgbClr val="000000"/>
                </a:solidFill>
                <a:latin typeface="Gill Sans" pitchFamily="32" charset="0"/>
              </a:rPr>
              <a:t>feature</a:t>
            </a:r>
          </a:p>
          <a:p>
            <a:pPr algn="ctr">
              <a:tabLst>
                <a:tab pos="656650" algn="l"/>
              </a:tabLst>
            </a:pPr>
            <a:r>
              <a:rPr lang="en-GB" dirty="0" smtClean="0">
                <a:solidFill>
                  <a:srgbClr val="000000"/>
                </a:solidFill>
                <a:latin typeface="Gill Sans" pitchFamily="32" charset="0"/>
              </a:rPr>
              <a:t>set</a:t>
            </a:r>
            <a:endParaRPr lang="en-GB" dirty="0">
              <a:solidFill>
                <a:srgbClr val="000000"/>
              </a:solidFill>
              <a:latin typeface="Gill Sans" pitchFamily="32" charset="0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5700960" y="4242685"/>
            <a:ext cx="1866240" cy="1036909"/>
          </a:xfrm>
          <a:prstGeom prst="hexagon">
            <a:avLst>
              <a:gd name="adj" fmla="val 45000"/>
              <a:gd name="vf" fmla="val 115470"/>
            </a:avLst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 smtClean="0">
                <a:solidFill>
                  <a:srgbClr val="000000"/>
                </a:solidFill>
                <a:latin typeface="Gill Sans" pitchFamily="32" charset="0"/>
              </a:rPr>
              <a:t>classify</a:t>
            </a:r>
            <a:endParaRPr lang="en-GB" dirty="0">
              <a:solidFill>
                <a:srgbClr val="000000"/>
              </a:solidFill>
              <a:latin typeface="Gill Sans" pitchFamily="32" charset="0"/>
            </a:endParaRPr>
          </a:p>
        </p:txBody>
      </p:sp>
      <p:cxnSp>
        <p:nvCxnSpPr>
          <p:cNvPr id="31751" name="AutoShape 7"/>
          <p:cNvCxnSpPr>
            <a:cxnSpLocks noChangeShapeType="1"/>
            <a:stCxn id="31747" idx="3"/>
            <a:endCxn id="31748" idx="1"/>
          </p:cNvCxnSpPr>
          <p:nvPr/>
        </p:nvCxnSpPr>
        <p:spPr bwMode="auto">
          <a:xfrm>
            <a:off x="3420001" y="4759700"/>
            <a:ext cx="727200" cy="144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31752" name="AutoShape 8"/>
          <p:cNvCxnSpPr>
            <a:cxnSpLocks noChangeShapeType="1"/>
            <a:stCxn id="31748" idx="3"/>
            <a:endCxn id="31749" idx="1"/>
          </p:cNvCxnSpPr>
          <p:nvPr/>
        </p:nvCxnSpPr>
        <p:spPr bwMode="auto">
          <a:xfrm>
            <a:off x="5184000" y="4759700"/>
            <a:ext cx="518400" cy="144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598720" y="1659054"/>
            <a:ext cx="2073600" cy="829527"/>
          </a:xfrm>
          <a:prstGeom prst="can">
            <a:avLst>
              <a:gd name="adj" fmla="val 25000"/>
            </a:avLst>
          </a:prstGeom>
          <a:solidFill>
            <a:schemeClr val="accent6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dirty="0">
                <a:solidFill>
                  <a:srgbClr val="000000"/>
                </a:solidFill>
                <a:latin typeface="Gill Sans" pitchFamily="32" charset="0"/>
              </a:rPr>
              <a:t>UIMA CAS</a:t>
            </a:r>
          </a:p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dirty="0" smtClean="0">
                <a:solidFill>
                  <a:srgbClr val="000000"/>
                </a:solidFill>
                <a:latin typeface="Gill Sans" pitchFamily="32" charset="0"/>
              </a:rPr>
              <a:t>output annotations</a:t>
            </a:r>
            <a:endParaRPr lang="en-GB" dirty="0">
              <a:solidFill>
                <a:srgbClr val="000000"/>
              </a:solidFill>
              <a:latin typeface="Gill Sans" pitchFamily="32" charset="0"/>
            </a:endParaRPr>
          </a:p>
        </p:txBody>
      </p:sp>
      <p:cxnSp>
        <p:nvCxnSpPr>
          <p:cNvPr id="31754" name="AutoShape 10"/>
          <p:cNvCxnSpPr>
            <a:cxnSpLocks noChangeShapeType="1"/>
            <a:stCxn id="31746" idx="3"/>
            <a:endCxn id="31747" idx="0"/>
          </p:cNvCxnSpPr>
          <p:nvPr/>
        </p:nvCxnSpPr>
        <p:spPr bwMode="auto">
          <a:xfrm flipH="1">
            <a:off x="2486881" y="2488582"/>
            <a:ext cx="1440" cy="175410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1260000" y="3447722"/>
            <a:ext cx="2488320" cy="414764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  <a:tab pos="1969949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find </a:t>
            </a:r>
            <a:r>
              <a:rPr lang="en-GB" dirty="0">
                <a:solidFill>
                  <a:srgbClr val="000000"/>
                </a:solidFill>
              </a:rPr>
              <a:t>f</a:t>
            </a:r>
            <a:r>
              <a:rPr lang="en-GB" dirty="0" smtClean="0">
                <a:solidFill>
                  <a:srgbClr val="000000"/>
                </a:solidFill>
              </a:rPr>
              <a:t>oci </a:t>
            </a:r>
            <a:r>
              <a:rPr lang="en-GB" dirty="0">
                <a:solidFill>
                  <a:srgbClr val="000000"/>
                </a:solidFill>
              </a:rPr>
              <a:t>of </a:t>
            </a:r>
            <a:r>
              <a:rPr lang="en-GB" dirty="0" smtClean="0">
                <a:solidFill>
                  <a:srgbClr val="000000"/>
                </a:solidFill>
              </a:rPr>
              <a:t>analysis</a:t>
            </a:r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1756" name="AutoShape 12"/>
          <p:cNvCxnSpPr>
            <a:cxnSpLocks noChangeShapeType="1"/>
            <a:stCxn id="31749" idx="0"/>
            <a:endCxn id="31753" idx="3"/>
          </p:cNvCxnSpPr>
          <p:nvPr/>
        </p:nvCxnSpPr>
        <p:spPr bwMode="auto">
          <a:xfrm flipV="1">
            <a:off x="6634081" y="2488581"/>
            <a:ext cx="1440" cy="175266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5614560" y="3447722"/>
            <a:ext cx="2310240" cy="667078"/>
          </a:xfrm>
          <a:prstGeom prst="rect">
            <a:avLst/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dirty="0">
                <a:solidFill>
                  <a:srgbClr val="000000"/>
                </a:solidFill>
              </a:rPr>
              <a:t>i</a:t>
            </a:r>
            <a:r>
              <a:rPr lang="en-GB" dirty="0" smtClean="0">
                <a:solidFill>
                  <a:srgbClr val="000000"/>
                </a:solidFill>
              </a:rPr>
              <a:t>nterpret result / </a:t>
            </a:r>
          </a:p>
          <a:p>
            <a:pPr algn="ctr">
              <a:tabLst>
                <a:tab pos="656650" algn="l"/>
                <a:tab pos="1313299" algn="l"/>
              </a:tabLst>
            </a:pPr>
            <a:r>
              <a:rPr lang="en-GB" dirty="0" smtClean="0">
                <a:solidFill>
                  <a:srgbClr val="000000"/>
                </a:solidFill>
              </a:rPr>
              <a:t>create annotations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4343400" y="5943600"/>
            <a:ext cx="622080" cy="622145"/>
          </a:xfrm>
          <a:prstGeom prst="flowChartMagneticDisk">
            <a:avLst/>
          </a:prstGeom>
          <a:solidFill>
            <a:schemeClr val="accent4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81639" tIns="40820" rIns="81639" bIns="40820" anchor="ctr"/>
          <a:lstStyle/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cxnSp>
        <p:nvCxnSpPr>
          <p:cNvPr id="31759" name="AutoShape 15"/>
          <p:cNvCxnSpPr>
            <a:cxnSpLocks noChangeShapeType="1"/>
            <a:stCxn id="31748" idx="2"/>
            <a:endCxn id="31758" idx="1"/>
          </p:cNvCxnSpPr>
          <p:nvPr/>
        </p:nvCxnSpPr>
        <p:spPr bwMode="auto">
          <a:xfrm rot="5400000">
            <a:off x="4328017" y="5606017"/>
            <a:ext cx="664006" cy="1116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962400" y="6488668"/>
            <a:ext cx="1374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04053"/>
            <a:ext cx="7809120" cy="114636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ClearTK Summary</a:t>
            </a:r>
            <a:endParaRPr lang="en-GB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2480" y="1906760"/>
            <a:ext cx="7809120" cy="4321894"/>
          </a:xfrm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Provides a framework that simplifies feature extraction and interfacing with a wide variety of machine learning libraries.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Is not dependent on any specific type system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Provides sophisticated feature extractors.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Provides infrastructure supporting core library (i.e. collection readers, analysis engines, consumers, etc.)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Well documented and unit tested.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426</Words>
  <Application>Microsoft Office PowerPoint</Application>
  <PresentationFormat>On-screen Show (4:3)</PresentationFormat>
  <Paragraphs>94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ClearTK: A Framework for Statistical Biomedical Natural Language Processing</vt:lpstr>
      <vt:lpstr>Introduction</vt:lpstr>
      <vt:lpstr>UIMA 101</vt:lpstr>
      <vt:lpstr>Statistical Biomedical Natural Language Processing 101</vt:lpstr>
      <vt:lpstr>ClearTK Analysis Engine</vt:lpstr>
      <vt:lpstr>ClearTK 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ClearTK: A Framework for Statistical Biomedical Natural Language Processing</dc:title>
  <dc:creator> </dc:creator>
  <cp:lastModifiedBy> </cp:lastModifiedBy>
  <cp:revision>24</cp:revision>
  <dcterms:created xsi:type="dcterms:W3CDTF">2007-11-16T18:58:30Z</dcterms:created>
  <dcterms:modified xsi:type="dcterms:W3CDTF">2007-11-16T22:45:59Z</dcterms:modified>
</cp:coreProperties>
</file>