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720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8411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494620" indent="-494620">
              <a:spcBef>
                <a:spcPts val="3800"/>
              </a:spcBef>
              <a:buBlip>
                <a:blip r:embed="rId2"/>
              </a:buBlip>
              <a:defRPr sz="3200"/>
            </a:lvl1pPr>
            <a:lvl2pPr marL="939120" indent="-494620">
              <a:spcBef>
                <a:spcPts val="3800"/>
              </a:spcBef>
              <a:buSzPct val="45000"/>
              <a:defRPr sz="3200"/>
            </a:lvl2pPr>
            <a:lvl3pPr marL="1383620" indent="-494620">
              <a:spcBef>
                <a:spcPts val="3800"/>
              </a:spcBef>
              <a:defRPr sz="3200"/>
            </a:lvl3pPr>
            <a:lvl4pPr marL="1828120" indent="-494620">
              <a:spcBef>
                <a:spcPts val="3800"/>
              </a:spcBef>
              <a:defRPr sz="3200"/>
            </a:lvl4pPr>
            <a:lvl5pPr marL="22726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494620" indent="-494620">
              <a:spcBef>
                <a:spcPts val="3800"/>
              </a:spcBef>
              <a:buBlip>
                <a:blip r:embed="rId2"/>
              </a:buBlip>
              <a:defRPr sz="3200"/>
            </a:lvl1pPr>
            <a:lvl2pPr marL="939120" indent="-494620">
              <a:spcBef>
                <a:spcPts val="3800"/>
              </a:spcBef>
              <a:buSzPct val="45000"/>
              <a:defRPr sz="3200"/>
            </a:lvl2pPr>
            <a:lvl3pPr marL="1383620" indent="-494620">
              <a:spcBef>
                <a:spcPts val="3800"/>
              </a:spcBef>
              <a:defRPr sz="3200"/>
            </a:lvl3pPr>
            <a:lvl4pPr marL="1828120" indent="-494620">
              <a:spcBef>
                <a:spcPts val="3800"/>
              </a:spcBef>
              <a:defRPr sz="3200"/>
            </a:lvl4pPr>
            <a:lvl5pPr marL="22726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494620" indent="-494620">
              <a:spcBef>
                <a:spcPts val="3800"/>
              </a:spcBef>
              <a:buBlip>
                <a:blip r:embed="rId2"/>
              </a:buBlip>
              <a:defRPr sz="3200"/>
            </a:lvl1pPr>
            <a:lvl2pPr marL="939120" indent="-494620">
              <a:spcBef>
                <a:spcPts val="3800"/>
              </a:spcBef>
              <a:buSzPct val="45000"/>
              <a:defRPr sz="3200"/>
            </a:lvl2pPr>
            <a:lvl3pPr marL="1383620" indent="-494620">
              <a:spcBef>
                <a:spcPts val="3800"/>
              </a:spcBef>
              <a:defRPr sz="3200"/>
            </a:lvl3pPr>
            <a:lvl4pPr marL="1828120" indent="-494620">
              <a:spcBef>
                <a:spcPts val="3800"/>
              </a:spcBef>
              <a:defRPr sz="3200"/>
            </a:lvl4pPr>
            <a:lvl5pPr marL="22726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625599" y="2416387"/>
            <a:ext cx="9753602" cy="2546774"/>
          </a:xfrm>
          <a:prstGeom prst="rect">
            <a:avLst/>
          </a:prstGeom>
        </p:spPr>
        <p:txBody>
          <a:bodyPr lIns="48767" tIns="48767" rIns="48767" bIns="48767" anchor="b">
            <a:normAutofit/>
          </a:bodyPr>
          <a:lstStyle>
            <a:lvl1pPr defTabSz="1300480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1625599" y="5061373"/>
            <a:ext cx="9753602" cy="1766147"/>
          </a:xfrm>
          <a:prstGeom prst="rect">
            <a:avLst/>
          </a:prstGeom>
        </p:spPr>
        <p:txBody>
          <a:bodyPr lIns="48767" tIns="48767" rIns="48767" bIns="48767" anchor="t">
            <a:normAutofit/>
          </a:bodyPr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494620" indent="-494620">
              <a:spcBef>
                <a:spcPts val="3800"/>
              </a:spcBef>
              <a:buBlip>
                <a:blip r:embed="rId2"/>
              </a:buBlip>
              <a:defRPr sz="3200"/>
            </a:lvl1pPr>
            <a:lvl2pPr marL="939120" indent="-494620">
              <a:spcBef>
                <a:spcPts val="3800"/>
              </a:spcBef>
              <a:buSzPct val="45000"/>
              <a:defRPr sz="3200"/>
            </a:lvl2pPr>
            <a:lvl3pPr marL="1383620" indent="-494620">
              <a:spcBef>
                <a:spcPts val="3800"/>
              </a:spcBef>
              <a:defRPr sz="3200"/>
            </a:lvl3pPr>
            <a:lvl4pPr marL="1828120" indent="-494620">
              <a:spcBef>
                <a:spcPts val="3800"/>
              </a:spcBef>
              <a:defRPr sz="3200"/>
            </a:lvl4pPr>
            <a:lvl5pPr marL="22726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240029" indent="-240029">
              <a:spcBef>
                <a:spcPts val="4800"/>
              </a:spcBef>
              <a:buBlip>
                <a:blip r:embed="rId2"/>
              </a:buBlip>
            </a:lvl1pPr>
            <a:lvl2pPr>
              <a:spcBef>
                <a:spcPts val="4800"/>
              </a:spcBef>
              <a:buSzPct val="45000"/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2300" y="2019300"/>
            <a:ext cx="11506200" cy="732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2pPr>
              <a:buSzPct val="100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228600" marR="0" indent="-2286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963083" marR="0" indent="-518583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407583" marR="0" indent="-518583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1852083" marR="0" indent="-518583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296583" marR="0" indent="-518583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2741083" marR="0" indent="-518583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45000"/>
        <a:buFontTx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185583" marR="0" indent="-518583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45000"/>
        <a:buFontTx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630083" marR="0" indent="-518583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45000"/>
        <a:buFontTx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74583" marR="0" indent="-518583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45000"/>
        <a:buFontTx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716398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1838572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452093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"/><Relationship Id="rId3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ctrTitle"/>
          </p:nvPr>
        </p:nvSpPr>
        <p:spPr>
          <a:xfrm>
            <a:off x="1149863" y="-51240"/>
            <a:ext cx="10464801" cy="5422901"/>
          </a:xfrm>
          <a:prstGeom prst="rect">
            <a:avLst/>
          </a:prstGeom>
        </p:spPr>
        <p:txBody>
          <a:bodyPr/>
          <a:lstStyle/>
          <a:p>
            <a:pPr>
              <a:defRPr sz="5900"/>
            </a:pPr>
            <a:r>
              <a:t>Living on the Edge (of Translational Informatics) Opportunities and Challenges for Integrating Bioinformatics</a:t>
            </a:r>
          </a:p>
          <a:p>
            <a:pPr>
              <a:defRPr sz="5900"/>
            </a:pPr>
            <a:r>
              <a:t>into the Clinical Realm 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ubTitle" sz="half" idx="1"/>
          </p:nvPr>
        </p:nvSpPr>
        <p:spPr>
          <a:xfrm>
            <a:off x="1518427" y="5900337"/>
            <a:ext cx="10718801" cy="3511097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Russ B.  Altman (Stanford U.)</a:t>
            </a:r>
          </a:p>
          <a:p>
            <a:pPr>
              <a:defRPr sz="3200"/>
            </a:pPr>
            <a:r>
              <a:t>Samuel Volchenboum (U. Chicago)</a:t>
            </a:r>
          </a:p>
          <a:p>
            <a:pPr>
              <a:defRPr sz="3200"/>
            </a:pPr>
            <a:r>
              <a:t>Robert R. Freimuth (Mayo Clinic)</a:t>
            </a:r>
          </a:p>
          <a:p>
            <a:pPr>
              <a:defRPr sz="3200"/>
            </a:pPr>
            <a:r>
              <a:t>Casey Overby (Johns Hopkins)</a:t>
            </a:r>
          </a:p>
          <a:p>
            <a:pPr>
              <a:defRPr sz="3200"/>
            </a:pPr>
            <a:r>
              <a:t>Subha Madhavan (Georgetown)</a:t>
            </a:r>
          </a:p>
          <a:p>
            <a:pPr>
              <a:defRPr sz="3200"/>
            </a:pPr>
            <a:r>
              <a:t>Lewis Frey (Medical U. of South Carolina)</a:t>
            </a:r>
          </a:p>
          <a:p>
            <a:pPr>
              <a:defRPr sz="3200"/>
            </a:pPr>
            <a:r>
              <a:t>Jessie Tenenbaum (Duke)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1016000" y="2933700"/>
            <a:ext cx="10960100" cy="5987654"/>
          </a:xfrm>
          <a:prstGeom prst="rect">
            <a:avLst/>
          </a:prstGeom>
        </p:spPr>
        <p:txBody>
          <a:bodyPr/>
          <a:lstStyle/>
          <a:p>
            <a:r>
              <a:t>Freimuth: Utilizing genomic data in clinical systems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95250" y="0"/>
            <a:ext cx="12814300" cy="9753601"/>
          </a:xfrm>
          <a:prstGeom prst="rect">
            <a:avLst/>
          </a:prstGeom>
        </p:spPr>
        <p:txBody>
          <a:bodyPr/>
          <a:lstStyle/>
          <a:p>
            <a:pPr marL="0" indent="190500">
              <a:buSzTx/>
              <a:buNone/>
            </a:pPr>
            <a:r>
              <a:rPr sz="4400"/>
              <a:t>“Standards and guidelines for the interpretation of sequence variants: a joint consensus recommendation of the American College of Medical Genetics and Genomics and the Association for Molecular Pathology” (Richards et al, Gen in Med, 2015)</a:t>
            </a:r>
          </a:p>
          <a:p>
            <a:pPr marL="1280583" lvl="1"/>
            <a:r>
              <a:t>Goal: Create standards for communicating information about sequence variants.</a:t>
            </a:r>
          </a:p>
          <a:p>
            <a:pPr marL="1280583" lvl="1"/>
            <a:r>
              <a:t>Summary:  Specific definitions for “pathogenic,” “likely pathogenic,” “uncertain significance,” “likely benign,” and “benign” + evidence levels.</a:t>
            </a:r>
          </a:p>
          <a:p>
            <a:pPr marL="1280583" lvl="1"/>
            <a:r>
              <a:t>Conclusion:  ACMG made important contribution by  creating discrete codes and definitions that can be used on a large scale.</a:t>
            </a:r>
          </a:p>
        </p:txBody>
      </p:sp>
      <p:sp>
        <p:nvSpPr>
          <p:cNvPr id="173" name="Shape 173"/>
          <p:cNvSpPr/>
          <p:nvPr/>
        </p:nvSpPr>
        <p:spPr>
          <a:xfrm>
            <a:off x="10828856" y="9192683"/>
            <a:ext cx="174415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25741868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150" y="-177800"/>
            <a:ext cx="11278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1016000" y="2933700"/>
            <a:ext cx="10960100" cy="5987654"/>
          </a:xfrm>
          <a:prstGeom prst="rect">
            <a:avLst/>
          </a:prstGeom>
        </p:spPr>
        <p:txBody>
          <a:bodyPr/>
          <a:lstStyle/>
          <a:p>
            <a:r>
              <a:t>Overby: Increasing the reach of clinical genomics research and</a:t>
            </a:r>
          </a:p>
          <a:p>
            <a:r>
              <a:t>genomics-informed care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95250" y="0"/>
            <a:ext cx="12814300" cy="9753601"/>
          </a:xfrm>
          <a:prstGeom prst="rect">
            <a:avLst/>
          </a:prstGeom>
        </p:spPr>
        <p:txBody>
          <a:bodyPr/>
          <a:lstStyle/>
          <a:p>
            <a:pPr marL="0" indent="190500">
              <a:buSzTx/>
              <a:buNone/>
            </a:pPr>
            <a:r>
              <a:rPr sz="4400"/>
              <a:t>“Convergence of Implementation Science, Precision Medicine, and the Learning Health Care System: A New Model for Biomedical Research” (Chambers et al, JAMA, 2016)</a:t>
            </a:r>
          </a:p>
          <a:p>
            <a:pPr marL="1280583" lvl="1"/>
            <a:r>
              <a:t>Goal: Describe the great opportunities with convergence of data from omics, wearables, EMR.</a:t>
            </a:r>
          </a:p>
          <a:p>
            <a:pPr marL="1280583" lvl="1"/>
            <a:r>
              <a:t>Summary:  Learning healthcare system will bring ongoing systematic improvement of medicine. Implementation science studies best practices in the translation of research into practice.</a:t>
            </a:r>
          </a:p>
          <a:p>
            <a:pPr marL="1280583" lvl="1"/>
            <a:r>
              <a:t>Conclusion:  The triad of implementation science, precision medicine and learning health care is potent.</a:t>
            </a:r>
          </a:p>
        </p:txBody>
      </p:sp>
      <p:sp>
        <p:nvSpPr>
          <p:cNvPr id="180" name="Shape 180"/>
          <p:cNvSpPr/>
          <p:nvPr/>
        </p:nvSpPr>
        <p:spPr>
          <a:xfrm>
            <a:off x="10828856" y="9192683"/>
            <a:ext cx="174415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>
                <a:hlinkClick r:id="rId2"/>
              </a:rPr>
              <a:t>27163980</a:t>
            </a:r>
            <a:r>
              <a:rPr>
                <a:solidFill>
                  <a:srgbClr val="575757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12120"/>
            <a:ext cx="13004800" cy="6729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787400" y="1587500"/>
            <a:ext cx="10960100" cy="5987654"/>
          </a:xfrm>
          <a:prstGeom prst="rect">
            <a:avLst/>
          </a:prstGeom>
        </p:spPr>
        <p:txBody>
          <a:bodyPr/>
          <a:lstStyle/>
          <a:p>
            <a:r>
              <a:t>Madhavan: Practical Precision Medicine: Integration of clinical and</a:t>
            </a:r>
          </a:p>
          <a:p>
            <a:r>
              <a:t>genomic data to support cancer care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95250" y="0"/>
            <a:ext cx="12814300" cy="9753601"/>
          </a:xfrm>
          <a:prstGeom prst="rect">
            <a:avLst/>
          </a:prstGeom>
        </p:spPr>
        <p:txBody>
          <a:bodyPr/>
          <a:lstStyle/>
          <a:p>
            <a:pPr marL="0" indent="190500">
              <a:buSzTx/>
              <a:buNone/>
            </a:pPr>
            <a:r>
              <a:rPr sz="4400"/>
              <a:t>“The cancer biomarker problem” (Sawyers, Nature, 2008)</a:t>
            </a:r>
          </a:p>
          <a:p>
            <a:pPr marL="1280583" lvl="1"/>
            <a:r>
              <a:t>Goal: Identify chief barriers to identifying useful biomarkers for assessing drug response.</a:t>
            </a:r>
          </a:p>
          <a:p>
            <a:pPr marL="1280583" lvl="1"/>
            <a:r>
              <a:t>Summary:  Describe prognostic and predictive biomarker types for cancer.  Review challenges in discovery and commericialization.</a:t>
            </a:r>
          </a:p>
          <a:p>
            <a:pPr marL="1280583" lvl="1"/>
            <a:r>
              <a:t>Conclusion:  Biomarker discovery and validation is expensive and should be done through public-private collaborations.</a:t>
            </a:r>
          </a:p>
        </p:txBody>
      </p:sp>
      <p:sp>
        <p:nvSpPr>
          <p:cNvPr id="187" name="Shape 187"/>
          <p:cNvSpPr/>
          <p:nvPr/>
        </p:nvSpPr>
        <p:spPr>
          <a:xfrm>
            <a:off x="10828856" y="9192683"/>
            <a:ext cx="174415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>
                <a:hlinkClick r:id="rId2"/>
              </a:rPr>
              <a:t>18385728</a:t>
            </a:r>
            <a:r>
              <a:rPr>
                <a:solidFill>
                  <a:srgbClr val="575757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8942" y="0"/>
            <a:ext cx="8776116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7200" y="2810557"/>
            <a:ext cx="5641526" cy="3798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787400" y="1587500"/>
            <a:ext cx="10960100" cy="5987654"/>
          </a:xfrm>
          <a:prstGeom prst="rect">
            <a:avLst/>
          </a:prstGeom>
        </p:spPr>
        <p:txBody>
          <a:bodyPr/>
          <a:lstStyle/>
          <a:p>
            <a:r>
              <a:t>Frey: Collection of data for research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t>Goals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850900" y="1130300"/>
            <a:ext cx="11061700" cy="7810500"/>
          </a:xfrm>
          <a:prstGeom prst="rect">
            <a:avLst/>
          </a:prstGeom>
        </p:spPr>
        <p:txBody>
          <a:bodyPr/>
          <a:lstStyle/>
          <a:p>
            <a:r>
              <a:t>Review trends in integrating bioinformatics into clinical care</a:t>
            </a:r>
          </a:p>
          <a:p>
            <a:r>
              <a:t>Focus on interfaces:  tools, systems,  processes for bench to beside translation</a:t>
            </a:r>
          </a:p>
          <a:p>
            <a:r>
              <a:t>Broad range of issues from basic informatics systems for clinical data analysis to issues of ethics and patient engagement.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95250" y="0"/>
            <a:ext cx="12814300" cy="9753601"/>
          </a:xfrm>
          <a:prstGeom prst="rect">
            <a:avLst/>
          </a:prstGeom>
        </p:spPr>
        <p:txBody>
          <a:bodyPr/>
          <a:lstStyle/>
          <a:p>
            <a:pPr marL="0" indent="190500">
              <a:buSzTx/>
              <a:buNone/>
            </a:pPr>
            <a:r>
              <a:rPr sz="4400"/>
              <a:t>“The immortal life of Henrietta Lacks” (Skloot &amp; Bahni, 2010)</a:t>
            </a:r>
          </a:p>
          <a:p>
            <a:pPr marL="1280583" lvl="1"/>
            <a:r>
              <a:t>Goal: Tell the story of HeLa cells, how they were derived and used, and the story of the family of Henrietta Lacks, from whom they were derived.</a:t>
            </a:r>
          </a:p>
          <a:p>
            <a:pPr marL="1280583" lvl="1"/>
            <a:r>
              <a:t>Summary:  There was no culture of informed consent for research purposes, cells potentiated much valuable science,  patient and family were not aware.</a:t>
            </a:r>
          </a:p>
          <a:p>
            <a:pPr marL="1280583" lvl="1"/>
            <a:r>
              <a:t>Conclusion:  We need to do better in engaging patients as informed participants in science.</a:t>
            </a:r>
          </a:p>
        </p:txBody>
      </p:sp>
      <p:sp>
        <p:nvSpPr>
          <p:cNvPr id="195" name="Shape 195"/>
          <p:cNvSpPr/>
          <p:nvPr/>
        </p:nvSpPr>
        <p:spPr>
          <a:xfrm>
            <a:off x="9919243" y="9116483"/>
            <a:ext cx="285218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No PMID = Book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1262"/>
            <a:ext cx="13004800" cy="9191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787400" y="1587500"/>
            <a:ext cx="10960100" cy="5987654"/>
          </a:xfrm>
          <a:prstGeom prst="rect">
            <a:avLst/>
          </a:prstGeom>
        </p:spPr>
        <p:txBody>
          <a:bodyPr/>
          <a:lstStyle/>
          <a:p>
            <a:r>
              <a:t>Tenenbaum: Ethical, legal, and social implications of genomic testing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117673" y="35875"/>
            <a:ext cx="12769454" cy="9224650"/>
          </a:xfrm>
          <a:prstGeom prst="rect">
            <a:avLst/>
          </a:prstGeom>
        </p:spPr>
        <p:txBody>
          <a:bodyPr/>
          <a:lstStyle/>
          <a:p>
            <a:pPr marL="0" indent="190500">
              <a:buSzTx/>
              <a:buNone/>
            </a:pPr>
            <a:r>
              <a:rPr sz="4400"/>
              <a:t>“23andMe, the Food and Drug Administration, and the Future of Genetic Testing” (Zettler et al, JAMA Int. Med,  2014)</a:t>
            </a:r>
          </a:p>
          <a:p>
            <a:pPr marL="0" indent="190500">
              <a:buSzTx/>
              <a:buNone/>
            </a:pPr>
            <a:r>
              <a:rPr sz="4400"/>
              <a:t>“23andMe and the FDA” (Annas &amp; Elias, NEJM,  2014)</a:t>
            </a:r>
          </a:p>
          <a:p>
            <a:pPr marL="685800" lvl="2" indent="-228600">
              <a:buSzPct val="100000"/>
            </a:pPr>
            <a:r>
              <a:t>Goal: Discuss FDA letter to Direct-to-Consumer genetic testing asking it to cease/desist.</a:t>
            </a:r>
          </a:p>
          <a:p>
            <a:pPr marL="685800" lvl="2" indent="-228600">
              <a:buSzPct val="100000"/>
            </a:pPr>
            <a:r>
              <a:t>Key argument:   When reports for high disease risk of 3 DTC companies were compared, they did not match.</a:t>
            </a:r>
          </a:p>
          <a:p>
            <a:pPr marL="685800" lvl="2" indent="-228600">
              <a:buSzPct val="100000"/>
            </a:pPr>
            <a:r>
              <a:t>Summary:  A milestone, since it ended the FDA’s silence on genetic testing regulation, and signalled more involvement in quality control of genetic testing.</a:t>
            </a:r>
          </a:p>
        </p:txBody>
      </p:sp>
      <p:sp>
        <p:nvSpPr>
          <p:cNvPr id="202" name="Shape 202"/>
          <p:cNvSpPr/>
          <p:nvPr/>
        </p:nvSpPr>
        <p:spPr>
          <a:xfrm>
            <a:off x="9052412" y="9116483"/>
            <a:ext cx="382384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24535082 &amp; </a:t>
            </a:r>
            <a:r>
              <a:rPr>
                <a:hlinkClick r:id="rId2"/>
              </a:rPr>
              <a:t>24520936</a:t>
            </a:r>
            <a:r>
              <a:rPr>
                <a:solidFill>
                  <a:srgbClr val="575757"/>
                </a:solidFill>
              </a:rPr>
              <a:t>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1270000" y="-57120"/>
            <a:ext cx="10464800" cy="1346201"/>
          </a:xfrm>
          <a:prstGeom prst="rect">
            <a:avLst/>
          </a:prstGeom>
        </p:spPr>
        <p:txBody>
          <a:bodyPr/>
          <a:lstStyle/>
          <a:p>
            <a:r>
              <a:t>Process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330260" y="1274213"/>
            <a:ext cx="12012358" cy="8216556"/>
          </a:xfrm>
          <a:prstGeom prst="rect">
            <a:avLst/>
          </a:prstGeom>
        </p:spPr>
        <p:txBody>
          <a:bodyPr/>
          <a:lstStyle/>
          <a:p>
            <a:pPr marL="740833" indent="-740833">
              <a:buAutoNum type="arabicPeriod"/>
            </a:pPr>
            <a:r>
              <a:t>A brief journal club review of 1-2 publications that set stage for speaker.  These have been chosen by speaker, and will be presented in abbreviated fashion.</a:t>
            </a:r>
          </a:p>
          <a:p>
            <a:pPr marL="740833" indent="-740833">
              <a:buAutoNum type="arabicPeriod"/>
            </a:pPr>
            <a:r>
              <a:t>Speaker will present on relevant topic (30 minutes)</a:t>
            </a:r>
          </a:p>
          <a:p>
            <a:pPr marL="740833" indent="-740833">
              <a:buAutoNum type="arabicPeriod"/>
            </a:pPr>
            <a:r>
              <a:t>If not DONE, loop to (1.)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1016000" y="2933700"/>
            <a:ext cx="10960100" cy="4076700"/>
          </a:xfrm>
          <a:prstGeom prst="rect">
            <a:avLst/>
          </a:prstGeom>
        </p:spPr>
        <p:txBody>
          <a:bodyPr/>
          <a:lstStyle/>
          <a:p>
            <a:r>
              <a:t>Volchenboum: Informatics techniques used in clinical practice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-158750" y="0"/>
            <a:ext cx="12814300" cy="9753601"/>
          </a:xfrm>
          <a:prstGeom prst="rect">
            <a:avLst/>
          </a:prstGeom>
        </p:spPr>
        <p:txBody>
          <a:bodyPr/>
          <a:lstStyle/>
          <a:p>
            <a:pPr marL="0" indent="190500">
              <a:buSzTx/>
              <a:buNone/>
            </a:pPr>
            <a:r>
              <a:rPr sz="4400"/>
              <a:t>“Detection of Circulating Tumor DNA in Early- and Late-Stage Human Malignancies” (Bettegowda et al, Sci. Trans. Med, 2014)</a:t>
            </a:r>
          </a:p>
          <a:p>
            <a:pPr marL="1280583" lvl="1"/>
            <a:r>
              <a:t>Goal: Develop new methods to detect and monitor cancer.</a:t>
            </a:r>
          </a:p>
          <a:p>
            <a:pPr marL="1280583" lvl="1"/>
            <a:r>
              <a:t>Method:  Digital PCR to detect circulating tumor DNA (ctDNA) in 640 cancer patients. </a:t>
            </a:r>
          </a:p>
          <a:p>
            <a:pPr marL="1280583" lvl="1"/>
            <a:r>
              <a:t>Result: ctDNA was detected in 82% of patients with metastatic non-brain tumors and 55% of localized tumors.</a:t>
            </a:r>
          </a:p>
          <a:p>
            <a:pPr marL="1280583" lvl="1"/>
            <a:r>
              <a:t>Conclusion:  ctDNA is broadly applicable, and shows promise as significant biomarker for clinical cancer management.</a:t>
            </a:r>
          </a:p>
        </p:txBody>
      </p:sp>
      <p:sp>
        <p:nvSpPr>
          <p:cNvPr id="158" name="Shape 158"/>
          <p:cNvSpPr/>
          <p:nvPr/>
        </p:nvSpPr>
        <p:spPr>
          <a:xfrm>
            <a:off x="10881783" y="9192683"/>
            <a:ext cx="16383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24553385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65" y="0"/>
            <a:ext cx="1289187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601" y="381000"/>
            <a:ext cx="1079159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95250" y="0"/>
            <a:ext cx="12814300" cy="9753601"/>
          </a:xfrm>
          <a:prstGeom prst="rect">
            <a:avLst/>
          </a:prstGeom>
        </p:spPr>
        <p:txBody>
          <a:bodyPr/>
          <a:lstStyle/>
          <a:p>
            <a:pPr marL="0" indent="190500">
              <a:buSzTx/>
              <a:buNone/>
            </a:pPr>
            <a:r>
              <a:rPr sz="4400"/>
              <a:t>“A Hybridization Capture-Based Next-Generation Sequencing Clinical Assay for Solid Tumor Molecular Oncology” (Cheng et al, J. Mol. Diag, 2015)</a:t>
            </a:r>
          </a:p>
          <a:p>
            <a:pPr marL="1280583" lvl="1"/>
            <a:r>
              <a:t>Goal: Develop Next generation sequencing (NGS) method for assessing mutational status on key cancer genes.</a:t>
            </a:r>
          </a:p>
          <a:p>
            <a:pPr marL="1280583" lvl="1"/>
            <a:r>
              <a:t>Method:  “Capture” technology for panel of 341 cancer genes (from formalin-paraffin samples).</a:t>
            </a:r>
          </a:p>
          <a:p>
            <a:pPr marL="1280583" lvl="1"/>
            <a:r>
              <a:t>Result:  Able to detect most known mutations in 284 samples and 48 exons, including SNPs, indels, copy number alterations, structural arrangements.</a:t>
            </a:r>
          </a:p>
          <a:p>
            <a:pPr marL="1280583" lvl="1"/>
            <a:r>
              <a:t>Conclusion: NGS can provide reliable information about cancer gene mutational status.</a:t>
            </a:r>
          </a:p>
        </p:txBody>
      </p:sp>
      <p:sp>
        <p:nvSpPr>
          <p:cNvPr id="165" name="Shape 165"/>
          <p:cNvSpPr/>
          <p:nvPr/>
        </p:nvSpPr>
        <p:spPr>
          <a:xfrm>
            <a:off x="10881783" y="9192683"/>
            <a:ext cx="16383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25801821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60101"/>
            <a:ext cx="7131041" cy="4052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5847" y="304869"/>
            <a:ext cx="5840292" cy="7187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Macintosh PowerPoint</Application>
  <PresentationFormat>Custom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White</vt:lpstr>
      <vt:lpstr>Living on the Edge (of Translational Informatics) Opportunities and Challenges for Integrating Bioinformatics into the Clinical Realm </vt:lpstr>
      <vt:lpstr>Goals</vt:lpstr>
      <vt:lpstr>Process</vt:lpstr>
      <vt:lpstr>Volchenboum: Informatics techniques used in clinical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Freimuth: Utilizing genomic data in clinical systems</vt:lpstr>
      <vt:lpstr>PowerPoint Presentation</vt:lpstr>
      <vt:lpstr>PowerPoint Presentation</vt:lpstr>
      <vt:lpstr>Overby: Increasing the reach of clinical genomics research and genomics-informed care</vt:lpstr>
      <vt:lpstr>PowerPoint Presentation</vt:lpstr>
      <vt:lpstr>PowerPoint Presentation</vt:lpstr>
      <vt:lpstr>Madhavan: Practical Precision Medicine: Integration of clinical and genomic data to support cancer care</vt:lpstr>
      <vt:lpstr>PowerPoint Presentation</vt:lpstr>
      <vt:lpstr>PowerPoint Presentation</vt:lpstr>
      <vt:lpstr>Frey: Collection of data for research</vt:lpstr>
      <vt:lpstr>PowerPoint Presentation</vt:lpstr>
      <vt:lpstr>PowerPoint Presentation</vt:lpstr>
      <vt:lpstr>Tenenbaum: Ethical, legal, and social implications of genomic testing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on the Edge (of Translational Informatics) Opportunities and Challenges for Integrating Bioinformatics into the Clinical Realm </dc:title>
  <cp:lastModifiedBy>Russ B Altman</cp:lastModifiedBy>
  <cp:revision>1</cp:revision>
  <dcterms:modified xsi:type="dcterms:W3CDTF">2016-07-09T16:09:48Z</dcterms:modified>
</cp:coreProperties>
</file>