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341" r:id="rId4"/>
    <p:sldId id="338" r:id="rId5"/>
    <p:sldId id="286" r:id="rId6"/>
    <p:sldId id="343" r:id="rId7"/>
    <p:sldId id="342" r:id="rId8"/>
    <p:sldId id="330" r:id="rId9"/>
    <p:sldId id="336" r:id="rId10"/>
    <p:sldId id="333" r:id="rId11"/>
    <p:sldId id="331" r:id="rId12"/>
    <p:sldId id="332" r:id="rId13"/>
    <p:sldId id="339" r:id="rId14"/>
    <p:sldId id="337" r:id="rId15"/>
    <p:sldId id="344" r:id="rId16"/>
    <p:sldId id="347" r:id="rId17"/>
    <p:sldId id="348" r:id="rId18"/>
    <p:sldId id="349" r:id="rId19"/>
    <p:sldId id="350" r:id="rId20"/>
    <p:sldId id="352" r:id="rId21"/>
    <p:sldId id="353" r:id="rId22"/>
    <p:sldId id="35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0467" autoAdjust="0"/>
  </p:normalViewPr>
  <p:slideViewPr>
    <p:cSldViewPr>
      <p:cViewPr varScale="1">
        <p:scale>
          <a:sx n="77" d="100"/>
          <a:sy n="77" d="100"/>
        </p:scale>
        <p:origin x="153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20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A9D5F-24D2-4AAB-9971-1BC2B7EC0B7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131E0-2291-40AC-BA08-334D7E08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3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31E0-2291-40AC-BA08-334D7E084F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3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31E0-2291-40AC-BA08-334D7E084F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9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31E0-2291-40AC-BA08-334D7E084F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2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31E0-2291-40AC-BA08-334D7E084F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F52C-74B4-4E03-98B9-C331526C886B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F4A-6CAE-49EE-A86D-C9D62342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F52C-74B4-4E03-98B9-C331526C886B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F4A-6CAE-49EE-A86D-C9D62342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5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F52C-74B4-4E03-98B9-C331526C886B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F4A-6CAE-49EE-A86D-C9D62342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96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gray">
          <a:xfrm>
            <a:off x="457200" y="3276600"/>
            <a:ext cx="8229600" cy="0"/>
          </a:xfrm>
          <a:prstGeom prst="line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293813"/>
            <a:ext cx="830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363" y="2725738"/>
            <a:ext cx="8324850" cy="50641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400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3286125"/>
            <a:ext cx="5713413" cy="3100388"/>
          </a:xfrm>
        </p:spPr>
        <p:txBody>
          <a:bodyPr/>
          <a:lstStyle>
            <a:lvl1pPr algn="r">
              <a:spcBef>
                <a:spcPts val="1500"/>
              </a:spcBef>
              <a:buNone/>
              <a:defRPr sz="2400" b="1">
                <a:latin typeface="+mj-lt"/>
              </a:defRPr>
            </a:lvl1pPr>
            <a:lvl2pPr algn="r">
              <a:spcBef>
                <a:spcPts val="0"/>
              </a:spcBef>
              <a:buNone/>
              <a:defRPr sz="2400">
                <a:latin typeface="+mj-lt"/>
              </a:defRPr>
            </a:lvl2pPr>
            <a:lvl3pPr algn="r">
              <a:lnSpc>
                <a:spcPct val="200000"/>
              </a:lnSpc>
              <a:buNone/>
              <a:defRPr sz="2000" b="1">
                <a:latin typeface="+mj-lt"/>
              </a:defRPr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465138" y="1198900"/>
            <a:ext cx="8210550" cy="4571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pic>
        <p:nvPicPr>
          <p:cNvPr id="9" name="Picture 8" descr="Screen shot 2012-02-26 at 2.02.24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444"/>
            <a:ext cx="3657600" cy="8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1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9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1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582738"/>
            <a:ext cx="4040188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0" y="1582738"/>
            <a:ext cx="4041775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44488" y="274638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141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62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274638"/>
            <a:ext cx="8318500" cy="958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8775" y="2019299"/>
            <a:ext cx="8331200" cy="41132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1582738"/>
            <a:ext cx="8305800" cy="400097"/>
          </a:xfrm>
        </p:spPr>
        <p:txBody>
          <a:bodyPr>
            <a:spAutoFit/>
          </a:bodyPr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Chart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42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274638"/>
            <a:ext cx="8318500" cy="958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8775" y="2019299"/>
            <a:ext cx="8307388" cy="41132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1582738"/>
            <a:ext cx="8305800" cy="400097"/>
          </a:xfrm>
        </p:spPr>
        <p:txBody>
          <a:bodyPr>
            <a:spAutoFit/>
          </a:bodyPr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1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F52C-74B4-4E03-98B9-C331526C886B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F4A-6CAE-49EE-A86D-C9D623421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58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274638"/>
            <a:ext cx="8318500" cy="958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9250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638"/>
            <a:ext cx="82296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6616" y="1577975"/>
            <a:ext cx="8331200" cy="46307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25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638"/>
            <a:ext cx="82296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6616" y="1577975"/>
            <a:ext cx="8331200" cy="463073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6810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F52C-74B4-4E03-98B9-C331526C886B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F4A-6CAE-49EE-A86D-C9D62342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8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F52C-74B4-4E03-98B9-C331526C886B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F4A-6CAE-49EE-A86D-C9D62342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F52C-74B4-4E03-98B9-C331526C886B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F4A-6CAE-49EE-A86D-C9D62342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F52C-74B4-4E03-98B9-C331526C886B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F4A-6CAE-49EE-A86D-C9D62342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2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F52C-74B4-4E03-98B9-C331526C886B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F4A-6CAE-49EE-A86D-C9D62342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F52C-74B4-4E03-98B9-C331526C886B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F4A-6CAE-49EE-A86D-C9D62342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1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F52C-74B4-4E03-98B9-C331526C886B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F4A-6CAE-49EE-A86D-C9D62342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7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CF52C-74B4-4E03-98B9-C331526C886B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76F4A-6CAE-49EE-A86D-C9D62342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3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274638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6616" y="1577975"/>
            <a:ext cx="8331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7" name="Picture 6" descr="Screen shot 2012-02-26 at 2.02.24 PM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444"/>
            <a:ext cx="3657600" cy="805793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228600" y="1143000"/>
            <a:ext cx="86106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1436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7145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801688" indent="-1746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3pPr>
      <a:lvl4pPr marL="1082675" indent="-166688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3716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288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2860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432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004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9E89F"/>
                </a:solidFill>
              </a:rPr>
              <a:t>DTC genetic testing in the clinical care context: </a:t>
            </a:r>
            <a:br>
              <a:rPr lang="en-US" sz="4900" dirty="0">
                <a:solidFill>
                  <a:srgbClr val="F9E89F"/>
                </a:solidFill>
              </a:rPr>
            </a:br>
            <a:r>
              <a:rPr lang="en-US" sz="3600" dirty="0" smtClean="0">
                <a:solidFill>
                  <a:srgbClr val="F9E89F"/>
                </a:solidFill>
              </a:rPr>
              <a:t>Personalized medicine </a:t>
            </a:r>
            <a:r>
              <a:rPr lang="en-US" sz="3600" dirty="0">
                <a:solidFill>
                  <a:srgbClr val="F9E89F"/>
                </a:solidFill>
              </a:rPr>
              <a:t>from the </a:t>
            </a:r>
            <a:r>
              <a:rPr lang="en-US" sz="3600" dirty="0" smtClean="0">
                <a:solidFill>
                  <a:srgbClr val="F9E89F"/>
                </a:solidFill>
              </a:rPr>
              <a:t/>
            </a:r>
            <a:br>
              <a:rPr lang="en-US" sz="3600" dirty="0" smtClean="0">
                <a:solidFill>
                  <a:srgbClr val="F9E89F"/>
                </a:solidFill>
              </a:rPr>
            </a:br>
            <a:r>
              <a:rPr lang="en-US" sz="3600" dirty="0" smtClean="0">
                <a:solidFill>
                  <a:srgbClr val="F9E89F"/>
                </a:solidFill>
              </a:rPr>
              <a:t>patient/pin-cushion </a:t>
            </a:r>
            <a:r>
              <a:rPr lang="en-US" sz="3600" dirty="0">
                <a:solidFill>
                  <a:srgbClr val="F9E89F"/>
                </a:solidFill>
              </a:rPr>
              <a:t>perspective</a:t>
            </a:r>
            <a:r>
              <a:rPr lang="en-US" sz="4900" dirty="0">
                <a:solidFill>
                  <a:srgbClr val="F9E89F"/>
                </a:solidFill>
              </a:rPr>
              <a:t/>
            </a:r>
            <a:br>
              <a:rPr lang="en-US" sz="4900" dirty="0">
                <a:solidFill>
                  <a:srgbClr val="F9E89F"/>
                </a:solidFill>
              </a:rPr>
            </a:br>
            <a:r>
              <a:rPr lang="en-US" dirty="0" smtClean="0">
                <a:solidFill>
                  <a:srgbClr val="F9E89F"/>
                </a:solidFill>
              </a:rPr>
              <a:t/>
            </a:r>
            <a:br>
              <a:rPr lang="en-US" dirty="0" smtClean="0">
                <a:solidFill>
                  <a:srgbClr val="F9E89F"/>
                </a:solidFill>
              </a:rPr>
            </a:br>
            <a:endParaRPr lang="en-US" dirty="0">
              <a:solidFill>
                <a:srgbClr val="F9E89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Jessica D. Tenenbaum, PhD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Duke University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Department of Biostatistics and Bioinformatics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@jessiet1023</a:t>
            </a:r>
          </a:p>
        </p:txBody>
      </p:sp>
    </p:spTree>
    <p:extLst>
      <p:ext uri="{BB962C8B-B14F-4D97-AF65-F5344CB8AC3E}">
        <p14:creationId xmlns:p14="http://schemas.microsoft.com/office/powerpoint/2010/main" val="22553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factors for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 personal or family history</a:t>
            </a:r>
          </a:p>
          <a:p>
            <a:r>
              <a:rPr lang="en-US" sz="4000" dirty="0" smtClean="0"/>
              <a:t>Infertility</a:t>
            </a:r>
          </a:p>
          <a:p>
            <a:r>
              <a:rPr lang="en-US" sz="4000" dirty="0" smtClean="0"/>
              <a:t>“Advanced </a:t>
            </a:r>
            <a:r>
              <a:rPr lang="en-US" sz="4000" dirty="0"/>
              <a:t>maternal </a:t>
            </a:r>
            <a:r>
              <a:rPr lang="en-US" sz="4000" dirty="0" smtClean="0"/>
              <a:t>age”</a:t>
            </a:r>
          </a:p>
          <a:p>
            <a:r>
              <a:rPr lang="en-US" sz="4000" dirty="0"/>
              <a:t>Economic </a:t>
            </a:r>
            <a:r>
              <a:rPr lang="en-US" sz="4000" dirty="0" smtClean="0"/>
              <a:t>status</a:t>
            </a:r>
          </a:p>
          <a:p>
            <a:r>
              <a:rPr lang="en-US" sz="4000" dirty="0" smtClean="0"/>
              <a:t>Professional expertise</a:t>
            </a:r>
            <a:endParaRPr lang="en-US" sz="4000" dirty="0"/>
          </a:p>
          <a:p>
            <a:r>
              <a:rPr lang="en-US" sz="4000" dirty="0" smtClean="0"/>
              <a:t>Fear of needles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72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Numeracy: how rare is rare?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Age * twins * thrombophilia mutation</a:t>
            </a:r>
          </a:p>
          <a:p>
            <a:r>
              <a:rPr lang="en-US" sz="3600" dirty="0" smtClean="0"/>
              <a:t>Back of the envelope- 5% chance of “something bad”</a:t>
            </a:r>
          </a:p>
          <a:p>
            <a:r>
              <a:rPr lang="en-US" sz="3600" dirty="0" smtClean="0"/>
              <a:t>Physician vs. patient perception</a:t>
            </a:r>
          </a:p>
          <a:p>
            <a:endParaRPr lang="en-US" sz="3600" dirty="0"/>
          </a:p>
        </p:txBody>
      </p:sp>
      <p:pic>
        <p:nvPicPr>
          <p:cNvPr id="1028" name="Picture 4" descr="http://bayesianbiologist.files.wordpress.com/2011/08/p_va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83582"/>
            <a:ext cx="3048000" cy="221921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30" name="Picture 6" descr="http://www.brightlinkprep.com/wp-content/uploads/2013/04/GRE_Probabi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41993"/>
            <a:ext cx="2968625" cy="190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high school genetics?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Quintessential example of heritability: eye color (BB, Bb, bb)</a:t>
            </a:r>
          </a:p>
          <a:p>
            <a:r>
              <a:rPr lang="en-US" dirty="0" smtClean="0"/>
              <a:t>One </a:t>
            </a:r>
            <a:r>
              <a:rPr lang="en-US" dirty="0"/>
              <a:t>gene in particular, OCA2, </a:t>
            </a:r>
            <a:r>
              <a:rPr lang="en-US" dirty="0" smtClean="0"/>
              <a:t>thought to </a:t>
            </a:r>
            <a:r>
              <a:rPr lang="en-US" dirty="0"/>
              <a:t>control </a:t>
            </a:r>
            <a:r>
              <a:rPr lang="en-US" dirty="0" smtClean="0"/>
              <a:t>~74</a:t>
            </a:r>
            <a:r>
              <a:rPr lang="en-US" dirty="0"/>
              <a:t>% of eye color variation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79" y="4114800"/>
            <a:ext cx="6096000" cy="182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48" y="3960458"/>
            <a:ext cx="67230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3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and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Past studies decidedly mixed on risks</a:t>
            </a:r>
          </a:p>
          <a:p>
            <a:r>
              <a:rPr lang="en-US" dirty="0" smtClean="0"/>
              <a:t>My own reported risk on 23andMe changed over time</a:t>
            </a:r>
          </a:p>
          <a:p>
            <a:r>
              <a:rPr lang="en-US" dirty="0" smtClean="0"/>
              <a:t>Many guidelines (at the time) focused on whether to screen, NOT what to do if one is “pre-screened” via DTC</a:t>
            </a:r>
          </a:p>
          <a:p>
            <a:endParaRPr lang="en-US" dirty="0" smtClean="0"/>
          </a:p>
          <a:p>
            <a:r>
              <a:rPr lang="en-US" dirty="0" smtClean="0"/>
              <a:t>Guidelines today </a:t>
            </a:r>
            <a:r>
              <a:rPr lang="en-US" b="1" i="1" dirty="0" smtClean="0"/>
              <a:t>would not recommend </a:t>
            </a:r>
            <a:r>
              <a:rPr lang="en-US" dirty="0" smtClean="0"/>
              <a:t>prophylactic  anticoagulation </a:t>
            </a:r>
            <a:endParaRPr lang="en-US" dirty="0"/>
          </a:p>
        </p:txBody>
      </p:sp>
      <p:pic>
        <p:nvPicPr>
          <p:cNvPr id="2050" name="Picture 2" descr="http://www.harrybeine.com/wp-content/uploads/2013/07/U-Turn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5638800"/>
            <a:ext cx="1066800" cy="106680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4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chapter: </a:t>
            </a:r>
            <a:r>
              <a:rPr lang="en-US" smtClean="0"/>
              <a:t>life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Patient applied for life insurance</a:t>
            </a:r>
          </a:p>
          <a:p>
            <a:r>
              <a:rPr lang="en-US" dirty="0" smtClean="0"/>
              <a:t>Original policy included statement that patient had not been treated for clotting disorder</a:t>
            </a:r>
          </a:p>
          <a:p>
            <a:pPr lvl="1"/>
            <a:r>
              <a:rPr lang="en-US" dirty="0" smtClean="0"/>
              <a:t>$530</a:t>
            </a:r>
          </a:p>
          <a:p>
            <a:r>
              <a:rPr lang="en-US" dirty="0" smtClean="0"/>
              <a:t>Patient drew company’s attention to (debatable) inaccuracy</a:t>
            </a:r>
          </a:p>
          <a:p>
            <a:r>
              <a:rPr lang="en-US" dirty="0" smtClean="0"/>
              <a:t>New policy $1170- more than double previous rate</a:t>
            </a:r>
          </a:p>
        </p:txBody>
      </p:sp>
      <p:pic>
        <p:nvPicPr>
          <p:cNvPr id="2050" name="Picture 2" descr="Simple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57800"/>
            <a:ext cx="2325519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Beyond GINA’s 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Genetic Information Non-discrimination Act of 2008</a:t>
            </a:r>
          </a:p>
          <a:p>
            <a:r>
              <a:rPr lang="en-US" dirty="0" smtClean="0"/>
              <a:t>Applies to </a:t>
            </a:r>
            <a:r>
              <a:rPr lang="en-US" dirty="0"/>
              <a:t>health care insurance, employment</a:t>
            </a:r>
          </a:p>
          <a:p>
            <a:r>
              <a:rPr lang="en-US" dirty="0" smtClean="0"/>
              <a:t>Does </a:t>
            </a:r>
            <a:r>
              <a:rPr lang="en-US" dirty="0"/>
              <a:t>not cover life, disability, long term care </a:t>
            </a:r>
            <a:r>
              <a:rPr lang="en-US" dirty="0" smtClean="0"/>
              <a:t>insurance</a:t>
            </a:r>
          </a:p>
          <a:p>
            <a:r>
              <a:rPr lang="en-US" dirty="0" smtClean="0"/>
              <a:t>Considerations</a:t>
            </a:r>
          </a:p>
          <a:p>
            <a:pPr lvl="1"/>
            <a:r>
              <a:rPr lang="en-US" dirty="0" smtClean="0"/>
              <a:t>Not everyone gets these types of insurance</a:t>
            </a:r>
          </a:p>
          <a:p>
            <a:pPr lvl="1"/>
            <a:r>
              <a:rPr lang="en-US" dirty="0" smtClean="0"/>
              <a:t>Patients/research participants may be reluctant to get actionable testing done</a:t>
            </a:r>
          </a:p>
          <a:p>
            <a:pPr lvl="1"/>
            <a:r>
              <a:rPr lang="en-US" dirty="0" smtClean="0"/>
              <a:t>Companies need to make a profit</a:t>
            </a:r>
          </a:p>
        </p:txBody>
      </p:sp>
      <p:pic>
        <p:nvPicPr>
          <p:cNvPr id="3074" name="Picture 2" descr="http://www.genomicslawreport.com/wp-content/uploads/2010/12/Gina-name-t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1" y="5334000"/>
            <a:ext cx="2362200" cy="136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(?)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47800"/>
            <a:ext cx="7467600" cy="4525963"/>
          </a:xfrm>
        </p:spPr>
        <p:txBody>
          <a:bodyPr/>
          <a:lstStyle/>
          <a:p>
            <a:r>
              <a:rPr lang="en-US" dirty="0" smtClean="0"/>
              <a:t>Increased rate was not due to genetic data </a:t>
            </a:r>
            <a:r>
              <a:rPr lang="en-US" i="1" dirty="0" smtClean="0"/>
              <a:t>per se</a:t>
            </a:r>
          </a:p>
          <a:p>
            <a:r>
              <a:rPr lang="en-US" dirty="0" smtClean="0"/>
              <a:t>Reason for rate hike was statement regarding treatment, or recommendation for treatment, of clotting disorder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4267200"/>
            <a:ext cx="5029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Health records so difficult to interpret that genomic and therapeutic data was </a:t>
            </a:r>
            <a:r>
              <a:rPr lang="en-US" sz="3200" dirty="0" smtClean="0">
                <a:solidFill>
                  <a:prstClr val="white"/>
                </a:solidFill>
              </a:rPr>
              <a:t>initially missed </a:t>
            </a:r>
            <a:r>
              <a:rPr lang="en-US" sz="3200" dirty="0">
                <a:solidFill>
                  <a:prstClr val="white"/>
                </a:solidFill>
              </a:rPr>
              <a:t>(?)</a:t>
            </a:r>
          </a:p>
          <a:p>
            <a:endParaRPr lang="en-US" dirty="0"/>
          </a:p>
        </p:txBody>
      </p:sp>
      <p:pic>
        <p:nvPicPr>
          <p:cNvPr id="7" name="Picture 2" descr="http://spectruminformation.com/wp-content/uploads/2013/07/buri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48902"/>
            <a:ext cx="352697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8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Opinion: Genomic professionals should lead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Yes, there are challenges</a:t>
            </a:r>
          </a:p>
          <a:p>
            <a:pPr lvl="1"/>
            <a:r>
              <a:rPr lang="en-US" dirty="0" smtClean="0"/>
              <a:t>Variants of unknown significance </a:t>
            </a:r>
          </a:p>
          <a:p>
            <a:pPr lvl="1"/>
            <a:r>
              <a:rPr lang="en-US" dirty="0" smtClean="0"/>
              <a:t>Precision medicine guidelines as a moving target</a:t>
            </a:r>
          </a:p>
          <a:p>
            <a:pPr lvl="1"/>
            <a:r>
              <a:rPr lang="en-US" dirty="0" smtClean="0"/>
              <a:t>Ethical, legal, social, policy issues</a:t>
            </a:r>
          </a:p>
          <a:p>
            <a:r>
              <a:rPr lang="en-US" dirty="0" smtClean="0"/>
              <a:t>We won’t be able to address them until we identify them</a:t>
            </a:r>
          </a:p>
          <a:p>
            <a:r>
              <a:rPr lang="en-US" dirty="0" smtClean="0"/>
              <a:t>The scientific community should take the risk and lead the 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727868"/>
            <a:ext cx="1989138" cy="1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Genetic data has the potential to improve consumer health</a:t>
            </a:r>
          </a:p>
          <a:p>
            <a:r>
              <a:rPr lang="en-US" sz="3600" dirty="0" smtClean="0"/>
              <a:t>It also comes with risks and challenges</a:t>
            </a:r>
          </a:p>
          <a:p>
            <a:r>
              <a:rPr lang="en-US" sz="3600" dirty="0" smtClean="0"/>
              <a:t>Urgent need for: </a:t>
            </a:r>
          </a:p>
          <a:p>
            <a:pPr lvl="1"/>
            <a:r>
              <a:rPr lang="en-US" sz="3200" dirty="0" smtClean="0"/>
              <a:t>Training and education- researchers, patients, providers, regulators</a:t>
            </a:r>
          </a:p>
          <a:p>
            <a:pPr lvl="1"/>
            <a:r>
              <a:rPr lang="en-US" sz="3200" dirty="0" smtClean="0"/>
              <a:t>Evidence, clinical guidelines</a:t>
            </a:r>
          </a:p>
          <a:p>
            <a:pPr lvl="1"/>
            <a:r>
              <a:rPr lang="en-US" sz="3200" dirty="0" smtClean="0"/>
              <a:t>Guinea pigs &amp; canaries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29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8" y="365919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American Medical Informatics Association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www.amia.org</a:t>
            </a:r>
          </a:p>
          <a:p>
            <a:r>
              <a:rPr lang="en-US" dirty="0" smtClean="0"/>
              <a:t>Professional society for biomedical informatics</a:t>
            </a:r>
            <a:endParaRPr lang="en-US" dirty="0"/>
          </a:p>
          <a:p>
            <a:r>
              <a:rPr lang="en-US" dirty="0" smtClean="0"/>
              <a:t>Working Groups:</a:t>
            </a:r>
          </a:p>
          <a:p>
            <a:pPr lvl="1"/>
            <a:r>
              <a:rPr lang="en-US" dirty="0" smtClean="0"/>
              <a:t>Genomics and Translational Bioinformatics</a:t>
            </a:r>
          </a:p>
          <a:p>
            <a:pPr lvl="1"/>
            <a:r>
              <a:rPr lang="en-US" dirty="0" smtClean="0"/>
              <a:t>Ethical Legal and Social Issues</a:t>
            </a:r>
          </a:p>
          <a:p>
            <a:r>
              <a:rPr lang="en-US" dirty="0" smtClean="0"/>
              <a:t>Conferences</a:t>
            </a:r>
          </a:p>
          <a:p>
            <a:pPr lvl="1"/>
            <a:r>
              <a:rPr lang="en-US" dirty="0" smtClean="0"/>
              <a:t>Fall: Annual Symposium, November 12-16, Chicago</a:t>
            </a:r>
          </a:p>
          <a:p>
            <a:pPr lvl="1"/>
            <a:r>
              <a:rPr lang="en-US" dirty="0" smtClean="0"/>
              <a:t>Spring: 2017 Joint Summits on Translational Science</a:t>
            </a:r>
          </a:p>
          <a:p>
            <a:pPr lvl="2"/>
            <a:r>
              <a:rPr lang="en-US" dirty="0" smtClean="0"/>
              <a:t>March 27-30, San Francisco</a:t>
            </a:r>
          </a:p>
          <a:p>
            <a:pPr lvl="2"/>
            <a:r>
              <a:rPr lang="en-US" dirty="0" smtClean="0"/>
              <a:t>Submission deadline September 2016</a:t>
            </a:r>
          </a:p>
          <a:p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5919"/>
            <a:ext cx="3106277" cy="957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96" y="3810000"/>
            <a:ext cx="2282684" cy="8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To Consumer Genetic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ingularityweblog.zippykid.netdna-cdn.com/wp-content/uploads/2013/08/23andMe-DNA-Test-Proc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8057"/>
            <a:ext cx="93154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6388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http://www.singularityweblog.com/23andme-dna-test-review-its-right-for-me-but-is-it-right-for-you/</a:t>
            </a:r>
          </a:p>
        </p:txBody>
      </p:sp>
    </p:spTree>
    <p:extLst>
      <p:ext uri="{BB962C8B-B14F-4D97-AF65-F5344CB8AC3E}">
        <p14:creationId xmlns:p14="http://schemas.microsoft.com/office/powerpoint/2010/main" val="12786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8" y="365919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American Medical Informatics Association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www.amia.org</a:t>
            </a:r>
          </a:p>
          <a:p>
            <a:r>
              <a:rPr lang="en-US" dirty="0" smtClean="0"/>
              <a:t>Professional society for biomedical informatics</a:t>
            </a:r>
            <a:endParaRPr lang="en-US" dirty="0"/>
          </a:p>
          <a:p>
            <a:r>
              <a:rPr lang="en-US" dirty="0" smtClean="0"/>
              <a:t>Working Groups: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Genomics and Translational Bioinformatics</a:t>
            </a:r>
          </a:p>
          <a:p>
            <a:pPr lvl="1"/>
            <a:r>
              <a:rPr lang="en-US" dirty="0" smtClean="0"/>
              <a:t>Ethical Legal and Social Issues</a:t>
            </a:r>
          </a:p>
          <a:p>
            <a:r>
              <a:rPr lang="en-US" dirty="0" smtClean="0"/>
              <a:t>Conferences</a:t>
            </a:r>
          </a:p>
          <a:p>
            <a:pPr lvl="1"/>
            <a:r>
              <a:rPr lang="en-US" dirty="0" smtClean="0"/>
              <a:t>Fall: Annual Symposium, November 12-16, Chicago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Spring: 2017 Joint Summits on Translational Science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March 27-30, San Francisco</a:t>
            </a:r>
          </a:p>
          <a:p>
            <a:pPr lvl="2"/>
            <a:r>
              <a:rPr lang="en-US" dirty="0" smtClean="0"/>
              <a:t>Submission deadline September 2016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5919"/>
            <a:ext cx="3106277" cy="957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96" y="3810000"/>
            <a:ext cx="2282684" cy="8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037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55837"/>
            <a:ext cx="4191000" cy="4525963"/>
          </a:xfrm>
        </p:spPr>
        <p:txBody>
          <a:bodyPr>
            <a:noAutofit/>
          </a:bodyPr>
          <a:lstStyle/>
          <a:p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/>
              <a:t>James</a:t>
            </a:r>
          </a:p>
          <a:p>
            <a:r>
              <a:rPr lang="en-US" dirty="0"/>
              <a:t>Kristin </a:t>
            </a:r>
            <a:r>
              <a:rPr lang="en-US" dirty="0" err="1" smtClean="0"/>
              <a:t>Paulyson-Nuñez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23andMe</a:t>
            </a:r>
          </a:p>
          <a:p>
            <a:r>
              <a:rPr lang="en-US" dirty="0" smtClean="0"/>
              <a:t>Shirley Wu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3085366"/>
            <a:ext cx="38100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Funding</a:t>
            </a:r>
          </a:p>
          <a:p>
            <a:r>
              <a:rPr lang="en-US" dirty="0" smtClean="0"/>
              <a:t>NCRR UL1RR024128</a:t>
            </a:r>
          </a:p>
          <a:p>
            <a:r>
              <a:rPr lang="en-US" dirty="0" smtClean="0"/>
              <a:t>David H Murdock</a:t>
            </a:r>
            <a:endParaRPr lang="en-US" dirty="0"/>
          </a:p>
        </p:txBody>
      </p:sp>
      <p:pic>
        <p:nvPicPr>
          <p:cNvPr id="8" name="Picture 40" descr="duke_medicine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8230"/>
            <a:ext cx="3487846" cy="54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5777"/>
            <a:ext cx="3669750" cy="650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587460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jessie.tenenbaum@duke.edu</a:t>
            </a:r>
          </a:p>
          <a:p>
            <a:pPr algn="ctr"/>
            <a:r>
              <a:rPr lang="en-US" sz="2400" dirty="0" smtClean="0"/>
              <a:t>@jessiet1023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40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graphics8.nytimes.com/images/2008/09/14/fashion/14spit3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05049"/>
            <a:ext cx="5715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NYX Fashion and Style Section </a:t>
            </a:r>
            <a:r>
              <a:rPr lang="en-US" dirty="0"/>
              <a:t>2008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525963"/>
          </a:xfrm>
        </p:spPr>
        <p:txBody>
          <a:bodyPr/>
          <a:lstStyle/>
          <a:p>
            <a:r>
              <a:rPr lang="en-US" dirty="0" smtClean="0"/>
              <a:t>“It </a:t>
            </a:r>
            <a:r>
              <a:rPr lang="en-US" dirty="0"/>
              <a:t>was a funny thing to be doing in a cocktail dress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098" name="Picture 2" descr="http://graphics8.nytimes.com/images/2008/09/12/fashion/14spit_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72152"/>
            <a:ext cx="3733800" cy="258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raphics8.nytimes.com/images/2008/09/12/fashion/14spit1_6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087109"/>
            <a:ext cx="4267200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To Consumer Genetic Testing circa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23andMe, </a:t>
            </a:r>
            <a:r>
              <a:rPr lang="en-US" dirty="0" err="1" smtClean="0"/>
              <a:t>Navigenics</a:t>
            </a:r>
            <a:r>
              <a:rPr lang="en-US" dirty="0" smtClean="0"/>
              <a:t>, </a:t>
            </a:r>
            <a:r>
              <a:rPr lang="en-US" dirty="0" err="1" smtClean="0"/>
              <a:t>Knome</a:t>
            </a:r>
            <a:r>
              <a:rPr lang="en-US" dirty="0" smtClean="0"/>
              <a:t>, </a:t>
            </a:r>
            <a:r>
              <a:rPr lang="en-US" dirty="0" err="1" smtClean="0"/>
              <a:t>deCODE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Give sample, get back genomic results</a:t>
            </a:r>
          </a:p>
          <a:p>
            <a:r>
              <a:rPr lang="en-US" dirty="0" smtClean="0"/>
              <a:t>Variations on:</a:t>
            </a:r>
          </a:p>
          <a:p>
            <a:pPr lvl="1"/>
            <a:r>
              <a:rPr lang="en-US" dirty="0" smtClean="0"/>
              <a:t>traits tested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ost of tests</a:t>
            </a:r>
          </a:p>
          <a:p>
            <a:pPr lvl="1"/>
            <a:r>
              <a:rPr lang="en-US" dirty="0" smtClean="0"/>
              <a:t>counselor involvement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Ethical, Legal, Social Issues (ELSI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Regulated </a:t>
            </a:r>
            <a:r>
              <a:rPr lang="en-US" dirty="0"/>
              <a:t>by government?</a:t>
            </a:r>
          </a:p>
          <a:p>
            <a:r>
              <a:rPr lang="en-US" dirty="0"/>
              <a:t>Are consumers ready?</a:t>
            </a:r>
          </a:p>
          <a:p>
            <a:r>
              <a:rPr lang="en-US" dirty="0"/>
              <a:t>Are providers ready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50768"/>
            <a:ext cx="532770" cy="664503"/>
          </a:xfrm>
          <a:prstGeom prst="rect">
            <a:avLst/>
          </a:prstGeom>
        </p:spPr>
      </p:pic>
      <p:pic>
        <p:nvPicPr>
          <p:cNvPr id="1026" name="Picture 2" descr="http://www.bio-itworld.com/uploadedImages/Bio-IT_World/Top_Headlines/2014/03-Mar/23andMe%20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42" y="3581401"/>
            <a:ext cx="496273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60960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http://www.bio-itworld.com/BioIT_Article.aspx?id=136445</a:t>
            </a:r>
          </a:p>
        </p:txBody>
      </p:sp>
    </p:spTree>
    <p:extLst>
      <p:ext uri="{BB962C8B-B14F-4D97-AF65-F5344CB8AC3E}">
        <p14:creationId xmlns:p14="http://schemas.microsoft.com/office/powerpoint/2010/main" val="32439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395"/>
            <a:ext cx="8686800" cy="640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74638"/>
            <a:ext cx="990600" cy="715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629400" cy="1143000"/>
          </a:xfrm>
        </p:spPr>
        <p:txBody>
          <a:bodyPr/>
          <a:lstStyle/>
          <a:p>
            <a:r>
              <a:rPr lang="en-US" dirty="0" smtClean="0"/>
              <a:t>23andMe graphical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47862"/>
            <a:ext cx="1885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4953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Tenenbaum et al. </a:t>
            </a:r>
            <a:r>
              <a:rPr lang="en-US" i="1" dirty="0"/>
              <a:t>J Personalized Med.</a:t>
            </a:r>
            <a:r>
              <a:rPr lang="en-US" dirty="0"/>
              <a:t> </a:t>
            </a:r>
            <a:r>
              <a:rPr lang="en-US" i="1" dirty="0" smtClean="0"/>
              <a:t>2012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134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67039"/>
            <a:ext cx="32099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5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35 years old female</a:t>
            </a:r>
          </a:p>
          <a:p>
            <a:r>
              <a:rPr lang="en-US" sz="3600" dirty="0" smtClean="0"/>
              <a:t>Heterozygous </a:t>
            </a:r>
            <a:r>
              <a:rPr lang="en-US" sz="3600" dirty="0" err="1" smtClean="0"/>
              <a:t>prothrombin</a:t>
            </a:r>
            <a:r>
              <a:rPr lang="en-US" sz="3600" dirty="0" smtClean="0"/>
              <a:t> </a:t>
            </a:r>
            <a:r>
              <a:rPr lang="en-US" sz="3600" dirty="0"/>
              <a:t>gene mutation (rs1799963</a:t>
            </a:r>
            <a:r>
              <a:rPr lang="en-US" sz="3600" dirty="0" smtClean="0"/>
              <a:t>) aka factor 2</a:t>
            </a:r>
          </a:p>
          <a:p>
            <a:pPr lvl="1"/>
            <a:r>
              <a:rPr lang="en-US" sz="3200" dirty="0" smtClean="0"/>
              <a:t>Present in ~2% of population</a:t>
            </a:r>
          </a:p>
          <a:p>
            <a:r>
              <a:rPr lang="en-US" sz="3600" dirty="0" smtClean="0"/>
              <a:t>Pregnant with twins</a:t>
            </a:r>
          </a:p>
          <a:p>
            <a:endParaRPr lang="en-US" sz="3600" dirty="0"/>
          </a:p>
          <a:p>
            <a:r>
              <a:rPr lang="en-US" sz="3600" dirty="0" smtClean="0"/>
              <a:t>Recommendation: anti-coagulant throughout pregnancy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64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4.i.pbase.com/o6/82/567982/1/75101154.caBX2gDb.syringe4467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83" y="3851384"/>
            <a:ext cx="3151686" cy="292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50.tinypic.com/25fkq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ostlymorgan.files.wordpress.com/2010/01/loveno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7" y="609600"/>
            <a:ext cx="46482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jdt19\My Documents\My Pictures\Twins\comb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07632"/>
            <a:ext cx="6997303" cy="42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3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_Sg2 Corporate">
  <a:themeElements>
    <a:clrScheme name="Custom 1">
      <a:dk1>
        <a:srgbClr val="000000"/>
      </a:dk1>
      <a:lt1>
        <a:srgbClr val="FFFFFF"/>
      </a:lt1>
      <a:dk2>
        <a:srgbClr val="CEE4FE"/>
      </a:dk2>
      <a:lt2>
        <a:srgbClr val="808080"/>
      </a:lt2>
      <a:accent1>
        <a:srgbClr val="8FC2FF"/>
      </a:accent1>
      <a:accent2>
        <a:srgbClr val="94F712"/>
      </a:accent2>
      <a:accent3>
        <a:srgbClr val="D5FCA2"/>
      </a:accent3>
      <a:accent4>
        <a:srgbClr val="336599"/>
      </a:accent4>
      <a:accent5>
        <a:srgbClr val="FF9400"/>
      </a:accent5>
      <a:accent6>
        <a:srgbClr val="000000"/>
      </a:accent6>
      <a:hlink>
        <a:srgbClr val="336599"/>
      </a:hlink>
      <a:folHlink>
        <a:srgbClr val="FFFFFF"/>
      </a:folHlink>
    </a:clrScheme>
    <a:fontScheme name="Conference Slide Templat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/>
        </a:defPPr>
      </a:lstStyle>
    </a:txDef>
  </a:objectDefaults>
  <a:extraClrSchemeLst>
    <a:extraClrScheme>
      <a:clrScheme name="Conference Slide Template 1">
        <a:dk1>
          <a:srgbClr val="000000"/>
        </a:dk1>
        <a:lt1>
          <a:srgbClr val="FFFFFF"/>
        </a:lt1>
        <a:dk2>
          <a:srgbClr val="CEE4FE"/>
        </a:dk2>
        <a:lt2>
          <a:srgbClr val="808080"/>
        </a:lt2>
        <a:accent1>
          <a:srgbClr val="9FD1FF"/>
        </a:accent1>
        <a:accent2>
          <a:srgbClr val="336599"/>
        </a:accent2>
        <a:accent3>
          <a:srgbClr val="FFFFFF"/>
        </a:accent3>
        <a:accent4>
          <a:srgbClr val="000000"/>
        </a:accent4>
        <a:accent5>
          <a:srgbClr val="CDE5FF"/>
        </a:accent5>
        <a:accent6>
          <a:srgbClr val="2D5B8A"/>
        </a:accent6>
        <a:hlink>
          <a:srgbClr val="C9FF05"/>
        </a:hlink>
        <a:folHlink>
          <a:srgbClr val="FF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19361</TotalTime>
  <Words>645</Words>
  <Application>Microsoft Office PowerPoint</Application>
  <PresentationFormat>On-screen Show (4:3)</PresentationFormat>
  <Paragraphs>120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Verdana</vt:lpstr>
      <vt:lpstr>Wingdings</vt:lpstr>
      <vt:lpstr>Office Theme</vt:lpstr>
      <vt:lpstr>_Sg2 Corporate</vt:lpstr>
      <vt:lpstr>DTC genetic testing in the clinical care context:  Personalized medicine from the  patient/pin-cushion perspective  </vt:lpstr>
      <vt:lpstr>Direct To Consumer Genetic Testing</vt:lpstr>
      <vt:lpstr>NYX Fashion and Style Section 2008 </vt:lpstr>
      <vt:lpstr>Direct To Consumer Genetic Testing circa 2009</vt:lpstr>
      <vt:lpstr>Ethical, Legal, Social Issues (ELSI)</vt:lpstr>
      <vt:lpstr>PowerPoint Presentation</vt:lpstr>
      <vt:lpstr>23andMe graphical results</vt:lpstr>
      <vt:lpstr>Case</vt:lpstr>
      <vt:lpstr>PowerPoint Presentation</vt:lpstr>
      <vt:lpstr>Other factors for consideration</vt:lpstr>
      <vt:lpstr>Numeracy: how rare is rare?</vt:lpstr>
      <vt:lpstr>Remember high school genetics?</vt:lpstr>
      <vt:lpstr>Risk and Guidelines</vt:lpstr>
      <vt:lpstr>Next chapter: life insurance</vt:lpstr>
      <vt:lpstr>Beyond GINA’s Reach</vt:lpstr>
      <vt:lpstr>The good (?) news</vt:lpstr>
      <vt:lpstr>Opinion: Genomic professionals should lead the way</vt:lpstr>
      <vt:lpstr>In summary</vt:lpstr>
      <vt:lpstr>American Medical Informatics Association</vt:lpstr>
      <vt:lpstr>American Medical Informatics Association</vt:lpstr>
      <vt:lpstr>Acknowledgements</vt:lpstr>
    </vt:vector>
  </TitlesOfParts>
  <Company>Duke Clinical Research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 Tenenbaum</dc:creator>
  <cp:lastModifiedBy>Jessie Tenenbaum, Ph.D.</cp:lastModifiedBy>
  <cp:revision>174</cp:revision>
  <dcterms:created xsi:type="dcterms:W3CDTF">2012-10-01T15:33:43Z</dcterms:created>
  <dcterms:modified xsi:type="dcterms:W3CDTF">2016-07-09T14:05:13Z</dcterms:modified>
</cp:coreProperties>
</file>