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2"/>
  </p:notesMasterIdLst>
  <p:sldIdLst>
    <p:sldId id="256" r:id="rId3"/>
    <p:sldId id="290" r:id="rId4"/>
    <p:sldId id="291" r:id="rId5"/>
    <p:sldId id="300" r:id="rId6"/>
    <p:sldId id="301" r:id="rId7"/>
    <p:sldId id="303" r:id="rId8"/>
    <p:sldId id="308" r:id="rId9"/>
    <p:sldId id="309" r:id="rId10"/>
    <p:sldId id="305" r:id="rId11"/>
    <p:sldId id="306" r:id="rId12"/>
    <p:sldId id="293" r:id="rId13"/>
    <p:sldId id="287" r:id="rId14"/>
    <p:sldId id="281" r:id="rId15"/>
    <p:sldId id="282" r:id="rId16"/>
    <p:sldId id="296" r:id="rId17"/>
    <p:sldId id="298" r:id="rId18"/>
    <p:sldId id="299" r:id="rId19"/>
    <p:sldId id="307" r:id="rId20"/>
    <p:sldId id="27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82040" autoAdjust="0"/>
  </p:normalViewPr>
  <p:slideViewPr>
    <p:cSldViewPr snapToGrid="0" snapToObjects="1">
      <p:cViewPr>
        <p:scale>
          <a:sx n="100" d="100"/>
          <a:sy n="100" d="100"/>
        </p:scale>
        <p:origin x="1424" y="336"/>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D220E-7722-134B-ACFB-8DF07513F349}" type="doc">
      <dgm:prSet loTypeId="urn:microsoft.com/office/officeart/2005/8/layout/pyramid2" loCatId="" qsTypeId="urn:microsoft.com/office/officeart/2005/8/quickstyle/simple4" qsCatId="simple" csTypeId="urn:microsoft.com/office/officeart/2005/8/colors/colorful4" csCatId="colorful" phldr="1"/>
      <dgm:spPr/>
    </dgm:pt>
    <dgm:pt modelId="{9136FBC6-8F10-1D41-A50C-65554A926148}">
      <dgm:prSet phldrT="[Text]"/>
      <dgm:spPr>
        <a:solidFill>
          <a:srgbClr val="8C0000"/>
        </a:solidFill>
        <a:ln>
          <a:solidFill>
            <a:srgbClr val="8C0000"/>
          </a:solidFill>
        </a:ln>
      </dgm:spPr>
      <dgm:t>
        <a:bodyPr/>
        <a:lstStyle/>
        <a:p>
          <a:r>
            <a:rPr lang="en-US" b="1" u="sng" dirty="0" smtClean="0">
              <a:solidFill>
                <a:srgbClr val="FFFFFF"/>
              </a:solidFill>
            </a:rPr>
            <a:t>Level I</a:t>
          </a:r>
          <a:r>
            <a:rPr lang="en-US" b="1" dirty="0" smtClean="0">
              <a:solidFill>
                <a:srgbClr val="FFFFFF"/>
              </a:solidFill>
            </a:rPr>
            <a:t>: Randomized controlled trials </a:t>
          </a:r>
          <a:endParaRPr lang="en-US" b="1" dirty="0">
            <a:solidFill>
              <a:srgbClr val="FFFFFF"/>
            </a:solidFill>
          </a:endParaRPr>
        </a:p>
      </dgm:t>
    </dgm:pt>
    <dgm:pt modelId="{EB34F238-4E97-7842-9A62-C7CB80337F58}" type="parTrans" cxnId="{1EB1AEA1-DA1A-0C4C-BB41-15034B9728B0}">
      <dgm:prSet/>
      <dgm:spPr/>
      <dgm:t>
        <a:bodyPr/>
        <a:lstStyle/>
        <a:p>
          <a:endParaRPr lang="en-US"/>
        </a:p>
      </dgm:t>
    </dgm:pt>
    <dgm:pt modelId="{AA44A603-E1EC-9B42-81C9-DBF1D8188455}" type="sibTrans" cxnId="{1EB1AEA1-DA1A-0C4C-BB41-15034B9728B0}">
      <dgm:prSet/>
      <dgm:spPr/>
      <dgm:t>
        <a:bodyPr/>
        <a:lstStyle/>
        <a:p>
          <a:endParaRPr lang="en-US"/>
        </a:p>
      </dgm:t>
    </dgm:pt>
    <dgm:pt modelId="{059B81C3-2FEC-604B-A3C7-499FA01DF0B1}">
      <dgm:prSet phldrT="[Text]"/>
      <dgm:spPr>
        <a:solidFill>
          <a:srgbClr val="528026"/>
        </a:solidFill>
        <a:ln>
          <a:solidFill>
            <a:srgbClr val="528026"/>
          </a:solidFill>
        </a:ln>
      </dgm:spPr>
      <dgm:t>
        <a:bodyPr/>
        <a:lstStyle/>
        <a:p>
          <a:r>
            <a:rPr lang="en-US" b="1" i="0" u="sng" dirty="0" smtClean="0">
              <a:solidFill>
                <a:srgbClr val="FFFFFF"/>
              </a:solidFill>
            </a:rPr>
            <a:t>Level II</a:t>
          </a:r>
          <a:r>
            <a:rPr lang="en-US" b="1" dirty="0" smtClean="0">
              <a:solidFill>
                <a:srgbClr val="FFFFFF"/>
              </a:solidFill>
            </a:rPr>
            <a:t>: Non-randomized trials </a:t>
          </a:r>
          <a:endParaRPr lang="en-US" b="1" dirty="0">
            <a:solidFill>
              <a:srgbClr val="FFFFFF"/>
            </a:solidFill>
          </a:endParaRPr>
        </a:p>
      </dgm:t>
    </dgm:pt>
    <dgm:pt modelId="{60E04813-5C22-3F42-B331-4ECB6D66FC74}" type="parTrans" cxnId="{CC40D3F7-024B-9E45-A30C-9DA9FBC09242}">
      <dgm:prSet/>
      <dgm:spPr/>
      <dgm:t>
        <a:bodyPr/>
        <a:lstStyle/>
        <a:p>
          <a:endParaRPr lang="en-US"/>
        </a:p>
      </dgm:t>
    </dgm:pt>
    <dgm:pt modelId="{03767F30-0E45-DE49-8684-3BD67F117E8B}" type="sibTrans" cxnId="{CC40D3F7-024B-9E45-A30C-9DA9FBC09242}">
      <dgm:prSet/>
      <dgm:spPr/>
      <dgm:t>
        <a:bodyPr/>
        <a:lstStyle/>
        <a:p>
          <a:endParaRPr lang="en-US"/>
        </a:p>
      </dgm:t>
    </dgm:pt>
    <dgm:pt modelId="{C44BA2FB-E8A9-C34B-9D33-37F37B8D3D66}">
      <dgm:prSet phldrT="[Text]"/>
      <dgm:spPr>
        <a:solidFill>
          <a:schemeClr val="accent6">
            <a:lumMod val="75000"/>
          </a:schemeClr>
        </a:solidFill>
        <a:ln>
          <a:solidFill>
            <a:schemeClr val="accent6">
              <a:lumMod val="75000"/>
            </a:schemeClr>
          </a:solidFill>
        </a:ln>
      </dgm:spPr>
      <dgm:t>
        <a:bodyPr/>
        <a:lstStyle/>
        <a:p>
          <a:r>
            <a:rPr lang="en-US" b="1" u="sng" dirty="0" smtClean="0">
              <a:solidFill>
                <a:srgbClr val="FFFFFF"/>
              </a:solidFill>
            </a:rPr>
            <a:t>Level III</a:t>
          </a:r>
          <a:r>
            <a:rPr lang="en-US" b="1" dirty="0" smtClean="0">
              <a:solidFill>
                <a:srgbClr val="FFFFFF"/>
              </a:solidFill>
            </a:rPr>
            <a:t>: Observational Studies</a:t>
          </a:r>
          <a:endParaRPr lang="en-US" b="1" dirty="0">
            <a:solidFill>
              <a:srgbClr val="FFFFFF"/>
            </a:solidFill>
          </a:endParaRPr>
        </a:p>
      </dgm:t>
    </dgm:pt>
    <dgm:pt modelId="{458B600B-ECC9-3247-8C6D-5943BF4DBE4E}" type="parTrans" cxnId="{76570E0C-030F-364C-BE59-CDA55043B74D}">
      <dgm:prSet/>
      <dgm:spPr/>
      <dgm:t>
        <a:bodyPr/>
        <a:lstStyle/>
        <a:p>
          <a:endParaRPr lang="en-US"/>
        </a:p>
      </dgm:t>
    </dgm:pt>
    <dgm:pt modelId="{31E7B017-146A-874E-BAFB-224B0079E591}" type="sibTrans" cxnId="{76570E0C-030F-364C-BE59-CDA55043B74D}">
      <dgm:prSet/>
      <dgm:spPr/>
      <dgm:t>
        <a:bodyPr/>
        <a:lstStyle/>
        <a:p>
          <a:endParaRPr lang="en-US"/>
        </a:p>
      </dgm:t>
    </dgm:pt>
    <dgm:pt modelId="{D865D369-3336-4D44-A226-AFB750E76595}">
      <dgm:prSet phldrT="[Text]">
        <dgm:style>
          <a:lnRef idx="1">
            <a:schemeClr val="accent1"/>
          </a:lnRef>
          <a:fillRef idx="3">
            <a:schemeClr val="accent1"/>
          </a:fillRef>
          <a:effectRef idx="2">
            <a:schemeClr val="accent1"/>
          </a:effectRef>
          <a:fontRef idx="minor">
            <a:schemeClr val="lt1"/>
          </a:fontRef>
        </dgm:style>
      </dgm:prSet>
      <dgm:spPr>
        <a:ln>
          <a:solidFill>
            <a:srgbClr val="D05D19"/>
          </a:solidFill>
        </a:ln>
      </dgm:spPr>
      <dgm:t>
        <a:bodyPr/>
        <a:lstStyle/>
        <a:p>
          <a:r>
            <a:rPr lang="en-US" b="1" u="sng" dirty="0" smtClean="0">
              <a:solidFill>
                <a:srgbClr val="FFFFFF"/>
              </a:solidFill>
            </a:rPr>
            <a:t>Level IV</a:t>
          </a:r>
          <a:r>
            <a:rPr lang="en-US" b="1" dirty="0" smtClean="0">
              <a:solidFill>
                <a:srgbClr val="FFFFFF"/>
              </a:solidFill>
            </a:rPr>
            <a:t>: In-Vitro Studies, Animal models, Expert Opinions</a:t>
          </a:r>
          <a:endParaRPr lang="en-US" b="1" dirty="0">
            <a:solidFill>
              <a:srgbClr val="FFFFFF"/>
            </a:solidFill>
          </a:endParaRPr>
        </a:p>
      </dgm:t>
    </dgm:pt>
    <dgm:pt modelId="{ABDE6524-31CD-4943-93A2-38906CACBD78}" type="parTrans" cxnId="{511EE9E2-FBB1-6544-8BD3-89714B338D14}">
      <dgm:prSet/>
      <dgm:spPr/>
      <dgm:t>
        <a:bodyPr/>
        <a:lstStyle/>
        <a:p>
          <a:endParaRPr lang="en-US"/>
        </a:p>
      </dgm:t>
    </dgm:pt>
    <dgm:pt modelId="{8A732E18-DD3A-2B4D-BC26-D67D67AB1D1D}" type="sibTrans" cxnId="{511EE9E2-FBB1-6544-8BD3-89714B338D14}">
      <dgm:prSet/>
      <dgm:spPr/>
      <dgm:t>
        <a:bodyPr/>
        <a:lstStyle/>
        <a:p>
          <a:endParaRPr lang="en-US"/>
        </a:p>
      </dgm:t>
    </dgm:pt>
    <dgm:pt modelId="{D3990083-BE57-0B41-813D-FC87C3C0E843}" type="pres">
      <dgm:prSet presAssocID="{734D220E-7722-134B-ACFB-8DF07513F349}" presName="compositeShape" presStyleCnt="0">
        <dgm:presLayoutVars>
          <dgm:dir/>
          <dgm:resizeHandles/>
        </dgm:presLayoutVars>
      </dgm:prSet>
      <dgm:spPr/>
    </dgm:pt>
    <dgm:pt modelId="{A71B343E-9C5C-5E40-AA8E-4FC2AA98BDD7}" type="pres">
      <dgm:prSet presAssocID="{734D220E-7722-134B-ACFB-8DF07513F349}" presName="pyramid" presStyleLbl="node1" presStyleIdx="0" presStyleCnt="1"/>
      <dgm:spPr>
        <a:solidFill>
          <a:schemeClr val="accent3">
            <a:lumMod val="50000"/>
          </a:schemeClr>
        </a:solidFill>
      </dgm:spPr>
    </dgm:pt>
    <dgm:pt modelId="{D4D369F6-E297-F542-A82D-F8B124DBA3C1}" type="pres">
      <dgm:prSet presAssocID="{734D220E-7722-134B-ACFB-8DF07513F349}" presName="theList" presStyleCnt="0"/>
      <dgm:spPr/>
    </dgm:pt>
    <dgm:pt modelId="{C3F7AA70-2B7E-274C-A9C3-5514A75F64CB}" type="pres">
      <dgm:prSet presAssocID="{9136FBC6-8F10-1D41-A50C-65554A926148}" presName="aNode" presStyleLbl="fgAcc1" presStyleIdx="0" presStyleCnt="4" custLinFactY="-15946" custLinFactNeighborX="-10496" custLinFactNeighborY="-100000">
        <dgm:presLayoutVars>
          <dgm:bulletEnabled val="1"/>
        </dgm:presLayoutVars>
      </dgm:prSet>
      <dgm:spPr/>
      <dgm:t>
        <a:bodyPr/>
        <a:lstStyle/>
        <a:p>
          <a:endParaRPr lang="en-US"/>
        </a:p>
      </dgm:t>
    </dgm:pt>
    <dgm:pt modelId="{857A122F-A769-0B40-87FF-28A9A50304D6}" type="pres">
      <dgm:prSet presAssocID="{9136FBC6-8F10-1D41-A50C-65554A926148}" presName="aSpace" presStyleCnt="0"/>
      <dgm:spPr/>
    </dgm:pt>
    <dgm:pt modelId="{FF8D0D24-6056-F34E-B738-CE23C103FE40}" type="pres">
      <dgm:prSet presAssocID="{059B81C3-2FEC-604B-A3C7-499FA01DF0B1}" presName="aNode" presStyleLbl="fgAcc1" presStyleIdx="1" presStyleCnt="4" custLinFactNeighborX="-10447" custLinFactNeighborY="-54778">
        <dgm:presLayoutVars>
          <dgm:bulletEnabled val="1"/>
        </dgm:presLayoutVars>
      </dgm:prSet>
      <dgm:spPr/>
      <dgm:t>
        <a:bodyPr/>
        <a:lstStyle/>
        <a:p>
          <a:endParaRPr lang="en-US"/>
        </a:p>
      </dgm:t>
    </dgm:pt>
    <dgm:pt modelId="{1B784CE2-E0B8-4344-9C5B-81C7BF9F11BC}" type="pres">
      <dgm:prSet presAssocID="{059B81C3-2FEC-604B-A3C7-499FA01DF0B1}" presName="aSpace" presStyleCnt="0"/>
      <dgm:spPr/>
    </dgm:pt>
    <dgm:pt modelId="{2E36F3E7-09D3-FC46-864D-94F62285307E}" type="pres">
      <dgm:prSet presAssocID="{C44BA2FB-E8A9-C34B-9D33-37F37B8D3D66}" presName="aNode" presStyleLbl="fgAcc1" presStyleIdx="2" presStyleCnt="4" custLinFactY="23897" custLinFactNeighborX="-8114" custLinFactNeighborY="100000">
        <dgm:presLayoutVars>
          <dgm:bulletEnabled val="1"/>
        </dgm:presLayoutVars>
      </dgm:prSet>
      <dgm:spPr/>
      <dgm:t>
        <a:bodyPr/>
        <a:lstStyle/>
        <a:p>
          <a:endParaRPr lang="en-US"/>
        </a:p>
      </dgm:t>
    </dgm:pt>
    <dgm:pt modelId="{25D3AA85-8E6F-314C-BAF4-3E0331E54C01}" type="pres">
      <dgm:prSet presAssocID="{C44BA2FB-E8A9-C34B-9D33-37F37B8D3D66}" presName="aSpace" presStyleCnt="0"/>
      <dgm:spPr/>
    </dgm:pt>
    <dgm:pt modelId="{773D9116-E21E-2E40-98D5-165BE0CF7B83}" type="pres">
      <dgm:prSet presAssocID="{D865D369-3336-4D44-A226-AFB750E76595}" presName="aNode" presStyleLbl="fgAcc1" presStyleIdx="3" presStyleCnt="4" custLinFactY="39269" custLinFactNeighborX="-8114" custLinFactNeighborY="100000">
        <dgm:presLayoutVars>
          <dgm:bulletEnabled val="1"/>
        </dgm:presLayoutVars>
      </dgm:prSet>
      <dgm:spPr/>
      <dgm:t>
        <a:bodyPr/>
        <a:lstStyle/>
        <a:p>
          <a:endParaRPr lang="en-US"/>
        </a:p>
      </dgm:t>
    </dgm:pt>
    <dgm:pt modelId="{53C9599A-A0EA-D84E-AE5A-084CC29571E8}" type="pres">
      <dgm:prSet presAssocID="{D865D369-3336-4D44-A226-AFB750E76595}" presName="aSpace" presStyleCnt="0"/>
      <dgm:spPr/>
    </dgm:pt>
  </dgm:ptLst>
  <dgm:cxnLst>
    <dgm:cxn modelId="{25D45861-C53E-D045-8855-71AB72BE7343}" type="presOf" srcId="{D865D369-3336-4D44-A226-AFB750E76595}" destId="{773D9116-E21E-2E40-98D5-165BE0CF7B83}" srcOrd="0" destOrd="0" presId="urn:microsoft.com/office/officeart/2005/8/layout/pyramid2"/>
    <dgm:cxn modelId="{186D7C07-3002-C645-BFDD-31F4BA314619}" type="presOf" srcId="{734D220E-7722-134B-ACFB-8DF07513F349}" destId="{D3990083-BE57-0B41-813D-FC87C3C0E843}" srcOrd="0" destOrd="0" presId="urn:microsoft.com/office/officeart/2005/8/layout/pyramid2"/>
    <dgm:cxn modelId="{511EE9E2-FBB1-6544-8BD3-89714B338D14}" srcId="{734D220E-7722-134B-ACFB-8DF07513F349}" destId="{D865D369-3336-4D44-A226-AFB750E76595}" srcOrd="3" destOrd="0" parTransId="{ABDE6524-31CD-4943-93A2-38906CACBD78}" sibTransId="{8A732E18-DD3A-2B4D-BC26-D67D67AB1D1D}"/>
    <dgm:cxn modelId="{EA7FBBCA-B33E-7042-95A3-B050DF768B74}" type="presOf" srcId="{059B81C3-2FEC-604B-A3C7-499FA01DF0B1}" destId="{FF8D0D24-6056-F34E-B738-CE23C103FE40}" srcOrd="0" destOrd="0" presId="urn:microsoft.com/office/officeart/2005/8/layout/pyramid2"/>
    <dgm:cxn modelId="{5C394613-A681-954F-9408-11A56391C34A}" type="presOf" srcId="{C44BA2FB-E8A9-C34B-9D33-37F37B8D3D66}" destId="{2E36F3E7-09D3-FC46-864D-94F62285307E}" srcOrd="0" destOrd="0" presId="urn:microsoft.com/office/officeart/2005/8/layout/pyramid2"/>
    <dgm:cxn modelId="{AD329450-2BE0-1641-BBD2-F7263BACC6DC}" type="presOf" srcId="{9136FBC6-8F10-1D41-A50C-65554A926148}" destId="{C3F7AA70-2B7E-274C-A9C3-5514A75F64CB}" srcOrd="0" destOrd="0" presId="urn:microsoft.com/office/officeart/2005/8/layout/pyramid2"/>
    <dgm:cxn modelId="{1EB1AEA1-DA1A-0C4C-BB41-15034B9728B0}" srcId="{734D220E-7722-134B-ACFB-8DF07513F349}" destId="{9136FBC6-8F10-1D41-A50C-65554A926148}" srcOrd="0" destOrd="0" parTransId="{EB34F238-4E97-7842-9A62-C7CB80337F58}" sibTransId="{AA44A603-E1EC-9B42-81C9-DBF1D8188455}"/>
    <dgm:cxn modelId="{76570E0C-030F-364C-BE59-CDA55043B74D}" srcId="{734D220E-7722-134B-ACFB-8DF07513F349}" destId="{C44BA2FB-E8A9-C34B-9D33-37F37B8D3D66}" srcOrd="2" destOrd="0" parTransId="{458B600B-ECC9-3247-8C6D-5943BF4DBE4E}" sibTransId="{31E7B017-146A-874E-BAFB-224B0079E591}"/>
    <dgm:cxn modelId="{CC40D3F7-024B-9E45-A30C-9DA9FBC09242}" srcId="{734D220E-7722-134B-ACFB-8DF07513F349}" destId="{059B81C3-2FEC-604B-A3C7-499FA01DF0B1}" srcOrd="1" destOrd="0" parTransId="{60E04813-5C22-3F42-B331-4ECB6D66FC74}" sibTransId="{03767F30-0E45-DE49-8684-3BD67F117E8B}"/>
    <dgm:cxn modelId="{72B7D9B9-84F6-C042-87BB-CD8E461753EC}" type="presParOf" srcId="{D3990083-BE57-0B41-813D-FC87C3C0E843}" destId="{A71B343E-9C5C-5E40-AA8E-4FC2AA98BDD7}" srcOrd="0" destOrd="0" presId="urn:microsoft.com/office/officeart/2005/8/layout/pyramid2"/>
    <dgm:cxn modelId="{E326B2CD-69CA-9D4B-B9CA-EFCA2A7B40E1}" type="presParOf" srcId="{D3990083-BE57-0B41-813D-FC87C3C0E843}" destId="{D4D369F6-E297-F542-A82D-F8B124DBA3C1}" srcOrd="1" destOrd="0" presId="urn:microsoft.com/office/officeart/2005/8/layout/pyramid2"/>
    <dgm:cxn modelId="{AE85BF39-7AF0-B144-BC3E-0B213B5003BB}" type="presParOf" srcId="{D4D369F6-E297-F542-A82D-F8B124DBA3C1}" destId="{C3F7AA70-2B7E-274C-A9C3-5514A75F64CB}" srcOrd="0" destOrd="0" presId="urn:microsoft.com/office/officeart/2005/8/layout/pyramid2"/>
    <dgm:cxn modelId="{477F330F-C212-EF48-8CA1-D947CC24C287}" type="presParOf" srcId="{D4D369F6-E297-F542-A82D-F8B124DBA3C1}" destId="{857A122F-A769-0B40-87FF-28A9A50304D6}" srcOrd="1" destOrd="0" presId="urn:microsoft.com/office/officeart/2005/8/layout/pyramid2"/>
    <dgm:cxn modelId="{0612E2E2-4BA7-1045-850D-274FEA49D5EC}" type="presParOf" srcId="{D4D369F6-E297-F542-A82D-F8B124DBA3C1}" destId="{FF8D0D24-6056-F34E-B738-CE23C103FE40}" srcOrd="2" destOrd="0" presId="urn:microsoft.com/office/officeart/2005/8/layout/pyramid2"/>
    <dgm:cxn modelId="{DECB85C0-6E20-1D44-A3DD-A166F6195CAA}" type="presParOf" srcId="{D4D369F6-E297-F542-A82D-F8B124DBA3C1}" destId="{1B784CE2-E0B8-4344-9C5B-81C7BF9F11BC}" srcOrd="3" destOrd="0" presId="urn:microsoft.com/office/officeart/2005/8/layout/pyramid2"/>
    <dgm:cxn modelId="{A8A4F871-C7B4-9547-B8FD-6F1099AD73D7}" type="presParOf" srcId="{D4D369F6-E297-F542-A82D-F8B124DBA3C1}" destId="{2E36F3E7-09D3-FC46-864D-94F62285307E}" srcOrd="4" destOrd="0" presId="urn:microsoft.com/office/officeart/2005/8/layout/pyramid2"/>
    <dgm:cxn modelId="{B424C89F-DDCC-EF4E-810D-FEBA3F88B9D3}" type="presParOf" srcId="{D4D369F6-E297-F542-A82D-F8B124DBA3C1}" destId="{25D3AA85-8E6F-314C-BAF4-3E0331E54C01}" srcOrd="5" destOrd="0" presId="urn:microsoft.com/office/officeart/2005/8/layout/pyramid2"/>
    <dgm:cxn modelId="{ADC35D49-B8E8-0745-AE82-250F63C60F40}" type="presParOf" srcId="{D4D369F6-E297-F542-A82D-F8B124DBA3C1}" destId="{773D9116-E21E-2E40-98D5-165BE0CF7B83}" srcOrd="6" destOrd="0" presId="urn:microsoft.com/office/officeart/2005/8/layout/pyramid2"/>
    <dgm:cxn modelId="{783FBC11-05B0-EC4E-B878-D05B50AFA4F5}" type="presParOf" srcId="{D4D369F6-E297-F542-A82D-F8B124DBA3C1}" destId="{53C9599A-A0EA-D84E-AE5A-084CC29571E8}"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B343E-9C5C-5E40-AA8E-4FC2AA98BDD7}">
      <dsp:nvSpPr>
        <dsp:cNvPr id="0" name=""/>
        <dsp:cNvSpPr/>
      </dsp:nvSpPr>
      <dsp:spPr>
        <a:xfrm>
          <a:off x="0" y="0"/>
          <a:ext cx="3445565" cy="5029199"/>
        </a:xfrm>
        <a:prstGeom prst="triangle">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F7AA70-2B7E-274C-A9C3-5514A75F64CB}">
      <dsp:nvSpPr>
        <dsp:cNvPr id="0" name=""/>
        <dsp:cNvSpPr/>
      </dsp:nvSpPr>
      <dsp:spPr>
        <a:xfrm>
          <a:off x="1487712" y="249143"/>
          <a:ext cx="2239617" cy="893861"/>
        </a:xfrm>
        <a:prstGeom prst="roundRect">
          <a:avLst/>
        </a:prstGeom>
        <a:solidFill>
          <a:srgbClr val="8C0000"/>
        </a:solidFill>
        <a:ln w="9525" cap="flat" cmpd="sng" algn="ctr">
          <a:solidFill>
            <a:srgbClr val="8C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u="sng" kern="1200" dirty="0" smtClean="0">
              <a:solidFill>
                <a:srgbClr val="FFFFFF"/>
              </a:solidFill>
            </a:rPr>
            <a:t>Level I</a:t>
          </a:r>
          <a:r>
            <a:rPr lang="en-US" sz="1300" b="1" kern="1200" dirty="0" smtClean="0">
              <a:solidFill>
                <a:srgbClr val="FFFFFF"/>
              </a:solidFill>
            </a:rPr>
            <a:t>: Randomized controlled trials </a:t>
          </a:r>
          <a:endParaRPr lang="en-US" sz="1300" b="1" kern="1200" dirty="0">
            <a:solidFill>
              <a:srgbClr val="FFFFFF"/>
            </a:solidFill>
          </a:endParaRPr>
        </a:p>
      </dsp:txBody>
      <dsp:txXfrm>
        <a:off x="1531347" y="292778"/>
        <a:ext cx="2152347" cy="806591"/>
      </dsp:txXfrm>
    </dsp:sp>
    <dsp:sp modelId="{FF8D0D24-6056-F34E-B738-CE23C103FE40}">
      <dsp:nvSpPr>
        <dsp:cNvPr id="0" name=""/>
        <dsp:cNvSpPr/>
      </dsp:nvSpPr>
      <dsp:spPr>
        <a:xfrm>
          <a:off x="1488809" y="1447800"/>
          <a:ext cx="2239617" cy="893861"/>
        </a:xfrm>
        <a:prstGeom prst="roundRect">
          <a:avLst/>
        </a:prstGeom>
        <a:solidFill>
          <a:srgbClr val="528026"/>
        </a:solidFill>
        <a:ln w="9525" cap="flat" cmpd="sng" algn="ctr">
          <a:solidFill>
            <a:srgbClr val="528026"/>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i="0" u="sng" kern="1200" dirty="0" smtClean="0">
              <a:solidFill>
                <a:srgbClr val="FFFFFF"/>
              </a:solidFill>
            </a:rPr>
            <a:t>Level II</a:t>
          </a:r>
          <a:r>
            <a:rPr lang="en-US" sz="1300" b="1" kern="1200" dirty="0" smtClean="0">
              <a:solidFill>
                <a:srgbClr val="FFFFFF"/>
              </a:solidFill>
            </a:rPr>
            <a:t>: Non-randomized trials </a:t>
          </a:r>
          <a:endParaRPr lang="en-US" sz="1300" b="1" kern="1200" dirty="0">
            <a:solidFill>
              <a:srgbClr val="FFFFFF"/>
            </a:solidFill>
          </a:endParaRPr>
        </a:p>
      </dsp:txBody>
      <dsp:txXfrm>
        <a:off x="1532444" y="1491435"/>
        <a:ext cx="2152347" cy="806591"/>
      </dsp:txXfrm>
    </dsp:sp>
    <dsp:sp modelId="{2E36F3E7-09D3-FC46-864D-94F62285307E}">
      <dsp:nvSpPr>
        <dsp:cNvPr id="0" name=""/>
        <dsp:cNvSpPr/>
      </dsp:nvSpPr>
      <dsp:spPr>
        <a:xfrm>
          <a:off x="1541060" y="2839938"/>
          <a:ext cx="2239617" cy="893861"/>
        </a:xfrm>
        <a:prstGeom prst="roundRect">
          <a:avLst/>
        </a:prstGeom>
        <a:solidFill>
          <a:schemeClr val="accent6">
            <a:lumMod val="75000"/>
          </a:schemeClr>
        </a:soli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u="sng" kern="1200" dirty="0" smtClean="0">
              <a:solidFill>
                <a:srgbClr val="FFFFFF"/>
              </a:solidFill>
            </a:rPr>
            <a:t>Level III</a:t>
          </a:r>
          <a:r>
            <a:rPr lang="en-US" sz="1300" b="1" kern="1200" dirty="0" smtClean="0">
              <a:solidFill>
                <a:srgbClr val="FFFFFF"/>
              </a:solidFill>
            </a:rPr>
            <a:t>: Observational Studies</a:t>
          </a:r>
          <a:endParaRPr lang="en-US" sz="1300" b="1" kern="1200" dirty="0">
            <a:solidFill>
              <a:srgbClr val="FFFFFF"/>
            </a:solidFill>
          </a:endParaRPr>
        </a:p>
      </dsp:txBody>
      <dsp:txXfrm>
        <a:off x="1584695" y="2883573"/>
        <a:ext cx="2152347" cy="806591"/>
      </dsp:txXfrm>
    </dsp:sp>
    <dsp:sp modelId="{773D9116-E21E-2E40-98D5-165BE0CF7B83}">
      <dsp:nvSpPr>
        <dsp:cNvPr id="0" name=""/>
        <dsp:cNvSpPr/>
      </dsp:nvSpPr>
      <dsp:spPr>
        <a:xfrm>
          <a:off x="1541060" y="3982937"/>
          <a:ext cx="2239617" cy="893861"/>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rgbClr val="D05D19"/>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u="sng" kern="1200" dirty="0" smtClean="0">
              <a:solidFill>
                <a:srgbClr val="FFFFFF"/>
              </a:solidFill>
            </a:rPr>
            <a:t>Level IV</a:t>
          </a:r>
          <a:r>
            <a:rPr lang="en-US" sz="1300" b="1" kern="1200" dirty="0" smtClean="0">
              <a:solidFill>
                <a:srgbClr val="FFFFFF"/>
              </a:solidFill>
            </a:rPr>
            <a:t>: In-Vitro Studies, Animal models, Expert Opinions</a:t>
          </a:r>
          <a:endParaRPr lang="en-US" sz="1300" b="1" kern="1200" dirty="0">
            <a:solidFill>
              <a:srgbClr val="FFFFFF"/>
            </a:solidFill>
          </a:endParaRPr>
        </a:p>
      </dsp:txBody>
      <dsp:txXfrm>
        <a:off x="1584695" y="4026572"/>
        <a:ext cx="2152347" cy="8065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DD7EC-0547-0F49-B9C5-FDF65180D7E4}" type="datetimeFigureOut">
              <a:rPr lang="en-US" smtClean="0"/>
              <a:t>7/9/16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B3A53-BC06-284E-9B89-BE3BBD2D2B65}" type="slidenum">
              <a:rPr lang="en-US" smtClean="0"/>
              <a:t>‹#›</a:t>
            </a:fld>
            <a:endParaRPr lang="en-US"/>
          </a:p>
        </p:txBody>
      </p:sp>
    </p:spTree>
    <p:extLst>
      <p:ext uri="{BB962C8B-B14F-4D97-AF65-F5344CB8AC3E}">
        <p14:creationId xmlns:p14="http://schemas.microsoft.com/office/powerpoint/2010/main" val="9421686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B3A53-BC06-284E-9B89-BE3BBD2D2B65}" type="slidenum">
              <a:rPr lang="en-US" smtClean="0"/>
              <a:t>1</a:t>
            </a:fld>
            <a:endParaRPr lang="en-US"/>
          </a:p>
        </p:txBody>
      </p:sp>
    </p:spTree>
    <p:extLst>
      <p:ext uri="{BB962C8B-B14F-4D97-AF65-F5344CB8AC3E}">
        <p14:creationId xmlns:p14="http://schemas.microsoft.com/office/powerpoint/2010/main" val="98038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73D25-6039-4C10-A9E7-E1241086F562}"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57386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0873D25-6039-4C10-A9E7-E1241086F562}"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96512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203">
              <a:defRPr/>
            </a:pPr>
            <a:endParaRPr lang="en-US" dirty="0"/>
          </a:p>
        </p:txBody>
      </p:sp>
      <p:sp>
        <p:nvSpPr>
          <p:cNvPr id="4" name="Slide Number Placeholder 3"/>
          <p:cNvSpPr>
            <a:spLocks noGrp="1"/>
          </p:cNvSpPr>
          <p:nvPr>
            <p:ph type="sldNum" sz="quarter" idx="10"/>
          </p:nvPr>
        </p:nvSpPr>
        <p:spPr/>
        <p:txBody>
          <a:bodyPr/>
          <a:lstStyle/>
          <a:p>
            <a:fld id="{72BC4F20-61E9-42C2-94A5-D4758D731CFF}" type="slidenum">
              <a:rPr lang="en-US" smtClean="0"/>
              <a:t>7</a:t>
            </a:fld>
            <a:endParaRPr lang="en-US" dirty="0"/>
          </a:p>
        </p:txBody>
      </p:sp>
    </p:spTree>
    <p:extLst>
      <p:ext uri="{BB962C8B-B14F-4D97-AF65-F5344CB8AC3E}">
        <p14:creationId xmlns:p14="http://schemas.microsoft.com/office/powerpoint/2010/main" val="101793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E38FE16B-A860-194E-BF69-12C6BFEAD63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5708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73D25-6039-4C10-A9E7-E1241086F562}"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5087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73D25-6039-4C10-A9E7-E1241086F562}" type="slidenum">
              <a:rPr lang="en-US" smtClean="0"/>
              <a:t>15</a:t>
            </a:fld>
            <a:endParaRPr lang="en-US"/>
          </a:p>
        </p:txBody>
      </p:sp>
    </p:spTree>
    <p:extLst>
      <p:ext uri="{BB962C8B-B14F-4D97-AF65-F5344CB8AC3E}">
        <p14:creationId xmlns:p14="http://schemas.microsoft.com/office/powerpoint/2010/main" val="38894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cover_slide.jpg"/>
          <p:cNvPicPr>
            <a:picLocks noChangeAspect="1"/>
          </p:cNvPicPr>
          <p:nvPr/>
        </p:nvPicPr>
        <p:blipFill>
          <a:blip r:embed="rId2" cstate="print"/>
          <a:stretch>
            <a:fillRect/>
          </a:stretch>
        </p:blipFill>
        <p:spPr>
          <a:xfrm>
            <a:off x="0" y="0"/>
            <a:ext cx="9144000" cy="6858000"/>
          </a:xfrm>
          <a:prstGeom prst="rect">
            <a:avLst/>
          </a:prstGeom>
        </p:spPr>
      </p:pic>
      <p:sp>
        <p:nvSpPr>
          <p:cNvPr id="46083" name="Rectangle 3"/>
          <p:cNvSpPr>
            <a:spLocks noGrp="1" noChangeArrowheads="1"/>
          </p:cNvSpPr>
          <p:nvPr>
            <p:ph type="ctrTitle"/>
          </p:nvPr>
        </p:nvSpPr>
        <p:spPr>
          <a:xfrm>
            <a:off x="609600" y="2209800"/>
            <a:ext cx="8229600" cy="1524000"/>
          </a:xfrm>
        </p:spPr>
        <p:txBody>
          <a:bodyPr/>
          <a:lstStyle>
            <a:lvl1pPr>
              <a:defRPr>
                <a:solidFill>
                  <a:srgbClr val="193087"/>
                </a:solidFill>
              </a:defRPr>
            </a:lvl1pPr>
          </a:lstStyle>
          <a:p>
            <a:pPr lvl="0"/>
            <a:r>
              <a:rPr lang="en-US" noProof="0" smtClean="0"/>
              <a:t>Click to edit Master title style</a:t>
            </a:r>
            <a:endParaRPr lang="en-US" noProof="0" dirty="0" smtClean="0"/>
          </a:p>
        </p:txBody>
      </p:sp>
      <p:sp>
        <p:nvSpPr>
          <p:cNvPr id="46084" name="Rectangle 4"/>
          <p:cNvSpPr>
            <a:spLocks noGrp="1" noChangeArrowheads="1"/>
          </p:cNvSpPr>
          <p:nvPr>
            <p:ph type="subTitle" idx="1"/>
          </p:nvPr>
        </p:nvSpPr>
        <p:spPr>
          <a:xfrm>
            <a:off x="609600" y="3962400"/>
            <a:ext cx="8229600" cy="1371600"/>
          </a:xfrm>
        </p:spPr>
        <p:txBody>
          <a:bodyPr/>
          <a:lstStyle>
            <a:lvl1pPr marL="0" indent="0">
              <a:buFontTx/>
              <a:buNone/>
              <a:defRPr sz="2400" i="1"/>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2801851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99034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286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79634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066800"/>
            <a:ext cx="7772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1403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00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185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04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927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434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999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59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772400" cy="990600"/>
          </a:xfrm>
        </p:spPr>
        <p:txBody>
          <a:bodyPr/>
          <a:lstStyle/>
          <a:p>
            <a:r>
              <a:rPr lang="en-US" smtClean="0"/>
              <a:t>Click to edit Master title style</a:t>
            </a:r>
            <a:endParaRPr lang="en-US"/>
          </a:p>
        </p:txBody>
      </p:sp>
      <p:sp>
        <p:nvSpPr>
          <p:cNvPr id="3" name="Content Placeholder 2"/>
          <p:cNvSpPr>
            <a:spLocks noGrp="1"/>
          </p:cNvSpPr>
          <p:nvPr>
            <p:ph idx="1"/>
          </p:nvPr>
        </p:nvSpPr>
        <p:spPr>
          <a:xfrm>
            <a:off x="1066800" y="1600200"/>
            <a:ext cx="777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63301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22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78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195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2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73915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772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24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200" y="15240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36668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334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4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5724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990600"/>
          </a:xfrm>
        </p:spPr>
        <p:txBody>
          <a:bodyPr/>
          <a:lstStyle/>
          <a:p>
            <a:r>
              <a:rPr lang="en-US" smtClean="0"/>
              <a:t>Click to edit Master title style</a:t>
            </a:r>
            <a:endParaRPr lang="en-US"/>
          </a:p>
        </p:txBody>
      </p:sp>
    </p:spTree>
    <p:extLst>
      <p:ext uri="{BB962C8B-B14F-4D97-AF65-F5344CB8AC3E}">
        <p14:creationId xmlns:p14="http://schemas.microsoft.com/office/powerpoint/2010/main" val="32656780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6778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887"/>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66937"/>
            <a:ext cx="3008313" cy="4005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31051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55440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pic>
        <p:nvPicPr>
          <p:cNvPr id="6" name="Picture 5" descr="sub_slide.jpg"/>
          <p:cNvPicPr>
            <a:picLocks noChangeAspect="1"/>
          </p:cNvPicPr>
          <p:nvPr/>
        </p:nvPicPr>
        <p:blipFill>
          <a:blip r:embed="rId15" cstate="print"/>
          <a:stretch>
            <a:fillRect/>
          </a:stretch>
        </p:blipFill>
        <p:spPr>
          <a:xfrm>
            <a:off x="0" y="0"/>
            <a:ext cx="9144000" cy="6948054"/>
          </a:xfrm>
          <a:prstGeom prst="rect">
            <a:avLst/>
          </a:prstGeom>
        </p:spPr>
      </p:pic>
      <p:sp>
        <p:nvSpPr>
          <p:cNvPr id="1027" name="Rectangle 23"/>
          <p:cNvSpPr>
            <a:spLocks noGrp="1" noChangeArrowheads="1"/>
          </p:cNvSpPr>
          <p:nvPr>
            <p:ph type="title"/>
          </p:nvPr>
        </p:nvSpPr>
        <p:spPr bwMode="auto">
          <a:xfrm>
            <a:off x="990600" y="1066800"/>
            <a:ext cx="77724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24"/>
          <p:cNvSpPr>
            <a:spLocks noGrp="1" noChangeArrowheads="1"/>
          </p:cNvSpPr>
          <p:nvPr>
            <p:ph type="body" idx="1"/>
          </p:nvPr>
        </p:nvSpPr>
        <p:spPr bwMode="auto">
          <a:xfrm>
            <a:off x="1066800" y="22098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712146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193087"/>
          </a:solidFill>
          <a:latin typeface="+mj-lt"/>
          <a:ea typeface="+mj-ea"/>
          <a:cs typeface="+mj-cs"/>
        </a:defRPr>
      </a:lvl1pPr>
      <a:lvl2pPr algn="l" rtl="0" eaLnBrk="1" fontAlgn="base" hangingPunct="1">
        <a:spcBef>
          <a:spcPct val="0"/>
        </a:spcBef>
        <a:spcAft>
          <a:spcPct val="0"/>
        </a:spcAft>
        <a:defRPr sz="3200" b="1">
          <a:solidFill>
            <a:srgbClr val="112751"/>
          </a:solidFill>
          <a:latin typeface="Arial" pitchFamily="34" charset="0"/>
        </a:defRPr>
      </a:lvl2pPr>
      <a:lvl3pPr algn="l" rtl="0" eaLnBrk="1" fontAlgn="base" hangingPunct="1">
        <a:spcBef>
          <a:spcPct val="0"/>
        </a:spcBef>
        <a:spcAft>
          <a:spcPct val="0"/>
        </a:spcAft>
        <a:defRPr sz="3200" b="1">
          <a:solidFill>
            <a:srgbClr val="112751"/>
          </a:solidFill>
          <a:latin typeface="Arial" pitchFamily="34" charset="0"/>
        </a:defRPr>
      </a:lvl3pPr>
      <a:lvl4pPr algn="l" rtl="0" eaLnBrk="1" fontAlgn="base" hangingPunct="1">
        <a:spcBef>
          <a:spcPct val="0"/>
        </a:spcBef>
        <a:spcAft>
          <a:spcPct val="0"/>
        </a:spcAft>
        <a:defRPr sz="3200" b="1">
          <a:solidFill>
            <a:srgbClr val="112751"/>
          </a:solidFill>
          <a:latin typeface="Arial" pitchFamily="34" charset="0"/>
        </a:defRPr>
      </a:lvl4pPr>
      <a:lvl5pPr algn="l" rtl="0" eaLnBrk="1" fontAlgn="base" hangingPunct="1">
        <a:spcBef>
          <a:spcPct val="0"/>
        </a:spcBef>
        <a:spcAft>
          <a:spcPct val="0"/>
        </a:spcAft>
        <a:defRPr sz="3200" b="1">
          <a:solidFill>
            <a:srgbClr val="112751"/>
          </a:solidFill>
          <a:latin typeface="Arial" pitchFamily="34" charset="0"/>
        </a:defRPr>
      </a:lvl5pPr>
      <a:lvl6pPr marL="457200" algn="l" rtl="0" eaLnBrk="1" fontAlgn="base" hangingPunct="1">
        <a:spcBef>
          <a:spcPct val="0"/>
        </a:spcBef>
        <a:spcAft>
          <a:spcPct val="0"/>
        </a:spcAft>
        <a:defRPr sz="3200" b="1">
          <a:solidFill>
            <a:srgbClr val="112751"/>
          </a:solidFill>
          <a:latin typeface="Arial" pitchFamily="34" charset="0"/>
        </a:defRPr>
      </a:lvl6pPr>
      <a:lvl7pPr marL="914400" algn="l" rtl="0" eaLnBrk="1" fontAlgn="base" hangingPunct="1">
        <a:spcBef>
          <a:spcPct val="0"/>
        </a:spcBef>
        <a:spcAft>
          <a:spcPct val="0"/>
        </a:spcAft>
        <a:defRPr sz="3200" b="1">
          <a:solidFill>
            <a:srgbClr val="112751"/>
          </a:solidFill>
          <a:latin typeface="Arial" pitchFamily="34" charset="0"/>
        </a:defRPr>
      </a:lvl7pPr>
      <a:lvl8pPr marL="1371600" algn="l" rtl="0" eaLnBrk="1" fontAlgn="base" hangingPunct="1">
        <a:spcBef>
          <a:spcPct val="0"/>
        </a:spcBef>
        <a:spcAft>
          <a:spcPct val="0"/>
        </a:spcAft>
        <a:defRPr sz="3200" b="1">
          <a:solidFill>
            <a:srgbClr val="112751"/>
          </a:solidFill>
          <a:latin typeface="Arial" pitchFamily="34" charset="0"/>
        </a:defRPr>
      </a:lvl8pPr>
      <a:lvl9pPr marL="1828800" algn="l" rtl="0" eaLnBrk="1" fontAlgn="base" hangingPunct="1">
        <a:spcBef>
          <a:spcPct val="0"/>
        </a:spcBef>
        <a:spcAft>
          <a:spcPct val="0"/>
        </a:spcAft>
        <a:defRPr sz="3200" b="1">
          <a:solidFill>
            <a:srgbClr val="112751"/>
          </a:solidFill>
          <a:latin typeface="Arial" pitchFamily="34" charset="0"/>
        </a:defRPr>
      </a:lvl9pPr>
    </p:titleStyle>
    <p:bodyStyle>
      <a:lvl1pPr marL="342900" indent="-342900" algn="l" rtl="0" eaLnBrk="1" fontAlgn="base" hangingPunct="1">
        <a:spcBef>
          <a:spcPct val="20000"/>
        </a:spcBef>
        <a:spcAft>
          <a:spcPct val="0"/>
        </a:spcAft>
        <a:buChar char="•"/>
        <a:defRPr sz="3000">
          <a:solidFill>
            <a:srgbClr val="193087"/>
          </a:solidFill>
          <a:latin typeface="+mn-lt"/>
          <a:ea typeface="+mn-ea"/>
          <a:cs typeface="+mn-cs"/>
        </a:defRPr>
      </a:lvl1pPr>
      <a:lvl2pPr marL="742950" indent="-285750" algn="l" rtl="0" eaLnBrk="1" fontAlgn="base" hangingPunct="1">
        <a:spcBef>
          <a:spcPct val="20000"/>
        </a:spcBef>
        <a:spcAft>
          <a:spcPct val="0"/>
        </a:spcAft>
        <a:buChar char="–"/>
        <a:defRPr sz="2600">
          <a:solidFill>
            <a:srgbClr val="58585A"/>
          </a:solidFill>
          <a:latin typeface="+mn-lt"/>
        </a:defRPr>
      </a:lvl2pPr>
      <a:lvl3pPr marL="1143000" indent="-228600" algn="l" rtl="0" eaLnBrk="1" fontAlgn="base" hangingPunct="1">
        <a:spcBef>
          <a:spcPct val="20000"/>
        </a:spcBef>
        <a:spcAft>
          <a:spcPct val="0"/>
        </a:spcAft>
        <a:buChar char="•"/>
        <a:defRPr sz="2200">
          <a:solidFill>
            <a:srgbClr val="CC7A16"/>
          </a:solidFill>
          <a:latin typeface="+mn-lt"/>
        </a:defRPr>
      </a:lvl3pPr>
      <a:lvl4pPr marL="1600200" indent="-228600" algn="l" rtl="0" eaLnBrk="1" fontAlgn="base" hangingPunct="1">
        <a:spcBef>
          <a:spcPct val="20000"/>
        </a:spcBef>
        <a:spcAft>
          <a:spcPct val="0"/>
        </a:spcAft>
        <a:buChar char="–"/>
        <a:defRPr>
          <a:solidFill>
            <a:srgbClr val="58585A"/>
          </a:solidFill>
          <a:latin typeface="+mn-lt"/>
        </a:defRPr>
      </a:lvl4pPr>
      <a:lvl5pPr marL="2057400" indent="-228600" algn="l" rtl="0" eaLnBrk="1" fontAlgn="base" hangingPunct="1">
        <a:spcBef>
          <a:spcPct val="20000"/>
        </a:spcBef>
        <a:spcAft>
          <a:spcPct val="0"/>
        </a:spcAft>
        <a:buChar char="»"/>
        <a:defRPr sz="1600">
          <a:solidFill>
            <a:srgbClr val="58585A"/>
          </a:solidFill>
          <a:latin typeface="+mn-lt"/>
        </a:defRPr>
      </a:lvl5pPr>
      <a:lvl6pPr marL="2514600" indent="-228600" algn="l" rtl="0" eaLnBrk="1" fontAlgn="base" hangingPunct="1">
        <a:spcBef>
          <a:spcPct val="20000"/>
        </a:spcBef>
        <a:spcAft>
          <a:spcPct val="0"/>
        </a:spcAft>
        <a:buChar char="»"/>
        <a:defRPr sz="1600">
          <a:solidFill>
            <a:srgbClr val="58585A"/>
          </a:solidFill>
          <a:latin typeface="+mn-lt"/>
        </a:defRPr>
      </a:lvl6pPr>
      <a:lvl7pPr marL="2971800" indent="-228600" algn="l" rtl="0" eaLnBrk="1" fontAlgn="base" hangingPunct="1">
        <a:spcBef>
          <a:spcPct val="20000"/>
        </a:spcBef>
        <a:spcAft>
          <a:spcPct val="0"/>
        </a:spcAft>
        <a:buChar char="»"/>
        <a:defRPr sz="1600">
          <a:solidFill>
            <a:srgbClr val="58585A"/>
          </a:solidFill>
          <a:latin typeface="+mn-lt"/>
        </a:defRPr>
      </a:lvl7pPr>
      <a:lvl8pPr marL="3429000" indent="-228600" algn="l" rtl="0" eaLnBrk="1" fontAlgn="base" hangingPunct="1">
        <a:spcBef>
          <a:spcPct val="20000"/>
        </a:spcBef>
        <a:spcAft>
          <a:spcPct val="0"/>
        </a:spcAft>
        <a:buChar char="»"/>
        <a:defRPr sz="1600">
          <a:solidFill>
            <a:srgbClr val="58585A"/>
          </a:solidFill>
          <a:latin typeface="+mn-lt"/>
        </a:defRPr>
      </a:lvl8pPr>
      <a:lvl9pPr marL="3886200" indent="-228600" algn="l" rtl="0" eaLnBrk="1" fontAlgn="base" hangingPunct="1">
        <a:spcBef>
          <a:spcPct val="20000"/>
        </a:spcBef>
        <a:spcAft>
          <a:spcPct val="0"/>
        </a:spcAft>
        <a:buChar char="»"/>
        <a:defRPr sz="1600">
          <a:solidFill>
            <a:srgbClr val="58585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5660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01900"/>
            <a:ext cx="8229600" cy="1524000"/>
          </a:xfrm>
        </p:spPr>
        <p:txBody>
          <a:bodyPr/>
          <a:lstStyle/>
          <a:p>
            <a:pPr algn="ctr"/>
            <a:r>
              <a:rPr lang="en-US" sz="2800" dirty="0"/>
              <a:t>Practical Precision Medicine: Integration of clinical </a:t>
            </a:r>
            <a:r>
              <a:rPr lang="en-US" sz="2800" dirty="0" smtClean="0"/>
              <a:t>and genomic </a:t>
            </a:r>
            <a:r>
              <a:rPr lang="en-US" sz="2800" dirty="0"/>
              <a:t>data to support cancer </a:t>
            </a:r>
            <a:r>
              <a:rPr lang="en-US" sz="2800" dirty="0" smtClean="0"/>
              <a:t>research and care</a:t>
            </a:r>
            <a:r>
              <a:rPr lang="en-US" dirty="0" smtClean="0"/>
              <a:t/>
            </a:r>
            <a:br>
              <a:rPr lang="en-US" dirty="0" smtClean="0"/>
            </a:br>
            <a:r>
              <a:rPr lang="en-US" dirty="0" smtClean="0"/>
              <a:t>1. MACE2K: </a:t>
            </a:r>
            <a:r>
              <a:rPr lang="en-US" sz="2000" b="0" dirty="0"/>
              <a:t>Molecular And Clinical </a:t>
            </a:r>
            <a:r>
              <a:rPr lang="en-US" sz="2000" b="0" dirty="0" smtClean="0"/>
              <a:t>Extraction: A tool for Personalized Medicine</a:t>
            </a:r>
            <a:br>
              <a:rPr lang="en-US" sz="2000" b="0" dirty="0" smtClean="0"/>
            </a:br>
            <a:r>
              <a:rPr lang="en-US" dirty="0"/>
              <a:t>2. </a:t>
            </a:r>
            <a:r>
              <a:rPr lang="en-US" dirty="0" smtClean="0"/>
              <a:t>G-DOC </a:t>
            </a:r>
            <a:r>
              <a:rPr lang="en-US" dirty="0"/>
              <a:t>Plus: </a:t>
            </a:r>
            <a:r>
              <a:rPr lang="en-US" sz="2000" b="0" dirty="0" smtClean="0"/>
              <a:t>A translational Informatics Platform</a:t>
            </a:r>
            <a:endParaRPr lang="en-US" sz="2000" dirty="0"/>
          </a:p>
        </p:txBody>
      </p:sp>
      <p:sp>
        <p:nvSpPr>
          <p:cNvPr id="3" name="Subtitle 2"/>
          <p:cNvSpPr>
            <a:spLocks noGrp="1"/>
          </p:cNvSpPr>
          <p:nvPr>
            <p:ph type="subTitle" idx="1"/>
          </p:nvPr>
        </p:nvSpPr>
        <p:spPr>
          <a:xfrm>
            <a:off x="609600" y="4673600"/>
            <a:ext cx="8229600" cy="1371600"/>
          </a:xfrm>
        </p:spPr>
        <p:txBody>
          <a:bodyPr/>
          <a:lstStyle/>
          <a:p>
            <a:pPr algn="ctr"/>
            <a:r>
              <a:rPr lang="en-US" sz="1400" dirty="0" smtClean="0"/>
              <a:t>Subha Madhavan, Ph.D.</a:t>
            </a:r>
          </a:p>
          <a:p>
            <a:pPr algn="ctr"/>
            <a:r>
              <a:rPr lang="en-US" sz="1400" dirty="0" smtClean="0"/>
              <a:t>Innovation Center for Biomedical Informatics</a:t>
            </a:r>
          </a:p>
          <a:p>
            <a:pPr algn="ctr"/>
            <a:r>
              <a:rPr lang="en-US" sz="1400" dirty="0" smtClean="0"/>
              <a:t>Georgetown University</a:t>
            </a:r>
          </a:p>
          <a:p>
            <a:pPr algn="ctr"/>
            <a:r>
              <a:rPr lang="en-US" sz="1400" dirty="0" smtClean="0"/>
              <a:t>@subhamadhavan</a:t>
            </a:r>
            <a:endParaRPr lang="en-US" sz="1400" dirty="0"/>
          </a:p>
        </p:txBody>
      </p:sp>
    </p:spTree>
    <p:extLst>
      <p:ext uri="{BB962C8B-B14F-4D97-AF65-F5344CB8AC3E}">
        <p14:creationId xmlns:p14="http://schemas.microsoft.com/office/powerpoint/2010/main" val="2643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4"/>
          <p:cNvSpPr txBox="1">
            <a:spLocks/>
          </p:cNvSpPr>
          <p:nvPr/>
        </p:nvSpPr>
        <p:spPr>
          <a:xfrm>
            <a:off x="457200" y="-172587"/>
            <a:ext cx="8229600" cy="94704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rPr>
              <a:t>Minimal Variant Level Data</a:t>
            </a:r>
            <a:endParaRPr lang="en-US" sz="2800" dirty="0">
              <a:solidFill>
                <a:prstClr val="black"/>
              </a:solidFill>
            </a:endParaRPr>
          </a:p>
        </p:txBody>
      </p:sp>
      <p:sp>
        <p:nvSpPr>
          <p:cNvPr id="2" name="TextBox 1"/>
          <p:cNvSpPr txBox="1"/>
          <p:nvPr/>
        </p:nvSpPr>
        <p:spPr>
          <a:xfrm>
            <a:off x="3238500" y="2870200"/>
            <a:ext cx="2888227" cy="369332"/>
          </a:xfrm>
          <a:prstGeom prst="rect">
            <a:avLst/>
          </a:prstGeom>
          <a:noFill/>
        </p:spPr>
        <p:txBody>
          <a:bodyPr wrap="none" rtlCol="0">
            <a:spAutoFit/>
          </a:bodyPr>
          <a:lstStyle/>
          <a:p>
            <a:r>
              <a:rPr lang="en-US" dirty="0" smtClean="0"/>
              <a:t>Unpublished data not shown</a:t>
            </a:r>
            <a:endParaRPr lang="en-US" dirty="0"/>
          </a:p>
        </p:txBody>
      </p:sp>
    </p:spTree>
    <p:extLst>
      <p:ext uri="{BB962C8B-B14F-4D97-AF65-F5344CB8AC3E}">
        <p14:creationId xmlns:p14="http://schemas.microsoft.com/office/powerpoint/2010/main" val="189793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990600"/>
          </a:xfrm>
        </p:spPr>
        <p:txBody>
          <a:bodyPr/>
          <a:lstStyle/>
          <a:p>
            <a:pPr algn="ctr"/>
            <a:r>
              <a:rPr lang="en-US" dirty="0" smtClean="0"/>
              <a:t>Informatics Tasks To Support These Goals</a:t>
            </a:r>
            <a:endParaRPr lang="en-US" dirty="0"/>
          </a:p>
        </p:txBody>
      </p:sp>
      <p:sp>
        <p:nvSpPr>
          <p:cNvPr id="3" name="Content Placeholder 2"/>
          <p:cNvSpPr>
            <a:spLocks noGrp="1"/>
          </p:cNvSpPr>
          <p:nvPr>
            <p:ph idx="1"/>
          </p:nvPr>
        </p:nvSpPr>
        <p:spPr>
          <a:xfrm>
            <a:off x="381000" y="1295400"/>
            <a:ext cx="8382000" cy="4724400"/>
          </a:xfrm>
        </p:spPr>
        <p:txBody>
          <a:bodyPr/>
          <a:lstStyle/>
          <a:p>
            <a:r>
              <a:rPr lang="en-US" dirty="0" err="1" smtClean="0"/>
              <a:t>Biocuration</a:t>
            </a:r>
            <a:endParaRPr lang="en-US" dirty="0" smtClean="0"/>
          </a:p>
          <a:p>
            <a:r>
              <a:rPr lang="en-US" dirty="0" smtClean="0"/>
              <a:t>Automation of information retrieval</a:t>
            </a:r>
          </a:p>
          <a:p>
            <a:r>
              <a:rPr lang="en-US" dirty="0" smtClean="0"/>
              <a:t>Presentation of genomic information to clinicians</a:t>
            </a:r>
          </a:p>
          <a:p>
            <a:endParaRPr lang="en-US" dirty="0"/>
          </a:p>
        </p:txBody>
      </p:sp>
    </p:spTree>
    <p:custDataLst>
      <p:tags r:id="rId1"/>
    </p:custDataLst>
    <p:extLst>
      <p:ext uri="{BB962C8B-B14F-4D97-AF65-F5344CB8AC3E}">
        <p14:creationId xmlns:p14="http://schemas.microsoft.com/office/powerpoint/2010/main" val="228211856"/>
      </p:ext>
    </p:extLst>
  </p:cSld>
  <p:clrMapOvr>
    <a:masterClrMapping/>
  </p:clrMapOvr>
  <mc:AlternateContent xmlns:mc="http://schemas.openxmlformats.org/markup-compatibility/2006" xmlns:p14="http://schemas.microsoft.com/office/powerpoint/2010/main">
    <mc:Choice Requires="p14">
      <p:transition spd="slow" p14:dur="2000" advTm="31733"/>
    </mc:Choice>
    <mc:Fallback xmlns="">
      <p:transition xmlns:p14="http://schemas.microsoft.com/office/powerpoint/2010/main" spd="slow" advTm="317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264211" y="4544031"/>
            <a:ext cx="8585199" cy="1920240"/>
          </a:xfrm>
          <a:prstGeom prst="rect">
            <a:avLst/>
          </a:prstGeom>
          <a:solidFill>
            <a:schemeClr val="accent3">
              <a:lumMod val="40000"/>
              <a:lumOff val="6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1" name="Group 50"/>
          <p:cNvGrpSpPr/>
          <p:nvPr/>
        </p:nvGrpSpPr>
        <p:grpSpPr>
          <a:xfrm>
            <a:off x="304800" y="88665"/>
            <a:ext cx="8585200" cy="2072015"/>
            <a:chOff x="304800" y="2701257"/>
            <a:chExt cx="8585200" cy="2072015"/>
          </a:xfrm>
        </p:grpSpPr>
        <p:grpSp>
          <p:nvGrpSpPr>
            <p:cNvPr id="7" name="Group 29"/>
            <p:cNvGrpSpPr/>
            <p:nvPr/>
          </p:nvGrpSpPr>
          <p:grpSpPr>
            <a:xfrm>
              <a:off x="304800" y="2743221"/>
              <a:ext cx="8585200" cy="2030051"/>
              <a:chOff x="304800" y="2743221"/>
              <a:chExt cx="8585200" cy="2030051"/>
            </a:xfrm>
          </p:grpSpPr>
          <p:sp>
            <p:nvSpPr>
              <p:cNvPr id="4" name="Rectangle 3"/>
              <p:cNvSpPr>
                <a:spLocks/>
              </p:cNvSpPr>
              <p:nvPr/>
            </p:nvSpPr>
            <p:spPr>
              <a:xfrm>
                <a:off x="304801" y="2806023"/>
                <a:ext cx="8585199" cy="1920240"/>
              </a:xfrm>
              <a:prstGeom prst="rect">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H="1">
                <a:off x="304800" y="2743221"/>
                <a:ext cx="8580591" cy="0"/>
              </a:xfrm>
              <a:prstGeom prst="straightConnector1">
                <a:avLst/>
              </a:prstGeom>
              <a:ln w="12700" cmpd="sng">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309409" y="4773272"/>
                <a:ext cx="8580591" cy="0"/>
              </a:xfrm>
              <a:prstGeom prst="straightConnector1">
                <a:avLst/>
              </a:prstGeom>
              <a:ln w="12700" cmpd="sng">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2" name="Rounded Rectangle 71"/>
              <p:cNvSpPr>
                <a:spLocks noChangeAspect="1"/>
              </p:cNvSpPr>
              <p:nvPr/>
            </p:nvSpPr>
            <p:spPr>
              <a:xfrm>
                <a:off x="417899" y="2812890"/>
                <a:ext cx="1553280" cy="500947"/>
              </a:xfrm>
              <a:prstGeom prst="roundRect">
                <a:avLst/>
              </a:prstGeom>
              <a:solidFill>
                <a:schemeClr val="bg1">
                  <a:lumMod val="9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accent6">
                        <a:lumMod val="50000"/>
                      </a:schemeClr>
                    </a:solidFill>
                  </a:rPr>
                  <a:t>Software Development</a:t>
                </a:r>
                <a:endParaRPr lang="en-US" sz="1600" b="1" dirty="0">
                  <a:solidFill>
                    <a:schemeClr val="accent6">
                      <a:lumMod val="50000"/>
                    </a:schemeClr>
                  </a:solidFill>
                </a:endParaRPr>
              </a:p>
            </p:txBody>
          </p:sp>
          <p:sp>
            <p:nvSpPr>
              <p:cNvPr id="73" name="Rounded Rectangle 72"/>
              <p:cNvSpPr>
                <a:spLocks noChangeAspect="1"/>
              </p:cNvSpPr>
              <p:nvPr/>
            </p:nvSpPr>
            <p:spPr>
              <a:xfrm>
                <a:off x="1387163" y="3644039"/>
                <a:ext cx="1164094" cy="599701"/>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Literature</a:t>
                </a:r>
                <a:endParaRPr lang="en-US" sz="1400" dirty="0"/>
              </a:p>
            </p:txBody>
          </p:sp>
          <p:sp>
            <p:nvSpPr>
              <p:cNvPr id="74" name="Rounded Rectangle 73"/>
              <p:cNvSpPr/>
              <p:nvPr/>
            </p:nvSpPr>
            <p:spPr>
              <a:xfrm>
                <a:off x="3152967" y="3594920"/>
                <a:ext cx="1161288" cy="60350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NLP Tools</a:t>
                </a:r>
              </a:p>
            </p:txBody>
          </p:sp>
          <p:sp>
            <p:nvSpPr>
              <p:cNvPr id="3" name="Right Arrow 2"/>
              <p:cNvSpPr/>
              <p:nvPr/>
            </p:nvSpPr>
            <p:spPr>
              <a:xfrm>
                <a:off x="2642671" y="3825569"/>
                <a:ext cx="456859" cy="2549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427674" y="2701257"/>
              <a:ext cx="3551173" cy="1746402"/>
              <a:chOff x="3284665" y="2701257"/>
              <a:chExt cx="3551173" cy="1746402"/>
            </a:xfrm>
          </p:grpSpPr>
          <p:grpSp>
            <p:nvGrpSpPr>
              <p:cNvPr id="46" name="Group 45"/>
              <p:cNvGrpSpPr/>
              <p:nvPr/>
            </p:nvGrpSpPr>
            <p:grpSpPr>
              <a:xfrm>
                <a:off x="5561130" y="2701257"/>
                <a:ext cx="1274708" cy="955091"/>
                <a:chOff x="5524844" y="2937116"/>
                <a:chExt cx="1274708" cy="955091"/>
              </a:xfrm>
            </p:grpSpPr>
            <p:pic>
              <p:nvPicPr>
                <p:cNvPr id="36" name="Picture 35"/>
                <p:cNvPicPr>
                  <a:picLocks noChangeAspect="1"/>
                </p:cNvPicPr>
                <p:nvPr/>
              </p:nvPicPr>
              <p:blipFill>
                <a:blip r:embed="rId2"/>
                <a:stretch>
                  <a:fillRect/>
                </a:stretch>
              </p:blipFill>
              <p:spPr>
                <a:xfrm>
                  <a:off x="5758338" y="3255937"/>
                  <a:ext cx="807720" cy="636270"/>
                </a:xfrm>
                <a:prstGeom prst="rect">
                  <a:avLst/>
                </a:prstGeom>
              </p:spPr>
            </p:pic>
            <p:sp>
              <p:nvSpPr>
                <p:cNvPr id="37" name="TextBox 36"/>
                <p:cNvSpPr txBox="1"/>
                <p:nvPr/>
              </p:nvSpPr>
              <p:spPr>
                <a:xfrm>
                  <a:off x="5524844" y="2937116"/>
                  <a:ext cx="1274708" cy="307777"/>
                </a:xfrm>
                <a:prstGeom prst="rect">
                  <a:avLst/>
                </a:prstGeom>
                <a:noFill/>
              </p:spPr>
              <p:txBody>
                <a:bodyPr wrap="none" rtlCol="0">
                  <a:spAutoFit/>
                </a:bodyPr>
                <a:lstStyle/>
                <a:p>
                  <a:r>
                    <a:rPr lang="en-US" sz="1400" dirty="0" smtClean="0"/>
                    <a:t>Curators/Users</a:t>
                  </a:r>
                  <a:endParaRPr lang="en-US" sz="1400" dirty="0"/>
                </a:p>
              </p:txBody>
            </p:sp>
          </p:grpSp>
          <p:sp>
            <p:nvSpPr>
              <p:cNvPr id="38" name="Right Arrow 37"/>
              <p:cNvSpPr/>
              <p:nvPr/>
            </p:nvSpPr>
            <p:spPr>
              <a:xfrm rot="10800000" flipV="1">
                <a:off x="5129386" y="2786055"/>
                <a:ext cx="456859" cy="2666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p:cNvGrpSpPr/>
              <p:nvPr/>
            </p:nvGrpSpPr>
            <p:grpSpPr>
              <a:xfrm>
                <a:off x="3284665" y="3514215"/>
                <a:ext cx="1586470" cy="933444"/>
                <a:chOff x="3339094" y="3441643"/>
                <a:chExt cx="1586470" cy="933444"/>
              </a:xfrm>
            </p:grpSpPr>
            <p:sp>
              <p:nvSpPr>
                <p:cNvPr id="35" name="Can 34"/>
                <p:cNvSpPr>
                  <a:spLocks noChangeAspect="1"/>
                </p:cNvSpPr>
                <p:nvPr/>
              </p:nvSpPr>
              <p:spPr>
                <a:xfrm>
                  <a:off x="4005593" y="3441643"/>
                  <a:ext cx="919971" cy="93344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mongoDB</a:t>
                  </a:r>
                  <a:endParaRPr lang="en-US" sz="1200" b="1" dirty="0">
                    <a:solidFill>
                      <a:schemeClr val="tx1"/>
                    </a:solidFill>
                  </a:endParaRPr>
                </a:p>
              </p:txBody>
            </p:sp>
            <p:sp>
              <p:nvSpPr>
                <p:cNvPr id="45" name="TextBox 44"/>
                <p:cNvSpPr txBox="1"/>
                <p:nvPr/>
              </p:nvSpPr>
              <p:spPr>
                <a:xfrm>
                  <a:off x="3339094" y="3987352"/>
                  <a:ext cx="506870" cy="276999"/>
                </a:xfrm>
                <a:prstGeom prst="rect">
                  <a:avLst/>
                </a:prstGeom>
                <a:noFill/>
              </p:spPr>
              <p:txBody>
                <a:bodyPr wrap="none" rtlCol="0">
                  <a:spAutoFit/>
                </a:bodyPr>
                <a:lstStyle/>
                <a:p>
                  <a:r>
                    <a:rPr lang="en-US" sz="1200" dirty="0" smtClean="0"/>
                    <a:t>JSON</a:t>
                  </a:r>
                  <a:endParaRPr lang="en-US" sz="1200" dirty="0"/>
                </a:p>
              </p:txBody>
            </p:sp>
          </p:grpSp>
        </p:grpSp>
      </p:grpSp>
      <p:sp>
        <p:nvSpPr>
          <p:cNvPr id="52" name="Rectangle 51"/>
          <p:cNvSpPr/>
          <p:nvPr/>
        </p:nvSpPr>
        <p:spPr>
          <a:xfrm>
            <a:off x="320563" y="2339021"/>
            <a:ext cx="8585199" cy="1920240"/>
          </a:xfrm>
          <a:prstGeom prst="rect">
            <a:avLst/>
          </a:prstGeom>
          <a:solidFill>
            <a:schemeClr val="accent6">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 name="Straight Arrow Connector 52"/>
          <p:cNvCxnSpPr/>
          <p:nvPr/>
        </p:nvCxnSpPr>
        <p:spPr>
          <a:xfrm flipH="1">
            <a:off x="307123" y="2270734"/>
            <a:ext cx="8580591" cy="0"/>
          </a:xfrm>
          <a:prstGeom prst="straightConnector1">
            <a:avLst/>
          </a:prstGeom>
          <a:ln w="12700" cmpd="sng">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304800" y="4347129"/>
            <a:ext cx="8580591" cy="0"/>
          </a:xfrm>
          <a:prstGeom prst="straightConnector1">
            <a:avLst/>
          </a:prstGeom>
          <a:ln w="12700" cmpd="sng">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56" name="Picture 55"/>
          <p:cNvPicPr>
            <a:picLocks noChangeAspect="1"/>
          </p:cNvPicPr>
          <p:nvPr/>
        </p:nvPicPr>
        <p:blipFill>
          <a:blip r:embed="rId2"/>
          <a:stretch>
            <a:fillRect/>
          </a:stretch>
        </p:blipFill>
        <p:spPr>
          <a:xfrm>
            <a:off x="7153907" y="2966286"/>
            <a:ext cx="807720" cy="636270"/>
          </a:xfrm>
          <a:prstGeom prst="rect">
            <a:avLst/>
          </a:prstGeom>
        </p:spPr>
      </p:pic>
      <p:sp>
        <p:nvSpPr>
          <p:cNvPr id="57" name="TextBox 56"/>
          <p:cNvSpPr txBox="1"/>
          <p:nvPr/>
        </p:nvSpPr>
        <p:spPr>
          <a:xfrm>
            <a:off x="6984406" y="2395991"/>
            <a:ext cx="1113907" cy="523220"/>
          </a:xfrm>
          <a:prstGeom prst="rect">
            <a:avLst/>
          </a:prstGeom>
          <a:noFill/>
        </p:spPr>
        <p:txBody>
          <a:bodyPr wrap="none" rtlCol="0">
            <a:spAutoFit/>
          </a:bodyPr>
          <a:lstStyle/>
          <a:p>
            <a:r>
              <a:rPr lang="en-US" sz="1400" dirty="0" smtClean="0"/>
              <a:t>Translational</a:t>
            </a:r>
          </a:p>
          <a:p>
            <a:r>
              <a:rPr lang="en-US" sz="1400" dirty="0" smtClean="0"/>
              <a:t> Researchers</a:t>
            </a:r>
            <a:endParaRPr lang="en-US" sz="1400" dirty="0"/>
          </a:p>
        </p:txBody>
      </p:sp>
      <p:sp>
        <p:nvSpPr>
          <p:cNvPr id="58" name="Right Arrow 57"/>
          <p:cNvSpPr/>
          <p:nvPr/>
        </p:nvSpPr>
        <p:spPr>
          <a:xfrm rot="10644161" flipV="1">
            <a:off x="6363494" y="3141947"/>
            <a:ext cx="731520" cy="2666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59"/>
          <p:cNvSpPr>
            <a:spLocks noChangeAspect="1"/>
          </p:cNvSpPr>
          <p:nvPr/>
        </p:nvSpPr>
        <p:spPr>
          <a:xfrm>
            <a:off x="5102292" y="2996940"/>
            <a:ext cx="1164094" cy="599701"/>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G-DOC</a:t>
            </a:r>
            <a:endParaRPr lang="en-US" sz="1400" dirty="0"/>
          </a:p>
        </p:txBody>
      </p:sp>
      <p:sp>
        <p:nvSpPr>
          <p:cNvPr id="61" name="TextBox 60"/>
          <p:cNvSpPr txBox="1"/>
          <p:nvPr/>
        </p:nvSpPr>
        <p:spPr>
          <a:xfrm>
            <a:off x="4962306" y="3609486"/>
            <a:ext cx="1517074" cy="307777"/>
          </a:xfrm>
          <a:prstGeom prst="rect">
            <a:avLst/>
          </a:prstGeom>
          <a:noFill/>
        </p:spPr>
        <p:txBody>
          <a:bodyPr wrap="none" rtlCol="0">
            <a:spAutoFit/>
          </a:bodyPr>
          <a:lstStyle/>
          <a:p>
            <a:r>
              <a:rPr lang="en-US" sz="1400" dirty="0" smtClean="0"/>
              <a:t>Search &amp; Retrieval</a:t>
            </a:r>
            <a:endParaRPr lang="en-US" sz="1400" dirty="0"/>
          </a:p>
        </p:txBody>
      </p:sp>
      <p:sp>
        <p:nvSpPr>
          <p:cNvPr id="64" name="Rounded Rectangle 63"/>
          <p:cNvSpPr>
            <a:spLocks noChangeAspect="1"/>
          </p:cNvSpPr>
          <p:nvPr/>
        </p:nvSpPr>
        <p:spPr>
          <a:xfrm>
            <a:off x="3099530" y="2386012"/>
            <a:ext cx="1164094" cy="599701"/>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Evidence</a:t>
            </a:r>
            <a:endParaRPr lang="en-US" sz="1400" dirty="0"/>
          </a:p>
        </p:txBody>
      </p:sp>
      <p:sp>
        <p:nvSpPr>
          <p:cNvPr id="66" name="TextBox 65"/>
          <p:cNvSpPr txBox="1"/>
          <p:nvPr/>
        </p:nvSpPr>
        <p:spPr>
          <a:xfrm>
            <a:off x="2872564" y="2931287"/>
            <a:ext cx="1648133" cy="307777"/>
          </a:xfrm>
          <a:prstGeom prst="rect">
            <a:avLst/>
          </a:prstGeom>
          <a:noFill/>
        </p:spPr>
        <p:txBody>
          <a:bodyPr wrap="none" rtlCol="0">
            <a:spAutoFit/>
          </a:bodyPr>
          <a:lstStyle/>
          <a:p>
            <a:r>
              <a:rPr lang="en-US" sz="1400" dirty="0" smtClean="0"/>
              <a:t>Variant Level Search</a:t>
            </a:r>
            <a:endParaRPr lang="en-US" sz="1400" dirty="0"/>
          </a:p>
        </p:txBody>
      </p:sp>
      <p:sp>
        <p:nvSpPr>
          <p:cNvPr id="68" name="Rounded Rectangle 67"/>
          <p:cNvSpPr>
            <a:spLocks noChangeAspect="1"/>
          </p:cNvSpPr>
          <p:nvPr/>
        </p:nvSpPr>
        <p:spPr>
          <a:xfrm>
            <a:off x="3103743" y="3401521"/>
            <a:ext cx="1164094" cy="599701"/>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CLIA/CAP/</a:t>
            </a:r>
            <a:r>
              <a:rPr lang="en-US" sz="1400" dirty="0" err="1" smtClean="0"/>
              <a:t>MDx</a:t>
            </a:r>
            <a:endParaRPr lang="en-US" sz="1400" dirty="0" smtClean="0"/>
          </a:p>
        </p:txBody>
      </p:sp>
      <p:sp>
        <p:nvSpPr>
          <p:cNvPr id="69" name="TextBox 68"/>
          <p:cNvSpPr txBox="1"/>
          <p:nvPr/>
        </p:nvSpPr>
        <p:spPr>
          <a:xfrm>
            <a:off x="2989286" y="3965595"/>
            <a:ext cx="1468947" cy="307777"/>
          </a:xfrm>
          <a:prstGeom prst="rect">
            <a:avLst/>
          </a:prstGeom>
          <a:noFill/>
        </p:spPr>
        <p:txBody>
          <a:bodyPr wrap="none" rtlCol="0">
            <a:spAutoFit/>
          </a:bodyPr>
          <a:lstStyle/>
          <a:p>
            <a:r>
              <a:rPr lang="en-US" sz="1400" dirty="0" smtClean="0"/>
              <a:t>Case Level Search</a:t>
            </a:r>
            <a:endParaRPr lang="en-US" sz="1400" dirty="0"/>
          </a:p>
        </p:txBody>
      </p:sp>
      <p:sp>
        <p:nvSpPr>
          <p:cNvPr id="83" name="Rounded Rectangle 82"/>
          <p:cNvSpPr>
            <a:spLocks/>
          </p:cNvSpPr>
          <p:nvPr/>
        </p:nvSpPr>
        <p:spPr>
          <a:xfrm>
            <a:off x="417899" y="2412772"/>
            <a:ext cx="1938528" cy="826291"/>
          </a:xfrm>
          <a:prstGeom prst="roundRect">
            <a:avLst/>
          </a:prstGeom>
          <a:solidFill>
            <a:schemeClr val="bg1">
              <a:lumMod val="9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accent6">
                    <a:lumMod val="50000"/>
                  </a:schemeClr>
                </a:solidFill>
              </a:rPr>
              <a:t>Precision Medicine User Interface</a:t>
            </a:r>
            <a:endParaRPr lang="en-US" sz="1600" b="1" dirty="0">
              <a:solidFill>
                <a:schemeClr val="accent6">
                  <a:lumMod val="50000"/>
                </a:schemeClr>
              </a:solidFill>
            </a:endParaRPr>
          </a:p>
        </p:txBody>
      </p:sp>
      <p:sp>
        <p:nvSpPr>
          <p:cNvPr id="87" name="Rounded Rectangle 86"/>
          <p:cNvSpPr>
            <a:spLocks noChangeAspect="1"/>
          </p:cNvSpPr>
          <p:nvPr/>
        </p:nvSpPr>
        <p:spPr>
          <a:xfrm>
            <a:off x="4605534" y="5330648"/>
            <a:ext cx="2348153" cy="907869"/>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Optimal Final interface Design to maximize comprehension</a:t>
            </a:r>
            <a:endParaRPr lang="en-US" sz="1400" dirty="0"/>
          </a:p>
        </p:txBody>
      </p:sp>
      <p:sp>
        <p:nvSpPr>
          <p:cNvPr id="94" name="Rounded Rectangle 93"/>
          <p:cNvSpPr>
            <a:spLocks/>
          </p:cNvSpPr>
          <p:nvPr/>
        </p:nvSpPr>
        <p:spPr>
          <a:xfrm>
            <a:off x="417899" y="4547760"/>
            <a:ext cx="1938528" cy="763689"/>
          </a:xfrm>
          <a:prstGeom prst="roundRect">
            <a:avLst/>
          </a:prstGeom>
          <a:solidFill>
            <a:schemeClr val="bg1">
              <a:lumMod val="9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accent6">
                    <a:lumMod val="50000"/>
                  </a:schemeClr>
                </a:solidFill>
              </a:rPr>
              <a:t>Cognitive Systems Analysis</a:t>
            </a:r>
            <a:endParaRPr lang="en-US" sz="1600" b="1" dirty="0">
              <a:solidFill>
                <a:schemeClr val="accent6">
                  <a:lumMod val="50000"/>
                </a:schemeClr>
              </a:solidFill>
            </a:endParaRPr>
          </a:p>
        </p:txBody>
      </p:sp>
      <p:cxnSp>
        <p:nvCxnSpPr>
          <p:cNvPr id="95" name="Straight Arrow Connector 94"/>
          <p:cNvCxnSpPr/>
          <p:nvPr/>
        </p:nvCxnSpPr>
        <p:spPr>
          <a:xfrm flipH="1">
            <a:off x="265844" y="4482134"/>
            <a:ext cx="8580591" cy="0"/>
          </a:xfrm>
          <a:prstGeom prst="straightConnector1">
            <a:avLst/>
          </a:prstGeom>
          <a:ln w="12700" cmpd="sng">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296472" y="6530589"/>
            <a:ext cx="8580591" cy="0"/>
          </a:xfrm>
          <a:prstGeom prst="straightConnector1">
            <a:avLst/>
          </a:prstGeom>
          <a:ln w="12700" cmpd="sng">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7" name="Down Arrow 96"/>
          <p:cNvSpPr/>
          <p:nvPr/>
        </p:nvSpPr>
        <p:spPr>
          <a:xfrm>
            <a:off x="5162240" y="2108369"/>
            <a:ext cx="941832" cy="7772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Down Arrow 97"/>
          <p:cNvSpPr/>
          <p:nvPr/>
        </p:nvSpPr>
        <p:spPr>
          <a:xfrm rot="10800000">
            <a:off x="5237237" y="4020500"/>
            <a:ext cx="941832" cy="10903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ounded Rectangle 101"/>
          <p:cNvSpPr>
            <a:spLocks noChangeAspect="1"/>
          </p:cNvSpPr>
          <p:nvPr/>
        </p:nvSpPr>
        <p:spPr>
          <a:xfrm>
            <a:off x="392880" y="5427147"/>
            <a:ext cx="3469128" cy="912025"/>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Surveys, Semi-structured interviews, Talk aloud protocols, Mockup Designs, Prototype interfaces, Test prototype on users, Analyze data.       </a:t>
            </a:r>
            <a:endParaRPr lang="en-US" sz="1400" dirty="0"/>
          </a:p>
        </p:txBody>
      </p:sp>
      <p:sp>
        <p:nvSpPr>
          <p:cNvPr id="103" name="Right Arrow 102"/>
          <p:cNvSpPr>
            <a:spLocks noChangeAspect="1"/>
          </p:cNvSpPr>
          <p:nvPr/>
        </p:nvSpPr>
        <p:spPr>
          <a:xfrm>
            <a:off x="3941959" y="5784583"/>
            <a:ext cx="502545" cy="2804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4149637" y="1657254"/>
            <a:ext cx="927049" cy="461665"/>
          </a:xfrm>
          <a:prstGeom prst="rect">
            <a:avLst/>
          </a:prstGeom>
          <a:noFill/>
        </p:spPr>
        <p:txBody>
          <a:bodyPr wrap="none" rtlCol="0">
            <a:spAutoFit/>
          </a:bodyPr>
          <a:lstStyle/>
          <a:p>
            <a:pPr algn="ctr"/>
            <a:r>
              <a:rPr lang="en-US" sz="1200" i="1" dirty="0" smtClean="0"/>
              <a:t>Not curated</a:t>
            </a:r>
          </a:p>
          <a:p>
            <a:pPr algn="ctr"/>
            <a:r>
              <a:rPr lang="en-US" sz="1200" i="1" dirty="0" smtClean="0"/>
              <a:t>Data</a:t>
            </a:r>
            <a:endParaRPr lang="en-US" sz="1200" i="1" dirty="0"/>
          </a:p>
        </p:txBody>
      </p:sp>
      <p:sp>
        <p:nvSpPr>
          <p:cNvPr id="59" name="TextBox 58"/>
          <p:cNvSpPr txBox="1"/>
          <p:nvPr/>
        </p:nvSpPr>
        <p:spPr>
          <a:xfrm>
            <a:off x="5856220" y="441035"/>
            <a:ext cx="1004085" cy="461665"/>
          </a:xfrm>
          <a:prstGeom prst="rect">
            <a:avLst/>
          </a:prstGeom>
          <a:noFill/>
        </p:spPr>
        <p:txBody>
          <a:bodyPr wrap="square" rtlCol="0">
            <a:spAutoFit/>
          </a:bodyPr>
          <a:lstStyle/>
          <a:p>
            <a:r>
              <a:rPr lang="en-US" sz="1200" dirty="0" err="1" smtClean="0"/>
              <a:t>BioC</a:t>
            </a:r>
            <a:r>
              <a:rPr lang="en-US" sz="1200" dirty="0" smtClean="0"/>
              <a:t> to JSON Converter</a:t>
            </a:r>
            <a:endParaRPr lang="en-US" sz="1200" dirty="0"/>
          </a:p>
        </p:txBody>
      </p:sp>
      <p:sp>
        <p:nvSpPr>
          <p:cNvPr id="63" name="Left-Up Arrow 62"/>
          <p:cNvSpPr>
            <a:spLocks/>
          </p:cNvSpPr>
          <p:nvPr/>
        </p:nvSpPr>
        <p:spPr>
          <a:xfrm rot="19116196">
            <a:off x="4476482" y="3006796"/>
            <a:ext cx="576072" cy="576072"/>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2"/>
          <a:stretch>
            <a:fillRect/>
          </a:stretch>
        </p:blipFill>
        <p:spPr>
          <a:xfrm>
            <a:off x="6937633" y="1382682"/>
            <a:ext cx="807720" cy="636270"/>
          </a:xfrm>
          <a:prstGeom prst="rect">
            <a:avLst/>
          </a:prstGeom>
        </p:spPr>
      </p:pic>
      <p:sp>
        <p:nvSpPr>
          <p:cNvPr id="71" name="TextBox 70"/>
          <p:cNvSpPr txBox="1"/>
          <p:nvPr/>
        </p:nvSpPr>
        <p:spPr>
          <a:xfrm>
            <a:off x="6495860" y="1115645"/>
            <a:ext cx="1849936" cy="307777"/>
          </a:xfrm>
          <a:prstGeom prst="rect">
            <a:avLst/>
          </a:prstGeom>
          <a:noFill/>
        </p:spPr>
        <p:txBody>
          <a:bodyPr wrap="none" rtlCol="0">
            <a:spAutoFit/>
          </a:bodyPr>
          <a:lstStyle/>
          <a:p>
            <a:r>
              <a:rPr lang="en-US" sz="1400" dirty="0" smtClean="0"/>
              <a:t>Computational Experts</a:t>
            </a:r>
            <a:endParaRPr lang="en-US" sz="1400" dirty="0"/>
          </a:p>
        </p:txBody>
      </p:sp>
      <p:sp>
        <p:nvSpPr>
          <p:cNvPr id="75" name="Right Arrow 74"/>
          <p:cNvSpPr/>
          <p:nvPr/>
        </p:nvSpPr>
        <p:spPr>
          <a:xfrm rot="10630730" flipV="1">
            <a:off x="6060734" y="1308054"/>
            <a:ext cx="456859" cy="2666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6014144" y="1631148"/>
            <a:ext cx="764126" cy="307777"/>
          </a:xfrm>
          <a:prstGeom prst="rect">
            <a:avLst/>
          </a:prstGeom>
          <a:noFill/>
        </p:spPr>
        <p:txBody>
          <a:bodyPr wrap="none" rtlCol="0">
            <a:spAutoFit/>
          </a:bodyPr>
          <a:lstStyle/>
          <a:p>
            <a:r>
              <a:rPr lang="en-US" sz="1400" dirty="0" smtClean="0"/>
              <a:t>Ranking</a:t>
            </a:r>
            <a:endParaRPr lang="en-US" sz="1400" dirty="0"/>
          </a:p>
        </p:txBody>
      </p:sp>
      <p:sp>
        <p:nvSpPr>
          <p:cNvPr id="62" name="Right Arrow 61"/>
          <p:cNvSpPr/>
          <p:nvPr/>
        </p:nvSpPr>
        <p:spPr>
          <a:xfrm>
            <a:off x="4444504" y="1192394"/>
            <a:ext cx="456859" cy="2549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Up-Down Arrow 4"/>
          <p:cNvSpPr/>
          <p:nvPr/>
        </p:nvSpPr>
        <p:spPr>
          <a:xfrm>
            <a:off x="5394121" y="453196"/>
            <a:ext cx="290218" cy="412564"/>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465" y="181457"/>
            <a:ext cx="1196149" cy="2507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597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439150" cy="990600"/>
          </a:xfrm>
        </p:spPr>
        <p:txBody>
          <a:bodyPr/>
          <a:lstStyle/>
          <a:p>
            <a:r>
              <a:rPr lang="en-US" sz="2800" dirty="0"/>
              <a:t>Example NLP </a:t>
            </a:r>
            <a:r>
              <a:rPr lang="en-US" sz="2800" dirty="0" smtClean="0"/>
              <a:t>output for </a:t>
            </a:r>
            <a:r>
              <a:rPr lang="en-US" sz="2800" dirty="0" err="1" smtClean="0"/>
              <a:t>EGFR+Erlotinib</a:t>
            </a:r>
            <a:endParaRPr lang="en-US" sz="2800" dirty="0"/>
          </a:p>
        </p:txBody>
      </p:sp>
      <p:pic>
        <p:nvPicPr>
          <p:cNvPr id="2050" name="Picture 2" descr="C:\Users\sr879\Downloads\BioQrator 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3950"/>
            <a:ext cx="9144000" cy="470973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461641" y="5872485"/>
            <a:ext cx="4502195" cy="369332"/>
          </a:xfrm>
          <a:prstGeom prst="rect">
            <a:avLst/>
          </a:prstGeom>
        </p:spPr>
        <p:txBody>
          <a:bodyPr wrap="none">
            <a:spAutoFit/>
          </a:bodyPr>
          <a:lstStyle/>
          <a:p>
            <a:r>
              <a:rPr lang="en-US" b="1" dirty="0"/>
              <a:t>NLP results currently visualized in html</a:t>
            </a:r>
          </a:p>
        </p:txBody>
      </p:sp>
    </p:spTree>
    <p:extLst>
      <p:ext uri="{BB962C8B-B14F-4D97-AF65-F5344CB8AC3E}">
        <p14:creationId xmlns:p14="http://schemas.microsoft.com/office/powerpoint/2010/main" val="1295138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285750"/>
            <a:ext cx="8162925" cy="990600"/>
          </a:xfrm>
        </p:spPr>
        <p:txBody>
          <a:bodyPr>
            <a:normAutofit fontScale="90000"/>
          </a:bodyPr>
          <a:lstStyle/>
          <a:p>
            <a:r>
              <a:rPr lang="en-US" dirty="0" smtClean="0"/>
              <a:t>Information to be captured from each paper</a:t>
            </a:r>
            <a:endParaRPr lang="en-US" dirty="0"/>
          </a:p>
        </p:txBody>
      </p:sp>
      <p:sp>
        <p:nvSpPr>
          <p:cNvPr id="3" name="Content Placeholder 2"/>
          <p:cNvSpPr>
            <a:spLocks noGrp="1"/>
          </p:cNvSpPr>
          <p:nvPr>
            <p:ph idx="1"/>
          </p:nvPr>
        </p:nvSpPr>
        <p:spPr>
          <a:xfrm>
            <a:off x="457200" y="1295400"/>
            <a:ext cx="8229600" cy="3657599"/>
          </a:xfrm>
        </p:spPr>
        <p:txBody>
          <a:bodyPr>
            <a:noAutofit/>
          </a:bodyPr>
          <a:lstStyle/>
          <a:p>
            <a:pPr marL="514350" indent="-514350">
              <a:buFont typeface="+mj-lt"/>
              <a:buAutoNum type="arabicPeriod"/>
            </a:pPr>
            <a:r>
              <a:rPr lang="en-US" sz="1400" dirty="0"/>
              <a:t>Cancer </a:t>
            </a:r>
            <a:r>
              <a:rPr lang="en-US" sz="1400" dirty="0" smtClean="0"/>
              <a:t>Type - </a:t>
            </a:r>
            <a:r>
              <a:rPr lang="en-US" sz="1400" b="1" dirty="0" smtClean="0">
                <a:solidFill>
                  <a:srgbClr val="00B050"/>
                </a:solidFill>
              </a:rPr>
              <a:t>Validation: </a:t>
            </a:r>
            <a:r>
              <a:rPr lang="en-US" sz="1400" b="1" dirty="0">
                <a:solidFill>
                  <a:srgbClr val="00B050"/>
                </a:solidFill>
              </a:rPr>
              <a:t>Add/Edit/Delete</a:t>
            </a:r>
          </a:p>
          <a:p>
            <a:pPr marL="514350" indent="-514350">
              <a:buFont typeface="+mj-lt"/>
              <a:buAutoNum type="arabicPeriod"/>
            </a:pPr>
            <a:r>
              <a:rPr lang="en-US" sz="1400" dirty="0" smtClean="0"/>
              <a:t>Cancer stage - </a:t>
            </a:r>
            <a:r>
              <a:rPr lang="en-US" sz="1400" b="1" dirty="0" smtClean="0">
                <a:solidFill>
                  <a:srgbClr val="00B0F0"/>
                </a:solidFill>
              </a:rPr>
              <a:t>Add</a:t>
            </a:r>
            <a:endParaRPr lang="en-US" sz="1400" b="1" dirty="0">
              <a:solidFill>
                <a:srgbClr val="00B0F0"/>
              </a:solidFill>
            </a:endParaRPr>
          </a:p>
          <a:p>
            <a:pPr marL="514350" indent="-514350">
              <a:buFont typeface="+mj-lt"/>
              <a:buAutoNum type="arabicPeriod"/>
            </a:pPr>
            <a:r>
              <a:rPr lang="en-US" sz="1400" dirty="0"/>
              <a:t>Gene </a:t>
            </a:r>
            <a:r>
              <a:rPr lang="en-US" sz="1400" dirty="0" smtClean="0"/>
              <a:t>Symbol </a:t>
            </a:r>
            <a:r>
              <a:rPr lang="en-US" sz="1400" dirty="0"/>
              <a:t>- </a:t>
            </a:r>
            <a:r>
              <a:rPr lang="en-US" sz="1400" b="1" dirty="0">
                <a:solidFill>
                  <a:srgbClr val="00B050"/>
                </a:solidFill>
              </a:rPr>
              <a:t>Validation: </a:t>
            </a:r>
            <a:r>
              <a:rPr lang="en-US" sz="1400" b="1" dirty="0" smtClean="0">
                <a:solidFill>
                  <a:srgbClr val="00B050"/>
                </a:solidFill>
              </a:rPr>
              <a:t>Add/Edit/Delete</a:t>
            </a:r>
            <a:endParaRPr lang="en-US" sz="1400" b="1" dirty="0">
              <a:solidFill>
                <a:srgbClr val="00B050"/>
              </a:solidFill>
            </a:endParaRPr>
          </a:p>
          <a:p>
            <a:pPr marL="514350" indent="-514350">
              <a:buFont typeface="+mj-lt"/>
              <a:buAutoNum type="arabicPeriod"/>
            </a:pPr>
            <a:r>
              <a:rPr lang="en-US" sz="1400" dirty="0" smtClean="0"/>
              <a:t>Genomic Anomaly </a:t>
            </a:r>
            <a:r>
              <a:rPr lang="en-US" sz="1400" dirty="0"/>
              <a:t>- </a:t>
            </a:r>
            <a:r>
              <a:rPr lang="en-US" sz="1400" b="1" dirty="0">
                <a:solidFill>
                  <a:srgbClr val="00B050"/>
                </a:solidFill>
              </a:rPr>
              <a:t>Validation: </a:t>
            </a:r>
            <a:r>
              <a:rPr lang="en-US" sz="1400" b="1" dirty="0" smtClean="0">
                <a:solidFill>
                  <a:srgbClr val="00B050"/>
                </a:solidFill>
              </a:rPr>
              <a:t>Add/Edit/Delete</a:t>
            </a:r>
          </a:p>
          <a:p>
            <a:pPr marL="514350" indent="-514350">
              <a:buFont typeface="+mj-lt"/>
              <a:buAutoNum type="arabicPeriod"/>
            </a:pPr>
            <a:r>
              <a:rPr lang="en-US" sz="1400" dirty="0"/>
              <a:t>Assay </a:t>
            </a:r>
            <a:r>
              <a:rPr lang="en-US" sz="1400" dirty="0" smtClean="0"/>
              <a:t>Type - </a:t>
            </a:r>
            <a:r>
              <a:rPr lang="en-US" sz="1400" b="1" dirty="0" smtClean="0">
                <a:solidFill>
                  <a:srgbClr val="00B0F0"/>
                </a:solidFill>
              </a:rPr>
              <a:t>Add</a:t>
            </a:r>
          </a:p>
          <a:p>
            <a:pPr marL="514350" indent="-514350">
              <a:buFont typeface="+mj-lt"/>
              <a:buAutoNum type="arabicPeriod"/>
            </a:pPr>
            <a:r>
              <a:rPr lang="en-US" sz="1400" dirty="0"/>
              <a:t>Model system (Specify if human, cell line, animal </a:t>
            </a:r>
            <a:r>
              <a:rPr lang="en-US" sz="1400" dirty="0" smtClean="0"/>
              <a:t>model) - </a:t>
            </a:r>
            <a:r>
              <a:rPr lang="en-US" sz="1400" b="1" dirty="0" smtClean="0">
                <a:solidFill>
                  <a:srgbClr val="00B050"/>
                </a:solidFill>
              </a:rPr>
              <a:t>Validation</a:t>
            </a:r>
            <a:r>
              <a:rPr lang="en-US" sz="1400" b="1" dirty="0">
                <a:solidFill>
                  <a:srgbClr val="00B050"/>
                </a:solidFill>
              </a:rPr>
              <a:t>: Add/Edit/Delete</a:t>
            </a:r>
          </a:p>
          <a:p>
            <a:pPr marL="514350" indent="-514350">
              <a:buFont typeface="+mj-lt"/>
              <a:buAutoNum type="arabicPeriod"/>
            </a:pPr>
            <a:r>
              <a:rPr lang="en-US" sz="1400" dirty="0" smtClean="0"/>
              <a:t>Other </a:t>
            </a:r>
            <a:r>
              <a:rPr lang="en-US" sz="1400" dirty="0"/>
              <a:t>genes </a:t>
            </a:r>
            <a:r>
              <a:rPr lang="en-US" sz="1400" dirty="0" smtClean="0"/>
              <a:t>studied - </a:t>
            </a:r>
            <a:r>
              <a:rPr lang="en-US" sz="1400" b="1" dirty="0" smtClean="0">
                <a:solidFill>
                  <a:srgbClr val="00B050"/>
                </a:solidFill>
              </a:rPr>
              <a:t>Validation</a:t>
            </a:r>
            <a:r>
              <a:rPr lang="en-US" sz="1400" b="1" dirty="0">
                <a:solidFill>
                  <a:srgbClr val="00B050"/>
                </a:solidFill>
              </a:rPr>
              <a:t>: </a:t>
            </a:r>
            <a:r>
              <a:rPr lang="en-US" sz="1400" b="1" dirty="0" smtClean="0">
                <a:solidFill>
                  <a:srgbClr val="00B050"/>
                </a:solidFill>
              </a:rPr>
              <a:t>Add/Edit/Delete</a:t>
            </a:r>
            <a:endParaRPr lang="en-US" sz="1400" b="1" dirty="0">
              <a:solidFill>
                <a:srgbClr val="00B050"/>
              </a:solidFill>
            </a:endParaRPr>
          </a:p>
          <a:p>
            <a:pPr marL="514350" indent="-514350">
              <a:buFont typeface="+mj-lt"/>
              <a:buAutoNum type="arabicPeriod"/>
            </a:pPr>
            <a:r>
              <a:rPr lang="en-US" sz="1400" dirty="0"/>
              <a:t>Drug/Combination of </a:t>
            </a:r>
            <a:r>
              <a:rPr lang="en-US" sz="1400" dirty="0" smtClean="0"/>
              <a:t>drugs - </a:t>
            </a:r>
            <a:r>
              <a:rPr lang="en-US" sz="1400" b="1" dirty="0" smtClean="0">
                <a:solidFill>
                  <a:srgbClr val="00B050"/>
                </a:solidFill>
              </a:rPr>
              <a:t>Validation</a:t>
            </a:r>
            <a:r>
              <a:rPr lang="en-US" sz="1400" b="1" dirty="0">
                <a:solidFill>
                  <a:srgbClr val="00B050"/>
                </a:solidFill>
              </a:rPr>
              <a:t>: </a:t>
            </a:r>
            <a:r>
              <a:rPr lang="en-US" sz="1400" b="1" dirty="0" smtClean="0">
                <a:solidFill>
                  <a:srgbClr val="00B050"/>
                </a:solidFill>
              </a:rPr>
              <a:t>Add/Edit/Delete</a:t>
            </a:r>
            <a:endParaRPr lang="en-US" sz="1400" b="1" dirty="0">
              <a:solidFill>
                <a:srgbClr val="00B050"/>
              </a:solidFill>
            </a:endParaRPr>
          </a:p>
          <a:p>
            <a:pPr marL="514350" indent="-514350">
              <a:buFont typeface="+mj-lt"/>
              <a:buAutoNum type="arabicPeriod"/>
            </a:pPr>
            <a:r>
              <a:rPr lang="en-US" sz="1400" dirty="0"/>
              <a:t>Therapy </a:t>
            </a:r>
            <a:r>
              <a:rPr lang="en-US" sz="1400" dirty="0" smtClean="0"/>
              <a:t>setting - </a:t>
            </a:r>
            <a:r>
              <a:rPr lang="en-US" sz="1400" b="1" dirty="0" smtClean="0">
                <a:solidFill>
                  <a:srgbClr val="00B0F0"/>
                </a:solidFill>
              </a:rPr>
              <a:t>Add</a:t>
            </a:r>
            <a:endParaRPr lang="en-US" sz="1400" b="1" dirty="0">
              <a:solidFill>
                <a:srgbClr val="00B0F0"/>
              </a:solidFill>
            </a:endParaRPr>
          </a:p>
          <a:p>
            <a:pPr marL="514350" indent="-514350">
              <a:buFont typeface="+mj-lt"/>
              <a:buAutoNum type="arabicPeriod"/>
            </a:pPr>
            <a:r>
              <a:rPr lang="en-US" sz="1400" dirty="0"/>
              <a:t>Predictive effect of biomarker on therapeutic </a:t>
            </a:r>
            <a:r>
              <a:rPr lang="en-US" sz="1400" dirty="0" smtClean="0"/>
              <a:t>outcome – </a:t>
            </a:r>
            <a:r>
              <a:rPr lang="en-US" sz="1400" b="1" dirty="0" smtClean="0">
                <a:solidFill>
                  <a:srgbClr val="C00000"/>
                </a:solidFill>
              </a:rPr>
              <a:t>Interpretation: based on statements with mnemonics or full text</a:t>
            </a:r>
            <a:endParaRPr lang="en-US" sz="1400" b="1" dirty="0">
              <a:solidFill>
                <a:srgbClr val="C00000"/>
              </a:solidFill>
            </a:endParaRPr>
          </a:p>
          <a:p>
            <a:pPr marL="514350" indent="-514350">
              <a:buFont typeface="+mj-lt"/>
              <a:buAutoNum type="arabicPeriod"/>
            </a:pPr>
            <a:r>
              <a:rPr lang="en-US" sz="1400" dirty="0" smtClean="0"/>
              <a:t>Type </a:t>
            </a:r>
            <a:r>
              <a:rPr lang="en-US" sz="1400" dirty="0"/>
              <a:t>of </a:t>
            </a:r>
            <a:r>
              <a:rPr lang="en-US" sz="1400" dirty="0" smtClean="0"/>
              <a:t>study – </a:t>
            </a:r>
            <a:r>
              <a:rPr lang="en-US" sz="1400" b="1" dirty="0" smtClean="0">
                <a:solidFill>
                  <a:srgbClr val="C00000"/>
                </a:solidFill>
              </a:rPr>
              <a:t>Interpretation based on abstract or full text</a:t>
            </a:r>
            <a:endParaRPr lang="en-US" sz="1400" b="1" dirty="0">
              <a:solidFill>
                <a:srgbClr val="C00000"/>
              </a:solidFill>
            </a:endParaRPr>
          </a:p>
          <a:p>
            <a:pPr marL="514350" indent="-514350">
              <a:buFont typeface="+mj-lt"/>
              <a:buAutoNum type="arabicPeriod"/>
            </a:pPr>
            <a:r>
              <a:rPr lang="en-US" sz="1400" dirty="0"/>
              <a:t>Strength of </a:t>
            </a:r>
            <a:r>
              <a:rPr lang="en-US" sz="1400" dirty="0" smtClean="0"/>
              <a:t>Evidence - </a:t>
            </a:r>
            <a:r>
              <a:rPr lang="en-US" sz="1400" b="1" dirty="0">
                <a:solidFill>
                  <a:srgbClr val="C00000"/>
                </a:solidFill>
              </a:rPr>
              <a:t>Interpretation based on </a:t>
            </a:r>
            <a:r>
              <a:rPr lang="en-US" sz="1400" b="1" dirty="0" smtClean="0">
                <a:solidFill>
                  <a:srgbClr val="C00000"/>
                </a:solidFill>
              </a:rPr>
              <a:t>abstract or full text</a:t>
            </a:r>
            <a:endParaRPr lang="en-US" sz="1400" b="1" dirty="0">
              <a:solidFill>
                <a:srgbClr val="C00000"/>
              </a:solidFill>
            </a:endParaRPr>
          </a:p>
          <a:p>
            <a:pPr marL="514350" indent="-514350">
              <a:buFont typeface="+mj-lt"/>
              <a:buAutoNum type="arabicPeriod"/>
            </a:pPr>
            <a:r>
              <a:rPr lang="en-US" sz="1400" dirty="0" smtClean="0"/>
              <a:t>Total </a:t>
            </a:r>
            <a:r>
              <a:rPr lang="en-US" sz="1400" dirty="0"/>
              <a:t># of samples in </a:t>
            </a:r>
            <a:r>
              <a:rPr lang="en-US" sz="1400" dirty="0" smtClean="0"/>
              <a:t>study - </a:t>
            </a:r>
            <a:r>
              <a:rPr lang="en-US" sz="1400" b="1" dirty="0" smtClean="0">
                <a:solidFill>
                  <a:srgbClr val="00B0F0"/>
                </a:solidFill>
              </a:rPr>
              <a:t>Add</a:t>
            </a:r>
            <a:endParaRPr lang="en-US" sz="1400" b="1" dirty="0">
              <a:solidFill>
                <a:srgbClr val="00B0F0"/>
              </a:solidFill>
            </a:endParaRPr>
          </a:p>
          <a:p>
            <a:pPr marL="514350" indent="-514350">
              <a:buFont typeface="+mj-lt"/>
              <a:buAutoNum type="arabicPeriod"/>
            </a:pPr>
            <a:r>
              <a:rPr lang="en-US" sz="1400" dirty="0" smtClean="0"/>
              <a:t>Outcomes </a:t>
            </a:r>
            <a:r>
              <a:rPr lang="en-US" sz="1400" dirty="0">
                <a:solidFill>
                  <a:schemeClr val="accent6">
                    <a:lumMod val="75000"/>
                  </a:schemeClr>
                </a:solidFill>
              </a:rPr>
              <a:t>(will mainly be statements with mnemonics</a:t>
            </a:r>
            <a:r>
              <a:rPr lang="en-US" sz="1400" dirty="0" smtClean="0">
                <a:solidFill>
                  <a:schemeClr val="accent6">
                    <a:lumMod val="75000"/>
                  </a:schemeClr>
                </a:solidFill>
              </a:rPr>
              <a:t>) </a:t>
            </a:r>
            <a:r>
              <a:rPr lang="en-US" sz="1400" dirty="0" smtClean="0"/>
              <a:t>– </a:t>
            </a:r>
            <a:r>
              <a:rPr lang="en-US" sz="1400" b="1" dirty="0" smtClean="0">
                <a:solidFill>
                  <a:srgbClr val="00B050"/>
                </a:solidFill>
              </a:rPr>
              <a:t>Validation: Add/Edit/Delete</a:t>
            </a:r>
          </a:p>
          <a:p>
            <a:pPr marL="514350" indent="-514350">
              <a:buFont typeface="+mj-lt"/>
              <a:buAutoNum type="arabicPeriod"/>
            </a:pPr>
            <a:r>
              <a:rPr lang="en-US" sz="1400" dirty="0"/>
              <a:t>Adverse Events - </a:t>
            </a:r>
            <a:r>
              <a:rPr lang="en-US" sz="1400" b="1" dirty="0" smtClean="0">
                <a:solidFill>
                  <a:srgbClr val="00B0F0"/>
                </a:solidFill>
              </a:rPr>
              <a:t>Add</a:t>
            </a:r>
            <a:endParaRPr lang="en-US" sz="1400" b="1" dirty="0">
              <a:solidFill>
                <a:srgbClr val="00B050"/>
              </a:solidFill>
            </a:endParaRPr>
          </a:p>
          <a:p>
            <a:pPr marL="514350" indent="-514350">
              <a:buFont typeface="+mj-lt"/>
              <a:buAutoNum type="arabicPeriod"/>
            </a:pPr>
            <a:r>
              <a:rPr lang="en-US" sz="1400" dirty="0" smtClean="0"/>
              <a:t>Patient </a:t>
            </a:r>
            <a:r>
              <a:rPr lang="en-US" sz="1400" dirty="0"/>
              <a:t>inclusion </a:t>
            </a:r>
            <a:r>
              <a:rPr lang="en-US" sz="1400" dirty="0" smtClean="0"/>
              <a:t>criteria - </a:t>
            </a:r>
            <a:r>
              <a:rPr lang="en-US" sz="1400" b="1" dirty="0" smtClean="0">
                <a:solidFill>
                  <a:srgbClr val="00B0F0"/>
                </a:solidFill>
              </a:rPr>
              <a:t>Add</a:t>
            </a:r>
            <a:endParaRPr lang="en-US" sz="1400" b="1" dirty="0"/>
          </a:p>
          <a:p>
            <a:pPr marL="514350" indent="-514350">
              <a:buFont typeface="+mj-lt"/>
              <a:buAutoNum type="arabicPeriod"/>
            </a:pPr>
            <a:r>
              <a:rPr lang="en-US" sz="1400" dirty="0"/>
              <a:t>Patient exclusion </a:t>
            </a:r>
            <a:r>
              <a:rPr lang="en-US" sz="1400" dirty="0" smtClean="0"/>
              <a:t>criteria – </a:t>
            </a:r>
            <a:r>
              <a:rPr lang="en-US" sz="1400" b="1" dirty="0" smtClean="0">
                <a:solidFill>
                  <a:srgbClr val="00B0F0"/>
                </a:solidFill>
              </a:rPr>
              <a:t>Add</a:t>
            </a:r>
          </a:p>
          <a:p>
            <a:pPr marL="514350" indent="-514350">
              <a:buFont typeface="+mj-lt"/>
              <a:buAutoNum type="arabicPeriod"/>
            </a:pPr>
            <a:r>
              <a:rPr lang="en-US" sz="1400" dirty="0"/>
              <a:t>Pathways involved - </a:t>
            </a:r>
            <a:r>
              <a:rPr lang="en-US" sz="1400" b="1" dirty="0" smtClean="0">
                <a:solidFill>
                  <a:srgbClr val="00B0F0"/>
                </a:solidFill>
              </a:rPr>
              <a:t>Add</a:t>
            </a:r>
            <a:endParaRPr lang="en-US" sz="1400" b="1" dirty="0"/>
          </a:p>
        </p:txBody>
      </p:sp>
    </p:spTree>
    <p:extLst>
      <p:ext uri="{BB962C8B-B14F-4D97-AF65-F5344CB8AC3E}">
        <p14:creationId xmlns:p14="http://schemas.microsoft.com/office/powerpoint/2010/main" val="2193854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762000"/>
          </a:xfrm>
        </p:spPr>
        <p:txBody>
          <a:bodyPr/>
          <a:lstStyle/>
          <a:p>
            <a:pPr algn="ctr"/>
            <a:r>
              <a:rPr lang="en-US" sz="2800" dirty="0" smtClean="0"/>
              <a:t>Study level evidence assignment</a:t>
            </a:r>
            <a:endParaRPr lang="en-US" sz="2800" dirty="0"/>
          </a:p>
        </p:txBody>
      </p:sp>
      <p:graphicFrame>
        <p:nvGraphicFramePr>
          <p:cNvPr id="7" name="Diagram 6"/>
          <p:cNvGraphicFramePr/>
          <p:nvPr>
            <p:extLst/>
          </p:nvPr>
        </p:nvGraphicFramePr>
        <p:xfrm>
          <a:off x="24655" y="1092200"/>
          <a:ext cx="39624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3962400" y="942538"/>
            <a:ext cx="5105400" cy="1292662"/>
          </a:xfrm>
          <a:prstGeom prst="rect">
            <a:avLst/>
          </a:prstGeom>
          <a:solidFill>
            <a:srgbClr val="8C0000"/>
          </a:solidFill>
          <a:ln>
            <a:noFill/>
          </a:ln>
        </p:spPr>
        <p:txBody>
          <a:bodyPr wrap="square" rtlCol="0">
            <a:spAutoFit/>
          </a:bodyPr>
          <a:lstStyle/>
          <a:p>
            <a:r>
              <a:rPr lang="en-US" sz="1300" b="1" dirty="0" smtClean="0">
                <a:solidFill>
                  <a:schemeClr val="bg1"/>
                </a:solidFill>
              </a:rPr>
              <a:t>IA: </a:t>
            </a:r>
            <a:r>
              <a:rPr lang="en-US" sz="1300" b="1" dirty="0">
                <a:solidFill>
                  <a:schemeClr val="bg1"/>
                </a:solidFill>
                <a:ea typeface="Arial"/>
                <a:cs typeface="Arial"/>
              </a:rPr>
              <a:t>High impact meta </a:t>
            </a:r>
            <a:r>
              <a:rPr lang="en-US" sz="1300" b="1" dirty="0" smtClean="0">
                <a:solidFill>
                  <a:schemeClr val="bg1"/>
                </a:solidFill>
                <a:ea typeface="Arial"/>
                <a:cs typeface="Arial"/>
              </a:rPr>
              <a:t>analysis</a:t>
            </a:r>
          </a:p>
          <a:p>
            <a:r>
              <a:rPr lang="en-US" sz="1300" b="1" dirty="0" smtClean="0">
                <a:solidFill>
                  <a:schemeClr val="bg1"/>
                </a:solidFill>
                <a:ea typeface="Arial"/>
                <a:cs typeface="Arial"/>
              </a:rPr>
              <a:t>IB: High impact review</a:t>
            </a:r>
          </a:p>
          <a:p>
            <a:r>
              <a:rPr lang="en-US" sz="1300" b="1" dirty="0" smtClean="0">
                <a:solidFill>
                  <a:schemeClr val="bg1"/>
                </a:solidFill>
              </a:rPr>
              <a:t>IC: </a:t>
            </a:r>
            <a:r>
              <a:rPr lang="en-US" sz="1300" b="1" dirty="0">
                <a:solidFill>
                  <a:schemeClr val="bg1"/>
                </a:solidFill>
              </a:rPr>
              <a:t>Prospective randomized clinical </a:t>
            </a:r>
            <a:r>
              <a:rPr lang="en-US" sz="1300" b="1" dirty="0" smtClean="0">
                <a:solidFill>
                  <a:schemeClr val="bg1"/>
                </a:solidFill>
              </a:rPr>
              <a:t>trial using stratification based on biomarkers</a:t>
            </a:r>
          </a:p>
          <a:p>
            <a:r>
              <a:rPr lang="en-US" sz="1300" b="1" dirty="0" smtClean="0">
                <a:solidFill>
                  <a:schemeClr val="bg1"/>
                </a:solidFill>
              </a:rPr>
              <a:t>ID: Biomarker driven retrospective review of a prospective randomized trial  </a:t>
            </a:r>
            <a:endParaRPr lang="en-US" sz="1300" b="1" dirty="0">
              <a:solidFill>
                <a:schemeClr val="bg1"/>
              </a:solidFill>
            </a:endParaRPr>
          </a:p>
        </p:txBody>
      </p:sp>
      <p:sp>
        <p:nvSpPr>
          <p:cNvPr id="9" name="TextBox 8"/>
          <p:cNvSpPr txBox="1"/>
          <p:nvPr/>
        </p:nvSpPr>
        <p:spPr>
          <a:xfrm>
            <a:off x="3962400" y="2266484"/>
            <a:ext cx="5105400" cy="1492716"/>
          </a:xfrm>
          <a:prstGeom prst="rect">
            <a:avLst/>
          </a:prstGeom>
          <a:solidFill>
            <a:srgbClr val="546E3D"/>
          </a:solidFill>
          <a:ln>
            <a:noFill/>
          </a:ln>
        </p:spPr>
        <p:txBody>
          <a:bodyPr wrap="square" rtlCol="0">
            <a:spAutoFit/>
          </a:bodyPr>
          <a:lstStyle/>
          <a:p>
            <a:r>
              <a:rPr lang="en-US" sz="1300" b="1" dirty="0" smtClean="0">
                <a:solidFill>
                  <a:srgbClr val="FFFFFF"/>
                </a:solidFill>
              </a:rPr>
              <a:t>IIA: Meta analysis using prospective non randomized or retrospective biomarker studies</a:t>
            </a:r>
          </a:p>
          <a:p>
            <a:r>
              <a:rPr lang="en-US" sz="1300" b="1" dirty="0" smtClean="0">
                <a:solidFill>
                  <a:srgbClr val="FFFFFF"/>
                </a:solidFill>
              </a:rPr>
              <a:t>IIB: Prospective non randomized trial (Biomarker driven)</a:t>
            </a:r>
          </a:p>
          <a:p>
            <a:r>
              <a:rPr lang="en-US" sz="1300" b="1" dirty="0" smtClean="0">
                <a:solidFill>
                  <a:srgbClr val="FFFFFF"/>
                </a:solidFill>
              </a:rPr>
              <a:t>IIC: Retrospective review of biomarkers from a non randomized trial</a:t>
            </a:r>
          </a:p>
          <a:p>
            <a:r>
              <a:rPr lang="en-US" sz="1300" b="1" dirty="0" smtClean="0">
                <a:solidFill>
                  <a:srgbClr val="FFFFFF"/>
                </a:solidFill>
              </a:rPr>
              <a:t>IID: Low powered retrospective </a:t>
            </a:r>
            <a:r>
              <a:rPr lang="en-US" sz="1300" b="1" dirty="0">
                <a:solidFill>
                  <a:srgbClr val="FFFFFF"/>
                </a:solidFill>
              </a:rPr>
              <a:t>review of biomarkers from a non randomized </a:t>
            </a:r>
            <a:r>
              <a:rPr lang="en-US" sz="1300" b="1" dirty="0" smtClean="0">
                <a:solidFill>
                  <a:srgbClr val="FFFFFF"/>
                </a:solidFill>
              </a:rPr>
              <a:t>trial</a:t>
            </a:r>
            <a:endParaRPr lang="en-US" sz="1300" b="1" dirty="0">
              <a:solidFill>
                <a:srgbClr val="FFFFFF"/>
              </a:solidFill>
            </a:endParaRPr>
          </a:p>
        </p:txBody>
      </p:sp>
      <p:sp>
        <p:nvSpPr>
          <p:cNvPr id="10" name="TextBox 9"/>
          <p:cNvSpPr txBox="1"/>
          <p:nvPr/>
        </p:nvSpPr>
        <p:spPr>
          <a:xfrm>
            <a:off x="3962400" y="3761938"/>
            <a:ext cx="5105400" cy="1292662"/>
          </a:xfrm>
          <a:prstGeom prst="rect">
            <a:avLst/>
          </a:prstGeom>
          <a:solidFill>
            <a:schemeClr val="accent6">
              <a:lumMod val="75000"/>
            </a:schemeClr>
          </a:solidFill>
          <a:ln>
            <a:noFill/>
          </a:ln>
        </p:spPr>
        <p:txBody>
          <a:bodyPr wrap="square" rtlCol="0">
            <a:spAutoFit/>
          </a:bodyPr>
          <a:lstStyle/>
          <a:p>
            <a:r>
              <a:rPr lang="en-US" sz="1300" b="1" dirty="0" smtClean="0">
                <a:solidFill>
                  <a:srgbClr val="FFFFFF"/>
                </a:solidFill>
              </a:rPr>
              <a:t>IIIA: Meta analysis using case control studies or retrospective case control studies  </a:t>
            </a:r>
          </a:p>
          <a:p>
            <a:r>
              <a:rPr lang="en-US" sz="1300" b="1" dirty="0" smtClean="0">
                <a:solidFill>
                  <a:srgbClr val="FFFFFF"/>
                </a:solidFill>
              </a:rPr>
              <a:t>IIIB: Case control studies</a:t>
            </a:r>
          </a:p>
          <a:p>
            <a:r>
              <a:rPr lang="en-US" sz="1300" b="1" dirty="0" smtClean="0">
                <a:solidFill>
                  <a:srgbClr val="FFFFFF"/>
                </a:solidFill>
              </a:rPr>
              <a:t>IIIC: Low powered case control studies</a:t>
            </a:r>
          </a:p>
          <a:p>
            <a:r>
              <a:rPr lang="en-US" sz="1300" b="1" dirty="0" smtClean="0">
                <a:solidFill>
                  <a:srgbClr val="FFFFFF"/>
                </a:solidFill>
              </a:rPr>
              <a:t>IIID: Retrospective non case control studies</a:t>
            </a:r>
          </a:p>
          <a:p>
            <a:r>
              <a:rPr lang="en-US" sz="1300" b="1" dirty="0" smtClean="0">
                <a:solidFill>
                  <a:srgbClr val="FFFFFF"/>
                </a:solidFill>
              </a:rPr>
              <a:t>IIIE: Low powered non case control studies</a:t>
            </a:r>
            <a:endParaRPr lang="en-US" sz="1300" b="1" dirty="0">
              <a:solidFill>
                <a:srgbClr val="FFFFFF"/>
              </a:solidFill>
            </a:endParaRPr>
          </a:p>
        </p:txBody>
      </p:sp>
      <p:sp>
        <p:nvSpPr>
          <p:cNvPr id="11" name="TextBox 10"/>
          <p:cNvSpPr txBox="1"/>
          <p:nvPr/>
        </p:nvSpPr>
        <p:spPr>
          <a:xfrm>
            <a:off x="3962400" y="5028793"/>
            <a:ext cx="5105400" cy="1092607"/>
          </a:xfrm>
          <a:prstGeom prst="rect">
            <a:avLst/>
          </a:prstGeom>
          <a:solidFill>
            <a:srgbClr val="BA6D10"/>
          </a:solidFill>
          <a:ln>
            <a:noFill/>
          </a:ln>
        </p:spPr>
        <p:txBody>
          <a:bodyPr wrap="square" rtlCol="0">
            <a:spAutoFit/>
          </a:bodyPr>
          <a:lstStyle/>
          <a:p>
            <a:r>
              <a:rPr lang="en-US" sz="1300" b="1" dirty="0" smtClean="0">
                <a:solidFill>
                  <a:srgbClr val="FFFFFF"/>
                </a:solidFill>
              </a:rPr>
              <a:t>IVA: Single case report </a:t>
            </a:r>
          </a:p>
          <a:p>
            <a:r>
              <a:rPr lang="en-US" sz="1300" b="1" dirty="0" smtClean="0">
                <a:solidFill>
                  <a:srgbClr val="FFFFFF"/>
                </a:solidFill>
              </a:rPr>
              <a:t>IVB: Meta analysis using in-vitro and cell line studies only </a:t>
            </a:r>
          </a:p>
          <a:p>
            <a:r>
              <a:rPr lang="en-US" sz="1300" b="1" dirty="0" smtClean="0">
                <a:solidFill>
                  <a:srgbClr val="FFFFFF"/>
                </a:solidFill>
              </a:rPr>
              <a:t>IVC: In-Vitro and Animal model studies</a:t>
            </a:r>
          </a:p>
          <a:p>
            <a:r>
              <a:rPr lang="en-US" sz="1300" b="1" dirty="0" smtClean="0">
                <a:solidFill>
                  <a:srgbClr val="FFFFFF"/>
                </a:solidFill>
              </a:rPr>
              <a:t>IVD: Low impact review</a:t>
            </a:r>
          </a:p>
          <a:p>
            <a:r>
              <a:rPr lang="en-US" sz="1300" b="1" dirty="0" smtClean="0">
                <a:solidFill>
                  <a:srgbClr val="FFFFFF"/>
                </a:solidFill>
              </a:rPr>
              <a:t>IVE: Expert Opinion</a:t>
            </a:r>
            <a:endParaRPr lang="en-US" sz="1300" b="1" dirty="0">
              <a:solidFill>
                <a:srgbClr val="FFFFFF"/>
              </a:solidFill>
            </a:endParaRPr>
          </a:p>
        </p:txBody>
      </p:sp>
    </p:spTree>
    <p:custDataLst>
      <p:tags r:id="rId1"/>
    </p:custDataLst>
    <p:extLst>
      <p:ext uri="{BB962C8B-B14F-4D97-AF65-F5344CB8AC3E}">
        <p14:creationId xmlns:p14="http://schemas.microsoft.com/office/powerpoint/2010/main" val="644638778"/>
      </p:ext>
    </p:extLst>
  </p:cSld>
  <p:clrMapOvr>
    <a:masterClrMapping/>
  </p:clrMapOvr>
  <mc:AlternateContent xmlns:mc="http://schemas.openxmlformats.org/markup-compatibility/2006" xmlns:p14="http://schemas.microsoft.com/office/powerpoint/2010/main">
    <mc:Choice Requires="p14">
      <p:transition spd="slow" p14:dur="2000" advTm="2698"/>
    </mc:Choice>
    <mc:Fallback xmlns="">
      <p:transition xmlns:p14="http://schemas.microsoft.com/office/powerpoint/2010/main" spd="slow" advTm="26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Presenting Genomic Information in a Clinical Context</a:t>
            </a:r>
            <a:endParaRPr lang="en-US" dirty="0"/>
          </a:p>
        </p:txBody>
      </p:sp>
      <p:pic>
        <p:nvPicPr>
          <p:cNvPr id="4" name="Picture 3" descr="Description: ::Desktop:if44.png"/>
          <p:cNvPicPr/>
          <p:nvPr/>
        </p:nvPicPr>
        <p:blipFill>
          <a:blip r:embed="rId2">
            <a:extLst>
              <a:ext uri="{28A0092B-C50C-407E-A947-70E740481C1C}">
                <a14:useLocalDpi xmlns:a14="http://schemas.microsoft.com/office/drawing/2010/main" val="0"/>
              </a:ext>
            </a:extLst>
          </a:blip>
          <a:srcRect/>
          <a:stretch>
            <a:fillRect/>
          </a:stretch>
        </p:blipFill>
        <p:spPr bwMode="auto">
          <a:xfrm>
            <a:off x="825500" y="1744027"/>
            <a:ext cx="7848600" cy="4440873"/>
          </a:xfrm>
          <a:prstGeom prst="rect">
            <a:avLst/>
          </a:prstGeom>
          <a:noFill/>
          <a:ln>
            <a:noFill/>
          </a:ln>
        </p:spPr>
      </p:pic>
    </p:spTree>
    <p:extLst>
      <p:ext uri="{BB962C8B-B14F-4D97-AF65-F5344CB8AC3E}">
        <p14:creationId xmlns:p14="http://schemas.microsoft.com/office/powerpoint/2010/main" val="1229801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Understanding cognitive process: </a:t>
            </a:r>
            <a:br>
              <a:rPr lang="en-US" dirty="0" smtClean="0"/>
            </a:br>
            <a:r>
              <a:rPr lang="en-US" dirty="0" smtClean="0"/>
              <a:t>Eye-tracking device</a:t>
            </a:r>
            <a:endParaRPr lang="en-US" dirty="0"/>
          </a:p>
        </p:txBody>
      </p:sp>
      <p:pic>
        <p:nvPicPr>
          <p:cNvPr id="5" name="Picture 4" descr="http://www.asleyetracking.com/Site/Portals/0/DSC_0065%20(rotat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052732"/>
            <a:ext cx="5473700" cy="3307255"/>
          </a:xfrm>
          <a:prstGeom prst="rect">
            <a:avLst/>
          </a:prstGeom>
          <a:noFill/>
          <a:ln w="9525">
            <a:solidFill>
              <a:sysClr val="windowText" lastClr="000000"/>
            </a:solidFill>
            <a:miter lim="800000"/>
            <a:headEnd/>
            <a:tailEnd/>
          </a:ln>
        </p:spPr>
      </p:pic>
      <p:sp>
        <p:nvSpPr>
          <p:cNvPr id="7" name="Rectangle 6"/>
          <p:cNvSpPr/>
          <p:nvPr/>
        </p:nvSpPr>
        <p:spPr>
          <a:xfrm>
            <a:off x="215900" y="5359987"/>
            <a:ext cx="5473700" cy="338554"/>
          </a:xfrm>
          <a:prstGeom prst="rect">
            <a:avLst/>
          </a:prstGeom>
        </p:spPr>
        <p:txBody>
          <a:bodyPr wrap="square">
            <a:spAutoFit/>
          </a:bodyPr>
          <a:lstStyle/>
          <a:p>
            <a:pPr algn="ctr"/>
            <a:r>
              <a:rPr lang="en-US" sz="1600" dirty="0" err="1"/>
              <a:t>faceLab</a:t>
            </a:r>
            <a:r>
              <a:rPr lang="en-US" sz="1600" dirty="0"/>
              <a:t> 5 desktop </a:t>
            </a:r>
            <a:r>
              <a:rPr lang="en-US" sz="1600" dirty="0" smtClean="0"/>
              <a:t>eye</a:t>
            </a:r>
            <a:r>
              <a:rPr lang="en-US" sz="1600" dirty="0"/>
              <a:t>-tracker from Seeing Machines </a:t>
            </a:r>
            <a:r>
              <a:rPr lang="en-US" sz="1600" dirty="0" err="1"/>
              <a:t>Inc</a:t>
            </a:r>
            <a:r>
              <a:rPr lang="en-US" sz="1600" dirty="0"/>
              <a:t> </a:t>
            </a:r>
          </a:p>
        </p:txBody>
      </p:sp>
      <p:sp>
        <p:nvSpPr>
          <p:cNvPr id="8" name="TextBox 7"/>
          <p:cNvSpPr txBox="1"/>
          <p:nvPr/>
        </p:nvSpPr>
        <p:spPr>
          <a:xfrm>
            <a:off x="5753100" y="2565400"/>
            <a:ext cx="3416320" cy="923330"/>
          </a:xfrm>
          <a:prstGeom prst="rect">
            <a:avLst/>
          </a:prstGeom>
          <a:noFill/>
        </p:spPr>
        <p:txBody>
          <a:bodyPr wrap="none" rtlCol="0">
            <a:spAutoFit/>
          </a:bodyPr>
          <a:lstStyle/>
          <a:p>
            <a:pPr marL="285750" indent="-285750">
              <a:buFont typeface="Arial"/>
              <a:buChar char="•"/>
            </a:pPr>
            <a:r>
              <a:rPr lang="en-US" dirty="0" smtClean="0"/>
              <a:t>Data every 16.7 milliseconds</a:t>
            </a:r>
          </a:p>
          <a:p>
            <a:pPr marL="285750" indent="-285750">
              <a:buFont typeface="Arial"/>
              <a:buChar char="•"/>
            </a:pPr>
            <a:r>
              <a:rPr lang="en-US" dirty="0" smtClean="0"/>
              <a:t>4.32 million data points</a:t>
            </a:r>
          </a:p>
          <a:p>
            <a:r>
              <a:rPr lang="en-US" dirty="0" smtClean="0"/>
              <a:t>     for 20 participants/Hour</a:t>
            </a:r>
            <a:endParaRPr lang="en-US" dirty="0"/>
          </a:p>
        </p:txBody>
      </p:sp>
    </p:spTree>
    <p:extLst>
      <p:ext uri="{BB962C8B-B14F-4D97-AF65-F5344CB8AC3E}">
        <p14:creationId xmlns:p14="http://schemas.microsoft.com/office/powerpoint/2010/main" val="1897981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0891"/>
            <a:ext cx="8229600" cy="4525963"/>
          </a:xfrm>
        </p:spPr>
        <p:txBody>
          <a:bodyPr>
            <a:normAutofit/>
          </a:bodyPr>
          <a:lstStyle/>
          <a:p>
            <a:pPr marL="0" indent="0" algn="ctr">
              <a:buNone/>
            </a:pPr>
            <a:r>
              <a:rPr lang="en-US" b="1" dirty="0" smtClean="0">
                <a:latin typeface="Arial"/>
                <a:cs typeface="Arial"/>
              </a:rPr>
              <a:t>Future activities</a:t>
            </a:r>
            <a:endParaRPr lang="en-US" b="1" dirty="0">
              <a:latin typeface="Arial"/>
              <a:cs typeface="Arial"/>
            </a:endParaRPr>
          </a:p>
          <a:p>
            <a:pPr lvl="1"/>
            <a:r>
              <a:rPr lang="en-US" dirty="0" smtClean="0">
                <a:latin typeface="Arial"/>
                <a:cs typeface="Arial"/>
              </a:rPr>
              <a:t>Continue to define standards for capturing and sharing somatic variant data to aid in classification and medical interpretation</a:t>
            </a:r>
          </a:p>
          <a:p>
            <a:pPr lvl="1"/>
            <a:r>
              <a:rPr lang="en-US" dirty="0" smtClean="0">
                <a:latin typeface="Arial"/>
                <a:cs typeface="Arial"/>
              </a:rPr>
              <a:t>Support Somatic variant data Curation, interpretation and sharing</a:t>
            </a:r>
            <a:endParaRPr lang="en-US" dirty="0">
              <a:latin typeface="Arial"/>
              <a:cs typeface="Arial"/>
            </a:endParaRPr>
          </a:p>
          <a:p>
            <a:pPr lvl="2"/>
            <a:r>
              <a:rPr lang="en-US" dirty="0" smtClean="0">
                <a:latin typeface="Arial"/>
                <a:cs typeface="Arial"/>
              </a:rPr>
              <a:t>Work closely with </a:t>
            </a:r>
            <a:r>
              <a:rPr lang="en-US" dirty="0" err="1" smtClean="0">
                <a:latin typeface="Arial"/>
                <a:cs typeface="Arial"/>
              </a:rPr>
              <a:t>ClinVar</a:t>
            </a:r>
            <a:r>
              <a:rPr lang="en-US" dirty="0" smtClean="0">
                <a:latin typeface="Arial"/>
                <a:cs typeface="Arial"/>
              </a:rPr>
              <a:t> to enhance somatic variant data submissions</a:t>
            </a:r>
          </a:p>
          <a:p>
            <a:pPr lvl="1"/>
            <a:r>
              <a:rPr lang="en-US" dirty="0" smtClean="0">
                <a:latin typeface="Arial"/>
                <a:cs typeface="Arial"/>
              </a:rPr>
              <a:t>Refine user interfaces to improve presentation of </a:t>
            </a:r>
            <a:r>
              <a:rPr lang="en-US" dirty="0" err="1" smtClean="0">
                <a:latin typeface="Arial"/>
                <a:cs typeface="Arial"/>
              </a:rPr>
              <a:t>MolDx</a:t>
            </a:r>
            <a:r>
              <a:rPr lang="en-US" dirty="0" smtClean="0">
                <a:latin typeface="Arial"/>
                <a:cs typeface="Arial"/>
              </a:rPr>
              <a:t> data to clinicians</a:t>
            </a:r>
          </a:p>
          <a:p>
            <a:endParaRPr lang="en-US" dirty="0"/>
          </a:p>
        </p:txBody>
      </p:sp>
    </p:spTree>
    <p:extLst>
      <p:ext uri="{BB962C8B-B14F-4D97-AF65-F5344CB8AC3E}">
        <p14:creationId xmlns:p14="http://schemas.microsoft.com/office/powerpoint/2010/main" val="331423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352425"/>
            <a:ext cx="7772400" cy="990600"/>
          </a:xfrm>
        </p:spPr>
        <p:txBody>
          <a:bodyPr/>
          <a:lstStyle/>
          <a:p>
            <a:r>
              <a:rPr lang="en-US" dirty="0" smtClean="0"/>
              <a:t>Team Members</a:t>
            </a:r>
            <a:endParaRPr lang="en-US" dirty="0"/>
          </a:p>
        </p:txBody>
      </p:sp>
      <p:sp>
        <p:nvSpPr>
          <p:cNvPr id="3" name="Content Placeholder 2"/>
          <p:cNvSpPr>
            <a:spLocks noGrp="1"/>
          </p:cNvSpPr>
          <p:nvPr>
            <p:ph idx="1"/>
          </p:nvPr>
        </p:nvSpPr>
        <p:spPr>
          <a:xfrm>
            <a:off x="276225" y="1352550"/>
            <a:ext cx="8562975" cy="4724400"/>
          </a:xfrm>
        </p:spPr>
        <p:txBody>
          <a:bodyPr/>
          <a:lstStyle/>
          <a:p>
            <a:r>
              <a:rPr lang="en-US" sz="1800" b="1" dirty="0"/>
              <a:t>ClinGen Somatic Working </a:t>
            </a:r>
            <a:r>
              <a:rPr lang="en-US" sz="1800" b="1" dirty="0" smtClean="0"/>
              <a:t>Group &amp; NLM </a:t>
            </a:r>
            <a:r>
              <a:rPr lang="en-US" sz="1800" b="1" dirty="0" err="1" smtClean="0"/>
              <a:t>ClinVar</a:t>
            </a:r>
            <a:r>
              <a:rPr lang="en-US" sz="1800" b="1" dirty="0" smtClean="0"/>
              <a:t> &amp; </a:t>
            </a:r>
            <a:r>
              <a:rPr lang="en-US" sz="1800" b="1" dirty="0" err="1" smtClean="0"/>
              <a:t>BioQurator</a:t>
            </a:r>
            <a:r>
              <a:rPr lang="en-US" sz="1800" b="1" dirty="0" smtClean="0"/>
              <a:t> Team</a:t>
            </a:r>
          </a:p>
          <a:p>
            <a:r>
              <a:rPr lang="en-US" sz="1800" b="1" dirty="0" smtClean="0"/>
              <a:t>Georgetown </a:t>
            </a:r>
            <a:r>
              <a:rPr lang="en-US" sz="1800" b="1" dirty="0"/>
              <a:t>University</a:t>
            </a:r>
          </a:p>
          <a:p>
            <a:pPr lvl="1"/>
            <a:r>
              <a:rPr lang="en-US" sz="1600" dirty="0" err="1"/>
              <a:t>Subha</a:t>
            </a:r>
            <a:r>
              <a:rPr lang="en-US" sz="1600" dirty="0"/>
              <a:t> </a:t>
            </a:r>
            <a:r>
              <a:rPr lang="en-US" sz="1600" dirty="0" err="1"/>
              <a:t>Madhavan</a:t>
            </a:r>
            <a:endParaRPr lang="en-US" sz="1600" dirty="0"/>
          </a:p>
          <a:p>
            <a:pPr lvl="1"/>
            <a:r>
              <a:rPr lang="en-US" sz="1600" dirty="0"/>
              <a:t>Peter </a:t>
            </a:r>
            <a:r>
              <a:rPr lang="en-US" sz="1600" dirty="0" err="1" smtClean="0"/>
              <a:t>McGarvey</a:t>
            </a:r>
            <a:endParaRPr lang="en-US" sz="1600" dirty="0" smtClean="0"/>
          </a:p>
          <a:p>
            <a:pPr lvl="1"/>
            <a:r>
              <a:rPr lang="en-US" sz="1600" dirty="0" err="1"/>
              <a:t>Shruti</a:t>
            </a:r>
            <a:r>
              <a:rPr lang="en-US" sz="1600" dirty="0"/>
              <a:t> Rao</a:t>
            </a:r>
          </a:p>
          <a:p>
            <a:pPr lvl="1"/>
            <a:r>
              <a:rPr lang="en-US" sz="1600" dirty="0" err="1" smtClean="0"/>
              <a:t>Simina</a:t>
            </a:r>
            <a:r>
              <a:rPr lang="en-US" sz="1600" dirty="0" smtClean="0"/>
              <a:t> Boca</a:t>
            </a:r>
          </a:p>
          <a:p>
            <a:pPr lvl="1"/>
            <a:r>
              <a:rPr lang="en-US" sz="1600" dirty="0" err="1"/>
              <a:t>Vishakha</a:t>
            </a:r>
            <a:r>
              <a:rPr lang="en-US" sz="1600" dirty="0"/>
              <a:t> </a:t>
            </a:r>
            <a:r>
              <a:rPr lang="en-US" sz="1600" dirty="0" smtClean="0"/>
              <a:t>Sharma</a:t>
            </a:r>
            <a:endParaRPr lang="en-US" sz="1600" dirty="0"/>
          </a:p>
          <a:p>
            <a:pPr lvl="1"/>
            <a:r>
              <a:rPr lang="en-US" sz="1600" dirty="0" smtClean="0"/>
              <a:t>Robert Beckman</a:t>
            </a:r>
          </a:p>
          <a:p>
            <a:pPr lvl="1"/>
            <a:r>
              <a:rPr lang="en-US" sz="1600" dirty="0"/>
              <a:t>Karen E. </a:t>
            </a:r>
            <a:r>
              <a:rPr lang="en-US" sz="1600" dirty="0" smtClean="0"/>
              <a:t>Ross</a:t>
            </a:r>
            <a:endParaRPr lang="en-US" sz="1600" dirty="0"/>
          </a:p>
          <a:p>
            <a:r>
              <a:rPr lang="en-US" sz="1800" b="1" dirty="0" smtClean="0"/>
              <a:t>University </a:t>
            </a:r>
            <a:r>
              <a:rPr lang="en-US" sz="1800" b="1" dirty="0"/>
              <a:t>of Delaware </a:t>
            </a:r>
            <a:endParaRPr lang="en-US" sz="1800" b="1" dirty="0" smtClean="0"/>
          </a:p>
          <a:p>
            <a:pPr lvl="1"/>
            <a:r>
              <a:rPr lang="en-US" sz="1600" dirty="0"/>
              <a:t>Vijay K. </a:t>
            </a:r>
            <a:r>
              <a:rPr lang="en-US" sz="1600" dirty="0" err="1"/>
              <a:t>Shanker</a:t>
            </a:r>
            <a:endParaRPr lang="en-US" sz="1600" dirty="0"/>
          </a:p>
          <a:p>
            <a:pPr lvl="1"/>
            <a:r>
              <a:rPr lang="en-US" sz="1600" dirty="0"/>
              <a:t>Cathy H. </a:t>
            </a:r>
            <a:r>
              <a:rPr lang="en-US" sz="1600" dirty="0" smtClean="0"/>
              <a:t>Wu</a:t>
            </a:r>
          </a:p>
          <a:p>
            <a:r>
              <a:rPr lang="en-US" sz="1800" b="1" dirty="0" err="1"/>
              <a:t>MedStar</a:t>
            </a:r>
            <a:r>
              <a:rPr lang="en-US" sz="1800" b="1" dirty="0"/>
              <a:t> National Center for Human Factors Engineering</a:t>
            </a:r>
          </a:p>
          <a:p>
            <a:pPr lvl="1"/>
            <a:r>
              <a:rPr lang="en-US" sz="1600" dirty="0"/>
              <a:t>Raj </a:t>
            </a:r>
            <a:r>
              <a:rPr lang="en-US" sz="1600" dirty="0" err="1"/>
              <a:t>Ratwani</a:t>
            </a:r>
            <a:endParaRPr lang="en-US" sz="1600" dirty="0"/>
          </a:p>
          <a:p>
            <a:pPr lvl="1"/>
            <a:r>
              <a:rPr lang="en-US" sz="1600" dirty="0"/>
              <a:t>Zach </a:t>
            </a:r>
            <a:r>
              <a:rPr lang="en-US" sz="1600" dirty="0" smtClean="0"/>
              <a:t>Hettinger</a:t>
            </a:r>
          </a:p>
          <a:p>
            <a:endParaRPr lang="en-US" sz="2000" dirty="0"/>
          </a:p>
          <a:p>
            <a:endParaRPr lang="en-US" sz="1400" b="1" dirty="0"/>
          </a:p>
          <a:p>
            <a:endParaRPr lang="en-US" sz="1400" dirty="0" smtClean="0"/>
          </a:p>
          <a:p>
            <a:pPr lvl="1"/>
            <a:endParaRPr lang="en-US" sz="2400" dirty="0"/>
          </a:p>
        </p:txBody>
      </p:sp>
      <p:sp>
        <p:nvSpPr>
          <p:cNvPr id="4" name="TextBox 3"/>
          <p:cNvSpPr txBox="1"/>
          <p:nvPr/>
        </p:nvSpPr>
        <p:spPr>
          <a:xfrm>
            <a:off x="5041900" y="2791420"/>
            <a:ext cx="3026791" cy="1200329"/>
          </a:xfrm>
          <a:prstGeom prst="rect">
            <a:avLst/>
          </a:prstGeom>
          <a:noFill/>
        </p:spPr>
        <p:txBody>
          <a:bodyPr wrap="none" rtlCol="0">
            <a:spAutoFit/>
          </a:bodyPr>
          <a:lstStyle/>
          <a:p>
            <a:r>
              <a:rPr lang="en-US" sz="2400" b="1" u="sng" dirty="0" smtClean="0"/>
              <a:t>Funding:</a:t>
            </a:r>
          </a:p>
          <a:p>
            <a:r>
              <a:rPr lang="en-US" sz="2400" dirty="0" smtClean="0"/>
              <a:t>NHGRI ClinGen U24</a:t>
            </a:r>
          </a:p>
          <a:p>
            <a:r>
              <a:rPr lang="en-US" sz="2400" dirty="0" smtClean="0"/>
              <a:t>NIH BD2K U01</a:t>
            </a:r>
            <a:endParaRPr lang="en-US" sz="2400" dirty="0"/>
          </a:p>
        </p:txBody>
      </p:sp>
    </p:spTree>
    <p:extLst>
      <p:ext uri="{BB962C8B-B14F-4D97-AF65-F5344CB8AC3E}">
        <p14:creationId xmlns:p14="http://schemas.microsoft.com/office/powerpoint/2010/main" val="445278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990600"/>
          </a:xfrm>
        </p:spPr>
        <p:txBody>
          <a:bodyPr/>
          <a:lstStyle/>
          <a:p>
            <a:pPr algn="ctr"/>
            <a:r>
              <a:rPr lang="en-US" dirty="0" smtClean="0"/>
              <a:t>Personalized Cancer Therapy</a:t>
            </a:r>
            <a:endParaRPr lang="en-US" dirty="0"/>
          </a:p>
        </p:txBody>
      </p:sp>
      <p:sp>
        <p:nvSpPr>
          <p:cNvPr id="3" name="Content Placeholder 2"/>
          <p:cNvSpPr>
            <a:spLocks noGrp="1"/>
          </p:cNvSpPr>
          <p:nvPr>
            <p:ph idx="1"/>
          </p:nvPr>
        </p:nvSpPr>
        <p:spPr>
          <a:xfrm>
            <a:off x="304800" y="914400"/>
            <a:ext cx="8534400" cy="5638800"/>
          </a:xfrm>
        </p:spPr>
        <p:txBody>
          <a:bodyPr/>
          <a:lstStyle/>
          <a:p>
            <a:r>
              <a:rPr lang="en-US" sz="2800" dirty="0" smtClean="0"/>
              <a:t>Genomic marker testing on the rise to identify therapies</a:t>
            </a:r>
          </a:p>
          <a:p>
            <a:r>
              <a:rPr lang="en-US" sz="2800" dirty="0" smtClean="0"/>
              <a:t>Not all mutations are actionable</a:t>
            </a:r>
          </a:p>
          <a:p>
            <a:r>
              <a:rPr lang="en-US" sz="2800" dirty="0" smtClean="0"/>
              <a:t>Consider biomarkers that predict response to chemotherapy </a:t>
            </a:r>
          </a:p>
          <a:p>
            <a:r>
              <a:rPr lang="en-US" sz="2800" dirty="0"/>
              <a:t>Need to customize therapy based on molecular anomalies as well as chemo-predictive biomarkers </a:t>
            </a:r>
          </a:p>
          <a:p>
            <a:r>
              <a:rPr lang="en-US" sz="2800" dirty="0"/>
              <a:t>Many companies offering molecular diagnostic </a:t>
            </a:r>
            <a:r>
              <a:rPr lang="en-US" sz="2800" dirty="0" smtClean="0"/>
              <a:t>testing</a:t>
            </a:r>
          </a:p>
          <a:p>
            <a:pPr lvl="1"/>
            <a:r>
              <a:rPr lang="en-US" sz="2400" dirty="0" smtClean="0">
                <a:solidFill>
                  <a:srgbClr val="193087"/>
                </a:solidFill>
                <a:ea typeface="+mn-ea"/>
                <a:cs typeface="+mn-cs"/>
              </a:rPr>
              <a:t>Foundation </a:t>
            </a:r>
            <a:r>
              <a:rPr lang="en-US" sz="2400" dirty="0">
                <a:solidFill>
                  <a:srgbClr val="193087"/>
                </a:solidFill>
                <a:ea typeface="+mn-ea"/>
                <a:cs typeface="+mn-cs"/>
              </a:rPr>
              <a:t>Medicine, </a:t>
            </a:r>
            <a:r>
              <a:rPr lang="en-US" sz="2400" dirty="0" err="1">
                <a:solidFill>
                  <a:srgbClr val="193087"/>
                </a:solidFill>
                <a:ea typeface="+mn-ea"/>
                <a:cs typeface="+mn-cs"/>
              </a:rPr>
              <a:t>Caris</a:t>
            </a:r>
            <a:r>
              <a:rPr lang="en-US" sz="2400" dirty="0">
                <a:solidFill>
                  <a:srgbClr val="193087"/>
                </a:solidFill>
                <a:ea typeface="+mn-ea"/>
                <a:cs typeface="+mn-cs"/>
              </a:rPr>
              <a:t>, </a:t>
            </a:r>
            <a:r>
              <a:rPr lang="en-US" sz="2400" dirty="0" err="1" smtClean="0">
                <a:solidFill>
                  <a:srgbClr val="193087"/>
                </a:solidFill>
                <a:ea typeface="+mn-ea"/>
                <a:cs typeface="+mn-cs"/>
              </a:rPr>
              <a:t>PGDx</a:t>
            </a:r>
            <a:r>
              <a:rPr lang="en-US" sz="2400" dirty="0" smtClean="0">
                <a:solidFill>
                  <a:srgbClr val="193087"/>
                </a:solidFill>
                <a:ea typeface="+mn-ea"/>
                <a:cs typeface="+mn-cs"/>
              </a:rPr>
              <a:t> to name a few</a:t>
            </a:r>
            <a:endParaRPr lang="en-US" sz="2400" dirty="0">
              <a:solidFill>
                <a:srgbClr val="193087"/>
              </a:solidFill>
              <a:ea typeface="+mn-ea"/>
              <a:cs typeface="+mn-cs"/>
            </a:endParaRPr>
          </a:p>
          <a:p>
            <a:pPr lvl="1"/>
            <a:endParaRPr lang="en-US" sz="2800" b="1" dirty="0">
              <a:solidFill>
                <a:schemeClr val="accent6">
                  <a:lumMod val="75000"/>
                </a:schemeClr>
              </a:solidFill>
            </a:endParaRPr>
          </a:p>
          <a:p>
            <a:pPr marL="0" indent="0">
              <a:buNone/>
            </a:pPr>
            <a:endParaRPr lang="en-US" sz="2800" dirty="0" smtClean="0"/>
          </a:p>
          <a:p>
            <a:endParaRPr lang="en-US" sz="2800" dirty="0"/>
          </a:p>
        </p:txBody>
      </p:sp>
    </p:spTree>
    <p:extLst>
      <p:ext uri="{BB962C8B-B14F-4D97-AF65-F5344CB8AC3E}">
        <p14:creationId xmlns:p14="http://schemas.microsoft.com/office/powerpoint/2010/main" val="2122917069"/>
      </p:ext>
    </p:extLst>
  </p:cSld>
  <p:clrMapOvr>
    <a:masterClrMapping/>
  </p:clrMapOvr>
  <mc:AlternateContent xmlns:mc="http://schemas.openxmlformats.org/markup-compatibility/2006" xmlns:p14="http://schemas.microsoft.com/office/powerpoint/2010/main">
    <mc:Choice Requires="p14">
      <p:transition spd="slow" p14:dur="2000" advTm="53747"/>
    </mc:Choice>
    <mc:Fallback xmlns="">
      <p:transition xmlns:p14="http://schemas.microsoft.com/office/powerpoint/2010/main" spd="slow" advTm="537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1-08 at 1.29.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5342"/>
            <a:ext cx="9144000" cy="2247858"/>
          </a:xfrm>
          <a:prstGeom prst="rect">
            <a:avLst/>
          </a:prstGeom>
          <a:ln>
            <a:solidFill>
              <a:srgbClr val="112751"/>
            </a:solidFill>
          </a:ln>
        </p:spPr>
      </p:pic>
      <p:pic>
        <p:nvPicPr>
          <p:cNvPr id="5" name="Picture 4" descr="Screen Shot 2014-11-08 at 1.35.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4038600" cy="321468"/>
          </a:xfrm>
          <a:prstGeom prst="rect">
            <a:avLst/>
          </a:prstGeom>
          <a:ln>
            <a:noFill/>
          </a:ln>
        </p:spPr>
      </p:pic>
      <p:sp>
        <p:nvSpPr>
          <p:cNvPr id="7" name="TextBox 6"/>
          <p:cNvSpPr txBox="1"/>
          <p:nvPr/>
        </p:nvSpPr>
        <p:spPr>
          <a:xfrm>
            <a:off x="5181600" y="1383268"/>
            <a:ext cx="3581400" cy="369332"/>
          </a:xfrm>
          <a:prstGeom prst="rect">
            <a:avLst/>
          </a:prstGeom>
          <a:solidFill>
            <a:srgbClr val="FFFF00">
              <a:alpha val="26000"/>
            </a:srgbClr>
          </a:solidFill>
        </p:spPr>
        <p:txBody>
          <a:bodyPr wrap="square" rtlCol="0">
            <a:spAutoFit/>
          </a:bodyPr>
          <a:lstStyle/>
          <a:p>
            <a:pPr defTabSz="914400"/>
            <a:endParaRPr lang="en-US" dirty="0">
              <a:solidFill>
                <a:srgbClr val="112751"/>
              </a:solidFill>
              <a:latin typeface="Arial"/>
            </a:endParaRPr>
          </a:p>
        </p:txBody>
      </p:sp>
      <p:sp>
        <p:nvSpPr>
          <p:cNvPr id="8" name="TextBox 7"/>
          <p:cNvSpPr txBox="1"/>
          <p:nvPr/>
        </p:nvSpPr>
        <p:spPr>
          <a:xfrm>
            <a:off x="109109" y="1611868"/>
            <a:ext cx="1338691" cy="369332"/>
          </a:xfrm>
          <a:prstGeom prst="rect">
            <a:avLst/>
          </a:prstGeom>
          <a:solidFill>
            <a:srgbClr val="FFFF00">
              <a:alpha val="26000"/>
            </a:srgbClr>
          </a:solidFill>
        </p:spPr>
        <p:txBody>
          <a:bodyPr wrap="square" rtlCol="0">
            <a:spAutoFit/>
          </a:bodyPr>
          <a:lstStyle/>
          <a:p>
            <a:pPr defTabSz="914400"/>
            <a:endParaRPr lang="en-US" dirty="0">
              <a:solidFill>
                <a:srgbClr val="112751"/>
              </a:solidFill>
              <a:latin typeface="Arial"/>
            </a:endParaRPr>
          </a:p>
        </p:txBody>
      </p:sp>
      <p:grpSp>
        <p:nvGrpSpPr>
          <p:cNvPr id="12" name="Group 11"/>
          <p:cNvGrpSpPr/>
          <p:nvPr/>
        </p:nvGrpSpPr>
        <p:grpSpPr>
          <a:xfrm>
            <a:off x="4953000" y="3124202"/>
            <a:ext cx="4191000" cy="3047998"/>
            <a:chOff x="4876800" y="2743200"/>
            <a:chExt cx="4191000" cy="3047998"/>
          </a:xfrm>
        </p:grpSpPr>
        <p:grpSp>
          <p:nvGrpSpPr>
            <p:cNvPr id="14" name="Group 13"/>
            <p:cNvGrpSpPr/>
            <p:nvPr/>
          </p:nvGrpSpPr>
          <p:grpSpPr>
            <a:xfrm>
              <a:off x="4886313" y="3975316"/>
              <a:ext cx="4181487" cy="1815882"/>
              <a:chOff x="2285999" y="3888297"/>
              <a:chExt cx="6400801" cy="1038225"/>
            </a:xfrm>
          </p:grpSpPr>
          <p:sp>
            <p:nvSpPr>
              <p:cNvPr id="3" name="Rectangle 2"/>
              <p:cNvSpPr/>
              <p:nvPr/>
            </p:nvSpPr>
            <p:spPr>
              <a:xfrm>
                <a:off x="2286001" y="3888297"/>
                <a:ext cx="6400799" cy="1038225"/>
              </a:xfrm>
              <a:prstGeom prst="rect">
                <a:avLst/>
              </a:prstGeom>
              <a:solidFill>
                <a:schemeClr val="bg1"/>
              </a:solidFill>
              <a:ln>
                <a:solidFill>
                  <a:schemeClr val="tx1"/>
                </a:solidFill>
              </a:ln>
            </p:spPr>
            <p:txBody>
              <a:bodyPr wrap="square">
                <a:spAutoFit/>
              </a:bodyPr>
              <a:lstStyle/>
              <a:p>
                <a:pPr algn="just" defTabSz="914400"/>
                <a:r>
                  <a:rPr lang="en-US" sz="1400" dirty="0">
                    <a:solidFill>
                      <a:srgbClr val="112751"/>
                    </a:solidFill>
                    <a:latin typeface="Cambria" panose="02040503050406030204" pitchFamily="18" charset="0"/>
                    <a:cs typeface="Calibri"/>
                  </a:rPr>
                  <a:t>A major limitation of current research is that most studies described above are retrospective, relying exclusively upon banked tissue specimens. Most of these studies utilized </a:t>
                </a:r>
                <a:r>
                  <a:rPr lang="en-US" sz="1400" dirty="0" err="1">
                    <a:solidFill>
                      <a:srgbClr val="112751"/>
                    </a:solidFill>
                    <a:latin typeface="Cambria" panose="02040503050406030204" pitchFamily="18" charset="0"/>
                    <a:cs typeface="Calibri"/>
                  </a:rPr>
                  <a:t>pemetrexed</a:t>
                </a:r>
                <a:r>
                  <a:rPr lang="en-US" sz="1400" dirty="0">
                    <a:solidFill>
                      <a:srgbClr val="112751"/>
                    </a:solidFill>
                    <a:latin typeface="Cambria" panose="02040503050406030204" pitchFamily="18" charset="0"/>
                    <a:cs typeface="Calibri"/>
                  </a:rPr>
                  <a:t> second- or third line. We need to consider the up- and </a:t>
                </a:r>
                <a:r>
                  <a:rPr lang="en-US" sz="1400" dirty="0" smtClean="0">
                    <a:solidFill>
                      <a:srgbClr val="112751"/>
                    </a:solidFill>
                    <a:latin typeface="Cambria" panose="02040503050406030204" pitchFamily="18" charset="0"/>
                    <a:cs typeface="Calibri"/>
                  </a:rPr>
                  <a:t>down-regulation </a:t>
                </a:r>
                <a:r>
                  <a:rPr lang="en-US" sz="1400" dirty="0">
                    <a:solidFill>
                      <a:srgbClr val="112751"/>
                    </a:solidFill>
                    <a:latin typeface="Cambria" panose="02040503050406030204" pitchFamily="18" charset="0"/>
                    <a:cs typeface="Calibri"/>
                  </a:rPr>
                  <a:t>of enzymes through exposure to multiple chemotherapy agents, as this undoubtedly alters tumor biology</a:t>
                </a:r>
              </a:p>
            </p:txBody>
          </p:sp>
          <p:sp>
            <p:nvSpPr>
              <p:cNvPr id="10" name="TextBox 9"/>
              <p:cNvSpPr txBox="1"/>
              <p:nvPr/>
            </p:nvSpPr>
            <p:spPr>
              <a:xfrm>
                <a:off x="2286001" y="3922778"/>
                <a:ext cx="6400799" cy="175971"/>
              </a:xfrm>
              <a:prstGeom prst="rect">
                <a:avLst/>
              </a:prstGeom>
              <a:solidFill>
                <a:srgbClr val="FFFF00">
                  <a:alpha val="26000"/>
                </a:srgbClr>
              </a:solidFill>
            </p:spPr>
            <p:txBody>
              <a:bodyPr wrap="square" rtlCol="0">
                <a:spAutoFit/>
              </a:bodyPr>
              <a:lstStyle/>
              <a:p>
                <a:pPr defTabSz="914400"/>
                <a:endParaRPr lang="en-US" sz="1400" dirty="0">
                  <a:solidFill>
                    <a:srgbClr val="112751"/>
                  </a:solidFill>
                  <a:latin typeface="Cambria" panose="02040503050406030204" pitchFamily="18" charset="0"/>
                </a:endParaRPr>
              </a:p>
            </p:txBody>
          </p:sp>
          <p:sp>
            <p:nvSpPr>
              <p:cNvPr id="11" name="TextBox 10"/>
              <p:cNvSpPr txBox="1"/>
              <p:nvPr/>
            </p:nvSpPr>
            <p:spPr>
              <a:xfrm>
                <a:off x="2285999" y="4097043"/>
                <a:ext cx="5234371" cy="175971"/>
              </a:xfrm>
              <a:prstGeom prst="rect">
                <a:avLst/>
              </a:prstGeom>
              <a:solidFill>
                <a:srgbClr val="FFFF00">
                  <a:alpha val="26000"/>
                </a:srgbClr>
              </a:solidFill>
            </p:spPr>
            <p:txBody>
              <a:bodyPr wrap="square" rtlCol="0">
                <a:spAutoFit/>
              </a:bodyPr>
              <a:lstStyle/>
              <a:p>
                <a:pPr defTabSz="914400"/>
                <a:endParaRPr lang="en-US" sz="1400" dirty="0">
                  <a:solidFill>
                    <a:srgbClr val="112751"/>
                  </a:solidFill>
                  <a:latin typeface="Cambria" panose="02040503050406030204" pitchFamily="18" charset="0"/>
                </a:endParaRPr>
              </a:p>
            </p:txBody>
          </p:sp>
        </p:grpSp>
        <p:pic>
          <p:nvPicPr>
            <p:cNvPr id="13" name="Picture 12"/>
            <p:cNvPicPr>
              <a:picLocks noChangeAspect="1"/>
            </p:cNvPicPr>
            <p:nvPr/>
          </p:nvPicPr>
          <p:blipFill>
            <a:blip r:embed="rId5"/>
            <a:stretch>
              <a:fillRect/>
            </a:stretch>
          </p:blipFill>
          <p:spPr>
            <a:xfrm>
              <a:off x="4876800" y="2743200"/>
              <a:ext cx="4191000" cy="1224513"/>
            </a:xfrm>
            <a:prstGeom prst="rect">
              <a:avLst/>
            </a:prstGeom>
            <a:ln>
              <a:solidFill>
                <a:schemeClr val="tx1"/>
              </a:solidFill>
            </a:ln>
          </p:spPr>
        </p:pic>
      </p:grpSp>
      <p:sp>
        <p:nvSpPr>
          <p:cNvPr id="18" name="TextBox 17"/>
          <p:cNvSpPr txBox="1"/>
          <p:nvPr/>
        </p:nvSpPr>
        <p:spPr>
          <a:xfrm>
            <a:off x="8383718" y="4645222"/>
            <a:ext cx="760282" cy="307778"/>
          </a:xfrm>
          <a:prstGeom prst="rect">
            <a:avLst/>
          </a:prstGeom>
          <a:solidFill>
            <a:srgbClr val="FFFF00">
              <a:alpha val="26000"/>
            </a:srgbClr>
          </a:solidFill>
        </p:spPr>
        <p:txBody>
          <a:bodyPr wrap="square" rtlCol="0">
            <a:spAutoFit/>
          </a:bodyPr>
          <a:lstStyle/>
          <a:p>
            <a:pPr defTabSz="914400"/>
            <a:endParaRPr lang="en-US" sz="1400" dirty="0">
              <a:solidFill>
                <a:srgbClr val="112751"/>
              </a:solidFill>
              <a:latin typeface="Cambria" panose="02040503050406030204" pitchFamily="18" charset="0"/>
            </a:endParaRPr>
          </a:p>
        </p:txBody>
      </p:sp>
      <p:grpSp>
        <p:nvGrpSpPr>
          <p:cNvPr id="6" name="Group 5"/>
          <p:cNvGrpSpPr/>
          <p:nvPr/>
        </p:nvGrpSpPr>
        <p:grpSpPr>
          <a:xfrm>
            <a:off x="9260" y="2895600"/>
            <a:ext cx="4791340" cy="3962400"/>
            <a:chOff x="9260" y="2667000"/>
            <a:chExt cx="4867540" cy="4038600"/>
          </a:xfrm>
        </p:grpSpPr>
        <p:grpSp>
          <p:nvGrpSpPr>
            <p:cNvPr id="9" name="Group 8"/>
            <p:cNvGrpSpPr/>
            <p:nvPr/>
          </p:nvGrpSpPr>
          <p:grpSpPr>
            <a:xfrm>
              <a:off x="106481" y="2667000"/>
              <a:ext cx="4770319" cy="4038600"/>
              <a:chOff x="30280" y="2740700"/>
              <a:chExt cx="4770319" cy="4038600"/>
            </a:xfrm>
          </p:grpSpPr>
          <p:sp>
            <p:nvSpPr>
              <p:cNvPr id="2" name="Rectangle 1"/>
              <p:cNvSpPr/>
              <p:nvPr/>
            </p:nvSpPr>
            <p:spPr>
              <a:xfrm>
                <a:off x="42040" y="3886200"/>
                <a:ext cx="4758559" cy="2893100"/>
              </a:xfrm>
              <a:prstGeom prst="rect">
                <a:avLst/>
              </a:prstGeom>
              <a:solidFill>
                <a:schemeClr val="bg1"/>
              </a:solidFill>
              <a:ln>
                <a:solidFill>
                  <a:schemeClr val="tx1"/>
                </a:solidFill>
              </a:ln>
            </p:spPr>
            <p:txBody>
              <a:bodyPr wrap="square">
                <a:spAutoFit/>
              </a:bodyPr>
              <a:lstStyle/>
              <a:p>
                <a:pPr algn="just" defTabSz="914400"/>
                <a:r>
                  <a:rPr lang="en-US" sz="1400" dirty="0">
                    <a:solidFill>
                      <a:srgbClr val="112751"/>
                    </a:solidFill>
                    <a:latin typeface="Cambria" panose="02040503050406030204" pitchFamily="18" charset="0"/>
                  </a:rPr>
                  <a:t>In conclusion, in the field of cytotoxic agents, and across all solid tumors, no biomarker has yet reached a level of significance allowing its routine use. Given the narrow therapeutic index of platinum-based chemotherapy in patients with NSCLC, there is an urgent need for the medical community to promote the prescription of </a:t>
                </a:r>
                <a:r>
                  <a:rPr lang="en-US" sz="1400" dirty="0" err="1">
                    <a:solidFill>
                      <a:srgbClr val="112751"/>
                    </a:solidFill>
                    <a:latin typeface="Cambria" panose="02040503050406030204" pitchFamily="18" charset="0"/>
                  </a:rPr>
                  <a:t>cytotoxics</a:t>
                </a:r>
                <a:r>
                  <a:rPr lang="en-US" sz="1400" dirty="0">
                    <a:solidFill>
                      <a:srgbClr val="112751"/>
                    </a:solidFill>
                    <a:latin typeface="Cambria" panose="02040503050406030204" pitchFamily="18" charset="0"/>
                  </a:rPr>
                  <a:t> based on biomarker analysis. Among hundreds of candidates, ERCC1 and RRM1 have aroused a lot of enthusiasm. The scientific and preclinical rationales regarding their predictive value are compelling. However, clinical reproducibility of research techniques is an area of concern. Technologic issues have yet to be solved before implementation in daily practice.</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0" y="2740700"/>
                <a:ext cx="4770319" cy="1101453"/>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grpSp>
        <p:sp>
          <p:nvSpPr>
            <p:cNvPr id="16" name="TextBox 15"/>
            <p:cNvSpPr txBox="1"/>
            <p:nvPr/>
          </p:nvSpPr>
          <p:spPr>
            <a:xfrm>
              <a:off x="9260" y="3763532"/>
              <a:ext cx="4867540" cy="363696"/>
            </a:xfrm>
            <a:prstGeom prst="rect">
              <a:avLst/>
            </a:prstGeom>
            <a:solidFill>
              <a:srgbClr val="FFFF00">
                <a:alpha val="26000"/>
              </a:srgbClr>
            </a:solidFill>
            <a:ln>
              <a:noFill/>
            </a:ln>
          </p:spPr>
          <p:txBody>
            <a:bodyPr wrap="square" rtlCol="0">
              <a:spAutoFit/>
            </a:bodyPr>
            <a:lstStyle/>
            <a:p>
              <a:pPr defTabSz="914400"/>
              <a:endParaRPr lang="en-US" sz="1400" dirty="0">
                <a:solidFill>
                  <a:srgbClr val="112751"/>
                </a:solidFill>
                <a:latin typeface="Cambria" panose="02040503050406030204" pitchFamily="18" charset="0"/>
              </a:endParaRPr>
            </a:p>
          </p:txBody>
        </p:sp>
        <p:sp>
          <p:nvSpPr>
            <p:cNvPr id="17" name="TextBox 16"/>
            <p:cNvSpPr txBox="1"/>
            <p:nvPr/>
          </p:nvSpPr>
          <p:spPr>
            <a:xfrm>
              <a:off x="23649" y="4146344"/>
              <a:ext cx="3150090" cy="384625"/>
            </a:xfrm>
            <a:prstGeom prst="rect">
              <a:avLst/>
            </a:prstGeom>
            <a:solidFill>
              <a:srgbClr val="FFFF00">
                <a:alpha val="26000"/>
              </a:srgbClr>
            </a:solidFill>
            <a:ln>
              <a:noFill/>
            </a:ln>
          </p:spPr>
          <p:txBody>
            <a:bodyPr wrap="square" rtlCol="0">
              <a:spAutoFit/>
            </a:bodyPr>
            <a:lstStyle/>
            <a:p>
              <a:pPr defTabSz="914400"/>
              <a:endParaRPr lang="en-US" sz="1400" dirty="0">
                <a:solidFill>
                  <a:srgbClr val="112751"/>
                </a:solidFill>
                <a:latin typeface="Cambria" panose="02040503050406030204" pitchFamily="18" charset="0"/>
              </a:endParaRPr>
            </a:p>
          </p:txBody>
        </p:sp>
        <p:sp>
          <p:nvSpPr>
            <p:cNvPr id="19" name="TextBox 18"/>
            <p:cNvSpPr txBox="1"/>
            <p:nvPr/>
          </p:nvSpPr>
          <p:spPr>
            <a:xfrm>
              <a:off x="3184633" y="4105140"/>
              <a:ext cx="1692167" cy="270499"/>
            </a:xfrm>
            <a:prstGeom prst="rect">
              <a:avLst/>
            </a:prstGeom>
            <a:solidFill>
              <a:srgbClr val="FFFF00">
                <a:alpha val="26000"/>
              </a:srgbClr>
            </a:solidFill>
            <a:ln>
              <a:noFill/>
            </a:ln>
          </p:spPr>
          <p:txBody>
            <a:bodyPr wrap="square" rtlCol="0">
              <a:spAutoFit/>
            </a:bodyPr>
            <a:lstStyle/>
            <a:p>
              <a:pPr defTabSz="914400"/>
              <a:endParaRPr lang="en-US" sz="1400" dirty="0">
                <a:solidFill>
                  <a:srgbClr val="112751"/>
                </a:solidFill>
                <a:latin typeface="Cambria" panose="02040503050406030204" pitchFamily="18" charset="0"/>
              </a:endParaRPr>
            </a:p>
          </p:txBody>
        </p:sp>
      </p:grpSp>
    </p:spTree>
    <p:extLst>
      <p:ext uri="{BB962C8B-B14F-4D97-AF65-F5344CB8AC3E}">
        <p14:creationId xmlns:p14="http://schemas.microsoft.com/office/powerpoint/2010/main" val="1433731876"/>
      </p:ext>
    </p:extLst>
  </p:cSld>
  <p:clrMapOvr>
    <a:masterClrMapping/>
  </p:clrMapOvr>
  <mc:AlternateContent xmlns:mc="http://schemas.openxmlformats.org/markup-compatibility/2006" xmlns:p14="http://schemas.microsoft.com/office/powerpoint/2010/main">
    <mc:Choice Requires="p14">
      <p:transition spd="slow" p14:dur="2000" advTm="67798"/>
    </mc:Choice>
    <mc:Fallback xmlns="">
      <p:transition xmlns:p14="http://schemas.microsoft.com/office/powerpoint/2010/main" spd="slow" advTm="6779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056" y="307048"/>
            <a:ext cx="8644318" cy="5786200"/>
          </a:xfrm>
          <a:prstGeom prst="rect">
            <a:avLst/>
          </a:prstGeom>
          <a:noFill/>
        </p:spPr>
        <p:txBody>
          <a:bodyPr wrap="square" rtlCol="0">
            <a:spAutoFit/>
          </a:bodyPr>
          <a:lstStyle/>
          <a:p>
            <a:pPr algn="ctr"/>
            <a:r>
              <a:rPr lang="en-US" sz="3200" b="1" dirty="0" smtClean="0">
                <a:latin typeface="Arial"/>
                <a:cs typeface="Arial"/>
              </a:rPr>
              <a:t>There are many working groups for clinical cancer genomics actionability</a:t>
            </a:r>
          </a:p>
          <a:p>
            <a:endParaRPr lang="en-US" dirty="0"/>
          </a:p>
          <a:p>
            <a:r>
              <a:rPr lang="en-US" b="1" dirty="0">
                <a:latin typeface="Arial"/>
                <a:cs typeface="Arial"/>
              </a:rPr>
              <a:t>CSER Tumor Working Group</a:t>
            </a:r>
            <a:endParaRPr lang="en-US" dirty="0">
              <a:latin typeface="Arial"/>
              <a:cs typeface="Arial"/>
            </a:endParaRPr>
          </a:p>
          <a:p>
            <a:r>
              <a:rPr lang="en-US" dirty="0">
                <a:latin typeface="Arial"/>
                <a:cs typeface="Arial"/>
              </a:rPr>
              <a:t>Approaches for adapting genomics in the clinic</a:t>
            </a:r>
          </a:p>
          <a:p>
            <a:r>
              <a:rPr lang="en-US" dirty="0">
                <a:latin typeface="Arial"/>
                <a:cs typeface="Arial"/>
              </a:rPr>
              <a:t> </a:t>
            </a:r>
          </a:p>
          <a:p>
            <a:r>
              <a:rPr lang="en-US" b="1" dirty="0">
                <a:latin typeface="Arial"/>
                <a:cs typeface="Arial"/>
              </a:rPr>
              <a:t>Association for Molecular Pathologists (AMP) </a:t>
            </a:r>
            <a:endParaRPr lang="en-US" dirty="0">
              <a:latin typeface="Arial"/>
              <a:cs typeface="Arial"/>
            </a:endParaRPr>
          </a:p>
          <a:p>
            <a:r>
              <a:rPr lang="en-US" dirty="0">
                <a:latin typeface="Arial"/>
                <a:cs typeface="Arial"/>
              </a:rPr>
              <a:t>Guidelines for somatic variant interpretation</a:t>
            </a:r>
          </a:p>
          <a:p>
            <a:r>
              <a:rPr lang="en-US" dirty="0">
                <a:latin typeface="Arial"/>
                <a:cs typeface="Arial"/>
              </a:rPr>
              <a:t> </a:t>
            </a:r>
          </a:p>
          <a:p>
            <a:r>
              <a:rPr lang="en-US" b="1" dirty="0">
                <a:latin typeface="Arial"/>
                <a:cs typeface="Arial"/>
              </a:rPr>
              <a:t>Global Alliance for Genomics and Health (GA4GH)</a:t>
            </a:r>
            <a:endParaRPr lang="en-US" dirty="0">
              <a:latin typeface="Arial"/>
              <a:cs typeface="Arial"/>
            </a:endParaRPr>
          </a:p>
          <a:p>
            <a:r>
              <a:rPr lang="en-US" dirty="0">
                <a:latin typeface="Arial"/>
                <a:cs typeface="Arial"/>
              </a:rPr>
              <a:t>Data </a:t>
            </a:r>
            <a:r>
              <a:rPr lang="en-US" dirty="0" smtClean="0">
                <a:latin typeface="Arial"/>
                <a:cs typeface="Arial"/>
              </a:rPr>
              <a:t>sharing; strong in data “representation”</a:t>
            </a:r>
            <a:endParaRPr lang="en-US" dirty="0">
              <a:latin typeface="Arial"/>
              <a:cs typeface="Arial"/>
            </a:endParaRPr>
          </a:p>
          <a:p>
            <a:r>
              <a:rPr lang="en-US" dirty="0">
                <a:latin typeface="Arial"/>
                <a:cs typeface="Arial"/>
              </a:rPr>
              <a:t> </a:t>
            </a:r>
          </a:p>
          <a:p>
            <a:r>
              <a:rPr lang="en-US" b="1" dirty="0" smtClean="0">
                <a:latin typeface="Arial"/>
                <a:cs typeface="Arial"/>
              </a:rPr>
              <a:t>GENIE: Real time CLIA data and outcomes </a:t>
            </a:r>
            <a:endParaRPr lang="en-US" dirty="0" smtClean="0">
              <a:latin typeface="Arial"/>
              <a:cs typeface="Arial"/>
            </a:endParaRPr>
          </a:p>
          <a:p>
            <a:r>
              <a:rPr lang="en-US" dirty="0" smtClean="0">
                <a:latin typeface="Arial"/>
                <a:cs typeface="Arial"/>
              </a:rPr>
              <a:t>7 institutions</a:t>
            </a:r>
          </a:p>
          <a:p>
            <a:endParaRPr lang="en-US" b="1" dirty="0">
              <a:latin typeface="Arial"/>
              <a:cs typeface="Arial"/>
            </a:endParaRPr>
          </a:p>
          <a:p>
            <a:r>
              <a:rPr lang="en-US" b="1" dirty="0" smtClean="0">
                <a:latin typeface="Arial"/>
                <a:cs typeface="Arial"/>
              </a:rPr>
              <a:t>Actionable </a:t>
            </a:r>
            <a:r>
              <a:rPr lang="en-US" b="1" dirty="0">
                <a:latin typeface="Arial"/>
                <a:cs typeface="Arial"/>
              </a:rPr>
              <a:t>Cancer Genome Initiative (ACGI)</a:t>
            </a:r>
            <a:endParaRPr lang="en-US" dirty="0">
              <a:latin typeface="Arial"/>
              <a:cs typeface="Arial"/>
            </a:endParaRPr>
          </a:p>
          <a:p>
            <a:r>
              <a:rPr lang="en-US" dirty="0">
                <a:latin typeface="Arial"/>
                <a:cs typeface="Arial"/>
              </a:rPr>
              <a:t>4 institutions + </a:t>
            </a:r>
            <a:r>
              <a:rPr lang="en-US" dirty="0" smtClean="0">
                <a:latin typeface="Arial"/>
                <a:cs typeface="Arial"/>
              </a:rPr>
              <a:t>Illumina, best practices</a:t>
            </a:r>
            <a:endParaRPr lang="en-US" dirty="0">
              <a:latin typeface="Arial"/>
              <a:cs typeface="Arial"/>
            </a:endParaRPr>
          </a:p>
          <a:p>
            <a:endParaRPr lang="en-US" dirty="0" smtClean="0">
              <a:latin typeface="Arial"/>
              <a:cs typeface="Arial"/>
            </a:endParaRPr>
          </a:p>
          <a:p>
            <a:r>
              <a:rPr lang="en-US" b="1" dirty="0" smtClean="0">
                <a:latin typeface="Arial"/>
                <a:cs typeface="Arial"/>
              </a:rPr>
              <a:t>Others, </a:t>
            </a:r>
            <a:r>
              <a:rPr lang="en-US" b="1" dirty="0">
                <a:latin typeface="Arial"/>
                <a:cs typeface="Arial"/>
              </a:rPr>
              <a:t>Private or commercial </a:t>
            </a:r>
            <a:r>
              <a:rPr lang="en-US" b="1" dirty="0" smtClean="0">
                <a:latin typeface="Arial"/>
                <a:cs typeface="Arial"/>
              </a:rPr>
              <a:t>efforts</a:t>
            </a:r>
            <a:endParaRPr lang="en-US" dirty="0">
              <a:latin typeface="Arial"/>
              <a:cs typeface="Arial"/>
            </a:endParaRPr>
          </a:p>
        </p:txBody>
      </p:sp>
      <p:sp>
        <p:nvSpPr>
          <p:cNvPr id="2" name="TextBox 1"/>
          <p:cNvSpPr txBox="1"/>
          <p:nvPr/>
        </p:nvSpPr>
        <p:spPr>
          <a:xfrm>
            <a:off x="6032262" y="2020242"/>
            <a:ext cx="2915112" cy="3477875"/>
          </a:xfrm>
          <a:prstGeom prst="rect">
            <a:avLst/>
          </a:prstGeom>
          <a:noFill/>
          <a:ln>
            <a:solidFill>
              <a:schemeClr val="tx1"/>
            </a:solidFill>
          </a:ln>
        </p:spPr>
        <p:txBody>
          <a:bodyPr wrap="square" rtlCol="0">
            <a:spAutoFit/>
          </a:bodyPr>
          <a:lstStyle/>
          <a:p>
            <a:r>
              <a:rPr lang="en-US" sz="2000" b="1" u="sng" dirty="0" smtClean="0">
                <a:latin typeface="Arial"/>
                <a:cs typeface="Arial"/>
              </a:rPr>
              <a:t>QUESTIONS and NEEDS for What and How?</a:t>
            </a:r>
          </a:p>
          <a:p>
            <a:pPr marL="285750" indent="-285750">
              <a:buFont typeface="Wingdings" charset="2"/>
              <a:buChar char="§"/>
            </a:pPr>
            <a:r>
              <a:rPr lang="en-US" sz="2000" dirty="0" smtClean="0">
                <a:latin typeface="Arial"/>
                <a:cs typeface="Arial"/>
              </a:rPr>
              <a:t>Data Sharing </a:t>
            </a:r>
          </a:p>
          <a:p>
            <a:pPr marL="285750" indent="-285750">
              <a:buFont typeface="Wingdings" charset="2"/>
              <a:buChar char="§"/>
            </a:pPr>
            <a:r>
              <a:rPr lang="en-US" sz="2000" dirty="0" smtClean="0">
                <a:latin typeface="Arial"/>
                <a:cs typeface="Arial"/>
              </a:rPr>
              <a:t>Common Language</a:t>
            </a:r>
          </a:p>
          <a:p>
            <a:pPr marL="285750" indent="-285750">
              <a:buFont typeface="Wingdings" charset="2"/>
              <a:buChar char="§"/>
            </a:pPr>
            <a:r>
              <a:rPr lang="en-US" sz="2000" dirty="0" smtClean="0">
                <a:latin typeface="Arial"/>
                <a:cs typeface="Arial"/>
              </a:rPr>
              <a:t>Guidelines for Classification</a:t>
            </a:r>
          </a:p>
          <a:p>
            <a:pPr marL="285750" indent="-285750">
              <a:buFont typeface="Wingdings" charset="2"/>
              <a:buChar char="§"/>
            </a:pPr>
            <a:r>
              <a:rPr lang="en-US" sz="2000" dirty="0" smtClean="0">
                <a:latin typeface="Arial"/>
                <a:cs typeface="Arial"/>
              </a:rPr>
              <a:t>Guidelines for Interpretation</a:t>
            </a:r>
          </a:p>
          <a:p>
            <a:pPr marL="285750" indent="-285750">
              <a:buFont typeface="Wingdings" charset="2"/>
              <a:buChar char="§"/>
            </a:pPr>
            <a:r>
              <a:rPr lang="en-US" sz="2000" dirty="0" smtClean="0">
                <a:latin typeface="Arial"/>
                <a:cs typeface="Arial"/>
              </a:rPr>
              <a:t>Guidelines for new test development</a:t>
            </a:r>
            <a:endParaRPr lang="en-US" sz="2000" dirty="0">
              <a:latin typeface="Arial"/>
              <a:cs typeface="Arial"/>
            </a:endParaRPr>
          </a:p>
        </p:txBody>
      </p:sp>
    </p:spTree>
    <p:extLst>
      <p:ext uri="{BB962C8B-B14F-4D97-AF65-F5344CB8AC3E}">
        <p14:creationId xmlns:p14="http://schemas.microsoft.com/office/powerpoint/2010/main" val="1412096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052" y="337854"/>
            <a:ext cx="8039257" cy="954107"/>
          </a:xfrm>
          <a:prstGeom prst="rect">
            <a:avLst/>
          </a:prstGeom>
          <a:noFill/>
        </p:spPr>
        <p:txBody>
          <a:bodyPr wrap="square" rtlCol="0">
            <a:spAutoFit/>
          </a:bodyPr>
          <a:lstStyle/>
          <a:p>
            <a:r>
              <a:rPr lang="en-US" sz="2800" b="1" dirty="0" smtClean="0">
                <a:latin typeface="Arial"/>
                <a:cs typeface="Arial"/>
              </a:rPr>
              <a:t>Examples of somatic variant classification tools and frameworks</a:t>
            </a:r>
            <a:endParaRPr lang="en-US" sz="2800" b="1" dirty="0">
              <a:latin typeface="Arial"/>
              <a:cs typeface="Arial"/>
            </a:endParaRPr>
          </a:p>
        </p:txBody>
      </p:sp>
      <p:sp>
        <p:nvSpPr>
          <p:cNvPr id="3" name="TextBox 2"/>
          <p:cNvSpPr txBox="1"/>
          <p:nvPr/>
        </p:nvSpPr>
        <p:spPr>
          <a:xfrm>
            <a:off x="361147" y="2076059"/>
            <a:ext cx="8300481" cy="2677656"/>
          </a:xfrm>
          <a:prstGeom prst="rect">
            <a:avLst/>
          </a:prstGeom>
          <a:noFill/>
        </p:spPr>
        <p:txBody>
          <a:bodyPr wrap="square" rtlCol="0">
            <a:spAutoFit/>
          </a:bodyPr>
          <a:lstStyle/>
          <a:p>
            <a:pPr marL="457200" indent="-457200">
              <a:buFont typeface="Wingdings" charset="2"/>
              <a:buChar char="§"/>
            </a:pPr>
            <a:r>
              <a:rPr lang="en-US" sz="2800" dirty="0" smtClean="0">
                <a:latin typeface="Arial"/>
                <a:cs typeface="Arial"/>
              </a:rPr>
              <a:t>MDACC PCT </a:t>
            </a:r>
          </a:p>
          <a:p>
            <a:pPr marL="457200" indent="-457200">
              <a:buFont typeface="Wingdings" charset="2"/>
              <a:buChar char="§"/>
            </a:pPr>
            <a:r>
              <a:rPr lang="en-US" sz="2800" dirty="0" smtClean="0">
                <a:latin typeface="Arial"/>
                <a:cs typeface="Arial"/>
              </a:rPr>
              <a:t>Vanderbilt </a:t>
            </a:r>
            <a:r>
              <a:rPr lang="en-US" sz="2800" dirty="0" err="1" smtClean="0">
                <a:latin typeface="Arial"/>
                <a:cs typeface="Arial"/>
              </a:rPr>
              <a:t>MyCancerGenome</a:t>
            </a:r>
            <a:endParaRPr lang="en-US" sz="2800" dirty="0" smtClean="0">
              <a:latin typeface="Arial"/>
              <a:cs typeface="Arial"/>
            </a:endParaRPr>
          </a:p>
          <a:p>
            <a:pPr marL="457200" indent="-457200">
              <a:buFont typeface="Wingdings" charset="2"/>
              <a:buChar char="§"/>
            </a:pPr>
            <a:r>
              <a:rPr lang="en-US" sz="2800" dirty="0" smtClean="0">
                <a:latin typeface="Arial"/>
                <a:cs typeface="Arial"/>
              </a:rPr>
              <a:t>OSU Cancer Driver Log database</a:t>
            </a:r>
          </a:p>
          <a:p>
            <a:pPr marL="457200" indent="-457200">
              <a:buFont typeface="Wingdings" charset="2"/>
              <a:buChar char="§"/>
            </a:pPr>
            <a:r>
              <a:rPr lang="en-US" sz="2800" dirty="0" err="1" smtClean="0">
                <a:latin typeface="Arial"/>
                <a:cs typeface="Arial"/>
              </a:rPr>
              <a:t>WashU</a:t>
            </a:r>
            <a:r>
              <a:rPr lang="en-US" sz="2800" dirty="0" smtClean="0">
                <a:latin typeface="Arial"/>
                <a:cs typeface="Arial"/>
              </a:rPr>
              <a:t> </a:t>
            </a:r>
            <a:r>
              <a:rPr lang="en-US" sz="2800" dirty="0" err="1" smtClean="0">
                <a:latin typeface="Arial"/>
                <a:cs typeface="Arial"/>
              </a:rPr>
              <a:t>CiViC</a:t>
            </a:r>
            <a:r>
              <a:rPr lang="en-US" sz="2800" dirty="0" smtClean="0">
                <a:latin typeface="Arial"/>
                <a:cs typeface="Arial"/>
              </a:rPr>
              <a:t> database</a:t>
            </a:r>
          </a:p>
          <a:p>
            <a:pPr marL="457200" indent="-457200">
              <a:buFont typeface="Wingdings" charset="2"/>
              <a:buChar char="§"/>
            </a:pPr>
            <a:r>
              <a:rPr lang="en-US" sz="2800" dirty="0" smtClean="0">
                <a:latin typeface="Arial"/>
                <a:cs typeface="Arial"/>
              </a:rPr>
              <a:t>DFCI framework</a:t>
            </a:r>
          </a:p>
          <a:p>
            <a:pPr marL="457200" indent="-457200">
              <a:buFont typeface="Wingdings" charset="2"/>
              <a:buChar char="§"/>
            </a:pPr>
            <a:r>
              <a:rPr lang="en-US" sz="2800" dirty="0" smtClean="0">
                <a:latin typeface="Arial"/>
                <a:cs typeface="Arial"/>
              </a:rPr>
              <a:t>Broad </a:t>
            </a:r>
            <a:r>
              <a:rPr lang="en-US" sz="2800" dirty="0" err="1" smtClean="0">
                <a:latin typeface="Arial"/>
                <a:cs typeface="Arial"/>
              </a:rPr>
              <a:t>TumorPortal</a:t>
            </a:r>
            <a:r>
              <a:rPr lang="en-US" sz="2800" dirty="0" smtClean="0">
                <a:latin typeface="Arial"/>
                <a:cs typeface="Arial"/>
              </a:rPr>
              <a:t> framework</a:t>
            </a:r>
            <a:endParaRPr lang="en-US" sz="2800" dirty="0">
              <a:latin typeface="Arial"/>
              <a:cs typeface="Arial"/>
            </a:endParaRPr>
          </a:p>
        </p:txBody>
      </p:sp>
    </p:spTree>
    <p:extLst>
      <p:ext uri="{BB962C8B-B14F-4D97-AF65-F5344CB8AC3E}">
        <p14:creationId xmlns:p14="http://schemas.microsoft.com/office/powerpoint/2010/main" val="1960262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293" y="1585515"/>
            <a:ext cx="8234406" cy="3970318"/>
          </a:xfrm>
          <a:prstGeom prst="rect">
            <a:avLst/>
          </a:prstGeom>
          <a:noFill/>
        </p:spPr>
        <p:txBody>
          <a:bodyPr wrap="square" rtlCol="0">
            <a:spAutoFit/>
          </a:bodyPr>
          <a:lstStyle/>
          <a:p>
            <a:pPr marL="457200" indent="-457200">
              <a:buFont typeface="Wingdings" charset="2"/>
              <a:buChar char="§"/>
            </a:pPr>
            <a:r>
              <a:rPr lang="en-US" sz="2800" dirty="0" smtClean="0">
                <a:latin typeface="Arial"/>
                <a:cs typeface="Arial"/>
              </a:rPr>
              <a:t>Common categories for types of biomarker applications</a:t>
            </a:r>
          </a:p>
          <a:p>
            <a:pPr marL="457200" indent="-457200">
              <a:buFont typeface="Wingdings" charset="2"/>
              <a:buChar char="§"/>
            </a:pPr>
            <a:r>
              <a:rPr lang="en-US" sz="2800" dirty="0" smtClean="0">
                <a:latin typeface="Arial"/>
                <a:cs typeface="Arial"/>
              </a:rPr>
              <a:t>Common levels of evidence for evaluating variants</a:t>
            </a:r>
          </a:p>
          <a:p>
            <a:pPr marL="457200" indent="-457200">
              <a:buFont typeface="Wingdings" charset="2"/>
              <a:buChar char="§"/>
            </a:pPr>
            <a:r>
              <a:rPr lang="en-US" sz="2800" dirty="0" smtClean="0">
                <a:latin typeface="Arial"/>
                <a:cs typeface="Arial"/>
              </a:rPr>
              <a:t>Bake off to measure how Somatic community applies the above categories/levels to variants.</a:t>
            </a:r>
          </a:p>
          <a:p>
            <a:pPr marL="457200" indent="-457200">
              <a:buFont typeface="Wingdings" charset="2"/>
              <a:buChar char="§"/>
            </a:pPr>
            <a:r>
              <a:rPr lang="en-US" sz="2800" b="1" dirty="0" smtClean="0">
                <a:latin typeface="Arial"/>
                <a:cs typeface="Arial"/>
              </a:rPr>
              <a:t>Minimum Variant Level Data (MVLD) </a:t>
            </a:r>
            <a:r>
              <a:rPr lang="en-US" sz="2800" dirty="0" smtClean="0">
                <a:latin typeface="Arial"/>
                <a:cs typeface="Arial"/>
              </a:rPr>
              <a:t>for common data sharing</a:t>
            </a:r>
          </a:p>
          <a:p>
            <a:pPr marL="457200" indent="-457200">
              <a:buFont typeface="Wingdings" charset="2"/>
              <a:buChar char="§"/>
            </a:pPr>
            <a:r>
              <a:rPr lang="en-US" sz="2800" dirty="0" smtClean="0">
                <a:latin typeface="Arial"/>
                <a:cs typeface="Arial"/>
              </a:rPr>
              <a:t>Repository to store and share variants</a:t>
            </a:r>
            <a:endParaRPr lang="en-US" sz="2800" dirty="0">
              <a:latin typeface="Arial"/>
              <a:cs typeface="Arial"/>
            </a:endParaRPr>
          </a:p>
        </p:txBody>
      </p:sp>
      <p:sp>
        <p:nvSpPr>
          <p:cNvPr id="3" name="TextBox 2"/>
          <p:cNvSpPr txBox="1"/>
          <p:nvPr/>
        </p:nvSpPr>
        <p:spPr>
          <a:xfrm>
            <a:off x="361147" y="384822"/>
            <a:ext cx="7677102" cy="1384995"/>
          </a:xfrm>
          <a:prstGeom prst="rect">
            <a:avLst/>
          </a:prstGeom>
          <a:noFill/>
        </p:spPr>
        <p:txBody>
          <a:bodyPr wrap="none" rtlCol="0">
            <a:spAutoFit/>
          </a:bodyPr>
          <a:lstStyle/>
          <a:p>
            <a:r>
              <a:rPr lang="en-US" sz="2800" b="1" dirty="0" smtClean="0">
                <a:latin typeface="Arial"/>
                <a:cs typeface="Arial"/>
              </a:rPr>
              <a:t>What does the somatic variant actionability </a:t>
            </a:r>
          </a:p>
          <a:p>
            <a:r>
              <a:rPr lang="en-US" sz="2800" b="1" dirty="0" smtClean="0">
                <a:latin typeface="Arial"/>
                <a:cs typeface="Arial"/>
              </a:rPr>
              <a:t>community need</a:t>
            </a:r>
            <a:endParaRPr lang="en-US" sz="2800" dirty="0" smtClean="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1050576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748"/>
            <a:ext cx="8229600" cy="931863"/>
          </a:xfrm>
        </p:spPr>
        <p:txBody>
          <a:bodyPr/>
          <a:lstStyle/>
          <a:p>
            <a:pPr algn="ctr"/>
            <a:r>
              <a:rPr lang="en-US" sz="4000" dirty="0" smtClean="0"/>
              <a:t>Clinical Genome Resource (ClinGen)</a:t>
            </a:r>
            <a:endParaRPr lang="en-US" sz="4000" dirty="0"/>
          </a:p>
        </p:txBody>
      </p:sp>
      <p:sp>
        <p:nvSpPr>
          <p:cNvPr id="3" name="Content Placeholder 2"/>
          <p:cNvSpPr>
            <a:spLocks noGrp="1"/>
          </p:cNvSpPr>
          <p:nvPr>
            <p:ph idx="1"/>
          </p:nvPr>
        </p:nvSpPr>
        <p:spPr>
          <a:xfrm>
            <a:off x="762001" y="1414462"/>
            <a:ext cx="6857999" cy="5105400"/>
          </a:xfrm>
        </p:spPr>
        <p:txBody>
          <a:bodyPr>
            <a:normAutofit/>
          </a:bodyPr>
          <a:lstStyle/>
          <a:p>
            <a:r>
              <a:rPr lang="en-US" sz="2400" b="1" dirty="0" smtClean="0">
                <a:solidFill>
                  <a:prstClr val="black"/>
                </a:solidFill>
                <a:cs typeface="Arial" panose="020B0604020202020204" pitchFamily="34" charset="0"/>
              </a:rPr>
              <a:t>Purpose: </a:t>
            </a:r>
            <a:r>
              <a:rPr lang="en-US" sz="2400" dirty="0"/>
              <a:t>Create</a:t>
            </a:r>
            <a:r>
              <a:rPr lang="en-US" sz="2400" dirty="0" smtClean="0">
                <a:solidFill>
                  <a:prstClr val="black"/>
                </a:solidFill>
                <a:cs typeface="Arial" panose="020B0604020202020204" pitchFamily="34" charset="0"/>
              </a:rPr>
              <a:t> </a:t>
            </a:r>
            <a:r>
              <a:rPr lang="en-US" altLang="en-US" sz="2400" dirty="0"/>
              <a:t>authoritative central resource that defines the clinical relevance of genomic variants for use in precision medicine and research</a:t>
            </a:r>
            <a:r>
              <a:rPr lang="en-US" altLang="en-US" sz="2400" dirty="0" smtClean="0"/>
              <a:t>.</a:t>
            </a:r>
            <a:endParaRPr lang="en-US" sz="2400" dirty="0" smtClean="0">
              <a:solidFill>
                <a:prstClr val="black"/>
              </a:solidFill>
              <a:cs typeface="Arial" panose="020B0604020202020204" pitchFamily="34" charset="0"/>
            </a:endParaRPr>
          </a:p>
          <a:p>
            <a:pPr lvl="0"/>
            <a:endParaRPr lang="en-US" sz="1100" dirty="0">
              <a:solidFill>
                <a:prstClr val="black"/>
              </a:solidFill>
              <a:cs typeface="Arial" panose="020B0604020202020204" pitchFamily="34" charset="0"/>
            </a:endParaRPr>
          </a:p>
          <a:p>
            <a:r>
              <a:rPr lang="en-US" sz="2400" b="1" dirty="0" smtClean="0"/>
              <a:t>NHGRI-funded program launched Sept</a:t>
            </a:r>
            <a:r>
              <a:rPr lang="en-US" sz="2400" b="1" dirty="0"/>
              <a:t>. 2013</a:t>
            </a:r>
          </a:p>
          <a:p>
            <a:pPr lvl="1">
              <a:buFont typeface="Symbol" panose="05050102010706020507" pitchFamily="18" charset="2"/>
              <a:buChar char="-"/>
            </a:pPr>
            <a:r>
              <a:rPr lang="en-US" sz="2400" dirty="0"/>
              <a:t>FY13-</a:t>
            </a:r>
            <a:r>
              <a:rPr lang="en-US" sz="2400" dirty="0" smtClean="0"/>
              <a:t>FY16</a:t>
            </a:r>
            <a:r>
              <a:rPr lang="en-US" sz="2400" dirty="0"/>
              <a:t>	</a:t>
            </a:r>
            <a:endParaRPr lang="en-US" sz="2400" dirty="0" smtClean="0"/>
          </a:p>
          <a:p>
            <a:pPr lvl="1">
              <a:buFont typeface="Symbol" panose="05050102010706020507" pitchFamily="18" charset="2"/>
              <a:buChar char="-"/>
            </a:pPr>
            <a:r>
              <a:rPr lang="en-US" sz="2400" dirty="0" smtClean="0">
                <a:cs typeface="Arial" pitchFamily="34" charset="0"/>
              </a:rPr>
              <a:t>Co-funding from the NICHD and NCI</a:t>
            </a:r>
          </a:p>
          <a:p>
            <a:pPr lvl="1">
              <a:buFont typeface="Symbol" panose="05050102010706020507" pitchFamily="18" charset="2"/>
              <a:buChar char="-"/>
            </a:pPr>
            <a:r>
              <a:rPr lang="en-US" sz="2400" dirty="0" smtClean="0">
                <a:cs typeface="Arial" pitchFamily="34" charset="0"/>
              </a:rPr>
              <a:t>Work with </a:t>
            </a:r>
            <a:r>
              <a:rPr lang="en-US" sz="2400" dirty="0">
                <a:cs typeface="Arial" pitchFamily="34" charset="0"/>
              </a:rPr>
              <a:t>NCBI’s ClinVar</a:t>
            </a:r>
          </a:p>
          <a:p>
            <a:pPr lvl="1">
              <a:buFont typeface="Symbol" panose="05050102010706020507" pitchFamily="18" charset="2"/>
              <a:buChar char="-"/>
            </a:pPr>
            <a:r>
              <a:rPr lang="en-US" sz="2400" dirty="0" smtClean="0">
                <a:cs typeface="Arial" pitchFamily="34" charset="0"/>
              </a:rPr>
              <a:t>&gt; 300 researchers &amp; clinicians from &gt;80 institutions</a:t>
            </a:r>
            <a:endParaRPr lang="en-US" sz="2400" dirty="0">
              <a:cs typeface="Arial" pitchFamily="34" charset="0"/>
            </a:endParaRPr>
          </a:p>
          <a:p>
            <a:endParaRPr lang="en-US" sz="2400" dirty="0"/>
          </a:p>
        </p:txBody>
      </p:sp>
    </p:spTree>
    <p:extLst>
      <p:ext uri="{BB962C8B-B14F-4D97-AF65-F5344CB8AC3E}">
        <p14:creationId xmlns:p14="http://schemas.microsoft.com/office/powerpoint/2010/main" val="5648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35" y="47624"/>
            <a:ext cx="8229600" cy="931863"/>
          </a:xfrm>
        </p:spPr>
        <p:txBody>
          <a:bodyPr/>
          <a:lstStyle/>
          <a:p>
            <a:pPr algn="ctr"/>
            <a:r>
              <a:rPr lang="en-US" dirty="0" smtClean="0"/>
              <a:t>ClinGen Goals</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E6F57522-09D6-4890-85AB-0AE3A144BEED}" type="slidenum">
              <a:rPr lang="en-US" smtClean="0"/>
              <a:t>8</a:t>
            </a:fld>
            <a:endParaRPr lang="en-US" dirty="0"/>
          </a:p>
        </p:txBody>
      </p:sp>
      <p:sp>
        <p:nvSpPr>
          <p:cNvPr id="5" name="Content Placeholder 2"/>
          <p:cNvSpPr txBox="1">
            <a:spLocks/>
          </p:cNvSpPr>
          <p:nvPr/>
        </p:nvSpPr>
        <p:spPr>
          <a:xfrm>
            <a:off x="76201" y="717550"/>
            <a:ext cx="8382000" cy="51816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b="1" dirty="0" smtClean="0"/>
              <a:t>Share</a:t>
            </a:r>
            <a:r>
              <a:rPr lang="en-US" sz="2400" dirty="0" smtClean="0"/>
              <a:t> genomic and phenotypic data through ClinVar</a:t>
            </a:r>
          </a:p>
          <a:p>
            <a:endParaRPr lang="en-US" sz="500" dirty="0" smtClean="0"/>
          </a:p>
          <a:p>
            <a:r>
              <a:rPr lang="en-US" sz="2400" b="1" dirty="0" smtClean="0"/>
              <a:t>Standardize</a:t>
            </a:r>
            <a:r>
              <a:rPr lang="en-US" sz="2400" dirty="0" smtClean="0"/>
              <a:t> clinical annotation and interpretation of variants</a:t>
            </a:r>
          </a:p>
          <a:p>
            <a:endParaRPr lang="en-US" sz="500" dirty="0" smtClean="0"/>
          </a:p>
          <a:p>
            <a:r>
              <a:rPr lang="en-US" sz="2400" dirty="0"/>
              <a:t>Implement </a:t>
            </a:r>
            <a:r>
              <a:rPr lang="en-US" sz="2400" b="1" dirty="0" smtClean="0"/>
              <a:t>transparent</a:t>
            </a:r>
            <a:r>
              <a:rPr lang="en-US" sz="2400" dirty="0" smtClean="0"/>
              <a:t>, </a:t>
            </a:r>
            <a:r>
              <a:rPr lang="en-US" sz="2400" b="1" dirty="0" smtClean="0"/>
              <a:t>evidence-based </a:t>
            </a:r>
            <a:r>
              <a:rPr lang="en-US" sz="2400" b="1" dirty="0"/>
              <a:t>expert consensus </a:t>
            </a:r>
            <a:r>
              <a:rPr lang="en-US" sz="2400" dirty="0"/>
              <a:t>for curation of clinical validity and medical </a:t>
            </a:r>
            <a:r>
              <a:rPr lang="en-US" sz="2400" dirty="0" smtClean="0"/>
              <a:t>actionability</a:t>
            </a:r>
          </a:p>
          <a:p>
            <a:endParaRPr lang="en-US" sz="500" dirty="0"/>
          </a:p>
          <a:p>
            <a:r>
              <a:rPr lang="en-US" sz="2400" dirty="0" smtClean="0"/>
              <a:t>Improve understanding of variation in </a:t>
            </a:r>
            <a:r>
              <a:rPr lang="en-US" sz="2400" b="1" dirty="0" smtClean="0"/>
              <a:t>diverse populations</a:t>
            </a:r>
          </a:p>
          <a:p>
            <a:endParaRPr lang="en-US" sz="500" b="1" dirty="0" smtClean="0"/>
          </a:p>
          <a:p>
            <a:r>
              <a:rPr lang="en-US" sz="2400" dirty="0" smtClean="0"/>
              <a:t>Develop </a:t>
            </a:r>
            <a:r>
              <a:rPr lang="en-US" sz="2400" b="1" dirty="0" smtClean="0"/>
              <a:t>machine-learning algorithms </a:t>
            </a:r>
            <a:r>
              <a:rPr lang="en-US" sz="2400" dirty="0" smtClean="0"/>
              <a:t>to improve the throughput of variant interpretation</a:t>
            </a:r>
          </a:p>
          <a:p>
            <a:endParaRPr lang="en-US" sz="500" dirty="0" smtClean="0"/>
          </a:p>
          <a:p>
            <a:pPr lvl="0"/>
            <a:r>
              <a:rPr lang="en-US" sz="2400" b="1" dirty="0"/>
              <a:t>Disseminate </a:t>
            </a:r>
            <a:r>
              <a:rPr lang="en-US" sz="2400" dirty="0"/>
              <a:t>the collective </a:t>
            </a:r>
            <a:r>
              <a:rPr lang="en-US" sz="2400" dirty="0" smtClean="0"/>
              <a:t>knowledge and ensure EHR interoperability</a:t>
            </a:r>
            <a:endParaRPr lang="en-US" sz="2400" dirty="0"/>
          </a:p>
          <a:p>
            <a:endParaRPr lang="en-US" sz="2600" dirty="0" smtClean="0"/>
          </a:p>
          <a:p>
            <a:endParaRPr lang="en-US" sz="800" dirty="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35" y="5697063"/>
            <a:ext cx="1545336" cy="10302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786" y="5697063"/>
            <a:ext cx="1545336" cy="10302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329" y="5674537"/>
            <a:ext cx="1545336" cy="1030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923" y="5697003"/>
            <a:ext cx="1545336" cy="10302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5675376"/>
            <a:ext cx="1545336" cy="1030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899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par>
                                <p:cTn id="10" presetID="10"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par>
                                <p:cTn id="13" presetID="10"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500"/>
                                        <p:tgtEl>
                                          <p:spTgt spid="1029"/>
                                        </p:tgtEl>
                                      </p:cBhvr>
                                    </p:animEffect>
                                  </p:childTnLst>
                                </p:cTn>
                              </p:par>
                              <p:par>
                                <p:cTn id="19" presetID="10" presetClass="entr" presetSubtype="0" fill="hold" nodeType="with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fade">
                                      <p:cBhvr>
                                        <p:cTn id="21" dur="500"/>
                                        <p:tgtEl>
                                          <p:spTgt spid="103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156" y="1613953"/>
            <a:ext cx="9336244" cy="3139321"/>
          </a:xfrm>
          <a:prstGeom prst="rect">
            <a:avLst/>
          </a:prstGeom>
          <a:noFill/>
        </p:spPr>
        <p:txBody>
          <a:bodyPr wrap="square" rtlCol="0">
            <a:spAutoFit/>
          </a:bodyPr>
          <a:lstStyle/>
          <a:p>
            <a:r>
              <a:rPr lang="en-US" sz="2000" b="1" dirty="0" smtClean="0">
                <a:latin typeface="Arial"/>
                <a:cs typeface="Arial"/>
              </a:rPr>
              <a:t>Leverage experiences of clinicians and lab directors to develop data elements for representation of data to aid in somatic variant classification and clinical actionability</a:t>
            </a:r>
          </a:p>
          <a:p>
            <a:endParaRPr lang="en-US" sz="2000" dirty="0">
              <a:latin typeface="Arial"/>
              <a:cs typeface="Arial"/>
            </a:endParaRPr>
          </a:p>
          <a:p>
            <a:r>
              <a:rPr lang="en-US" sz="2000" b="1" dirty="0" smtClean="0">
                <a:latin typeface="Arial"/>
                <a:cs typeface="Arial"/>
              </a:rPr>
              <a:t>Current activities</a:t>
            </a:r>
            <a:endParaRPr lang="en-US" sz="2000" b="1" dirty="0">
              <a:latin typeface="Arial"/>
              <a:cs typeface="Arial"/>
            </a:endParaRPr>
          </a:p>
          <a:p>
            <a:pPr marL="342900" indent="-342900">
              <a:buFont typeface="Arial" charset="0"/>
              <a:buChar char="•"/>
            </a:pPr>
            <a:r>
              <a:rPr lang="en-US" sz="2000" dirty="0" smtClean="0">
                <a:latin typeface="Arial"/>
                <a:cs typeface="Arial"/>
              </a:rPr>
              <a:t>	Define Common Language for biomarkers using controlled vocabularies</a:t>
            </a:r>
            <a:endParaRPr lang="en-US" sz="2000" dirty="0">
              <a:latin typeface="Arial"/>
              <a:cs typeface="Arial"/>
            </a:endParaRPr>
          </a:p>
          <a:p>
            <a:pPr marL="342900" indent="-342900">
              <a:buFont typeface="Arial" charset="0"/>
              <a:buChar char="•"/>
            </a:pPr>
            <a:r>
              <a:rPr lang="en-US" sz="2000" dirty="0" smtClean="0">
                <a:latin typeface="Arial"/>
                <a:cs typeface="Arial"/>
              </a:rPr>
              <a:t>	Define Minimum </a:t>
            </a:r>
            <a:r>
              <a:rPr lang="en-US" sz="2000" dirty="0">
                <a:latin typeface="Arial"/>
                <a:cs typeface="Arial"/>
              </a:rPr>
              <a:t>Variant Level Data (MVLD)</a:t>
            </a:r>
          </a:p>
          <a:p>
            <a:pPr marL="342900" indent="-342900">
              <a:buFont typeface="Arial" charset="0"/>
              <a:buChar char="•"/>
            </a:pPr>
            <a:r>
              <a:rPr lang="en-US" sz="2000" dirty="0" smtClean="0">
                <a:latin typeface="Arial"/>
                <a:cs typeface="Arial"/>
              </a:rPr>
              <a:t>	Define Minimum </a:t>
            </a:r>
            <a:r>
              <a:rPr lang="en-US" sz="2000" dirty="0">
                <a:latin typeface="Arial"/>
                <a:cs typeface="Arial"/>
              </a:rPr>
              <a:t>Case Level Data (MCLD)</a:t>
            </a:r>
          </a:p>
          <a:p>
            <a:endParaRPr lang="en-US" sz="2000" dirty="0" smtClean="0">
              <a:latin typeface="Arial"/>
              <a:cs typeface="Arial"/>
            </a:endParaRPr>
          </a:p>
          <a:p>
            <a:r>
              <a:rPr lang="en-US" dirty="0"/>
              <a:t> </a:t>
            </a:r>
          </a:p>
        </p:txBody>
      </p:sp>
      <p:sp>
        <p:nvSpPr>
          <p:cNvPr id="5" name="TextBox 4"/>
          <p:cNvSpPr txBox="1"/>
          <p:nvPr/>
        </p:nvSpPr>
        <p:spPr>
          <a:xfrm>
            <a:off x="303056" y="307048"/>
            <a:ext cx="8644318" cy="584775"/>
          </a:xfrm>
          <a:prstGeom prst="rect">
            <a:avLst/>
          </a:prstGeom>
          <a:noFill/>
        </p:spPr>
        <p:txBody>
          <a:bodyPr wrap="square" rtlCol="0">
            <a:spAutoFit/>
          </a:bodyPr>
          <a:lstStyle/>
          <a:p>
            <a:pPr algn="ctr"/>
            <a:r>
              <a:rPr lang="en-US" sz="3200" b="1" dirty="0" smtClean="0">
                <a:latin typeface="Arial"/>
                <a:cs typeface="Arial"/>
              </a:rPr>
              <a:t>CLINGEN Somatic working group</a:t>
            </a:r>
            <a:endParaRPr lang="en-US" dirty="0"/>
          </a:p>
        </p:txBody>
      </p:sp>
    </p:spTree>
    <p:extLst>
      <p:ext uri="{BB962C8B-B14F-4D97-AF65-F5344CB8AC3E}">
        <p14:creationId xmlns:p14="http://schemas.microsoft.com/office/powerpoint/2010/main" val="18259677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7.6|7.4|4.6"/>
</p:tagLst>
</file>

<file path=ppt/tags/tag2.xml><?xml version="1.0" encoding="utf-8"?>
<p:tagLst xmlns:a="http://schemas.openxmlformats.org/drawingml/2006/main" xmlns:r="http://schemas.openxmlformats.org/officeDocument/2006/relationships" xmlns:p="http://schemas.openxmlformats.org/presentationml/2006/main">
  <p:tag name="TIMING" val="|1|0.4|0.3|0.3"/>
</p:tagLst>
</file>

<file path=ppt/theme/theme1.xml><?xml version="1.0" encoding="utf-8"?>
<a:theme xmlns:a="http://schemas.openxmlformats.org/drawingml/2006/main" name="ICBI">
  <a:themeElements>
    <a:clrScheme name="Blank Presentation 15">
      <a:dk1>
        <a:srgbClr val="112751"/>
      </a:dk1>
      <a:lt1>
        <a:srgbClr val="FFFFFF"/>
      </a:lt1>
      <a:dk2>
        <a:srgbClr val="112751"/>
      </a:dk2>
      <a:lt2>
        <a:srgbClr val="58585A"/>
      </a:lt2>
      <a:accent1>
        <a:srgbClr val="CC7A16"/>
      </a:accent1>
      <a:accent2>
        <a:srgbClr val="254999"/>
      </a:accent2>
      <a:accent3>
        <a:srgbClr val="FFFFFF"/>
      </a:accent3>
      <a:accent4>
        <a:srgbClr val="0D2044"/>
      </a:accent4>
      <a:accent5>
        <a:srgbClr val="E2BEAB"/>
      </a:accent5>
      <a:accent6>
        <a:srgbClr val="20418A"/>
      </a:accent6>
      <a:hlink>
        <a:srgbClr val="58994B"/>
      </a:hlink>
      <a:folHlink>
        <a:srgbClr val="CCC11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5CBE3"/>
        </a:accent1>
        <a:accent2>
          <a:srgbClr val="254999"/>
        </a:accent2>
        <a:accent3>
          <a:srgbClr val="FFFFFF"/>
        </a:accent3>
        <a:accent4>
          <a:srgbClr val="000000"/>
        </a:accent4>
        <a:accent5>
          <a:srgbClr val="D7E2EF"/>
        </a:accent5>
        <a:accent6>
          <a:srgbClr val="20418A"/>
        </a:accent6>
        <a:hlink>
          <a:srgbClr val="58994B"/>
        </a:hlink>
        <a:folHlink>
          <a:srgbClr val="CCC112"/>
        </a:folHlink>
      </a:clrScheme>
      <a:clrMap bg1="lt1" tx1="dk1" bg2="lt2" tx2="dk2" accent1="accent1" accent2="accent2" accent3="accent3" accent4="accent4" accent5="accent5" accent6="accent6" hlink="hlink" folHlink="folHlink"/>
    </a:extraClrScheme>
    <a:extraClrScheme>
      <a:clrScheme name="Blank Presentation 14">
        <a:dk1>
          <a:srgbClr val="112751"/>
        </a:dk1>
        <a:lt1>
          <a:srgbClr val="FFFFFF"/>
        </a:lt1>
        <a:dk2>
          <a:srgbClr val="112751"/>
        </a:dk2>
        <a:lt2>
          <a:srgbClr val="808080"/>
        </a:lt2>
        <a:accent1>
          <a:srgbClr val="CC7A16"/>
        </a:accent1>
        <a:accent2>
          <a:srgbClr val="254999"/>
        </a:accent2>
        <a:accent3>
          <a:srgbClr val="FFFFFF"/>
        </a:accent3>
        <a:accent4>
          <a:srgbClr val="0D2044"/>
        </a:accent4>
        <a:accent5>
          <a:srgbClr val="E2BEAB"/>
        </a:accent5>
        <a:accent6>
          <a:srgbClr val="20418A"/>
        </a:accent6>
        <a:hlink>
          <a:srgbClr val="58994B"/>
        </a:hlink>
        <a:folHlink>
          <a:srgbClr val="CCC112"/>
        </a:folHlink>
      </a:clrScheme>
      <a:clrMap bg1="lt1" tx1="dk1" bg2="lt2" tx2="dk2" accent1="accent1" accent2="accent2" accent3="accent3" accent4="accent4" accent5="accent5" accent6="accent6" hlink="hlink" folHlink="folHlink"/>
    </a:extraClrScheme>
    <a:extraClrScheme>
      <a:clrScheme name="Blank Presentation 15">
        <a:dk1>
          <a:srgbClr val="112751"/>
        </a:dk1>
        <a:lt1>
          <a:srgbClr val="FFFFFF"/>
        </a:lt1>
        <a:dk2>
          <a:srgbClr val="112751"/>
        </a:dk2>
        <a:lt2>
          <a:srgbClr val="58585A"/>
        </a:lt2>
        <a:accent1>
          <a:srgbClr val="CC7A16"/>
        </a:accent1>
        <a:accent2>
          <a:srgbClr val="254999"/>
        </a:accent2>
        <a:accent3>
          <a:srgbClr val="FFFFFF"/>
        </a:accent3>
        <a:accent4>
          <a:srgbClr val="0D2044"/>
        </a:accent4>
        <a:accent5>
          <a:srgbClr val="E2BEAB"/>
        </a:accent5>
        <a:accent6>
          <a:srgbClr val="20418A"/>
        </a:accent6>
        <a:hlink>
          <a:srgbClr val="58994B"/>
        </a:hlink>
        <a:folHlink>
          <a:srgbClr val="CCC1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690</TotalTime>
  <Words>1081</Words>
  <Application>Microsoft Macintosh PowerPoint</Application>
  <PresentationFormat>On-screen Show (4:3)</PresentationFormat>
  <Paragraphs>195</Paragraphs>
  <Slides>19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Calibri</vt:lpstr>
      <vt:lpstr>Cambria</vt:lpstr>
      <vt:lpstr>Symbol</vt:lpstr>
      <vt:lpstr>Wingdings</vt:lpstr>
      <vt:lpstr>Arial</vt:lpstr>
      <vt:lpstr>ICBI</vt:lpstr>
      <vt:lpstr>Office Theme</vt:lpstr>
      <vt:lpstr>Practical Precision Medicine: Integration of clinical and genomic data to support cancer research and care 1. MACE2K: Molecular And Clinical Extraction: A tool for Personalized Medicine 2. G-DOC Plus: A translational Informatics Platform</vt:lpstr>
      <vt:lpstr>Personalized Cancer Therapy</vt:lpstr>
      <vt:lpstr>PowerPoint Presentation</vt:lpstr>
      <vt:lpstr>PowerPoint Presentation</vt:lpstr>
      <vt:lpstr>PowerPoint Presentation</vt:lpstr>
      <vt:lpstr>PowerPoint Presentation</vt:lpstr>
      <vt:lpstr>Clinical Genome Resource (ClinGen)</vt:lpstr>
      <vt:lpstr>ClinGen Goals</vt:lpstr>
      <vt:lpstr>PowerPoint Presentation</vt:lpstr>
      <vt:lpstr>PowerPoint Presentation</vt:lpstr>
      <vt:lpstr>Informatics Tasks To Support These Goals</vt:lpstr>
      <vt:lpstr>PowerPoint Presentation</vt:lpstr>
      <vt:lpstr>Example NLP output for EGFR+Erlotinib</vt:lpstr>
      <vt:lpstr>Information to be captured from each paper</vt:lpstr>
      <vt:lpstr>Study level evidence assignment</vt:lpstr>
      <vt:lpstr>Presenting Genomic Information in a Clinical Context</vt:lpstr>
      <vt:lpstr>Understanding cognitive process:  Eye-tracking device</vt:lpstr>
      <vt:lpstr>PowerPoint Presentation</vt:lpstr>
      <vt:lpstr>Team Members</vt:lpstr>
    </vt:vector>
  </TitlesOfParts>
  <Company>Georgetown</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Biomarkers</dc:title>
  <dc:creator>Subha Madhavan</dc:creator>
  <cp:lastModifiedBy>Subha Madhavan</cp:lastModifiedBy>
  <cp:revision>36</cp:revision>
  <dcterms:created xsi:type="dcterms:W3CDTF">2014-05-27T17:47:24Z</dcterms:created>
  <dcterms:modified xsi:type="dcterms:W3CDTF">2016-07-09T19:45:33Z</dcterms:modified>
</cp:coreProperties>
</file>