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1.xml" ContentType="application/vnd.openxmlformats-officedocument.presentationml.comments+xml"/>
  <Override PartName="/ppt/notesSlides/notesSlide80.xml" ContentType="application/vnd.openxmlformats-officedocument.presentationml.notesSlide+xml"/>
  <Override PartName="/ppt/comments/comment2.xml" ContentType="application/vnd.openxmlformats-officedocument.presentationml.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3.xml" ContentType="application/vnd.openxmlformats-officedocument.themeOverride+xml"/>
  <Override PartName="/ppt/notesSlides/notesSlide103.xml" ContentType="application/vnd.openxmlformats-officedocument.presentationml.notesSlide+xml"/>
  <Override PartName="/ppt/theme/themeOverride4.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2"/>
  </p:notesMasterIdLst>
  <p:sldIdLst>
    <p:sldId id="650" r:id="rId5"/>
    <p:sldId id="889" r:id="rId6"/>
    <p:sldId id="720" r:id="rId7"/>
    <p:sldId id="859" r:id="rId8"/>
    <p:sldId id="642" r:id="rId9"/>
    <p:sldId id="704" r:id="rId10"/>
    <p:sldId id="703" r:id="rId11"/>
    <p:sldId id="702" r:id="rId12"/>
    <p:sldId id="701" r:id="rId13"/>
    <p:sldId id="700" r:id="rId14"/>
    <p:sldId id="699" r:id="rId15"/>
    <p:sldId id="698" r:id="rId16"/>
    <p:sldId id="844" r:id="rId17"/>
    <p:sldId id="846" r:id="rId18"/>
    <p:sldId id="848" r:id="rId19"/>
    <p:sldId id="890" r:id="rId20"/>
    <p:sldId id="697" r:id="rId21"/>
    <p:sldId id="696" r:id="rId22"/>
    <p:sldId id="695" r:id="rId23"/>
    <p:sldId id="694" r:id="rId24"/>
    <p:sldId id="838" r:id="rId25"/>
    <p:sldId id="841" r:id="rId26"/>
    <p:sldId id="692" r:id="rId27"/>
    <p:sldId id="842" r:id="rId28"/>
    <p:sldId id="689" r:id="rId29"/>
    <p:sldId id="688" r:id="rId30"/>
    <p:sldId id="812" r:id="rId31"/>
    <p:sldId id="813" r:id="rId32"/>
    <p:sldId id="687" r:id="rId33"/>
    <p:sldId id="849" r:id="rId34"/>
    <p:sldId id="852" r:id="rId35"/>
    <p:sldId id="888" r:id="rId36"/>
    <p:sldId id="686" r:id="rId37"/>
    <p:sldId id="597" r:id="rId38"/>
    <p:sldId id="603" r:id="rId39"/>
    <p:sldId id="602" r:id="rId40"/>
    <p:sldId id="604" r:id="rId41"/>
    <p:sldId id="607" r:id="rId42"/>
    <p:sldId id="321" r:id="rId43"/>
    <p:sldId id="608" r:id="rId44"/>
    <p:sldId id="610" r:id="rId45"/>
    <p:sldId id="326" r:id="rId46"/>
    <p:sldId id="613" r:id="rId47"/>
    <p:sldId id="614" r:id="rId48"/>
    <p:sldId id="615" r:id="rId49"/>
    <p:sldId id="616" r:id="rId50"/>
    <p:sldId id="617" r:id="rId51"/>
    <p:sldId id="618" r:id="rId52"/>
    <p:sldId id="619" r:id="rId53"/>
    <p:sldId id="620" r:id="rId54"/>
    <p:sldId id="621" r:id="rId55"/>
    <p:sldId id="892" r:id="rId56"/>
    <p:sldId id="624" r:id="rId57"/>
    <p:sldId id="626" r:id="rId58"/>
    <p:sldId id="627" r:id="rId59"/>
    <p:sldId id="628" r:id="rId60"/>
    <p:sldId id="629" r:id="rId61"/>
    <p:sldId id="630" r:id="rId62"/>
    <p:sldId id="631" r:id="rId63"/>
    <p:sldId id="625" r:id="rId64"/>
    <p:sldId id="509" r:id="rId65"/>
    <p:sldId id="634" r:id="rId66"/>
    <p:sldId id="635" r:id="rId67"/>
    <p:sldId id="636" r:id="rId68"/>
    <p:sldId id="637" r:id="rId69"/>
    <p:sldId id="840" r:id="rId70"/>
    <p:sldId id="839" r:id="rId71"/>
    <p:sldId id="799" r:id="rId72"/>
    <p:sldId id="887" r:id="rId73"/>
    <p:sldId id="886" r:id="rId74"/>
    <p:sldId id="885" r:id="rId75"/>
    <p:sldId id="884" r:id="rId76"/>
    <p:sldId id="883" r:id="rId77"/>
    <p:sldId id="882" r:id="rId78"/>
    <p:sldId id="881" r:id="rId79"/>
    <p:sldId id="880" r:id="rId80"/>
    <p:sldId id="879" r:id="rId81"/>
    <p:sldId id="878" r:id="rId82"/>
    <p:sldId id="877" r:id="rId83"/>
    <p:sldId id="876" r:id="rId84"/>
    <p:sldId id="875" r:id="rId85"/>
    <p:sldId id="874" r:id="rId86"/>
    <p:sldId id="873" r:id="rId87"/>
    <p:sldId id="872" r:id="rId88"/>
    <p:sldId id="871" r:id="rId89"/>
    <p:sldId id="870" r:id="rId90"/>
    <p:sldId id="869" r:id="rId91"/>
    <p:sldId id="868" r:id="rId92"/>
    <p:sldId id="867" r:id="rId93"/>
    <p:sldId id="866" r:id="rId94"/>
    <p:sldId id="865" r:id="rId95"/>
    <p:sldId id="864" r:id="rId96"/>
    <p:sldId id="863" r:id="rId97"/>
    <p:sldId id="862" r:id="rId98"/>
    <p:sldId id="861" r:id="rId99"/>
    <p:sldId id="759" r:id="rId100"/>
    <p:sldId id="639" r:id="rId101"/>
    <p:sldId id="644" r:id="rId102"/>
    <p:sldId id="264" r:id="rId103"/>
    <p:sldId id="284" r:id="rId104"/>
    <p:sldId id="285" r:id="rId105"/>
    <p:sldId id="816" r:id="rId106"/>
    <p:sldId id="258" r:id="rId107"/>
    <p:sldId id="263" r:id="rId108"/>
    <p:sldId id="645" r:id="rId109"/>
    <p:sldId id="269" r:id="rId110"/>
    <p:sldId id="259" r:id="rId111"/>
    <p:sldId id="267" r:id="rId112"/>
    <p:sldId id="271" r:id="rId113"/>
    <p:sldId id="270" r:id="rId114"/>
    <p:sldId id="646" r:id="rId115"/>
    <p:sldId id="273" r:id="rId116"/>
    <p:sldId id="274" r:id="rId117"/>
    <p:sldId id="275" r:id="rId118"/>
    <p:sldId id="282" r:id="rId119"/>
    <p:sldId id="261" r:id="rId120"/>
    <p:sldId id="276" r:id="rId121"/>
    <p:sldId id="277" r:id="rId122"/>
    <p:sldId id="278" r:id="rId123"/>
    <p:sldId id="279" r:id="rId124"/>
    <p:sldId id="854" r:id="rId125"/>
    <p:sldId id="855" r:id="rId126"/>
    <p:sldId id="858" r:id="rId127"/>
    <p:sldId id="283" r:id="rId128"/>
    <p:sldId id="857" r:id="rId129"/>
    <p:sldId id="280" r:id="rId130"/>
    <p:sldId id="652" r:id="rId131"/>
    <p:sldId id="265" r:id="rId132"/>
    <p:sldId id="657" r:id="rId133"/>
    <p:sldId id="653" r:id="rId134"/>
    <p:sldId id="598" r:id="rId135"/>
    <p:sldId id="719" r:id="rId136"/>
    <p:sldId id="758" r:id="rId137"/>
    <p:sldId id="829" r:id="rId138"/>
    <p:sldId id="830" r:id="rId139"/>
    <p:sldId id="822" r:id="rId140"/>
    <p:sldId id="891" r:id="rId141"/>
    <p:sldId id="832" r:id="rId142"/>
    <p:sldId id="824" r:id="rId143"/>
    <p:sldId id="833" r:id="rId144"/>
    <p:sldId id="714" r:id="rId145"/>
    <p:sldId id="712" r:id="rId146"/>
    <p:sldId id="709" r:id="rId147"/>
    <p:sldId id="834" r:id="rId148"/>
    <p:sldId id="835" r:id="rId149"/>
    <p:sldId id="705" r:id="rId150"/>
    <p:sldId id="836" r:id="rId151"/>
    <p:sldId id="837" r:id="rId152"/>
    <p:sldId id="682" r:id="rId153"/>
    <p:sldId id="755" r:id="rId154"/>
    <p:sldId id="661" r:id="rId155"/>
    <p:sldId id="817" r:id="rId156"/>
    <p:sldId id="756" r:id="rId157"/>
    <p:sldId id="664" r:id="rId158"/>
    <p:sldId id="683" r:id="rId159"/>
    <p:sldId id="684" r:id="rId160"/>
    <p:sldId id="601" r:id="rId161"/>
    <p:sldId id="663" r:id="rId162"/>
    <p:sldId id="803" r:id="rId163"/>
    <p:sldId id="806" r:id="rId164"/>
    <p:sldId id="801" r:id="rId165"/>
    <p:sldId id="665" r:id="rId166"/>
    <p:sldId id="667" r:id="rId167"/>
    <p:sldId id="571" r:id="rId168"/>
    <p:sldId id="668" r:id="rId169"/>
    <p:sldId id="669" r:id="rId170"/>
    <p:sldId id="670" r:id="rId171"/>
    <p:sldId id="671" r:id="rId172"/>
    <p:sldId id="672" r:id="rId173"/>
    <p:sldId id="673" r:id="rId174"/>
    <p:sldId id="674" r:id="rId175"/>
    <p:sldId id="675" r:id="rId176"/>
    <p:sldId id="678" r:id="rId177"/>
    <p:sldId id="820" r:id="rId178"/>
    <p:sldId id="680" r:id="rId179"/>
    <p:sldId id="789" r:id="rId180"/>
    <p:sldId id="800"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u, Jayoung" initials="RJ" lastIdx="5" clrIdx="0">
    <p:extLst>
      <p:ext uri="{19B8F6BF-5375-455C-9EA6-DF929625EA0E}">
        <p15:presenceInfo xmlns:p15="http://schemas.microsoft.com/office/powerpoint/2012/main" userId="Ryu, Jayoung" providerId="None"/>
      </p:ext>
    </p:extLst>
  </p:cmAuthor>
  <p:cmAuthor id="2" name="Talukdar, Maya" initials="TM" lastIdx="1" clrIdx="1">
    <p:extLst>
      <p:ext uri="{19B8F6BF-5375-455C-9EA6-DF929625EA0E}">
        <p15:presenceInfo xmlns:p15="http://schemas.microsoft.com/office/powerpoint/2012/main" userId="S::mtalukdar@mgh.harvard.edu::664e9341-a88b-41d9-99e9-ff4bbf47aa1c" providerId="AD"/>
      </p:ext>
    </p:extLst>
  </p:cmAuthor>
  <p:cmAuthor id="3" name="Pinello, Luca,Phd" initials="PL" lastIdx="1" clrIdx="2">
    <p:extLst>
      <p:ext uri="{19B8F6BF-5375-455C-9EA6-DF929625EA0E}">
        <p15:presenceInfo xmlns:p15="http://schemas.microsoft.com/office/powerpoint/2012/main" userId="S::lpinello@mgh.harvard.edu::781eee72-87a7-4311-a0d7-f5ae47b9f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8A"/>
    <a:srgbClr val="9CE8F7"/>
    <a:srgbClr val="00A2FF"/>
    <a:srgbClr val="F21616"/>
    <a:srgbClr val="1642F2"/>
    <a:srgbClr val="FF0835"/>
    <a:srgbClr val="4285F4"/>
    <a:srgbClr val="95B3D7"/>
    <a:srgbClr val="E33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1"/>
    <p:restoredTop sz="73817"/>
  </p:normalViewPr>
  <p:slideViewPr>
    <p:cSldViewPr snapToGrid="0">
      <p:cViewPr varScale="1">
        <p:scale>
          <a:sx n="116" d="100"/>
          <a:sy n="116" d="100"/>
        </p:scale>
        <p:origin x="26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1T01:33:06.368" idx="2">
    <p:pos x="10" y="10"/>
    <p:text>Removed guide/gene level output slide as MLE doesn't give any useful information about guide level enrichment. Only guide output it gives is estimated activity score which we've seen doesn't really fit well.</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29T13:03:20.282" idx="4">
    <p:pos x="7296" y="108"/>
    <p:text>maybe add more on crispr-surf?</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2T20:32:12.934"/>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0,'72'0,"5057"0,-5107 0,-6 0,-34 0,-14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0"/>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0"/>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1"/>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2"/>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9"/>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6"/>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7"/>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8"/>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5"/>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2"/>
    </inkml:context>
    <inkml:brush xml:id="br0">
      <inkml:brushProperty name="width" value="0.05" units="cm"/>
      <inkml:brushProperty name="height" value="0.05" units="cm"/>
      <inkml:brushProperty name="color" value="#E71224"/>
    </inkml:brush>
  </inkml:definitions>
  <inkml:trace contextRef="#ctx0" brushRef="#br0">76 0 4409,'1'0'8805,"0"2"-7635,-1-2-923,0 1 0,0 0 0,0-1 0,0 1 0,-1-1 0,1 1 0,0 0 0,0-1 0,-1 1 0,1-1 0,-1 1 0,-1 1 266,-37 66 3279,34-60-3478,-1 2-179,1-1 0,-13 15-1,18-24 606</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3"/>
    </inkml:context>
    <inkml:brush xml:id="br0">
      <inkml:brushProperty name="width" value="0.05" units="cm"/>
      <inkml:brushProperty name="height" value="0.05" units="cm"/>
      <inkml:brushProperty name="color" value="#E71224"/>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7"/>
    </inkml:context>
    <inkml:brush xml:id="br0">
      <inkml:brushProperty name="width" value="0.05" units="cm"/>
      <inkml:brushProperty name="height" value="0.05" units="cm"/>
      <inkml:brushProperty name="color" value="#E71224"/>
    </inkml:brush>
  </inkml:definitions>
  <inkml:trace contextRef="#ctx0" brushRef="#br0">44 0 4409,'1'0'8805,"0"1"-7635,-1-1-923,0 1 0,-1-1 0,1 0 0,0 1 0,0-1 0,0 1 0,0-1 0,0 0 0,-1 0 0,1 1 0,-1 0 0,1 0 266,-23 37 3279,20-32-3478,0-1-179,-1 1 0,-6 8-1,10-14 606</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4"/>
    </inkml:context>
    <inkml:brush xml:id="br0">
      <inkml:brushProperty name="width" value="0.05" units="cm"/>
      <inkml:brushProperty name="height" value="0.05" units="cm"/>
      <inkml:brushProperty name="color" value="#E71224"/>
    </inkml:brush>
  </inkml:definitions>
  <inkml:trace contextRef="#ctx0" brushRef="#br0">2 1 4993,'-1'0'10171,"0"2"-8545,12-2-217,-3 1-1055,-1-1 1,16 0 0,-20-1-310,14 0-213,11-1 485,-10 3-4169,-14-1 2794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1"/>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8"/>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9"/>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0"/>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4"/>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5"/>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6"/>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1"/>
    </inkml:context>
    <inkml:brush xml:id="br0">
      <inkml:brushProperty name="width" value="0.05" units="cm"/>
      <inkml:brushProperty name="height" value="0.05" units="cm"/>
      <inkml:brushProperty name="color" value="#92D05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8"/>
    </inkml:context>
    <inkml:brush xml:id="br0">
      <inkml:brushProperty name="width" value="0.05" units="cm"/>
      <inkml:brushProperty name="height" value="0.05" units="cm"/>
      <inkml:brushProperty name="color" value="#E71224"/>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2"/>
    </inkml:context>
    <inkml:brush xml:id="br0">
      <inkml:brushProperty name="width" value="0.05" units="cm"/>
      <inkml:brushProperty name="height" value="0.05" units="cm"/>
      <inkml:brushProperty name="color" value="#FFC00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3"/>
    </inkml:context>
    <inkml:brush xml:id="br0">
      <inkml:brushProperty name="width" value="0.05" units="cm"/>
      <inkml:brushProperty name="height" value="0.05" units="cm"/>
      <inkml:brushProperty name="color" value="#C0000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0"/>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9"/>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8"/>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6"/>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1"/>
    </inkml:context>
    <inkml:brush xml:id="br0">
      <inkml:brushProperty name="width" value="0.05" units="cm"/>
      <inkml:brushProperty name="height" value="0.05" units="cm"/>
      <inkml:brushProperty name="color" value="#FFC000"/>
    </inkml:brush>
  </inkml:definitions>
  <inkml:trace contextRef="#ctx0" brushRef="#br0">1 300 3497,'0'0'13943,"0"-1"-14234,1-2 777,-1 0 1,1 0-1,-1 0 1,0-4-1,-2-13 881,2 18-1421,-1-18 542,1 6-184,1-13-163,0-6-82,0 13-51,-1 5-3,1-12 5,3-5-25,-3 23 13,0 4-1,-1 0 1,1 1 0,2-7 0,-2 9 1,0 0-1,0 0 0,0-1 1,0 3-1,0-2 0,0 0 1,0 0-1,0 0 0,1 0 1,-1 1-1,4-4 0,-2 3-13,-2 2 37,0-1-1,0 0 0,-1 1 1,1-1-1,0 0 0,1 1 1,-1-1-1,0 1 1,0-1-1,0 1 0,1-1 1,1 1-1,0-1-9,-2 1-9,1 0 1,0-1 0,-1 1-1,1 0 1,0 0-1,-1 0 1,1 0-1,-1 1 1,0-1 0,1 0-1,2 1 1,-1 1-13,2 0 95,-1 0 1,1 0-1,3 4 0,-6-5-42,-1 0-1,0 0 1,0 0 0,0 0 0,1 0-1,-1 0 1,0 1 0,0-1 0,-1 0-1,1 0 1,0 0 0,-1 1-1,0-1 1,2 4 0,0 1 88,-2-4-61,1 0 1,0 4 0,0 3 123,0-6-96,0 1 0,-1 6 0,0 0 85,1-3-101,0 8 39,-3 19 1,0-8-83,0-5-31,1-16 0,1 5 1,0 3 5,1 0-23,-1-9 10,0-1 1,1 6 0,0-1 3,-1-6-2,0-2-2,0 1-1,0-1 0,0 0 1,0 1-1,1-1 0,-1 1 1,0-1-1,0 1 0,1 0 1,-1 0 7,3 4-10,0 0 7,-1-2-9,-1-3 4,-1 0 0,0 0 0,1 1 1,-1-1-1,0 0 0,1 1 0,-1-1 0,1 0 0,0 1 0,-1-1-1,5 4 0,-5-4 1,1 0-1,-1 0 1,0 0-1,0 0 1,0 1-1,0-1 1,0 0 0,0 0-1,0 0 1,1 0-1,-1 0 1,0 0-1,0 0 1,0 0-1,0 0 1,0 0-1,0 0 1,1 0-1,-1 0 1,0 0 0,0 0-1,2 0-4,3 2 6,-4-2 6,12 1 5,-4 0 3,-3 0-24,-3-1 0,3 1 5,-6-1 6,0 0-2,2 0 29,5 2-28,-7-2-3,0 0 0,6 1-22,-4-1 28,-1 0-1,0 0 1,1 0-1,1 0 1,3 0-4,8 1 0,3-2 25,-5 1-26,2-1-5,-1-1 6,-11 2 0,8 0 7,19-2 0,-15 1-5,-9 1-5,5-2 1,-7 2 3,-1 0 0,0 0 1,1 0-1,1 0 0,7 1-10,-4-1 26,-5 0-22,1 0 0,-1-1 0,0 1 0,4-1 0,-2 1-366,-6-2-4925,-2 2 3559</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2"/>
    </inkml:context>
    <inkml:brush xml:id="br0">
      <inkml:brushProperty name="width" value="0.05" units="cm"/>
      <inkml:brushProperty name="height" value="0.05" units="cm"/>
      <inkml:brushProperty name="color" value="#C00000"/>
    </inkml:brush>
  </inkml:definitions>
  <inkml:trace contextRef="#ctx0" brushRef="#br0">1 337 3497,'0'0'13943,"0"-2"-14234,1-1 777,0 0 1,-1-1-1,0 1 1,0-5-1,-2-15 881,2 21-1421,-1-20 542,1 5-184,1-12-163,1-8-82,-2 15-51,1 5-3,0-13 5,3-6-25,-3 25 13,0 6-1,0 0 1,0 0 0,2-8 0,-2 11 1,0 0-1,0-1 0,0 1 1,0 0-1,0 0 0,0 1 1,1-1-1,-1 0 0,1 0 1,0 0-1,3-3 0,-2 2-13,-2 2 37,0 1-1,0-1 0,0 0 1,0 1-1,1-1 0,-1 0 1,0 1-1,1-1 1,-1 0-1,0 1 0,0 0 1,2-1-1,2 0-9,-3 1-9,-1 0 1,1-1 0,0 1-1,-1 0 1,1 0-1,0 0 1,-1 0-1,1 1 1,0-1 0,0 0-1,1 2 1,1-1-13,1 2 95,1-1 1,-2 0-1,7 5 0,-10-6-42,0 0-1,0 0 1,1 0 0,-1 1 0,0-1-1,0 0 1,1 0 0,-1 0 0,0 1-1,0-1 1,-1 1 0,1 0-1,0-1 1,-1 4 0,3 2 88,-3-5-61,1 1 1,1 4 0,-1 1 123,0-3-96,-1 0 0,0 5 0,1 1 85,0-3-101,-1 9 39,-1 21 1,-1-9-83,-1-4-31,3-20 0,0 7 1,-1 1 5,2 2-23,-1-11 10,0 0 1,1 5 0,1 1 3,-2-8-2,0-2-2,0 1-1,0 0 0,0-1 1,0 1-1,0 0 0,0-1 1,0 1-1,1-1 0,-1 1 1,1 0 7,2 4-10,1 1 7,-2-3-9,-2-2 4,1-1 0,-1 1 0,0-1 1,1 1-1,-1-1 0,1 0 0,-1 0 0,1 0 0,0 1 0,-1-1-1,6 4 0,-6-3 1,1-1-1,-1 0 1,0 0-1,0 0 1,0 0-1,0 0 1,0 0 0,0 0-1,0 0 1,0 0-1,0 0 1,0 1-1,0-1 1,0 0-1,0 0 1,0 0-1,1 0 1,-1 0-1,0 0 1,0 0 0,0 0-1,3 0-4,3 1 6,-4 0 6,12 0 5,-5 0 3,-1 0-24,-6-1 0,6 2 5,-9-2 6,2-1-2,1 2 29,6 0-28,-9-1-3,1 0 0,8 1-22,-6-1 28,0 1-1,-1-1 1,0 0-1,3 0 1,3 0-4,8 0 0,4 0 25,-5 0-26,1-2-5,0 1 6,-14 1 0,12 0 7,19-3 0,-17 2-5,-9 1-5,5-2 1,-8 2 3,0 0 0,0 0 1,-1 0-1,3 0 0,6 0-10,-2 0 26,-6 0-22,0 0 0,-2 0 0,2 0 0,4-1 0,-3 0-366,-5 0-4925,-4 0 3559</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3"/>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9"/>
    </inkml:context>
    <inkml:brush xml:id="br0">
      <inkml:brushProperty name="width" value="0.05" units="cm"/>
      <inkml:brushProperty name="height" value="0.05" units="cm"/>
      <inkml:brushProperty name="color" value="#E71224"/>
    </inkml:brush>
  </inkml:definitions>
  <inkml:trace contextRef="#ctx0" brushRef="#br0">1 0 4993,'0'1'10171,"-1"0"-8545,8-1-217,-3 0-1055,0 1 1,9-2 0,-10 1-310,6-1-213,7 0 485,-5 2-4169,-9-1 2794</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4"/>
    </inkml:context>
    <inkml:brush xml:id="br0">
      <inkml:brushProperty name="width" value="0.05" units="cm"/>
      <inkml:brushProperty name="height" value="0.05" units="cm"/>
      <inkml:brushProperty name="color" value="#FFC000"/>
    </inkml:brush>
  </inkml:definitions>
  <inkml:trace contextRef="#ctx0" brushRef="#br0">1 282 3497,'0'0'13943,"0"-1"-14234,1-2 777,-1 1 1,1-1-1,-1 0 1,0-4-1,-2-13 881,2 19-1421,-1-17 542,1 4-184,1-10-163,0-8-82,0 13-51,-1 5-3,1-11 5,2-6-25,-2 24 13,0 2-1,0 0 1,0 2 0,2-8 0,-3 9 1,1 0-1,0 0 0,0 1 1,0-1-1,0 0 0,0 0 1,0 1-1,0-1 0,0 0 1,1 1-1,2-3 0,-1 2-13,-2 2 37,0-1-1,0 0 0,0 0 1,0 1-1,-1-1 0,1 0 1,0 1-1,0-1 1,0 1-1,1 0 0,-1-1 1,2 1-1,0-1-9,-1 1-9,-1-1 1,0 1 0,1 0-1,-1 0 1,1 0-1,-1 0 1,1 0-1,-1 1 1,1-1 0,-1 0-1,2 1 1,0 1-13,2 0 95,-1 0 1,0-1-1,5 5 0,-8-6-42,0 1-1,0 0 1,0 0 0,0 1 0,0-1-1,0 0 1,0 0 0,0 0 0,-1 1-1,1-1 1,0-1 0,-1 2-1,1-1 1,0 3 0,1 3 88,-1-5-61,0 0 1,0 3 0,-1 3 123,0-4-96,1-2 0,-1 8 0,1-1 85,-1-2-101,1 7 39,-2 18 1,-1-7-83,0-5-31,2-16 0,0 6 1,0 1 5,0 3-23,0-11 10,0-1 1,2 7 0,-2-1 3,0-8-2,0 1-2,0 0-1,0-1 0,0 1 1,0-1-1,0 1 0,0-1 1,0 1-1,0-1 0,1 1 1,-1 0 7,3 4-10,1 0 7,-2-4-9,-2 0 4,1-1 0,-1 1 0,0-1 1,1 0-1,-1 1 0,0-1 0,1 0 0,-1 1 0,1-1 0,0 0-1,3 4 0,-4-4 1,0 0-1,0 0 1,0 0-1,0 0 1,0 1-1,0-1 1,0 0 0,0 0-1,0 0 1,1 0-1,-1 0 1,0 0-1,0 0 1,0 0-1,0 0 1,0 0-1,0 0 1,1 0-1,-1 0 1,0 0 0,0 0-1,2 0-4,3 1 6,-3 0 6,9 0 5,-3 0 3,-1 0-24,-5-1 0,4 1 5,-7-1 6,2 0-2,1 0 29,5 1-28,-8-1-3,2 0 0,4 1-22,-3-1 28,-1 0-1,0 1 1,1-1-1,1 0 1,2 0-4,8 0 0,3 0 25,-4-1-26,0 0-5,1 0 6,-11 1 0,7 0 7,18-2 0,-13 1-5,-10 0-5,6 0 1,-8 1 3,0 0 0,0 0 1,1 0-1,1 0 0,5 1-10,-1-2 26,-7 1-22,2 0 0,-1 0 0,0 0 0,4-1 0,-3 1-366,-4-2-4925,-3 2 3559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5"/>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21"/>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18"/>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19"/>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20"/>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3"/>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0"/>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1"/>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2"/>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6"/>
    </inkml:context>
    <inkml:brush xml:id="br0">
      <inkml:brushProperty name="width" value="0.05" units="cm"/>
      <inkml:brushProperty name="height" value="0.05" units="cm"/>
      <inkml:brushProperty name="color" value="#767171"/>
    </inkml:brush>
  </inkml:definitions>
  <inkml:trace contextRef="#ctx0" brushRef="#br0">0 23 6073,'0'0'12220,"7"0"-9055,38-5-2633,-12 1-333,-29 4-194,1 0 1,-1-1 0,5 2 0,10-1 11,-12 0-6,16 1 0,-18 0-6,2-1 0,-2 0 0,2 0-1,9-2 1,-10 1-1,-1 0-1,1 0 1,-1 1-1,1 0 1,0 0-1,6 1 0,-8 0-2,-1-1-1,1 0 0,0-1 1,0 1-1,4-2 0,-4 2 3,-1-1-1,0 1 0,1 0 1,0 0-1,6 0 0,-5 0 1,-1 1-1,0-1 1,0 0-1,1-1 0,-1 1 1,5-1-1,-3 0-1,7 0 1,-11 1-1,2-1 0,-1 1-1,0 0 1,1-1 0,-2 0 0,5-1 0,-7 2-49,0 0 0,0 0 0,0 0 0,0 0-1,0 0 1,0-1 0,0 1 0,0 0 0,0 0 0,0 0 0,0 0 0,0 0 0,0 0 0,0 0 0,0 0 0,0 0 0,0 0 0,0 0 0,0 0 0,1 0 0,-1 0 0,0 0-1,0 0 1,0 0 0,0 0 0,0 0 0,0 0 0,0 0 0,0 0 0,0 0 0,0 0 0,0 0 0,0 0 0,0 0 0,0 0 0,0 0 0,0 0 0,0 1 0,0-1 0,0 0 0,0 0-1,0 0 1,0 0 0,1 0 0,-1 0 0,0 0 0,0 0 0,0 0 0,0 0 0,0 0 0,0 0 0,0 0 0,0 0 0,0 0 0,0 0 0,0 0 0,0 0 0,0 0 0,0 0-1,0 0 1,0 1 0,0-1 0,0 0 0,0 0 0,-2 4-2550,2-3 1717,-2 4-798</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4"/>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5"/>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6"/>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0"/>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1"/>
    </inkml:context>
    <inkml:brush xml:id="br0">
      <inkml:brushProperty name="width" value="0.05" units="cm"/>
      <inkml:brushProperty name="height" value="0.05" units="cm"/>
      <inkml:brushProperty name="color" value="#FFC000"/>
    </inkml:brush>
  </inkml:definitions>
  <inkml:trace contextRef="#ctx0" brushRef="#br0">1 282 3497,'0'0'13943,"0"-1"-14234,1-2 777,-1 1 1,1-1-1,-1 0 1,0-4-1,-2-13 881,2 19-1421,-1-17 542,1 4-184,1-10-163,0-8-82,0 13-51,-1 5-3,1-11 5,2-6-25,-2 24 13,0 2-1,0 0 1,0 2 0,2-8 0,-3 9 1,1 0-1,0 0 0,0 1 1,0-1-1,0 0 0,0 0 1,0 1-1,0-1 0,0 0 1,1 1-1,2-3 0,-1 2-13,-2 2 37,0-1-1,0 0 0,0 0 1,0 1-1,-1-1 0,1 0 1,0 1-1,0-1 1,0 1-1,1 0 0,-1-1 1,2 1-1,0-1-9,-1 1-9,-1-1 1,0 1 0,1 0-1,-1 0 1,1 0-1,-1 0 1,1 0-1,-1 1 1,1-1 0,-1 0-1,2 1 1,0 1-13,2 0 95,-1 0 1,0-1-1,5 5 0,-8-6-42,0 1-1,0 0 1,0 0 0,0 1 0,0-1-1,0 0 1,0 0 0,0 0 0,-1 1-1,1-1 1,0-1 0,-1 2-1,1-1 1,0 3 0,1 3 88,-1-5-61,0 0 1,0 3 0,-1 3 123,0-4-96,1-2 0,-1 8 0,1-1 85,-1-2-101,1 7 39,-2 18 1,-1-7-83,0-5-31,2-16 0,0 6 1,0 1 5,0 3-23,0-11 10,0-1 1,2 7 0,-2-1 3,0-8-2,0 1-2,0 0-1,0-1 0,0 1 1,0-1-1,0 1 0,0-1 1,0 1-1,0-1 0,1 1 1,-1 0 7,3 4-10,1 0 7,-2-4-9,-2 0 4,1-1 0,-1 1 0,0-1 1,1 0-1,-1 1 0,0-1 0,1 0 0,-1 1 0,1-1 0,0 0-1,3 4 0,-4-4 1,0 0-1,0 0 1,0 0-1,0 0 1,0 1-1,0-1 1,0 0 0,0 0-1,0 0 1,1 0-1,-1 0 1,0 0-1,0 0 1,0 0-1,0 0 1,0 0-1,0 0 1,1 0-1,-1 0 1,0 0 0,0 0-1,2 0-4,3 1 6,-3 0 6,9 0 5,-3 0 3,-1 0-24,-5-1 0,4 1 5,-7-1 6,2 0-2,1 0 29,5 1-28,-8-1-3,2 0 0,4 1-22,-3-1 28,-1 0-1,0 1 1,1-1-1,1 0 1,2 0-4,8 0 0,3 0 25,-4-1-26,0 0-5,1 0 6,-11 1 0,7 0 7,18-2 0,-13 1-5,-10 0-5,6 0 1,-8 1 3,0 0 0,0 0 1,1 0-1,1 0 0,5 1-10,-1-2 26,-7 1-22,2 0 0,-1 0 0,0 0 0,4-1 0,-3 1-366,-4-2-4925,-3 2 3559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2"/>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5"/>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2"/>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3"/>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3"/>
    </inkml:context>
    <inkml:brush xml:id="br0">
      <inkml:brushProperty name="width" value="0.05" units="cm"/>
      <inkml:brushProperty name="height" value="0.05" units="cm"/>
      <inkml:brushProperty name="color" value="#00B050"/>
    </inkml:brush>
  </inkml:definitions>
  <inkml:trace contextRef="#ctx0" brushRef="#br0">44 0 4409,'0'0'8805,"1"1"-7635,-1-1-923,0 1 0,0-1 0,0 0 0,0 1 0,0-1 0,0 0 0,-1 1 0,1-1 0,0 0 0,0 1 0,-1 0 0,0 0 266,-21 37 3279,19-33-3478,0 1-179,-1 0 0,-6 7-1,10-12 606</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4"/>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9"/>
    </inkml:context>
    <inkml:brush xml:id="br0">
      <inkml:brushProperty name="width" value="0.05" units="cm"/>
      <inkml:brushProperty name="height" value="0.05" units="cm"/>
      <inkml:brushProperty name="color" value="#767171"/>
    </inkml:brush>
  </inkml:definitions>
  <inkml:trace contextRef="#ctx0" brushRef="#br0">0 23 6073,'0'0'12220,"7"0"-9055,38-5-2633,-12 1-333,-29 4-194,1 0 1,-1-1 0,5 2 0,10-1 11,-12 0-6,16 1 0,-18 0-6,2-1 0,-2 0 0,2 0-1,9-2 1,-10 1-1,-1 0-1,1 0 1,-1 1-1,1 0 1,0 0-1,6 1 0,-8 0-2,-1-1-1,1 0 0,0-1 1,0 1-1,4-2 0,-4 2 3,-1-1-1,0 1 0,1 0 1,0 0-1,6 0 0,-5 0 1,-1 1-1,0-1 1,0 0-1,1-1 0,-1 1 1,5-1-1,-3 0-1,7 0 1,-11 1-1,2-1 0,-1 1-1,0 0 1,1-1 0,-2 0 0,5-1 0,-7 2-49,0 0 0,0 0 0,0 0 0,0 0-1,0 0 1,0-1 0,0 1 0,0 0 0,0 0 0,0 0 0,0 0 0,0 0 0,0 0 0,0 0 0,0 0 0,0 0 0,0 0 0,0 0 0,0 0 0,1 0 0,-1 0 0,0 0-1,0 0 1,0 0 0,0 0 0,0 0 0,0 0 0,0 0 0,0 0 0,0 0 0,0 0 0,0 0 0,0 0 0,0 0 0,0 0 0,0 0 0,0 0 0,0 1 0,0-1 0,0 0 0,0 0-1,0 0 1,0 0 0,1 0 0,-1 0 0,0 0 0,0 0 0,0 0 0,0 0 0,0 0 0,0 0 0,0 0 0,0 0 0,0 0 0,0 0 0,0 0 0,0 0 0,0 0 0,0 0-1,0 0 1,0 1 0,0-1 0,0 0 0,0 0 0,-2 4-2550,2-3 1717,-2 4-798</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6"/>
    </inkml:context>
    <inkml:brush xml:id="br0">
      <inkml:brushProperty name="width" value="0.05" units="cm"/>
      <inkml:brushProperty name="height" value="0.05" units="cm"/>
      <inkml:brushProperty name="color" value="#00B050"/>
    </inkml:brush>
  </inkml:definitions>
  <inkml:trace contextRef="#ctx0" brushRef="#br0">44 0 4409,'0'0'8805,"1"1"-7635,-1-1-923,0 1 0,0-1 0,0 0 0,0 1 0,0-1 0,0 0 0,-1 1 0,1-1 0,0 0 0,0 1 0,-1 0 0,0 0 266,-21 37 3279,19-33-3478,0 1-179,-1 0 0,-6 7-1,10-12 606</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7"/>
    </inkml:context>
    <inkml:brush xml:id="br0">
      <inkml:brushProperty name="width" value="0.05" units="cm"/>
      <inkml:brushProperty name="height" value="0.05" units="cm"/>
      <inkml:brushProperty name="color" value="#00B050"/>
    </inkml:brush>
  </inkml:definitions>
  <inkml:trace contextRef="#ctx0" brushRef="#br0">0 0 4401,'0'1'6452,"1"1"-5161,-1-1-918,0-1 0,1 1 0,-1 0 0,0-1 0,0 1 0,1 0 0,-1-1 0,1 1 0,0-1 0,16 20 3759,-11-13-3318,8 10 0,-13-16-791,-1 0 1,1 0-1,1 0 1,0 1-1,-1-2-1,0 1 0,0-1 1,-1 1-1,1 0 0,-1 0 0,1-1 0,-1 0 0,1 1 1,0 1-1,-1-1-32,1-1 1,-1 0-1,0 1 1,1-1-1,-1 0 1,0 1 0,1-1-1,0 1 1,1 1-2325</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8"/>
    </inkml:context>
    <inkml:brush xml:id="br0">
      <inkml:brushProperty name="width" value="0.05" units="cm"/>
      <inkml:brushProperty name="height" value="0.05" units="cm"/>
      <inkml:brushProperty name="color" value="#00B050"/>
    </inkml:brush>
  </inkml:definitions>
  <inkml:trace contextRef="#ctx0" brushRef="#br0">1 0 4993,'0'1'10171,"-1"0"-8545,8-1-217,-4 0-1055,2 1 1,8-2 0,-10 1-310,6-1-213,7 0 485,-5 2-4169,-9-1 2794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4"/>
    </inkml:context>
    <inkml:brush xml:id="br0">
      <inkml:brushProperty name="width" value="0.05" units="cm"/>
      <inkml:brushProperty name="height" value="0.05" units="cm"/>
      <inkml:brushProperty name="color" value="#00B050"/>
    </inkml:brush>
  </inkml:definitions>
  <inkml:trace contextRef="#ctx0" brushRef="#br0">0 0 4401,'0'1'6452,"1"1"-5161,-1-1-918,0-1 0,1 1 0,-1 0 0,0-1 0,0 1 0,1 0 0,-1-1 0,1 1 0,0-1 0,16 20 3759,-11-13-3318,8 10 0,-13-16-791,-1 0 1,1 0-1,1 0 1,0 1-1,-1-2-1,0 1 0,0-1 1,-1 1-1,1 0 0,-1 0 0,1-1 0,-1 0 0,1 1 1,0 1-1,-1-1-32,1-1 1,-1 0-1,0 1 1,1-1-1,-1 0 1,0 1 0,1-1-1,0 1 1,1 1-2325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5"/>
    </inkml:context>
    <inkml:brush xml:id="br0">
      <inkml:brushProperty name="width" value="0.05" units="cm"/>
      <inkml:brushProperty name="height" value="0.05" units="cm"/>
      <inkml:brushProperty name="color" value="#00B050"/>
    </inkml:brush>
  </inkml:definitions>
  <inkml:trace contextRef="#ctx0" brushRef="#br0">1 0 4993,'0'1'10171,"-1"0"-8545,8-1-217,-4 0-1055,2 1 1,8-2 0,-10 1-310,6-1-213,7 0 485,-5 2-4169,-9-1 2794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2"/>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9"/>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2T20:32:12.935"/>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3626,'0'-18,"0"-7,0 3,0-2,0 4,0-6,0 7,0-7,0 7,0-8,0-3373,0 7025,0-3689,0 31,0 48,0 8,0-1,0 2,0 13,0-50,0-13,0 10,0 28,0 12,0-16,0-49,0 26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0"/>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1"/>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3"/>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0"/>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1"/>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2"/>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9"/>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6"/>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7"/>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8"/>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6"/>
    </inkml:context>
    <inkml:brush xml:id="br0">
      <inkml:brushProperty name="width" value="0.05" units="cm"/>
      <inkml:brushProperty name="height" value="0.05" units="cm"/>
      <inkml:brushProperty name="color" value="#333333"/>
    </inkml:brush>
  </inkml:definitions>
  <inkml:trace contextRef="#ctx0" brushRef="#br0">1 2650 4889,'0'0'2937,"8"-4"1914,-1 4-4354,0 0-1,10-2 0,-10 0-353,0 1 1,11 0-1,-5 1 42,0-1 0,1-1 0,-1 0 0,0-1 0,-1 0 0,1 0 0,-1-2 0,1 0 0,-1 0 0,-1-1 0,1 0 0,16-14 0,-13 10 138,-1-2 0,26-24 1,-29 24-314,0 1 0,1 0 1,20-13-1,-17 15-5,-10 6-1,0 0 0,-1 0-1,1-1 1,6-6 0,8-9-2,38-40 11,26-29 5,-47 45-12,-18 21-3,-1 0 0,-2-1 0,18-34 1,-13 20 8,-6 15-16,21-24 1,7-12 3,-23 30 8,1-3 0,20-42 0,-4 3-1,14-36 1,2-9 6,-38 83-11,18-23 93,-21 36 308,12-26 0,16-70-281,-31 85-112,15-55-10,-4 13 6,-4 24-9,-8 25 6,1-1 0,5-40 0,-10 41-1,13-40 0,-3 15-2,39-125 3,-29 106-1,-13 35 1,11-39-6,-14 50-2,17-39 0,2-1-4,-19 43 10,2-1 0,1 1-1,22-32 1,-14 25-15,0 0-1,24-23 1,-37 44 11,0 0 0,0 0-1,0 1 1,1 0 0,7-4 0,1-1-1,19-9 3,-27 15-4,1-1 0,-1 0 0,2 1 0,6-3 0,17-4 31,-28 8 21,0 0 1,-1 0-1,1 1 0,0 0 1,0-1-1,0 1 1,-1 0-1,2 1 0,-1-1 1,0 0-1,0 1 1,-1 0-1,6 1 0,-3 0 1,-1-1-1,1 0 0,8 0 1,-10-1-49,-1 0 1,0 1 0,1-1 0,-2 1 0,1 0-1,1 0 1,-1 0 0,0 0 0,0 0 0,2 2-1,10 4 2,-5-2 15,5 5 1,10 4-9,-3-2-13,2 3 6,-4-2 28,-12-9-30,-1 0 1,0 0-1,11 10 1,-17-14-1,3 2 3,-2 0 1,2 0-1,-1 0 0,0 1 1,2 1-1,1 4 6,14 16-6,11 15 1076,-23-30-1072,-2-2 5,13 11 1,-15-12-14,3 5 3,5 12 3,-7-13 16,-2-7-16,3 4-5,11 17 0,-11-17 2,-3-2 8,2 5-6,10 23 2,-10-24-3,32 95 56,-32-87 424,16 31 1,3 8-463,22 70 59,-9-31-34,-13-30-21,-21-57-19,1 0-9,8 12 0,1 7 4,-7-11 2,1 0 1,1-1-1,0-1 1,17 26-1,-19-32 4,-1 0 0,0 0-1,4 11 1,1 4-3,-4-11-7,0 1 0,2 15 1,3 5 10,-8-25-5,1-2 0,1 1 0,3 6 0,8 15 7,46 130 97,-50-136-67,-8-18-31,-1 2 1,0-1 0,3 8 0,-1-3 3,-2-1 0,3 1 0,5 8 0,3 8 23,4 20 25,-10-27-24,15 28 1,-8-20-4,-9-13-8,2-2 0,13 19 0,41 57 527,-58-84-544,-2-2-6,1 0 1,-1 0-1,1 0 0,0-1 1,0 1-1,-1 0 0,1-1 1,4 3-1,37 38 29,-23-27-22,-16-12-8,1 0 1,-1 0-1,1 0 0,-2 1 1,8 7-1,-6-3 6,14 11 1,-13-14-4,-1 0 1,1 1-1,4 8 1,-7-11-4,0 1-1,0-1 1,-1-1 0,1 1 0,1 0 0,-1-1-1,1 1 1,4 2 0,9 5 2,-11-3 10,31 27-16,14 21 27,-35-37-23,-13-14-1,2 1 0,0 0 0,-1 0-1,1-1 1,0 0 0,7 4 0,-8-5 1,0-1-1,0 1 1,-1 1-1,4 3 1,-3-4 0,-1 0 0,1 1-1,0-1 1,5 4 0,15 4 3,-15-7-8,0 0-1,-1 1 1,10 8 0,-8-8 10,-1 1-1,19 9 1,-16-9-5,15 9-1,-21-10 11,-2-4-11,0 2 0,-1-1 0,1 1 0,0 0-1,4 5 1,-8-7 6,11 9-6,-2-4 5,16 10-13,-5-2 8,-12-8 5,15 13-5,-16-12 1,2 0 0,-2-2 0,13 8 0,-13-10-1,17 12-2,0-2 1,-3 0 8,2 0-9,0-3 2,0 1 0,-14-7 13,-6-2-13,5 0-8,15 6 5,-12-5-17,-3 3 18,16 5 13,-17-7-3,-7-4-8,8 2-9,35 8-1,-41-10 10,0 1 0,0 0 0,0 0 0,0 0 0,0 1-1,0-1 1,0 0 0,0 1 0,1 2 0,0-2-2,-3-2 1,1 1 0,-1-1 0,0 0 0,1 0 0,-1 0 0,1 0 0,-1 0 0,0 1 0,1-1 0,-1 0 0,1 0 0,-1 0 0,1 1 0,-1-1 0,1 0 0,-1 0 0,0 0 0,1 0 0,-1 0 0,1 0 0,-1 0 0,1 0 0,2 0 7,0 1-8,0 1 1,0-1-1,-1 0 0,0 0 1,1-1-1,6 2 1,-3-1-3,15 5 2,2 0-5,-1-3 20,1 2-21,-11-3 5,-1-2 4,13 3-3,-13-1 2,-1 3 8,14 3-3,-12-6-14,0 3 9,12 8-4,-24-13 3,1 0 0,0 1 0,0-1-1,0 0 1,0 1 0,0-1-1,-1 0 1,0 1 0,1-1 0,0 0-1,0 0 1,0 0 0,0 0-1,0 0 1,0 0 0,2 0 0,-2 0-1,1 0 1,-1 0 0,0-1 0,0 1-1,1 1 1,-1-1 0,3 0 0,20 5-6,0-3 5,0 3 1,-18-4 0,0 0 8,4-2-8,13-1 0,-20 2 0,-1 0-1,1 0 0,-1 0 1,0 0-1,1 0 1,0 0-1,-1 1 1,4 0-1,12 3 5,6 1-3,-13-5-9,-7-3 9,-4 3-2,0-1 0,0 1 0,1 0 0,-1 0 0,0 0 0,0-1 0,0 1 0,0 0 0,0 0 0,0 0 0,0 0 0,1-1-1,-1 1 1,0 0 0,0 0 0,1 0 0,-1 0 0,0 0 0,1 0 0,-1 0 0,0 0 0,0 0 0,1 0 0,0 0-277,0 0 1,0 0-1,0 0 0,0 0 1,0 0-1,0-1 0,0 1 1,0 0-1,0 0 0,0 0 0,1-1 1,-2 1 154,0 0 0,0-1 0,1 1 0,-1 0 0,0-1 0,0 1 0,0 0 0,1 0 1,-1-1-1,0 1 0,0 0 0,0-1 0,0 1 0,0 0 0,0-1 0,0 1 0,1 0 0,-1-1 1,0 1-1,0 0 0,0-1 0,-1 1 0,1-1 0,0 1 0,0 0 0,0-1 0,0 1 68,0-1-1,0 1 0,0 0 1,-1 0-1,1 0 0,0-1 1,0 1-1,0 0 0,0 0 1,0 0-1,-1 0 0,1 0 1,0-1-1,0 1 0,0 0 1,-1 0-1,1 0 0,0 0 0,0 0 1,0 0-1,-1 0 0,1 0 1,0 0-1,0 0 0,0 0 1,0 0-1,0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5"/>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2"/>
    </inkml:context>
    <inkml:brush xml:id="br0">
      <inkml:brushProperty name="width" value="0.05" units="cm"/>
      <inkml:brushProperty name="height" value="0.05" units="cm"/>
      <inkml:brushProperty name="color" value="#E71224"/>
    </inkml:brush>
  </inkml:definitions>
  <inkml:trace contextRef="#ctx0" brushRef="#br0">76 0 4409,'1'0'8805,"0"2"-7635,-1-2-923,0 1 0,0 0 0,0-1 0,0 1 0,-1-1 0,1 1 0,0 0 0,0-1 0,-1 1 0,1-1 0,-1 1 0,-1 1 266,-37 66 3279,34-60-3478,-1 2-179,1-1 0,-13 15-1,18-24 606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3"/>
    </inkml:context>
    <inkml:brush xml:id="br0">
      <inkml:brushProperty name="width" value="0.05" units="cm"/>
      <inkml:brushProperty name="height" value="0.05" units="cm"/>
      <inkml:brushProperty name="color" value="#E71224"/>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4"/>
    </inkml:context>
    <inkml:brush xml:id="br0">
      <inkml:brushProperty name="width" value="0.05" units="cm"/>
      <inkml:brushProperty name="height" value="0.05" units="cm"/>
      <inkml:brushProperty name="color" value="#E71224"/>
    </inkml:brush>
  </inkml:definitions>
  <inkml:trace contextRef="#ctx0" brushRef="#br0">2 1 4993,'-1'0'10171,"0"2"-8545,12-2-217,-3 1-1055,-1-1 1,16 0 0,-20-1-310,14 0-213,11-1 485,-10 3-4169,-14-1 2794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1"/>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8"/>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9"/>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20"/>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4"/>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7"/>
    </inkml:context>
    <inkml:brush xml:id="br0">
      <inkml:brushProperty name="width" value="0.05" units="cm"/>
      <inkml:brushProperty name="height" value="0.05" units="cm"/>
      <inkml:brushProperty name="color" value="#333333"/>
    </inkml:brush>
  </inkml:definitions>
  <inkml:trace contextRef="#ctx0" brushRef="#br0">1 158 6105,'0'-2'7989,"1"0"-7507,0 1 1,0-1 0,0 0-1,0 0 1,0 0-1,0 0 1,0 1 0,1-1-1,-1 0 1,3 0-1,8-12 1104,11-26-544,-16 26-1007,14-17-1,-19 28-19,0 0-1,1 0 1,0 2-1,5-6 1,-6 5-2,1 0 1,-1 0-1,1 0 0,-1 0 0,0 1 1,0-2-1,2-2 620,1 12-391,1-1-1,6 15 1,-3-6-227,0 0-7,-1 2 0,-1-1 0,8 20 0,5 17 7,-19-51 255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5"/>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6"/>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1"/>
    </inkml:context>
    <inkml:brush xml:id="br0">
      <inkml:brushProperty name="width" value="0.05" units="cm"/>
      <inkml:brushProperty name="height" value="0.05" units="cm"/>
      <inkml:brushProperty name="color" value="#92D05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2"/>
    </inkml:context>
    <inkml:brush xml:id="br0">
      <inkml:brushProperty name="width" value="0.05" units="cm"/>
      <inkml:brushProperty name="height" value="0.05" units="cm"/>
      <inkml:brushProperty name="color" value="#FFC00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3"/>
    </inkml:context>
    <inkml:brush xml:id="br0">
      <inkml:brushProperty name="width" value="0.05" units="cm"/>
      <inkml:brushProperty name="height" value="0.05" units="cm"/>
      <inkml:brushProperty name="color" value="#C00000"/>
    </inkml:brush>
  </inkml:definitions>
  <inkml:trace contextRef="#ctx0" brushRef="#br0">1 404 3497,'0'0'13943,"1"-1"-14234,-1-3 777,1-1 1,0 1-1,-1 0 1,0-5-1,-3-19 881,3 26-1421,0-25 542,-1 7-184,2-15-163,1-9-82,-1 17-51,-1 6-3,2-15 5,3-7-25,-3 31 13,-2 6-1,1-1 1,0 1 0,4-9 0,-4 12 1,0 1-1,-1-1 0,1 1 1,1-1-1,0 0 0,-1 1 1,1-1-1,0 2 0,0-1 1,0 0-1,4-4 0,-2 2-13,-3 3 37,0 0-1,1 0 0,-1 1 1,0-1-1,0 0 0,1 0 1,-1 0-1,1 1 1,-1-1-1,1 1 0,0-1 1,2 0-1,0 1-9,-1-1-9,-1 1 1,0-1 0,0 1-1,0 0 1,0 0-1,0 0 1,0 1-1,0-1 1,1 0 0,-1 1-1,2 0 1,0 1-13,3 1 95,-1-1 1,0 2-1,6 3 0,-10-5-42,-1-1-1,1 0 1,0 1 0,-1-2 0,0 2-1,0 0 1,0-1 0,1 1 0,-1 0-1,0 0 1,0 0 0,0 0-1,0 0 1,1 3 0,0 4 88,-1-6-61,-1-1 1,2 7 0,-1 1 123,0-5-96,0 1 0,-1 7 0,1 1 85,0-5-101,0 11 39,-3 25 1,-1-9-83,0-7-31,3-24 0,0 10 1,0 2 5,0 1-23,0-14 10,0 1 1,2 6 0,-1 0 3,-1-8-2,0-2-2,0-1-1,0 1 0,0-1 1,0 1-1,1-1 0,-1 1 1,0 0-1,0 0 0,1 0 1,0 1 7,3 4-10,1 0 7,-3-2-9,-2-4 4,1 1 0,-1 0 0,1-1 1,-1 1-1,1-1 0,-1 1 0,1-1 0,0 1 0,0 0 0,-1-1-1,7 5 0,-7-5 1,0 0-1,0 0 1,0 0-1,0 0 1,0 1-1,1-1 1,-1 0 0,0 0-1,0 0 1,0 0-1,0 0 1,0 0-1,1 0 1,-1 0-1,0 0 1,0 0-1,0 0 1,1 0-1,-1 0 1,0 0 0,0 0-1,4 0-4,3 1 6,-6 0 6,16 1 5,-5-1 3,-3 0-24,-6-1 0,6 2 5,-10-2 6,1-1-2,4 2 29,5 1-28,-10-2-3,1-1 0,10 3-22,-8-2 28,0 0-1,-1 1 1,0-1-1,4 0 1,3-1-4,10 2 0,6-1 25,-8-1-26,2-1-5,0 1 6,-16 1 0,12 0 7,26-3 0,-22 1-5,-11 2-5,7-2 1,-11 2 3,0 0 0,0 0 1,0 0-1,3 0 0,8 0-10,-4 0 26,-7 0-22,1 0 0,-2 0 0,1 0 0,5-1 0,-3 1-366,-7-2-4925,-3 1 3559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10"/>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9"/>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8"/>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6"/>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8"/>
    </inkml:context>
    <inkml:brush xml:id="br0">
      <inkml:brushProperty name="width" value="0.05" units="cm"/>
      <inkml:brushProperty name="height" value="0.05" units="cm"/>
      <inkml:brushProperty name="color" value="#333333"/>
    </inkml:brush>
  </inkml:definitions>
  <inkml:trace contextRef="#ctx0" brushRef="#br0">4 1 10314,'2'1'5552,"20"15"-1087,-15-12-3585,-1 1 0,10 7 1,-9-5-717,-4-4-92,0 0 0,0 0 0,0 0 1,1 0-1,-1 0 0,0-1 0,1 0 1,0 0-1,0 0 0,6 2 0,-10-4-37,0 0-34,0 0 1,0 0-1,0 0 0,0 0 0,0 0 0,0 0 0,1 0 1,-1 0-1,0 0 0,0 0 0,0 0 0,0 0 1,0 0-1,0 0 0,0 0 0,0 0 0,0 0 1,0 0-1,0 0 0,0 0 0,1 0 0,-1 1 1,0-1-1,0 0 0,0 0 0,0 0 0,0 0 0,0 0 1,0 0-1,0 0 0,0 0 0,0 0 0,0 0 1,0 0-1,0 0 0,0 0 0,0 0 0,0 1 1,0-1-1,0 0 0,0 0 0,0 0 0,0 0 1,0 0-1,0 0 0,0 0 0,0 0 0,0 0 0,0 0 1,-3 4 9,-4 4-19,7-8 9,-18 16 4,-38 34-25,39-29-2,9-9-80,8-12-107,2-8-5275,0 1 3867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1"/>
    </inkml:context>
    <inkml:brush xml:id="br0">
      <inkml:brushProperty name="width" value="0.05" units="cm"/>
      <inkml:brushProperty name="height" value="0.05" units="cm"/>
      <inkml:brushProperty name="color" value="#FFC000"/>
    </inkml:brush>
  </inkml:definitions>
  <inkml:trace contextRef="#ctx0" brushRef="#br0">1 300 3497,'0'0'13943,"0"-1"-14234,1-2 777,-1 0 1,1 0-1,-1 0 1,0-4-1,-2-13 881,2 18-1421,-1-18 542,1 6-184,1-13-163,0-6-82,0 13-51,-1 5-3,1-12 5,3-5-25,-3 23 13,0 4-1,-1 0 1,1 1 0,2-7 0,-2 9 1,0 0-1,0 0 0,0-1 1,0 3-1,0-2 0,0 0 1,0 0-1,0 0 0,1 0 1,-1 1-1,4-4 0,-2 3-13,-2 2 37,0-1-1,0 0 0,-1 1 1,1-1-1,0 0 0,1 1 1,-1-1-1,0 1 1,0-1-1,0 1 0,1-1 1,1 1-1,0-1-9,-2 1-9,1 0 1,0-1 0,-1 1-1,1 0 1,0 0-1,-1 0 1,1 0-1,-1 1 1,0-1 0,1 0-1,2 1 1,-1 1-13,2 0 95,-1 0 1,1 0-1,3 4 0,-6-5-42,-1 0-1,0 0 1,0 0 0,0 0 0,1 0-1,-1 0 1,0 1 0,0-1 0,-1 0-1,1 0 1,0 0 0,-1 1-1,0-1 1,2 4 0,0 1 88,-2-4-61,1 0 1,0 4 0,0 3 123,0-6-96,0 1 0,-1 6 0,0 0 85,1-3-101,0 8 39,-3 19 1,0-8-83,0-5-31,1-16 0,1 5 1,0 3 5,1 0-23,-1-9 10,0-1 1,1 6 0,0-1 3,-1-6-2,0-2-2,0 1-1,0-1 0,0 0 1,0 1-1,1-1 0,-1 1 1,0-1-1,0 1 0,1 0 1,-1 0 7,3 4-10,0 0 7,-1-2-9,-1-3 4,-1 0 0,0 0 0,1 1 1,-1-1-1,0 0 0,1 1 0,-1-1 0,1 0 0,0 1 0,-1-1-1,5 4 0,-5-4 1,1 0-1,-1 0 1,0 0-1,0 0 1,0 1-1,0-1 1,0 0 0,0 0-1,0 0 1,1 0-1,-1 0 1,0 0-1,0 0 1,0 0-1,0 0 1,0 0-1,0 0 1,1 0-1,-1 0 1,0 0 0,0 0-1,2 0-4,3 2 6,-4-2 6,12 1 5,-4 0 3,-3 0-24,-3-1 0,3 1 5,-6-1 6,0 0-2,2 0 29,5 2-28,-7-2-3,0 0 0,6 1-22,-4-1 28,-1 0-1,0 0 1,1 0-1,1 0 1,3 0-4,8 1 0,3-2 25,-5 1-26,2-1-5,-1-1 6,-11 2 0,8 0 7,19-2 0,-15 1-5,-9 1-5,5-2 1,-7 2 3,-1 0 0,0 0 1,1 0-1,1 0 0,7 1-10,-4-1 26,-5 0-22,1 0 0,-1-1 0,0 1 0,4-1 0,-2 1-366,-6-2-4925,-2 2 3559</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2"/>
    </inkml:context>
    <inkml:brush xml:id="br0">
      <inkml:brushProperty name="width" value="0.05" units="cm"/>
      <inkml:brushProperty name="height" value="0.05" units="cm"/>
      <inkml:brushProperty name="color" value="#C00000"/>
    </inkml:brush>
  </inkml:definitions>
  <inkml:trace contextRef="#ctx0" brushRef="#br0">1 337 3497,'0'0'13943,"0"-2"-14234,1-1 777,0 0 1,-1-1-1,0 1 1,0-5-1,-2-15 881,2 21-1421,-1-20 542,1 5-184,1-12-163,1-8-82,-2 15-51,1 5-3,0-13 5,3-6-25,-3 25 13,0 6-1,0 0 1,0 0 0,2-8 0,-2 11 1,0 0-1,0-1 0,0 1 1,0 0-1,0 0 0,0 1 1,1-1-1,-1 0 0,1 0 1,0 0-1,3-3 0,-2 2-13,-2 2 37,0 1-1,0-1 0,0 0 1,0 1-1,1-1 0,-1 0 1,0 1-1,1-1 1,-1 0-1,0 1 0,0 0 1,2-1-1,2 0-9,-3 1-9,-1 0 1,1-1 0,0 1-1,-1 0 1,1 0-1,0 0 1,-1 0-1,1 1 1,0-1 0,0 0-1,1 2 1,1-1-13,1 2 95,1-1 1,-2 0-1,7 5 0,-10-6-42,0 0-1,0 0 1,1 0 0,-1 1 0,0-1-1,0 0 1,1 0 0,-1 0 0,0 1-1,0-1 1,-1 1 0,1 0-1,0-1 1,-1 4 0,3 2 88,-3-5-61,1 1 1,1 4 0,-1 1 123,0-3-96,-1 0 0,0 5 0,1 1 85,0-3-101,-1 9 39,-1 21 1,-1-9-83,-1-4-31,3-20 0,0 7 1,-1 1 5,2 2-23,-1-11 10,0 0 1,1 5 0,1 1 3,-2-8-2,0-2-2,0 1-1,0 0 0,0-1 1,0 1-1,0 0 0,0-1 1,0 1-1,1-1 0,-1 1 1,1 0 7,2 4-10,1 1 7,-2-3-9,-2-2 4,1-1 0,-1 1 0,0-1 1,1 1-1,-1-1 0,1 0 0,-1 0 0,1 0 0,0 1 0,-1-1-1,6 4 0,-6-3 1,1-1-1,-1 0 1,0 0-1,0 0 1,0 0-1,0 0 1,0 0 0,0 0-1,0 0 1,0 0-1,0 0 1,0 1-1,0-1 1,0 0-1,0 0 1,0 0-1,1 0 1,-1 0-1,0 0 1,0 0 0,0 0-1,3 0-4,3 1 6,-4 0 6,12 0 5,-5 0 3,-1 0-24,-6-1 0,6 2 5,-9-2 6,2-1-2,1 2 29,6 0-28,-9-1-3,1 0 0,8 1-22,-6-1 28,0 1-1,-1-1 1,0 0-1,3 0 1,3 0-4,8 0 0,4 0 25,-5 0-26,1-2-5,0 1 6,-14 1 0,12 0 7,19-3 0,-17 2-5,-9 1-5,5-2 1,-8 2 3,0 0 0,0 0 1,-1 0-1,3 0 0,6 0-10,-2 0 26,-6 0-22,0 0 0,-2 0 0,2 0 0,4-1 0,-3 0-366,-5 0-4925,-4 0 3559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3"/>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4"/>
    </inkml:context>
    <inkml:brush xml:id="br0">
      <inkml:brushProperty name="width" value="0.05" units="cm"/>
      <inkml:brushProperty name="height" value="0.05" units="cm"/>
      <inkml:brushProperty name="color" value="#FFC000"/>
    </inkml:brush>
  </inkml:definitions>
  <inkml:trace contextRef="#ctx0" brushRef="#br0">1 282 3497,'0'0'13943,"0"-1"-14234,1-2 777,-1 1 1,1-1-1,-1 0 1,0-4-1,-2-13 881,2 19-1421,-1-17 542,1 4-184,1-10-163,0-8-82,0 13-51,-1 5-3,1-11 5,2-6-25,-2 24 13,0 2-1,0 0 1,0 2 0,2-8 0,-3 9 1,1 0-1,0 0 0,0 1 1,0-1-1,0 0 0,0 0 1,0 1-1,0-1 0,0 0 1,1 1-1,2-3 0,-1 2-13,-2 2 37,0-1-1,0 0 0,0 0 1,0 1-1,-1-1 0,1 0 1,0 1-1,0-1 1,0 1-1,1 0 0,-1-1 1,2 1-1,0-1-9,-1 1-9,-1-1 1,0 1 0,1 0-1,-1 0 1,1 0-1,-1 0 1,1 0-1,-1 1 1,1-1 0,-1 0-1,2 1 1,0 1-13,2 0 95,-1 0 1,0-1-1,5 5 0,-8-6-42,0 1-1,0 0 1,0 0 0,0 1 0,0-1-1,0 0 1,0 0 0,0 0 0,-1 1-1,1-1 1,0-1 0,-1 2-1,1-1 1,0 3 0,1 3 88,-1-5-61,0 0 1,0 3 0,-1 3 123,0-4-96,1-2 0,-1 8 0,1-1 85,-1-2-101,1 7 39,-2 18 1,-1-7-83,0-5-31,2-16 0,0 6 1,0 1 5,0 3-23,0-11 10,0-1 1,2 7 0,-2-1 3,0-8-2,0 1-2,0 0-1,0-1 0,0 1 1,0-1-1,0 1 0,0-1 1,0 1-1,0-1 0,1 1 1,-1 0 7,3 4-10,1 0 7,-2-4-9,-2 0 4,1-1 0,-1 1 0,0-1 1,1 0-1,-1 1 0,0-1 0,1 0 0,-1 1 0,1-1 0,0 0-1,3 4 0,-4-4 1,0 0-1,0 0 1,0 0-1,0 0 1,0 1-1,0-1 1,0 0 0,0 0-1,0 0 1,1 0-1,-1 0 1,0 0-1,0 0 1,0 0-1,0 0 1,0 0-1,0 0 1,1 0-1,-1 0 1,0 0 0,0 0-1,2 0-4,3 1 6,-3 0 6,9 0 5,-3 0 3,-1 0-24,-5-1 0,4 1 5,-7-1 6,2 0-2,1 0 29,5 1-28,-8-1-3,2 0 0,4 1-22,-3-1 28,-1 0-1,0 1 1,1-1-1,1 0 1,2 0-4,8 0 0,3 0 25,-4-1-26,0 0-5,1 0 6,-11 1 0,7 0 7,18-2 0,-13 1-5,-10 0-5,6 0 1,-8 1 3,0 0 0,0 0 1,1 0-1,1 0 0,5 1-10,-1-2 26,-7 1-22,2 0 0,-1 0 0,0 0 0,4-1 0,-3 1-366,-4-2-4925,-3 2 3559</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05"/>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21"/>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18"/>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19"/>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20"/>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3"/>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4"/>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0"/>
    </inkml:context>
    <inkml:brush xml:id="br0">
      <inkml:brushProperty name="width" value="0.05" units="cm"/>
      <inkml:brushProperty name="height" value="0.05" units="cm"/>
      <inkml:brushProperty name="color" value="#00B050"/>
    </inkml:brush>
  </inkml:definitions>
  <inkml:trace contextRef="#ctx0" brushRef="#br0">76 0 4409,'1'0'8805,"0"2"-7635,-1-2-923,0 1 0,0 0 0,0-1 0,0 1 0,-1-1 0,1 1 0,0 0 0,0-1 0,-1 1 0,1-1 0,-1 1 0,-1 1 266,-37 66 3279,34-60-3478,-1 2-179,1-1 0,-13 15-1,18-24 606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1"/>
    </inkml:context>
    <inkml:brush xml:id="br0">
      <inkml:brushProperty name="width" value="0.05" units="cm"/>
      <inkml:brushProperty name="height" value="0.05" units="cm"/>
      <inkml:brushProperty name="color" value="#00B05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2"/>
    </inkml:context>
    <inkml:brush xml:id="br0">
      <inkml:brushProperty name="width" value="0.05" units="cm"/>
      <inkml:brushProperty name="height" value="0.05" units="cm"/>
      <inkml:brushProperty name="color" value="#00B050"/>
    </inkml:brush>
  </inkml:definitions>
  <inkml:trace contextRef="#ctx0" brushRef="#br0">2 1 4993,'-1'0'10171,"0"2"-8545,12-2-217,-3 1-1055,-1-1 1,16 0 0,-20-1-310,14 0-213,11-1 485,-10 3-4169,-14-1 2794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7"/>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4"/>
    </inkml:context>
    <inkml:brush xml:id="br0">
      <inkml:brushProperty name="width" value="0.05" units="cm"/>
      <inkml:brushProperty name="height" value="0.05" units="cm"/>
      <inkml:brushProperty name="color" value="#FF9900"/>
    </inkml:brush>
  </inkml:definitions>
  <inkml:trace contextRef="#ctx0" brushRef="#br0">76 0 4409,'1'0'8805,"0"2"-7635,-1-2-923,0 1 0,0 0 0,0-1 0,0 1 0,-1-1 0,1 1 0,0 0 0,0-1 0,-1 1 0,1-1 0,-1 1 0,-1 1 266,-37 66 3279,34-60-3478,-1 2-179,1-1 0,-13 15-1,18-24 606</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5"/>
    </inkml:context>
    <inkml:brush xml:id="br0">
      <inkml:brushProperty name="width" value="0.05" units="cm"/>
      <inkml:brushProperty name="height" value="0.05" units="cm"/>
      <inkml:brushProperty name="color" value="#FF9900"/>
    </inkml:brush>
  </inkml:definitions>
  <inkml:trace contextRef="#ctx0" brushRef="#br0">0 0 4401,'1'1'6452,"0"3"-5161,-1-3-918,0 0 0,1 1 0,-1-2 0,1 1 0,-1 0 0,1 0 0,-1 0 0,1 0 0,0 2 0,30 31 3759,-20-22-3318,12 16 0,-22-26-791,1-1 1,0 1-1,0 0 1,1 0-1,-1-1-1,-1 0 0,0 0 1,1 1-1,-1-1 0,0 0 0,1 1 0,-1-1 0,0 0 1,1 3-1,-2-3-32,1-1 1,-1 1-1,0-1 1,0 0-1,1 1 1,0-1 0,-1 1-1,2 0 1,3 3-2325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36"/>
    </inkml:context>
    <inkml:brush xml:id="br0">
      <inkml:brushProperty name="width" value="0.05" units="cm"/>
      <inkml:brushProperty name="height" value="0.05" units="cm"/>
      <inkml:brushProperty name="color" value="#FF9900"/>
    </inkml:brush>
  </inkml:definitions>
  <inkml:trace contextRef="#ctx0" brushRef="#br0">2 1 4993,'-1'0'10171,"0"2"-8545,12-2-217,-3 1-1055,-1-1 1,16 0 0,-20-1-310,14 0-213,11-1 485,-10 3-4169,-14-1 2794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0"/>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1"/>
    </inkml:context>
    <inkml:brush xml:id="br0">
      <inkml:brushProperty name="width" value="0.05" units="cm"/>
      <inkml:brushProperty name="height" value="0.05" units="cm"/>
      <inkml:brushProperty name="color" value="#FFC000"/>
    </inkml:brush>
  </inkml:definitions>
  <inkml:trace contextRef="#ctx0" brushRef="#br0">1 282 3497,'0'0'13943,"0"-1"-14234,1-2 777,-1 1 1,1-1-1,-1 0 1,0-4-1,-2-13 881,2 19-1421,-1-17 542,1 4-184,1-10-163,0-8-82,0 13-51,-1 5-3,1-11 5,2-6-25,-2 24 13,0 2-1,0 0 1,0 2 0,2-8 0,-3 9 1,1 0-1,0 0 0,0 1 1,0-1-1,0 0 0,0 0 1,0 1-1,0-1 0,0 0 1,1 1-1,2-3 0,-1 2-13,-2 2 37,0-1-1,0 0 0,0 0 1,0 1-1,-1-1 0,1 0 1,0 1-1,0-1 1,0 1-1,1 0 0,-1-1 1,2 1-1,0-1-9,-1 1-9,-1-1 1,0 1 0,1 0-1,-1 0 1,1 0-1,-1 0 1,1 0-1,-1 1 1,1-1 0,-1 0-1,2 1 1,0 1-13,2 0 95,-1 0 1,0-1-1,5 5 0,-8-6-42,0 1-1,0 0 1,0 0 0,0 1 0,0-1-1,0 0 1,0 0 0,0 0 0,-1 1-1,1-1 1,0-1 0,-1 2-1,1-1 1,0 3 0,1 3 88,-1-5-61,0 0 1,0 3 0,-1 3 123,0-4-96,1-2 0,-1 8 0,1-1 85,-1-2-101,1 7 39,-2 18 1,-1-7-83,0-5-31,2-16 0,0 6 1,0 1 5,0 3-23,0-11 10,0-1 1,2 7 0,-2-1 3,0-8-2,0 1-2,0 0-1,0-1 0,0 1 1,0-1-1,0 1 0,0-1 1,0 1-1,0-1 0,1 1 1,-1 0 7,3 4-10,1 0 7,-2-4-9,-2 0 4,1-1 0,-1 1 0,0-1 1,1 0-1,-1 1 0,0-1 0,1 0 0,-1 1 0,1-1 0,0 0-1,3 4 0,-4-4 1,0 0-1,0 0 1,0 0-1,0 0 1,0 1-1,0-1 1,0 0 0,0 0-1,0 0 1,1 0-1,-1 0 1,0 0-1,0 0 1,0 0-1,0 0 1,0 0-1,0 0 1,1 0-1,-1 0 1,0 0 0,0 0-1,2 0-4,3 1 6,-3 0 6,9 0 5,-3 0 3,-1 0-24,-5-1 0,4 1 5,-7-1 6,2 0-2,1 0 29,5 1-28,-8-1-3,2 0 0,4 1-22,-3-1 28,-1 0-1,0 1 1,1-1-1,1 0 1,2 0-4,8 0 0,3 0 25,-4-1-26,0 0-5,1 0 6,-11 1 0,7 0 7,18-2 0,-13 1-5,-10 0-5,6 0 1,-8 1 3,0 0 0,0 0 1,1 0-1,1 0 0,5 1-10,-1-2 26,-7 1-22,2 0 0,-1 0 0,0 0 0,4-1 0,-3 1-366,-4-2-4925,-3 2 3559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5:37.242"/>
    </inkml:context>
    <inkml:brush xml:id="br0">
      <inkml:brushProperty name="width" value="0.05" units="cm"/>
      <inkml:brushProperty name="height" value="0.05" units="cm"/>
      <inkml:brushProperty name="color" value="#92D050"/>
    </inkml:brush>
  </inkml:definitions>
  <inkml:trace contextRef="#ctx0" brushRef="#br0">1 305 3497,'0'0'13943,"0"-1"-14234,1-3 777,-1 1 1,1 1-1,-1-1 1,0-5-1,-2-13 881,2 19-1421,-1-17 542,1 4-184,1-12-163,0-6-82,0 13-51,-1 4-3,1-12 5,3-4-25,-3 23 13,0 4-1,-1 0 1,1 0 0,3-6 0,-4 9 1,1 0-1,0 0 0,0 0 1,0 1-1,1-1 0,-1 0 1,-1 0-1,2 0 0,-1 1 1,1-1-1,3-2 0,-2 1-13,-2 3 37,0-1-1,-1 1 0,1-1 1,0 0-1,0 0 0,0 1 1,0-1-1,1 1 1,-1-1-1,0 1 0,0-1 1,2 1-1,1-1-9,-3 1-9,1 0 1,0-1 0,-1 1-1,1 0 1,0 0-1,-1 0 1,1 0-1,-1 1 1,0-1 0,1 0-1,2 2 1,-1-1-13,1 1 95,1 0 1,0 0-1,4 4 0,-8-5-42,1 0-1,-1 0 1,0 0 0,0 0 0,0 0-1,0 1 1,0-1 0,0 0 0,0 0-1,-1 0 1,1 1 0,-1-1-1,1 1 1,0 2 0,2 3 88,-3-6-61,1 1 1,0 5 0,0 2 123,0-6-96,0 1 0,-1 6 0,0 1 85,1-4-101,0 8 39,-3 19 1,0-8-83,0-4-31,1-17 0,1 5 1,0 3 5,1 1-23,-1-10 10,0-2 1,1 8 0,0-3 3,-1-5-2,0-2-2,0 1-1,0 0 0,0-1 1,0 1-1,0-1 0,1 1 1,-1-1-1,0 1 0,0 0 1,1 0 7,2 4-10,0 0 7,-1-3-9,-1-1 4,-1-1 0,0 1 0,1-1 1,-1 1-1,1-1 0,-1 0 0,0 1 0,1-1 0,0 1 0,-1-1-1,6 4 0,-6-4 1,0 0-1,0 0 1,0 0-1,0 0 1,0 0-1,0 0 1,0 0 0,0 0-1,0 0 1,0 0-1,0 1 1,0-1-1,0 0 1,0 0-1,0 0 1,1 0-1,-1 0 1,0 0-1,0 0 1,0 0 0,0 0-1,3 0-4,2 1 6,-3 0 6,10 0 5,-3 0 3,-2 0-24,-5-1 0,5 0 5,-8 0 6,2 0-2,1 0 29,5 2-28,-7-2-3,0-1 0,6 2-22,-4 0 28,-1-1-1,1 0 1,-1 0-1,3 0 1,1 0-4,9 0 0,4 0 25,-6 0-26,1-2-5,2 1 6,-14 1 0,10 0 7,19-1 0,-16 0-5,-10 0-5,7 0 1,-9 1 3,0 0 0,0 0 1,1 0-1,2 0 0,5 0-10,-2 0 26,-6 0-22,0 0 0,1 0 0,-1 0 0,4-1 0,-2 0-366,-6 0-4925,-1 0 3559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1"/>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5"/>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2"/>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3"/>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01.954"/>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9"/>
    </inkml:context>
    <inkml:brush xml:id="br0">
      <inkml:brushProperty name="width" value="0.05" units="cm"/>
      <inkml:brushProperty name="height" value="0.05" units="cm"/>
      <inkml:brushProperty name="color" value="#767171"/>
    </inkml:brush>
  </inkml:definitions>
  <inkml:trace contextRef="#ctx0" brushRef="#br0">0 23 6073,'0'0'12220,"7"0"-9055,38-5-2633,-12 1-333,-29 4-194,1 0 1,-1-1 0,5 2 0,10-1 11,-12 0-6,16 1 0,-18 0-6,2-1 0,-2 0 0,2 0-1,9-2 1,-10 1-1,-1 0-1,1 0 1,-1 1-1,1 0 1,0 0-1,6 1 0,-8 0-2,-1-1-1,1 0 0,0-1 1,0 1-1,4-2 0,-4 2 3,-1-1-1,0 1 0,1 0 1,0 0-1,6 0 0,-5 0 1,-1 1-1,0-1 1,0 0-1,1-1 0,-1 1 1,5-1-1,-3 0-1,7 0 1,-11 1-1,2-1 0,-1 1-1,0 0 1,1-1 0,-2 0 0,5-1 0,-7 2-49,0 0 0,0 0 0,0 0 0,0 0-1,0 0 1,0-1 0,0 1 0,0 0 0,0 0 0,0 0 0,0 0 0,0 0 0,0 0 0,0 0 0,0 0 0,0 0 0,0 0 0,0 0 0,0 0 0,1 0 0,-1 0 0,0 0-1,0 0 1,0 0 0,0 0 0,0 0 0,0 0 0,0 0 0,0 0 0,0 0 0,0 0 0,0 0 0,0 0 0,0 0 0,0 0 0,0 0 0,0 0 0,0 1 0,0-1 0,0 0 0,0 0-1,0 0 1,0 0 0,1 0 0,-1 0 0,0 0 0,0 0 0,0 0 0,0 0 0,0 0 0,0 0 0,0 0 0,0 0 0,0 0 0,0 0 0,0 0 0,0 0 0,0 0 0,0 0-1,0 0 1,0 1 0,0-1 0,0 0 0,0 0 0,-2 4-2550,2-3 1717,-2 4-798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6"/>
    </inkml:context>
    <inkml:brush xml:id="br0">
      <inkml:brushProperty name="width" value="0.05" units="cm"/>
      <inkml:brushProperty name="height" value="0.05" units="cm"/>
      <inkml:brushProperty name="color" value="#00B050"/>
    </inkml:brush>
  </inkml:definitions>
  <inkml:trace contextRef="#ctx0" brushRef="#br0">44 0 4409,'0'0'8805,"1"1"-7635,-1-1-923,0 1 0,0-1 0,0 0 0,0 1 0,0-1 0,0 0 0,-1 1 0,1-1 0,0 0 0,0 1 0,-1 0 0,0 0 266,-21 37 3279,19-33-3478,0 1-179,-1 0 0,-6 7-1,10-12 606</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7"/>
    </inkml:context>
    <inkml:brush xml:id="br0">
      <inkml:brushProperty name="width" value="0.05" units="cm"/>
      <inkml:brushProperty name="height" value="0.05" units="cm"/>
      <inkml:brushProperty name="color" value="#00B050"/>
    </inkml:brush>
  </inkml:definitions>
  <inkml:trace contextRef="#ctx0" brushRef="#br0">0 0 4401,'0'1'6452,"1"1"-5161,-1-1-918,0-1 0,1 1 0,-1 0 0,0-1 0,0 1 0,1 0 0,-1-1 0,1 1 0,0-1 0,16 20 3759,-11-13-3318,8 10 0,-13-16-791,-1 0 1,1 0-1,1 0 1,0 1-1,-1-2-1,0 1 0,0-1 1,-1 1-1,1 0 0,-1 0 0,1-1 0,-1 0 0,1 1 1,0 1-1,-1-1-32,1-1 1,-1 0-1,0 1 1,1-1-1,-1 0 1,0 1 0,1-1-1,0 1 1,1 1-2325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7:11.698"/>
    </inkml:context>
    <inkml:brush xml:id="br0">
      <inkml:brushProperty name="width" value="0.05" units="cm"/>
      <inkml:brushProperty name="height" value="0.05" units="cm"/>
      <inkml:brushProperty name="color" value="#00B050"/>
    </inkml:brush>
  </inkml:definitions>
  <inkml:trace contextRef="#ctx0" brushRef="#br0">1 0 4993,'0'1'10171,"-1"0"-8545,8-1-217,-4 0-1055,2 1 1,8-2 0,-10 1-310,6-1-213,7 0 485,-5 2-4169,-9-1 2794</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2T20:32:12.934"/>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0,'72'0,"5057"0,-5107 0,-6 0,-34 0,-14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2T20:32:12.935"/>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3626,'0'-18,"0"-7,0 3,0-2,0 4,0-6,0 7,0-7,0 7,0-8,0-3373,0 7025,0-3689,0 31,0 48,0 8,0-1,0 2,0 13,0-50,0-13,0 10,0 28,0 12,0-16,0-49,0 26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2"/>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6"/>
    </inkml:context>
    <inkml:brush xml:id="br0">
      <inkml:brushProperty name="width" value="0.05" units="cm"/>
      <inkml:brushProperty name="height" value="0.05" units="cm"/>
      <inkml:brushProperty name="color" value="#333333"/>
    </inkml:brush>
  </inkml:definitions>
  <inkml:trace contextRef="#ctx0" brushRef="#br0">1 2650 4889,'0'0'2937,"8"-4"1914,-1 4-4354,0 0-1,10-2 0,-10 0-353,0 1 1,11 0-1,-5 1 42,0-1 0,1-1 0,-1 0 0,0-1 0,-1 0 0,1 0 0,-1-2 0,1 0 0,-1 0 0,-1-1 0,1 0 0,16-14 0,-13 10 138,-1-2 0,26-24 1,-29 24-314,0 1 0,1 0 1,20-13-1,-17 15-5,-10 6-1,0 0 0,-1 0-1,1-1 1,6-6 0,8-9-2,38-40 11,26-29 5,-47 45-12,-18 21-3,-1 0 0,-2-1 0,18-34 1,-13 20 8,-6 15-16,21-24 1,7-12 3,-23 30 8,1-3 0,20-42 0,-4 3-1,14-36 1,2-9 6,-38 83-11,18-23 93,-21 36 308,12-26 0,16-70-281,-31 85-112,15-55-10,-4 13 6,-4 24-9,-8 25 6,1-1 0,5-40 0,-10 41-1,13-40 0,-3 15-2,39-125 3,-29 106-1,-13 35 1,11-39-6,-14 50-2,17-39 0,2-1-4,-19 43 10,2-1 0,1 1-1,22-32 1,-14 25-15,0 0-1,24-23 1,-37 44 11,0 0 0,0 0-1,0 1 1,1 0 0,7-4 0,1-1-1,19-9 3,-27 15-4,1-1 0,-1 0 0,2 1 0,6-3 0,17-4 31,-28 8 21,0 0 1,-1 0-1,1 1 0,0 0 1,0-1-1,0 1 1,-1 0-1,2 1 0,-1-1 1,0 0-1,0 1 1,-1 0-1,6 1 0,-3 0 1,-1-1-1,1 0 0,8 0 1,-10-1-49,-1 0 1,0 1 0,1-1 0,-2 1 0,1 0-1,1 0 1,-1 0 0,0 0 0,0 0 0,2 2-1,10 4 2,-5-2 15,5 5 1,10 4-9,-3-2-13,2 3 6,-4-2 28,-12-9-30,-1 0 1,0 0-1,11 10 1,-17-14-1,3 2 3,-2 0 1,2 0-1,-1 0 0,0 1 1,2 1-1,1 4 6,14 16-6,11 15 1076,-23-30-1072,-2-2 5,13 11 1,-15-12-14,3 5 3,5 12 3,-7-13 16,-2-7-16,3 4-5,11 17 0,-11-17 2,-3-2 8,2 5-6,10 23 2,-10-24-3,32 95 56,-32-87 424,16 31 1,3 8-463,22 70 59,-9-31-34,-13-30-21,-21-57-19,1 0-9,8 12 0,1 7 4,-7-11 2,1 0 1,1-1-1,0-1 1,17 26-1,-19-32 4,-1 0 0,0 0-1,4 11 1,1 4-3,-4-11-7,0 1 0,2 15 1,3 5 10,-8-25-5,1-2 0,1 1 0,3 6 0,8 15 7,46 130 97,-50-136-67,-8-18-31,-1 2 1,0-1 0,3 8 0,-1-3 3,-2-1 0,3 1 0,5 8 0,3 8 23,4 20 25,-10-27-24,15 28 1,-8-20-4,-9-13-8,2-2 0,13 19 0,41 57 527,-58-84-544,-2-2-6,1 0 1,-1 0-1,1 0 0,0-1 1,0 1-1,-1 0 0,1-1 1,4 3-1,37 38 29,-23-27-22,-16-12-8,1 0 1,-1 0-1,1 0 0,-2 1 1,8 7-1,-6-3 6,14 11 1,-13-14-4,-1 0 1,1 1-1,4 8 1,-7-11-4,0 1-1,0-1 1,-1-1 0,1 1 0,1 0 0,-1-1-1,1 1 1,4 2 0,9 5 2,-11-3 10,31 27-16,14 21 27,-35-37-23,-13-14-1,2 1 0,0 0 0,-1 0-1,1-1 1,0 0 0,7 4 0,-8-5 1,0-1-1,0 1 1,-1 1-1,4 3 1,-3-4 0,-1 0 0,1 1-1,0-1 1,5 4 0,15 4 3,-15-7-8,0 0-1,-1 1 1,10 8 0,-8-8 10,-1 1-1,19 9 1,-16-9-5,15 9-1,-21-10 11,-2-4-11,0 2 0,-1-1 0,1 1 0,0 0-1,4 5 1,-8-7 6,11 9-6,-2-4 5,16 10-13,-5-2 8,-12-8 5,15 13-5,-16-12 1,2 0 0,-2-2 0,13 8 0,-13-10-1,17 12-2,0-2 1,-3 0 8,2 0-9,0-3 2,0 1 0,-14-7 13,-6-2-13,5 0-8,15 6 5,-12-5-17,-3 3 18,16 5 13,-17-7-3,-7-4-8,8 2-9,35 8-1,-41-10 10,0 1 0,0 0 0,0 0 0,0 0 0,0 1-1,0-1 1,0 0 0,0 1 0,1 2 0,0-2-2,-3-2 1,1 1 0,-1-1 0,0 0 0,1 0 0,-1 0 0,1 0 0,-1 0 0,0 1 0,1-1 0,-1 0 0,1 0 0,-1 0 0,1 1 0,-1-1 0,1 0 0,-1 0 0,0 0 0,1 0 0,-1 0 0,1 0 0,-1 0 0,1 0 0,2 0 7,0 1-8,0 1 1,0-1-1,-1 0 0,0 0 1,1-1-1,6 2 1,-3-1-3,15 5 2,2 0-5,-1-3 20,1 2-21,-11-3 5,-1-2 4,13 3-3,-13-1 2,-1 3 8,14 3-3,-12-6-14,0 3 9,12 8-4,-24-13 3,1 0 0,0 1 0,0-1-1,0 0 1,0 1 0,0-1-1,-1 0 1,0 1 0,1-1 0,0 0-1,0 0 1,0 0 0,0 0-1,0 0 1,0 0 0,2 0 0,-2 0-1,1 0 1,-1 0 0,0-1 0,0 1-1,1 1 1,-1-1 0,3 0 0,20 5-6,0-3 5,0 3 1,-18-4 0,0 0 8,4-2-8,13-1 0,-20 2 0,-1 0-1,1 0 0,-1 0 1,0 0-1,1 0 1,0 0-1,-1 1 1,4 0-1,12 3 5,6 1-3,-13-5-9,-7-3 9,-4 3-2,0-1 0,0 1 0,1 0 0,-1 0 0,0 0 0,0-1 0,0 1 0,0 0 0,0 0 0,0 0 0,0 0 0,1-1-1,-1 1 1,0 0 0,0 0 0,1 0 0,-1 0 0,0 0 0,1 0 0,-1 0 0,0 0 0,0 0 0,1 0 0,0 0-277,0 0 1,0 0-1,0 0 0,0 0 1,0 0-1,0-1 0,0 1 1,0 0-1,0 0 0,0 0 0,1-1 1,-2 1 154,0 0 0,0-1 0,1 1 0,-1 0 0,0-1 0,0 1 0,0 0 0,1 0 1,-1-1-1,0 1 0,0 0 0,0-1 0,0 1 0,0 0 0,0-1 0,0 1 0,1 0 0,-1-1 1,0 1-1,0 0 0,0-1 0,-1 1 0,1-1 0,0 1 0,0 0 0,0-1 0,0 1 68,0-1-1,0 1 0,0 0 1,-1 0-1,1 0 0,0-1 1,0 1-1,0 0 0,0 0 1,0 0-1,-1 0 0,1 0 1,0-1-1,0 1 0,0 0 1,-1 0-1,1 0 0,0 0 0,0 0 1,0 0-1,-1 0 0,1 0 1,0 0-1,0 0 0,0 0 1,0 0-1,0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7"/>
    </inkml:context>
    <inkml:brush xml:id="br0">
      <inkml:brushProperty name="width" value="0.05" units="cm"/>
      <inkml:brushProperty name="height" value="0.05" units="cm"/>
      <inkml:brushProperty name="color" value="#333333"/>
    </inkml:brush>
  </inkml:definitions>
  <inkml:trace contextRef="#ctx0" brushRef="#br0">1 158 6105,'0'-2'7989,"1"0"-7507,0 1 1,0-1 0,0 0-1,0 0 1,0 0-1,0 0 1,0 1 0,1-1-1,-1 0 1,3 0-1,8-12 1104,11-26-544,-16 26-1007,14-17-1,-19 28-19,0 0-1,1 0 1,0 2-1,5-6 1,-6 5-2,1 0 1,-1 0-1,1 0 0,-1 0 0,0 1 1,0-2-1,2-2 620,1 12-391,1-1-1,6 15 1,-3-6-227,0 0-7,-1 2 0,-1-1 0,8 20 0,5 17 7,-19-51 255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8"/>
    </inkml:context>
    <inkml:brush xml:id="br0">
      <inkml:brushProperty name="width" value="0.05" units="cm"/>
      <inkml:brushProperty name="height" value="0.05" units="cm"/>
      <inkml:brushProperty name="color" value="#333333"/>
    </inkml:brush>
  </inkml:definitions>
  <inkml:trace contextRef="#ctx0" brushRef="#br0">4 1 10314,'2'1'5552,"20"15"-1087,-15-12-3585,-1 1 0,10 7 1,-9-5-717,-4-4-92,0 0 0,0 0 0,0 0 1,1 0-1,-1 0 0,0-1 0,1 0 1,0 0-1,0 0 0,6 2 0,-10-4-37,0 0-34,0 0 1,0 0-1,0 0 0,0 0 0,0 0 0,0 0 0,1 0 1,-1 0-1,0 0 0,0 0 0,0 0 0,0 0 1,0 0-1,0 0 0,0 0 0,0 0 0,0 0 1,0 0-1,0 0 0,0 0 0,1 0 0,-1 1 1,0-1-1,0 0 0,0 0 0,0 0 0,0 0 0,0 0 1,0 0-1,0 0 0,0 0 0,0 0 0,0 0 1,0 0-1,0 0 0,0 0 0,0 0 0,0 1 1,0-1-1,0 0 0,0 0 0,0 0 0,0 0 1,0 0-1,0 0 0,0 0 0,0 0 0,0 0 0,0 0 1,-3 4 9,-4 4-19,7-8 9,-18 16 4,-38 34-25,39-29-2,9-9-80,8-12-107,2-8-5275,0 1 3867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4"/>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1"/>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2"/>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3"/>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0"/>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7"/>
    </inkml:context>
    <inkml:brush xml:id="br0">
      <inkml:brushProperty name="width" value="0.05" units="cm"/>
      <inkml:brushProperty name="height" value="0.05" units="cm"/>
      <inkml:brushProperty name="color" value="#E71224"/>
    </inkml:brush>
  </inkml:definitions>
  <inkml:trace contextRef="#ctx0" brushRef="#br0">44 0 4409,'1'0'8805,"0"1"-7635,-1-1-923,0 1 0,-1-1 0,1 0 0,0 1 0,0-1 0,0 1 0,0-1 0,0 0 0,-1 0 0,1 1 0,-1 0 0,1 0 266,-23 37 3279,20-32-3478,0-1-179,-1 1 0,-6 8-1,10-14 606</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8"/>
    </inkml:context>
    <inkml:brush xml:id="br0">
      <inkml:brushProperty name="width" value="0.05" units="cm"/>
      <inkml:brushProperty name="height" value="0.05" units="cm"/>
      <inkml:brushProperty name="color" value="#E71224"/>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53"/>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9"/>
    </inkml:context>
    <inkml:brush xml:id="br0">
      <inkml:brushProperty name="width" value="0.05" units="cm"/>
      <inkml:brushProperty name="height" value="0.05" units="cm"/>
      <inkml:brushProperty name="color" value="#E71224"/>
    </inkml:brush>
  </inkml:definitions>
  <inkml:trace contextRef="#ctx0" brushRef="#br0">1 0 4993,'0'1'10171,"-1"0"-8545,8-1-217,-3 0-1055,0 1 1,9-2 0,-10 1-310,6-1-213,7 0 485,-5 2-4169,-9-1 2794</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6"/>
    </inkml:context>
    <inkml:brush xml:id="br0">
      <inkml:brushProperty name="width" value="0.05" units="cm"/>
      <inkml:brushProperty name="height" value="0.05" units="cm"/>
      <inkml:brushProperty name="color" value="#767171"/>
    </inkml:brush>
  </inkml:definitions>
  <inkml:trace contextRef="#ctx0" brushRef="#br0">0 23 6073,'0'0'12220,"7"0"-9055,38-5-2633,-12 1-333,-29 4-194,1 0 1,-1-1 0,5 2 0,10-1 11,-12 0-6,16 1 0,-18 0-6,2-1 0,-2 0 0,2 0-1,9-2 1,-10 1-1,-1 0-1,1 0 1,-1 1-1,1 0 1,0 0-1,6 1 0,-8 0-2,-1-1-1,1 0 0,0-1 1,0 1-1,4-2 0,-4 2 3,-1-1-1,0 1 0,1 0 1,0 0-1,6 0 0,-5 0 1,-1 1-1,0-1 1,0 0-1,1-1 0,-1 1 1,5-1-1,-3 0-1,7 0 1,-11 1-1,2-1 0,-1 1-1,0 0 1,1-1 0,-2 0 0,5-1 0,-7 2-49,0 0 0,0 0 0,0 0 0,0 0-1,0 0 1,0-1 0,0 1 0,0 0 0,0 0 0,0 0 0,0 0 0,0 0 0,0 0 0,0 0 0,0 0 0,0 0 0,0 0 0,0 0 0,0 0 0,1 0 0,-1 0 0,0 0-1,0 0 1,0 0 0,0 0 0,0 0 0,0 0 0,0 0 0,0 0 0,0 0 0,0 0 0,0 0 0,0 0 0,0 0 0,0 0 0,0 0 0,0 0 0,0 1 0,0-1 0,0 0 0,0 0-1,0 0 1,0 0 0,1 0 0,-1 0 0,0 0 0,0 0 0,0 0 0,0 0 0,0 0 0,0 0 0,0 0 0,0 0 0,0 0 0,0 0 0,0 0 0,0 0 0,0 0 0,0 0-1,0 0 1,0 1 0,0-1 0,0 0 0,0 0 0,-2 4-2550,2-3 1717,-2 4-798</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3"/>
    </inkml:context>
    <inkml:brush xml:id="br0">
      <inkml:brushProperty name="width" value="0.05" units="cm"/>
      <inkml:brushProperty name="height" value="0.05" units="cm"/>
      <inkml:brushProperty name="color" value="#00B050"/>
    </inkml:brush>
  </inkml:definitions>
  <inkml:trace contextRef="#ctx0" brushRef="#br0">44 0 4409,'0'0'8805,"1"1"-7635,-1-1-923,0 1 0,0-1 0,0 0 0,0 1 0,0-1 0,0 0 0,-1 1 0,1-1 0,0 0 0,0 1 0,-1 0 0,0 0 266,-21 37 3279,19-33-3478,0 1-179,-1 0 0,-6 7-1,10-12 606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4"/>
    </inkml:context>
    <inkml:brush xml:id="br0">
      <inkml:brushProperty name="width" value="0.05" units="cm"/>
      <inkml:brushProperty name="height" value="0.05" units="cm"/>
      <inkml:brushProperty name="color" value="#00B050"/>
    </inkml:brush>
  </inkml:definitions>
  <inkml:trace contextRef="#ctx0" brushRef="#br0">0 0 4401,'0'1'6452,"1"1"-5161,-1-1-918,0-1 0,1 1 0,-1 0 0,0-1 0,0 1 0,1 0 0,-1-1 0,1 1 0,0-1 0,16 20 3759,-11-13-3318,8 10 0,-13-16-791,-1 0 1,1 0-1,1 0 1,0 1-1,-1-2-1,0 1 0,0-1 1,-1 1-1,1 0 0,-1 0 0,1-1 0,-1 0 0,1 1 1,0 1-1,-1-1-32,1-1 1,-1 0-1,0 1 1,1-1-1,-1 0 1,0 1 0,1-1-1,0 1 1,1 1-2325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5"/>
    </inkml:context>
    <inkml:brush xml:id="br0">
      <inkml:brushProperty name="width" value="0.05" units="cm"/>
      <inkml:brushProperty name="height" value="0.05" units="cm"/>
      <inkml:brushProperty name="color" value="#00B050"/>
    </inkml:brush>
  </inkml:definitions>
  <inkml:trace contextRef="#ctx0" brushRef="#br0">1 0 4993,'0'1'10171,"-1"0"-8545,8-1-217,-4 0-1055,2 1 1,8-2 0,-10 1-310,6-1-213,7 0 485,-5 2-4169,-9-1 2794</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2"/>
    </inkml:context>
    <inkml:brush xml:id="br0">
      <inkml:brushProperty name="width" value="0.05" units="cm"/>
      <inkml:brushProperty name="height" value="0.05" units="cm"/>
      <inkml:brushProperty name="color" value="#767171"/>
    </inkml:brush>
  </inkml:definitions>
  <inkml:trace contextRef="#ctx0" brushRef="#br0">0 23 6073,'0'0'12220,"7"0"-9055,38-5-2633,-12 1-333,-28 4-194,0 0 1,-2 0 0,7 0 0,8 0 11,-10 0-6,15 1 0,-18 0-6,2-1 0,-2 0 0,2 0-1,9-2 1,-11 1-1,1 0-1,0 1 1,-1-1-1,1 1 1,1 0-1,4 1 0,-7 0-2,-1-1-1,1 0 0,0-1 1,0 1-1,4-2 0,-4 2 3,-1-1-1,1 1 0,0 0 1,0 0-1,6 0 0,-6 0 1,0 1-1,1-1 1,-1 0-1,1-1 0,-2 1 1,7-1-1,-4 0-1,6 0 1,-9 1-1,0 0 0,1-1-1,-1 1 1,0-1 0,0 0 0,4-1 0,-7 2-49,0 0 0,0 0 0,0 0 0,0 0-1,0 0 1,0-1 0,0 1 0,0 0 0,0 0 0,0 0 0,0 0 0,0 0 0,0 0 0,0 0 0,0 0 0,0 0 0,0 0 0,0 0 0,1 0 0,-1 0 0,0 0 0,0 0-1,0 0 1,0 0 0,0 0 0,0 0 0,0 0 0,0 0 0,0 0 0,0 0 0,0 0 0,0 0 0,0 0 0,0 0 0,0 0 0,0 0 0,0 0 0,0 1 0,0-1 0,0 0 0,0 0-1,1 0 1,-1 0 0,0 0 0,0 0 0,0 0 0,0 0 0,0 0 0,0 0 0,0 0 0,0 0 0,0 0 0,0 0 0,0 0 0,0 0 0,0 0 0,0 0 0,0 0 0,0 0-1,0 0 1,0 1 0,0-1 0,0 0 0,0 0 0,-2 4-2550,2-3 1717,-2 4-798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9"/>
    </inkml:context>
    <inkml:brush xml:id="br0">
      <inkml:brushProperty name="width" value="0.05" units="cm"/>
      <inkml:brushProperty name="height" value="0.05" units="cm"/>
      <inkml:brushProperty name="color" value="#FF9900"/>
    </inkml:brush>
  </inkml:definitions>
  <inkml:trace contextRef="#ctx0" brushRef="#br0">44 0 4409,'1'0'8805,"0"1"-7635,-1-1-923,0 1 0,-1-1 0,1 0 0,0 1 0,0-1 0,0 1 0,0-1 0,0 0 0,-1 0 0,1 1 0,-1 0 0,1 0 266,-23 37 3279,20-32-3478,0-1-179,-1 1 0,-6 8-1,10-14 606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0"/>
    </inkml:context>
    <inkml:brush xml:id="br0">
      <inkml:brushProperty name="width" value="0.05" units="cm"/>
      <inkml:brushProperty name="height" value="0.05" units="cm"/>
      <inkml:brushProperty name="color" value="#FF9900"/>
    </inkml:brush>
  </inkml:definitions>
  <inkml:trace contextRef="#ctx0" brushRef="#br0">0 0 4401,'0'1'6452,"1"1"-5161,-1-1-918,0-1 0,1 1 0,-1 0 0,0-1 0,0 1 0,1 0 0,-1-1 0,1 1 0,0 0 0,16 18 3759,-10-11-3318,6 8 0,-12-15-791,0 0 1,0 0-1,0 0 1,1 1-1,-1-2-1,0 1 0,0 0 1,0-1-1,-1 1 0,0 0 0,1-1 0,0 1 0,-1-1 1,1 2-1,0-1-32,-1-1 1,0 1-1,1-1 1,-1 0-1,0 1 1,1-1 0,-1 0-1,1 1 1,2 2-2325</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41"/>
    </inkml:context>
    <inkml:brush xml:id="br0">
      <inkml:brushProperty name="width" value="0.05" units="cm"/>
      <inkml:brushProperty name="height" value="0.05" units="cm"/>
      <inkml:brushProperty name="color" value="#FF9900"/>
    </inkml:brush>
  </inkml:definitions>
  <inkml:trace contextRef="#ctx0" brushRef="#br0">1 0 4993,'0'1'10171,"-1"0"-8545,8-1-217,-3 0-1055,0 1 1,9-2 0,-10 1-310,6-1-213,7 0 485,-5 2-4169,-9-1 2794</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2T20:32:12.933"/>
    </inkml:context>
    <inkml:brush xml:id="br0">
      <inkml:brushProperty name="width" value="0.05" units="cm"/>
      <inkml:brushProperty name="height" value="0.05" units="cm"/>
      <inkml:brushProperty name="color" value="#767171"/>
    </inkml:brush>
  </inkml:definitions>
  <inkml:trace contextRef="#ctx0" brushRef="#br0">0 39 6073,'0'0'12220,"13"0"-9055,65-8-2633,-23 2-333,-47 6-194,-1-1 1,1 1 0,8 1 0,15-1 11,-17 0-6,24 1 0,-28 0-6,1-1 0,0 1 0,-1-2-1,17-1 1,-17 0-1,-1 1-1,2-1 1,-1 2-1,-1 0 1,2 0-1,8 2 0,-12-2-2,-1 1-1,1-2 0,-1 1 1,1-1-1,7-1 0,-7 0 3,-2 1-1,2 0 0,-1 1 1,1 0-1,11 1 0,-11 0 1,1-1-1,-2 0 1,2 0-1,-1 0 0,1-1 1,8-2-1,-6 1-1,11 0 1,-16 2-1,1 0 0,0 0-1,-1-1 1,0 0 0,0-1 0,7-2 0,-12 4-49,0 0 0,0 0 0,0 0 0,0 0-1,0 0 1,0 0 0,0 0 0,0 0 0,0 0 0,0 0 0,0 0 0,1 0 0,-1 0 0,0 0 0,0 0 0,0-1 0,0 1 0,0 0 0,0 0 0,0 0 0,0 0 0,0 0-1,0 0 1,0 0 0,1 0 0,-1 0 0,0 0 0,0 1 0,0-1 0,0 0 0,0 0 0,0 0 0,0 0 0,0 0 0,0 0 0,0 0 0,0 0 0,1 0 0,-1 0 0,0 0 0,0 0-1,0 0 1,0 0 0,0 0 0,0 0 0,0 0 0,0 0 0,0 1 0,0-1 0,0 0 0,0 0 0,0 0 0,0 0 0,0 0 0,0 0 0,0 0 0,0 0 0,0 0 0,0 0-1,0 1 1,0-1 0,0 0 0,0 0 0,0 0 0,-3 6-2550,2-4 1717,-2 9-798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6A75C-D18A-4A42-AB75-E32CD838548F}" type="datetimeFigureOut">
              <a:rPr lang="en-US" smtClean="0"/>
              <a:t>7/5/22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6DF1F-A72D-4BC9-82CD-84A7E9CFE5F0}" type="slidenum">
              <a:rPr lang="en-US" smtClean="0"/>
              <a:t>‹#›</a:t>
            </a:fld>
            <a:endParaRPr lang="en-US"/>
          </a:p>
        </p:txBody>
      </p:sp>
    </p:spTree>
    <p:extLst>
      <p:ext uri="{BB962C8B-B14F-4D97-AF65-F5344CB8AC3E}">
        <p14:creationId xmlns:p14="http://schemas.microsoft.com/office/powerpoint/2010/main" val="87353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ature.com/articles/nbt.3437"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791F1-E069-8F48-AB2B-59828C8A36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89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E6DF1F-A72D-4BC9-82CD-84A7E9CFE5F0}" type="slidenum">
              <a:rPr lang="en-US" smtClean="0"/>
              <a:t>11</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1626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9977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3373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0909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359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39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https://sites.tufts.edu/crispr/genome-editing/</a:t>
            </a:r>
          </a:p>
        </p:txBody>
      </p:sp>
      <p:sp>
        <p:nvSpPr>
          <p:cNvPr id="4" name="Slide Number Placeholder 3"/>
          <p:cNvSpPr>
            <a:spLocks noGrp="1"/>
          </p:cNvSpPr>
          <p:nvPr>
            <p:ph type="sldNum" sz="quarter" idx="5"/>
          </p:nvPr>
        </p:nvSpPr>
        <p:spPr/>
        <p:txBody>
          <a:bodyPr/>
          <a:lstStyle/>
          <a:p>
            <a:fld id="{37E6DF1F-A72D-4BC9-82CD-84A7E9CFE5F0}" type="slidenum">
              <a:rPr lang="en-US" smtClean="0"/>
              <a:t>12</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https://sites.tufts.edu/crispr/genome-editing/</a:t>
            </a:r>
          </a:p>
        </p:txBody>
      </p:sp>
      <p:sp>
        <p:nvSpPr>
          <p:cNvPr id="4" name="Slide Number Placeholder 3"/>
          <p:cNvSpPr>
            <a:spLocks noGrp="1"/>
          </p:cNvSpPr>
          <p:nvPr>
            <p:ph type="sldNum" sz="quarter" idx="5"/>
          </p:nvPr>
        </p:nvSpPr>
        <p:spPr/>
        <p:txBody>
          <a:bodyPr/>
          <a:lstStyle/>
          <a:p>
            <a:fld id="{37E6DF1F-A72D-4BC9-82CD-84A7E9CFE5F0}" type="slidenum">
              <a:rPr lang="en-US" smtClean="0"/>
              <a:t>13</a:t>
            </a:fld>
            <a:endParaRPr lang="en-US"/>
          </a:p>
        </p:txBody>
      </p:sp>
    </p:spTree>
    <p:extLst>
      <p:ext uri="{BB962C8B-B14F-4D97-AF65-F5344CB8AC3E}">
        <p14:creationId xmlns:p14="http://schemas.microsoft.com/office/powerpoint/2010/main" val="155715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https://sites.tufts.edu/crispr/genome-editing/</a:t>
            </a:r>
          </a:p>
        </p:txBody>
      </p:sp>
      <p:sp>
        <p:nvSpPr>
          <p:cNvPr id="4" name="Slide Number Placeholder 3"/>
          <p:cNvSpPr>
            <a:spLocks noGrp="1"/>
          </p:cNvSpPr>
          <p:nvPr>
            <p:ph type="sldNum" sz="quarter" idx="5"/>
          </p:nvPr>
        </p:nvSpPr>
        <p:spPr/>
        <p:txBody>
          <a:bodyPr/>
          <a:lstStyle/>
          <a:p>
            <a:fld id="{37E6DF1F-A72D-4BC9-82CD-84A7E9CFE5F0}" type="slidenum">
              <a:rPr lang="en-US" smtClean="0"/>
              <a:t>14</a:t>
            </a:fld>
            <a:endParaRPr lang="en-US"/>
          </a:p>
        </p:txBody>
      </p:sp>
    </p:spTree>
    <p:extLst>
      <p:ext uri="{BB962C8B-B14F-4D97-AF65-F5344CB8AC3E}">
        <p14:creationId xmlns:p14="http://schemas.microsoft.com/office/powerpoint/2010/main" val="4260332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https://sites.tufts.edu/crispr/genome-editing/</a:t>
            </a:r>
          </a:p>
        </p:txBody>
      </p:sp>
      <p:sp>
        <p:nvSpPr>
          <p:cNvPr id="4" name="Slide Number Placeholder 3"/>
          <p:cNvSpPr>
            <a:spLocks noGrp="1"/>
          </p:cNvSpPr>
          <p:nvPr>
            <p:ph type="sldNum" sz="quarter" idx="5"/>
          </p:nvPr>
        </p:nvSpPr>
        <p:spPr/>
        <p:txBody>
          <a:bodyPr/>
          <a:lstStyle/>
          <a:p>
            <a:fld id="{37E6DF1F-A72D-4BC9-82CD-84A7E9CFE5F0}" type="slidenum">
              <a:rPr lang="en-US" smtClean="0"/>
              <a:t>15</a:t>
            </a:fld>
            <a:endParaRPr lang="en-US"/>
          </a:p>
        </p:txBody>
      </p:sp>
    </p:spTree>
    <p:extLst>
      <p:ext uri="{BB962C8B-B14F-4D97-AF65-F5344CB8AC3E}">
        <p14:creationId xmlns:p14="http://schemas.microsoft.com/office/powerpoint/2010/main" val="9071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https://sites.tufts.edu/crispr/genome-editing/</a:t>
            </a:r>
          </a:p>
        </p:txBody>
      </p:sp>
      <p:sp>
        <p:nvSpPr>
          <p:cNvPr id="4" name="Slide Number Placeholder 3"/>
          <p:cNvSpPr>
            <a:spLocks noGrp="1"/>
          </p:cNvSpPr>
          <p:nvPr>
            <p:ph type="sldNum" sz="quarter" idx="5"/>
          </p:nvPr>
        </p:nvSpPr>
        <p:spPr/>
        <p:txBody>
          <a:bodyPr/>
          <a:lstStyle/>
          <a:p>
            <a:fld id="{37E6DF1F-A72D-4BC9-82CD-84A7E9CFE5F0}" type="slidenum">
              <a:rPr lang="en-US" smtClean="0"/>
              <a:t>16</a:t>
            </a:fld>
            <a:endParaRPr lang="en-US"/>
          </a:p>
        </p:txBody>
      </p:sp>
    </p:spTree>
    <p:extLst>
      <p:ext uri="{BB962C8B-B14F-4D97-AF65-F5344CB8AC3E}">
        <p14:creationId xmlns:p14="http://schemas.microsoft.com/office/powerpoint/2010/main" val="1216714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17</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not sure if quantification</a:t>
            </a:r>
          </a:p>
        </p:txBody>
      </p:sp>
      <p:sp>
        <p:nvSpPr>
          <p:cNvPr id="4" name="Slide Number Placeholder 3"/>
          <p:cNvSpPr>
            <a:spLocks noGrp="1"/>
          </p:cNvSpPr>
          <p:nvPr>
            <p:ph type="sldNum" sz="quarter" idx="5"/>
          </p:nvPr>
        </p:nvSpPr>
        <p:spPr/>
        <p:txBody>
          <a:bodyPr/>
          <a:lstStyle/>
          <a:p>
            <a:fld id="{37E6DF1F-A72D-4BC9-82CD-84A7E9CFE5F0}" type="slidenum">
              <a:rPr lang="en-US" smtClean="0"/>
              <a:t>18</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19</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20</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791F1-E069-8F48-AB2B-59828C8A36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67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21</a:t>
            </a:fld>
            <a:endParaRPr lang="en-US"/>
          </a:p>
        </p:txBody>
      </p:sp>
    </p:spTree>
    <p:extLst>
      <p:ext uri="{BB962C8B-B14F-4D97-AF65-F5344CB8AC3E}">
        <p14:creationId xmlns:p14="http://schemas.microsoft.com/office/powerpoint/2010/main" val="92370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22</a:t>
            </a:fld>
            <a:endParaRPr lang="en-US"/>
          </a:p>
        </p:txBody>
      </p:sp>
    </p:spTree>
    <p:extLst>
      <p:ext uri="{BB962C8B-B14F-4D97-AF65-F5344CB8AC3E}">
        <p14:creationId xmlns:p14="http://schemas.microsoft.com/office/powerpoint/2010/main" val="4103548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not sure if quantification</a:t>
            </a:r>
          </a:p>
        </p:txBody>
      </p:sp>
      <p:sp>
        <p:nvSpPr>
          <p:cNvPr id="4" name="Slide Number Placeholder 3"/>
          <p:cNvSpPr>
            <a:spLocks noGrp="1"/>
          </p:cNvSpPr>
          <p:nvPr>
            <p:ph type="sldNum" sz="quarter" idx="5"/>
          </p:nvPr>
        </p:nvSpPr>
        <p:spPr/>
        <p:txBody>
          <a:bodyPr/>
          <a:lstStyle/>
          <a:p>
            <a:fld id="{37E6DF1F-A72D-4BC9-82CD-84A7E9CFE5F0}" type="slidenum">
              <a:rPr lang="en-US" smtClean="0"/>
              <a:t>23</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24</a:t>
            </a:fld>
            <a:endParaRPr lang="en-US"/>
          </a:p>
        </p:txBody>
      </p:sp>
    </p:spTree>
    <p:extLst>
      <p:ext uri="{BB962C8B-B14F-4D97-AF65-F5344CB8AC3E}">
        <p14:creationId xmlns:p14="http://schemas.microsoft.com/office/powerpoint/2010/main" val="985281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25</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26</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27</a:t>
            </a:fld>
            <a:endParaRPr lang="en-US"/>
          </a:p>
        </p:txBody>
      </p:sp>
    </p:spTree>
    <p:extLst>
      <p:ext uri="{BB962C8B-B14F-4D97-AF65-F5344CB8AC3E}">
        <p14:creationId xmlns:p14="http://schemas.microsoft.com/office/powerpoint/2010/main" val="2730907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28</a:t>
            </a:fld>
            <a:endParaRPr lang="en-US"/>
          </a:p>
        </p:txBody>
      </p:sp>
    </p:spTree>
    <p:extLst>
      <p:ext uri="{BB962C8B-B14F-4D97-AF65-F5344CB8AC3E}">
        <p14:creationId xmlns:p14="http://schemas.microsoft.com/office/powerpoint/2010/main" val="67140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29</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30</a:t>
            </a:fld>
            <a:endParaRPr lang="en-US"/>
          </a:p>
        </p:txBody>
      </p:sp>
    </p:spTree>
    <p:extLst>
      <p:ext uri="{BB962C8B-B14F-4D97-AF65-F5344CB8AC3E}">
        <p14:creationId xmlns:p14="http://schemas.microsoft.com/office/powerpoint/2010/main" val="243591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7E6DF1F-A72D-4BC9-82CD-84A7E9CFE5F0}" type="slidenum">
              <a:rPr lang="en-US" smtClean="0"/>
              <a:t>4</a:t>
            </a:fld>
            <a:endParaRPr lang="en-US"/>
          </a:p>
        </p:txBody>
      </p:sp>
    </p:spTree>
    <p:extLst>
      <p:ext uri="{BB962C8B-B14F-4D97-AF65-F5344CB8AC3E}">
        <p14:creationId xmlns:p14="http://schemas.microsoft.com/office/powerpoint/2010/main" val="267384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31</a:t>
            </a:fld>
            <a:endParaRPr lang="en-US"/>
          </a:p>
        </p:txBody>
      </p:sp>
    </p:spTree>
    <p:extLst>
      <p:ext uri="{BB962C8B-B14F-4D97-AF65-F5344CB8AC3E}">
        <p14:creationId xmlns:p14="http://schemas.microsoft.com/office/powerpoint/2010/main" val="3029563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32</a:t>
            </a:fld>
            <a:endParaRPr lang="en-US"/>
          </a:p>
        </p:txBody>
      </p:sp>
    </p:spTree>
    <p:extLst>
      <p:ext uri="{BB962C8B-B14F-4D97-AF65-F5344CB8AC3E}">
        <p14:creationId xmlns:p14="http://schemas.microsoft.com/office/powerpoint/2010/main" val="96114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33</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34</a:t>
            </a:fld>
            <a:endParaRPr lang="en-US"/>
          </a:p>
        </p:txBody>
      </p:sp>
    </p:spTree>
    <p:extLst>
      <p:ext uri="{BB962C8B-B14F-4D97-AF65-F5344CB8AC3E}">
        <p14:creationId xmlns:p14="http://schemas.microsoft.com/office/powerpoint/2010/main" val="423862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37E6DF1F-A72D-4BC9-82CD-84A7E9CFE5F0}" type="slidenum">
              <a:rPr lang="en-US" smtClean="0"/>
              <a:t>36</a:t>
            </a:fld>
            <a:endParaRPr lang="en-US"/>
          </a:p>
        </p:txBody>
      </p:sp>
    </p:spTree>
    <p:extLst>
      <p:ext uri="{BB962C8B-B14F-4D97-AF65-F5344CB8AC3E}">
        <p14:creationId xmlns:p14="http://schemas.microsoft.com/office/powerpoint/2010/main" val="2301369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43073-BF24-45B4-BBBF-5B57BE4A1ED8}" type="slidenum">
              <a:rPr lang="en-US" smtClean="0"/>
              <a:t>39</a:t>
            </a:fld>
            <a:endParaRPr lang="en-US"/>
          </a:p>
        </p:txBody>
      </p:sp>
    </p:spTree>
    <p:extLst>
      <p:ext uri="{BB962C8B-B14F-4D97-AF65-F5344CB8AC3E}">
        <p14:creationId xmlns:p14="http://schemas.microsoft.com/office/powerpoint/2010/main" val="861808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41</a:t>
            </a:fld>
            <a:endParaRPr lang="en-US"/>
          </a:p>
        </p:txBody>
      </p:sp>
    </p:spTree>
    <p:extLst>
      <p:ext uri="{BB962C8B-B14F-4D97-AF65-F5344CB8AC3E}">
        <p14:creationId xmlns:p14="http://schemas.microsoft.com/office/powerpoint/2010/main" val="2405582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44</a:t>
            </a:fld>
            <a:endParaRPr lang="en-US"/>
          </a:p>
        </p:txBody>
      </p:sp>
    </p:spTree>
    <p:extLst>
      <p:ext uri="{BB962C8B-B14F-4D97-AF65-F5344CB8AC3E}">
        <p14:creationId xmlns:p14="http://schemas.microsoft.com/office/powerpoint/2010/main" val="87210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6545BC-E991-4BAA-A27E-890CB2380E80}" type="slidenum">
              <a:rPr lang="en-US" smtClean="0"/>
              <a:t>52</a:t>
            </a:fld>
            <a:endParaRPr lang="en-US"/>
          </a:p>
        </p:txBody>
      </p:sp>
    </p:spTree>
    <p:extLst>
      <p:ext uri="{BB962C8B-B14F-4D97-AF65-F5344CB8AC3E}">
        <p14:creationId xmlns:p14="http://schemas.microsoft.com/office/powerpoint/2010/main" val="3294180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43073-BF24-45B4-BBBF-5B57BE4A1ED8}" type="slidenum">
              <a:rPr lang="en-US" smtClean="0"/>
              <a:t>61</a:t>
            </a:fld>
            <a:endParaRPr lang="en-US"/>
          </a:p>
        </p:txBody>
      </p:sp>
    </p:spTree>
    <p:extLst>
      <p:ext uri="{BB962C8B-B14F-4D97-AF65-F5344CB8AC3E}">
        <p14:creationId xmlns:p14="http://schemas.microsoft.com/office/powerpoint/2010/main" val="201527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E6DF1F-A72D-4BC9-82CD-84A7E9CFE5F0}" type="slidenum">
              <a:rPr lang="en-US" smtClean="0"/>
              <a:t>5</a:t>
            </a:fld>
            <a:endParaRPr lang="en-US"/>
          </a:p>
        </p:txBody>
      </p:sp>
    </p:spTree>
    <p:extLst>
      <p:ext uri="{BB962C8B-B14F-4D97-AF65-F5344CB8AC3E}">
        <p14:creationId xmlns:p14="http://schemas.microsoft.com/office/powerpoint/2010/main" val="2895391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Allele-specific editing outcomes of SaCas9-KKH editing of the 	(Li, P. et al. The CRISPR Journal. 2018). A schematic of the two alleles is shown as well as the sgRNA sequence (top left). Reads (left) can be assigned to each allele using CRISPResso2 (right) to achieve accurate quantification of genome editing at genomic loci with multiple alleles. The pie chart (top right) shows the assignment of each read to the wild-type (red and dark blue) allele or to the P23H allele (yellow and light blue). Ambiguous alignments that could not be attributed uniquely to one of the alleles (e.g., due to a deletion at the SNP location) are shown in purple.</a:t>
            </a:r>
          </a:p>
          <a:p>
            <a:endParaRPr lang="en-US" dirty="0"/>
          </a:p>
        </p:txBody>
      </p:sp>
      <p:sp>
        <p:nvSpPr>
          <p:cNvPr id="4" name="Slide Number Placeholder 3"/>
          <p:cNvSpPr>
            <a:spLocks noGrp="1"/>
          </p:cNvSpPr>
          <p:nvPr>
            <p:ph type="sldNum" sz="quarter" idx="5"/>
          </p:nvPr>
        </p:nvSpPr>
        <p:spPr/>
        <p:txBody>
          <a:bodyPr/>
          <a:lstStyle/>
          <a:p>
            <a:fld id="{BF38F47C-96D4-4FCB-93A8-37E3A2C98E34}" type="slidenum">
              <a:rPr lang="en-US" smtClean="0"/>
              <a:t>62</a:t>
            </a:fld>
            <a:endParaRPr lang="en-US"/>
          </a:p>
        </p:txBody>
      </p:sp>
    </p:spTree>
    <p:extLst>
      <p:ext uri="{BB962C8B-B14F-4D97-AF65-F5344CB8AC3E}">
        <p14:creationId xmlns:p14="http://schemas.microsoft.com/office/powerpoint/2010/main" val="1555094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8F47C-96D4-4FCB-93A8-37E3A2C98E34}" type="slidenum">
              <a:rPr lang="en-US" smtClean="0"/>
              <a:t>65</a:t>
            </a:fld>
            <a:endParaRPr lang="en-US"/>
          </a:p>
        </p:txBody>
      </p:sp>
    </p:spTree>
    <p:extLst>
      <p:ext uri="{BB962C8B-B14F-4D97-AF65-F5344CB8AC3E}">
        <p14:creationId xmlns:p14="http://schemas.microsoft.com/office/powerpoint/2010/main" val="3007147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68</a:t>
            </a:fld>
            <a:endParaRPr lang="en-US"/>
          </a:p>
        </p:txBody>
      </p:sp>
    </p:spTree>
    <p:extLst>
      <p:ext uri="{BB962C8B-B14F-4D97-AF65-F5344CB8AC3E}">
        <p14:creationId xmlns:p14="http://schemas.microsoft.com/office/powerpoint/2010/main" val="1570143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first to now is that guide design is just one part with the preparation required prior to CRISPR screens. Though each step does inform how guide design is done. One thing to note is that this workflow can involve the integration of computational and experimental preparation, and each informs each-other. So while I will focus on the computational aspects in this lecture, I will still introduce necessary concepts of the experimental workflow. Which may be helpful if you are doing both computational and experimental aspects or collaborating with someone else doing the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Initially, the first step is identifying your targets which is of course dependent on the experimental question. You should also have some sense of how you want to interrogate your targets. Perhaps you want to knockout or knockdown these genes, or over-express, or mutate a certain region within the gene, again depending on the experimental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CFD review paper: </a:t>
            </a:r>
            <a:r>
              <a:rPr lang="en-US" dirty="0">
                <a:hlinkClick r:id="rId3"/>
              </a:rPr>
              <a:t>https://www.nature.com/articles/nbt.3437</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 design of highly active sgRNAs for CRISPR-Cas9-mediate gene inactivation: https://</a:t>
            </a:r>
            <a:r>
              <a:rPr lang="en-US" dirty="0" err="1"/>
              <a:t>pubmed.ncbi.nlm.nih.gov</a:t>
            </a:r>
            <a:r>
              <a:rPr lang="en-US" dirty="0"/>
              <a:t>/25184501/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Indelphi</a:t>
            </a:r>
            <a:r>
              <a:rPr lang="en-US" dirty="0"/>
              <a:t>: https://</a:t>
            </a:r>
            <a:r>
              <a:rPr lang="en-US" dirty="0" err="1"/>
              <a:t>www.ncbi.nlm.nih.gov</a:t>
            </a:r>
            <a:r>
              <a:rPr lang="en-US" dirty="0"/>
              <a:t>/</a:t>
            </a:r>
            <a:r>
              <a:rPr lang="en-US" dirty="0" err="1"/>
              <a:t>pmc</a:t>
            </a:r>
            <a:r>
              <a:rPr lang="en-US" dirty="0"/>
              <a:t>/articles/PMC6517069/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BE-Hive: https://</a:t>
            </a:r>
            <a:r>
              <a:rPr lang="en-US" dirty="0" err="1"/>
              <a:t>www.sciencedirect.com</a:t>
            </a:r>
            <a:r>
              <a:rPr lang="en-US" dirty="0"/>
              <a:t>/science/article/</a:t>
            </a:r>
            <a:r>
              <a:rPr lang="en-US" dirty="0" err="1"/>
              <a:t>pii</a:t>
            </a:r>
            <a:r>
              <a:rPr lang="en-US" dirty="0"/>
              <a:t>/S0092867420306322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CRISPOR: https://</a:t>
            </a:r>
            <a:r>
              <a:rPr lang="en-US" dirty="0" err="1"/>
              <a:t>www.ncbi.nlm.nih.gov</a:t>
            </a:r>
            <a:r>
              <a:rPr lang="en-US" dirty="0"/>
              <a:t>/</a:t>
            </a:r>
            <a:r>
              <a:rPr lang="en-US" dirty="0" err="1"/>
              <a:t>pmc</a:t>
            </a:r>
            <a:r>
              <a:rPr lang="en-US" dirty="0"/>
              <a:t>/articles/PMC6030908/, https://</a:t>
            </a:r>
            <a:r>
              <a:rPr lang="en-US" dirty="0" err="1"/>
              <a:t>genomebiology.biomedcentral.com</a:t>
            </a:r>
            <a:r>
              <a:rPr lang="en-US" dirty="0"/>
              <a:t>/articles/10.1186/s13059-016-1012-2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8C2308-3AA7-4750-ADE4-199D4B46A05F}" type="slidenum">
              <a:rPr lang="en-US" smtClean="0"/>
              <a:t>69</a:t>
            </a:fld>
            <a:endParaRPr lang="en-US"/>
          </a:p>
        </p:txBody>
      </p:sp>
    </p:spTree>
    <p:extLst>
      <p:ext uri="{BB962C8B-B14F-4D97-AF65-F5344CB8AC3E}">
        <p14:creationId xmlns:p14="http://schemas.microsoft.com/office/powerpoint/2010/main" val="2805720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informing how the guides will be designed, this will mainly inform what CRISPR editor you want to use. Once this is known, the editor-expressing cell-line could start to be prepared as soon as possible since this process could take months especially if CRISPR isn’t already established in the lab. </a:t>
            </a:r>
          </a:p>
          <a:p>
            <a:endParaRPr lang="en-US" dirty="0"/>
          </a:p>
          <a:p>
            <a:r>
              <a:rPr lang="en-US" dirty="0"/>
              <a:t>Once the targets are known, next is the guide design, which I will focus on soon. After the guides are designed, the oligos with the guide sequences need to be ordered and synthesized. For effective guide deliver in cells, the guide oligos need to be cloned into a vector that contains other important elements for guide expression, for example a promoter. Then these oligo vectors are packaged in a delivery vector so that they may be integrated in cells – typically this is lentivirus. Of course, these last here steps are primarily experimental, though it can influence guide design and downstream analysis of the screen.</a:t>
            </a:r>
          </a:p>
          <a:p>
            <a:endParaRPr lang="en-US" dirty="0"/>
          </a:p>
          <a:p>
            <a:r>
              <a:rPr lang="en-US" dirty="0"/>
              <a:t>Especially if you have a large library of guides, it may be too expensive to start with the full library from the start, so it could be advisable to begin with a smaller pilot library or even just the positive controls guides. You could also get creative with the experimental design, such as starting with a smaller library of targets, then use the results of the smaller library to inform the targets for the full library.</a:t>
            </a:r>
          </a:p>
          <a:p>
            <a:endParaRPr lang="en-US" dirty="0"/>
          </a:p>
        </p:txBody>
      </p:sp>
      <p:sp>
        <p:nvSpPr>
          <p:cNvPr id="4" name="Slide Number Placeholder 3"/>
          <p:cNvSpPr>
            <a:spLocks noGrp="1"/>
          </p:cNvSpPr>
          <p:nvPr>
            <p:ph type="sldNum" sz="quarter" idx="5"/>
          </p:nvPr>
        </p:nvSpPr>
        <p:spPr/>
        <p:txBody>
          <a:bodyPr/>
          <a:lstStyle/>
          <a:p>
            <a:fld id="{968C2308-3AA7-4750-ADE4-199D4B46A05F}" type="slidenum">
              <a:rPr lang="en-US" smtClean="0"/>
              <a:t>70</a:t>
            </a:fld>
            <a:endParaRPr lang="en-US"/>
          </a:p>
        </p:txBody>
      </p:sp>
    </p:spTree>
    <p:extLst>
      <p:ext uri="{BB962C8B-B14F-4D97-AF65-F5344CB8AC3E}">
        <p14:creationId xmlns:p14="http://schemas.microsoft.com/office/powerpoint/2010/main" val="524367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the big picture, let’s start to focus on the guide design step. In all guide design, the most critical and fundamental step is to design your protospacer sequence, as this is what tells the Cas enzyme where to edit.</a:t>
            </a:r>
          </a:p>
          <a:p>
            <a:endParaRPr lang="en-US" dirty="0"/>
          </a:p>
          <a:p>
            <a:r>
              <a:rPr lang="en-US" dirty="0"/>
              <a:t>If you look at the illustration on the left, it shows Cas9 containing the guide RNA which is bound to the genomic DNA. To design the guide RNA sequence, we need to design the sequence that is bound to the genomic DNA, which is typically 20nt long. This is what is called the protospacer in orange that will need to be designed. Note that the orientation of the sequence is important, we won’t be designing the sequence in purple, but actually the reverse complement which is equivalent to what is in orange, in other words, the anti-sense orientation.</a:t>
            </a:r>
          </a:p>
          <a:p>
            <a:endParaRPr lang="en-US" dirty="0"/>
          </a:p>
          <a:p>
            <a:r>
              <a:rPr lang="en-US" dirty="0"/>
              <a:t>For Cas9, the edit occurs at around position 16 of the protospacer, and the position of the editing are different for different editors. Therefore, the protospacer will have to be designed keeping in mind of where the edit is expected to occur. </a:t>
            </a:r>
          </a:p>
          <a:p>
            <a:endParaRPr lang="en-US" dirty="0"/>
          </a:p>
          <a:p>
            <a:r>
              <a:rPr lang="en-US" dirty="0"/>
              <a:t>Another important consideration is the PAM sequence, or the protospacer adjacent motif. Just like it sounds, this is the sequence just right of the protospacer. A caveat of many editors is that they require a certain PAM for editing to occur, specifically an NGG PAM. This limits what loci can be targeted, and if you are using one of these NGG editors, you may need to filter out protospacers that do not contain an NGG PAM. </a:t>
            </a:r>
          </a:p>
          <a:p>
            <a:endParaRPr lang="en-US" dirty="0"/>
          </a:p>
          <a:p>
            <a:r>
              <a:rPr lang="en-US" dirty="0"/>
              <a:t>There do exist variants of editors that have reduced PAM restrictions, which extends what loci can be targeted. However typically, editing efficiency of these editors will greatly vary depending on what the PAM is. So if you want to design a few guides targeting a specific element, prioritizing guides that have an optimal PAM may be nice.</a:t>
            </a:r>
          </a:p>
          <a:p>
            <a:endParaRPr lang="en-US" dirty="0"/>
          </a:p>
          <a:p>
            <a:r>
              <a:rPr lang="en-US" dirty="0"/>
              <a:t>So in general, the final oligo sequence that you design for each guide will contain the protospacer that is will vary based on your targeted sequence, then the guide RNA hairpin which will be constant across all your guides.</a:t>
            </a:r>
          </a:p>
        </p:txBody>
      </p:sp>
      <p:sp>
        <p:nvSpPr>
          <p:cNvPr id="4" name="Slide Number Placeholder 3"/>
          <p:cNvSpPr>
            <a:spLocks noGrp="1"/>
          </p:cNvSpPr>
          <p:nvPr>
            <p:ph type="sldNum" sz="quarter" idx="5"/>
          </p:nvPr>
        </p:nvSpPr>
        <p:spPr/>
        <p:txBody>
          <a:bodyPr/>
          <a:lstStyle/>
          <a:p>
            <a:fld id="{968C2308-3AA7-4750-ADE4-199D4B46A05F}" type="slidenum">
              <a:rPr lang="en-US" smtClean="0"/>
              <a:t>71</a:t>
            </a:fld>
            <a:endParaRPr lang="en-US"/>
          </a:p>
        </p:txBody>
      </p:sp>
    </p:spTree>
    <p:extLst>
      <p:ext uri="{BB962C8B-B14F-4D97-AF65-F5344CB8AC3E}">
        <p14:creationId xmlns:p14="http://schemas.microsoft.com/office/powerpoint/2010/main" val="1748933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computationally generating the protospacer is relatively trivial. If you have the reference genome and the coordinates of where you want to target, it’s not too hard to pull candidate protospacer sequences – and we’ll cover the skills for doing this in the workshop. What’s more difficult is what do you want to target and in what way do you want to edit the target. Then there are technical considerations such as unintentional off-targets, or if there are SNPs in the region you want to target. </a:t>
            </a:r>
          </a:p>
          <a:p>
            <a:endParaRPr lang="en-US"/>
          </a:p>
          <a:p>
            <a:r>
              <a:rPr lang="en-US"/>
              <a:t>There are other considerations to be made with designing protospacers, specifically the editor, target-type, considering unintentional targets, and the experimental design of your guide library. Some of these considerations are subjective and based on the scientific question you want to ask, and some are just technical considerations that you should typically think about for all screens.</a:t>
            </a:r>
          </a:p>
        </p:txBody>
      </p:sp>
      <p:sp>
        <p:nvSpPr>
          <p:cNvPr id="4" name="Slide Number Placeholder 3"/>
          <p:cNvSpPr>
            <a:spLocks noGrp="1"/>
          </p:cNvSpPr>
          <p:nvPr>
            <p:ph type="sldNum" sz="quarter" idx="5"/>
          </p:nvPr>
        </p:nvSpPr>
        <p:spPr/>
        <p:txBody>
          <a:bodyPr/>
          <a:lstStyle/>
          <a:p>
            <a:fld id="{968C2308-3AA7-4750-ADE4-199D4B46A05F}" type="slidenum">
              <a:rPr lang="en-US" smtClean="0"/>
              <a:t>72</a:t>
            </a:fld>
            <a:endParaRPr lang="en-US"/>
          </a:p>
        </p:txBody>
      </p:sp>
    </p:spTree>
    <p:extLst>
      <p:ext uri="{BB962C8B-B14F-4D97-AF65-F5344CB8AC3E}">
        <p14:creationId xmlns:p14="http://schemas.microsoft.com/office/powerpoint/2010/main" val="1229183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editor is probably the biggest consideration. Each editor performs different types of edits, for example.</a:t>
            </a:r>
          </a:p>
          <a:p>
            <a:pPr marL="171450" indent="-171450">
              <a:buFontTx/>
              <a:buChar char="-"/>
            </a:pPr>
            <a:r>
              <a:rPr lang="en-US"/>
              <a:t>Cas9 performs insertion and deletions, prime editing can insert or replace whole sequences, base-editor performs base substitutions. CRISPRi and CRISPRa are epigenetic editors, where CRISPRi silences the region while CRISPRa amplifies a region. </a:t>
            </a:r>
          </a:p>
          <a:p>
            <a:pPr marL="171450" indent="-171450">
              <a:buFontTx/>
              <a:buChar char="-"/>
            </a:pPr>
            <a:r>
              <a:rPr lang="en-US"/>
              <a:t>The effect resolution of these editors are different, for example, base editors can make precise base substitutions, while CRISPRi can silence a relatively large region. </a:t>
            </a:r>
          </a:p>
          <a:p>
            <a:pPr marL="171450" indent="-171450">
              <a:buFontTx/>
              <a:buChar char="-"/>
            </a:pPr>
            <a:r>
              <a:rPr lang="en-US"/>
              <a:t>The editing efficiency of the genomic editors can vary. While prime-editing could theoretically perform base substitutions by replacing a sequence with a modified sequence, the editing efficiency of prime editors are typically lower than base-editors. </a:t>
            </a:r>
          </a:p>
          <a:p>
            <a:pPr marL="171450" indent="-171450">
              <a:buFontTx/>
              <a:buChar char="-"/>
            </a:pPr>
            <a:r>
              <a:rPr lang="en-US"/>
              <a:t>The type, resolution, and efficiency can play a large role on how you want to knockout certain genes. Some editors may be better and knockout genes compared to others. Additionally, the certainty of knockout is different between editors, for example, Cas9 or CRISPRi edits may more certainly knockout a gene compared to base-editors, so in your guide design you may design more candidate guides to knockout a gene for base-editors compared to Cas9. Perhaps 5-10 guides per gene, compared to maybe 2-5 guides per gene for Cas9 or CRISPRi. </a:t>
            </a:r>
          </a:p>
          <a:p>
            <a:pPr marL="171450" indent="-171450">
              <a:buFontTx/>
              <a:buChar char="-"/>
            </a:pPr>
            <a:r>
              <a:rPr lang="en-US"/>
              <a:t>The position of the edit within the protospacer sequence is a technical consideration, for instance, Cas9 typically edits at position 16, whereas base-editors typically edits at position 6. [Expand on this, make more comprehensive]</a:t>
            </a:r>
          </a:p>
          <a:p>
            <a:pPr marL="171450" indent="-171450">
              <a:buFontTx/>
              <a:buChar char="-"/>
            </a:pPr>
            <a:r>
              <a:rPr lang="en-US"/>
              <a:t>Another technical consideration especially when designing an oligo and choosing a guide vector is difference in the whereas guide RNA scaffold. [Expand on this, make more comprehensive]</a:t>
            </a:r>
          </a:p>
          <a:p>
            <a:pPr marL="171450" indent="-171450">
              <a:buFontTx/>
              <a:buChar char="-"/>
            </a:pPr>
            <a:endParaRPr lang="en-US"/>
          </a:p>
          <a:p>
            <a:pPr marL="171450" indent="-171450">
              <a:buFontTx/>
              <a:buChar char="-"/>
            </a:pPr>
            <a:endParaRPr lang="en-US"/>
          </a:p>
          <a:p>
            <a:pPr marL="0" indent="0">
              <a:buFontTx/>
              <a:buNone/>
            </a:pPr>
            <a:r>
              <a:rPr lang="en-US"/>
              <a:t>[Have a separate slide for each of the above considerations.]</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73</a:t>
            </a:fld>
            <a:endParaRPr lang="en-US"/>
          </a:p>
        </p:txBody>
      </p:sp>
    </p:spTree>
    <p:extLst>
      <p:ext uri="{BB962C8B-B14F-4D97-AF65-F5344CB8AC3E}">
        <p14:creationId xmlns:p14="http://schemas.microsoft.com/office/powerpoint/2010/main" val="2640538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74</a:t>
            </a:fld>
            <a:endParaRPr lang="en-US"/>
          </a:p>
        </p:txBody>
      </p:sp>
    </p:spTree>
    <p:extLst>
      <p:ext uri="{BB962C8B-B14F-4D97-AF65-F5344CB8AC3E}">
        <p14:creationId xmlns:p14="http://schemas.microsoft.com/office/powerpoint/2010/main" val="1674775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75</a:t>
            </a:fld>
            <a:endParaRPr lang="en-US"/>
          </a:p>
        </p:txBody>
      </p:sp>
    </p:spTree>
    <p:extLst>
      <p:ext uri="{BB962C8B-B14F-4D97-AF65-F5344CB8AC3E}">
        <p14:creationId xmlns:p14="http://schemas.microsoft.com/office/powerpoint/2010/main" val="161969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6</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C2308-3AA7-4750-ADE4-199D4B46A05F}" type="slidenum">
              <a:rPr lang="en-US" smtClean="0"/>
              <a:t>76</a:t>
            </a:fld>
            <a:endParaRPr lang="en-US"/>
          </a:p>
        </p:txBody>
      </p:sp>
    </p:spTree>
    <p:extLst>
      <p:ext uri="{BB962C8B-B14F-4D97-AF65-F5344CB8AC3E}">
        <p14:creationId xmlns:p14="http://schemas.microsoft.com/office/powerpoint/2010/main" val="2990392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C2308-3AA7-4750-ADE4-199D4B46A05F}" type="slidenum">
              <a:rPr lang="en-US" smtClean="0"/>
              <a:t>77</a:t>
            </a:fld>
            <a:endParaRPr lang="en-US"/>
          </a:p>
        </p:txBody>
      </p:sp>
    </p:spTree>
    <p:extLst>
      <p:ext uri="{BB962C8B-B14F-4D97-AF65-F5344CB8AC3E}">
        <p14:creationId xmlns:p14="http://schemas.microsoft.com/office/powerpoint/2010/main" val="3754725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target type and how you want to edit the target will influence the guides you design. </a:t>
            </a:r>
          </a:p>
          <a:p>
            <a:endParaRPr lang="en-US"/>
          </a:p>
          <a:p>
            <a:endParaRPr lang="en-US"/>
          </a:p>
          <a:p>
            <a:r>
              <a:rPr lang="en-US"/>
              <a:t>For enhancers, these may be designed based on epigenetic profiling such as ChIP-seq of a transcription factor, histone marks, of enhancer activity, DNA accessibility, enrichment of non-coding GWAS variants, etc, therefore how you target these enhancers are subjective and may heavily be based on orthogonal epigenetic data. </a:t>
            </a:r>
          </a:p>
          <a:p>
            <a:pPr marL="171450" indent="-171450">
              <a:buFontTx/>
              <a:buChar char="-"/>
            </a:pPr>
            <a:r>
              <a:rPr lang="en-US"/>
              <a:t>For instance, to see the affect of enhancers, you may design 2-5 CRISPRi guides directly on ChIP-seq or accessibility peak coordinates. </a:t>
            </a:r>
          </a:p>
          <a:p>
            <a:pPr marL="171450" indent="-171450">
              <a:buFontTx/>
              <a:buChar char="-"/>
            </a:pPr>
            <a:endParaRPr lang="en-US"/>
          </a:p>
          <a:p>
            <a:pPr marL="0" indent="0">
              <a:buFontTx/>
              <a:buNone/>
            </a:pPr>
            <a:r>
              <a:rPr lang="en-US"/>
              <a:t>For coding sequences, this may be to induce a frameshift for protein disruption, deleting or disrupting a specific protein domain to assess its function, or installing a non-synonymous variant to assess its affect. </a:t>
            </a:r>
          </a:p>
        </p:txBody>
      </p:sp>
      <p:sp>
        <p:nvSpPr>
          <p:cNvPr id="4" name="Slide Number Placeholder 3"/>
          <p:cNvSpPr>
            <a:spLocks noGrp="1"/>
          </p:cNvSpPr>
          <p:nvPr>
            <p:ph type="sldNum" sz="quarter" idx="5"/>
          </p:nvPr>
        </p:nvSpPr>
        <p:spPr/>
        <p:txBody>
          <a:bodyPr/>
          <a:lstStyle/>
          <a:p>
            <a:fld id="{968C2308-3AA7-4750-ADE4-199D4B46A05F}" type="slidenum">
              <a:rPr lang="en-US" smtClean="0"/>
              <a:t>78</a:t>
            </a:fld>
            <a:endParaRPr lang="en-US"/>
          </a:p>
        </p:txBody>
      </p:sp>
    </p:spTree>
    <p:extLst>
      <p:ext uri="{BB962C8B-B14F-4D97-AF65-F5344CB8AC3E}">
        <p14:creationId xmlns:p14="http://schemas.microsoft.com/office/powerpoint/2010/main" val="124786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target type and how you want to edit the target will influence the guides you design. </a:t>
            </a:r>
          </a:p>
          <a:p>
            <a:endParaRPr lang="en-US"/>
          </a:p>
          <a:p>
            <a:r>
              <a:rPr lang="en-US"/>
              <a:t>- When talking about the multi-level, can talk about the different editors and their resolutions.</a:t>
            </a:r>
          </a:p>
          <a:p>
            <a:endParaRPr lang="en-US"/>
          </a:p>
          <a:p>
            <a:endParaRPr lang="en-US"/>
          </a:p>
          <a:p>
            <a:r>
              <a:rPr lang="en-US"/>
              <a:t>For enhancers, these may be designed based on epigenetic profiling such as ChIP-seq of a transcription factor, histone marks, of enhancer activity, DNA accessibility, enrichment of non-coding GWAS variants, etc, therefore how you target these enhancers are subjective and may heavily be based on orthogonal epigenetic data. </a:t>
            </a:r>
          </a:p>
          <a:p>
            <a:pPr marL="171450" indent="-171450">
              <a:buFontTx/>
              <a:buChar char="-"/>
            </a:pPr>
            <a:r>
              <a:rPr lang="en-US"/>
              <a:t>For instance, to see the affect of enhancers, you may design 2-5 CRISPRi guides directly on ChIP-seq or accessibility peak coordinates. </a:t>
            </a:r>
          </a:p>
          <a:p>
            <a:pPr marL="171450" indent="-171450">
              <a:buFontTx/>
              <a:buChar char="-"/>
            </a:pPr>
            <a:endParaRPr lang="en-US"/>
          </a:p>
          <a:p>
            <a:pPr marL="0" indent="0">
              <a:buFontTx/>
              <a:buNone/>
            </a:pPr>
            <a:r>
              <a:rPr lang="en-US"/>
              <a:t>For coding sequences, this may be to induce a frameshift for protein disruption, deleting or disrupting a specific protein domain to assess its function, or installing a non-synonymous variant to assess its affect. </a:t>
            </a:r>
          </a:p>
        </p:txBody>
      </p:sp>
      <p:sp>
        <p:nvSpPr>
          <p:cNvPr id="4" name="Slide Number Placeholder 3"/>
          <p:cNvSpPr>
            <a:spLocks noGrp="1"/>
          </p:cNvSpPr>
          <p:nvPr>
            <p:ph type="sldNum" sz="quarter" idx="5"/>
          </p:nvPr>
        </p:nvSpPr>
        <p:spPr/>
        <p:txBody>
          <a:bodyPr/>
          <a:lstStyle/>
          <a:p>
            <a:fld id="{968C2308-3AA7-4750-ADE4-199D4B46A05F}" type="slidenum">
              <a:rPr lang="en-US" smtClean="0"/>
              <a:t>79</a:t>
            </a:fld>
            <a:endParaRPr lang="en-US"/>
          </a:p>
        </p:txBody>
      </p:sp>
    </p:spTree>
    <p:extLst>
      <p:ext uri="{BB962C8B-B14F-4D97-AF65-F5344CB8AC3E}">
        <p14:creationId xmlns:p14="http://schemas.microsoft.com/office/powerpoint/2010/main" val="4008129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target type and how you want to edit the target will influence the guides you design. </a:t>
            </a:r>
          </a:p>
          <a:p>
            <a:endParaRPr lang="en-US"/>
          </a:p>
          <a:p>
            <a:r>
              <a:rPr lang="en-US"/>
              <a:t>For exon deletion</a:t>
            </a:r>
          </a:p>
          <a:p>
            <a:r>
              <a:rPr lang="en-US"/>
              <a:t> - Can look at primedel for precise deletions (Jay Shendure), the other from John Doench for two-guide vector construct to look at interactions. </a:t>
            </a:r>
          </a:p>
          <a:p>
            <a:r>
              <a:rPr lang="en-US"/>
              <a:t>- There is paper that introduce stop codon, base-editing.</a:t>
            </a:r>
          </a:p>
          <a:p>
            <a:endParaRPr lang="en-US"/>
          </a:p>
          <a:p>
            <a:r>
              <a:rPr lang="en-US"/>
              <a:t>For enhancers, these may be designed based on epigenetic profiling such as ChIP-seq of a transcription factor, histone marks, of enhancer activity, DNA accessibility, enrichment of non-coding GWAS variants, etc, therefore how you target these enhancers are subjective and may heavily be based on orthogonal epigenetic data. </a:t>
            </a:r>
          </a:p>
          <a:p>
            <a:pPr marL="171450" indent="-171450">
              <a:buFontTx/>
              <a:buChar char="-"/>
            </a:pPr>
            <a:r>
              <a:rPr lang="en-US"/>
              <a:t>For instance, to see the affect of enhancers, you may design 2-5 CRISPRi guides directly on ChIP-seq or accessibility peak coordinates. </a:t>
            </a:r>
          </a:p>
          <a:p>
            <a:pPr marL="171450" indent="-171450">
              <a:buFontTx/>
              <a:buChar char="-"/>
            </a:pPr>
            <a:endParaRPr lang="en-US"/>
          </a:p>
          <a:p>
            <a:pPr marL="0" indent="0">
              <a:buFontTx/>
              <a:buNone/>
            </a:pPr>
            <a:r>
              <a:rPr lang="en-US"/>
              <a:t>For coding sequences, this may be to induce a frameshift for protein disruption, deleting or disrupting a specific protein domain to assess its function, or installing a non-synonymous variant to assess its affect. </a:t>
            </a:r>
          </a:p>
        </p:txBody>
      </p:sp>
      <p:sp>
        <p:nvSpPr>
          <p:cNvPr id="4" name="Slide Number Placeholder 3"/>
          <p:cNvSpPr>
            <a:spLocks noGrp="1"/>
          </p:cNvSpPr>
          <p:nvPr>
            <p:ph type="sldNum" sz="quarter" idx="5"/>
          </p:nvPr>
        </p:nvSpPr>
        <p:spPr/>
        <p:txBody>
          <a:bodyPr/>
          <a:lstStyle/>
          <a:p>
            <a:fld id="{968C2308-3AA7-4750-ADE4-199D4B46A05F}" type="slidenum">
              <a:rPr lang="en-US" smtClean="0"/>
              <a:t>80</a:t>
            </a:fld>
            <a:endParaRPr lang="en-US"/>
          </a:p>
        </p:txBody>
      </p:sp>
    </p:spTree>
    <p:extLst>
      <p:ext uri="{BB962C8B-B14F-4D97-AF65-F5344CB8AC3E}">
        <p14:creationId xmlns:p14="http://schemas.microsoft.com/office/powerpoint/2010/main" val="639291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C2308-3AA7-4750-ADE4-199D4B46A05F}" type="slidenum">
              <a:rPr lang="en-US" smtClean="0"/>
              <a:t>81</a:t>
            </a:fld>
            <a:endParaRPr lang="en-US"/>
          </a:p>
        </p:txBody>
      </p:sp>
    </p:spTree>
    <p:extLst>
      <p:ext uri="{BB962C8B-B14F-4D97-AF65-F5344CB8AC3E}">
        <p14:creationId xmlns:p14="http://schemas.microsoft.com/office/powerpoint/2010/main" val="271907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that editing activity influenced by complementarity</a:t>
            </a:r>
          </a:p>
        </p:txBody>
      </p:sp>
      <p:sp>
        <p:nvSpPr>
          <p:cNvPr id="4" name="Slide Number Placeholder 3"/>
          <p:cNvSpPr>
            <a:spLocks noGrp="1"/>
          </p:cNvSpPr>
          <p:nvPr>
            <p:ph type="sldNum" sz="quarter" idx="5"/>
          </p:nvPr>
        </p:nvSpPr>
        <p:spPr/>
        <p:txBody>
          <a:bodyPr/>
          <a:lstStyle/>
          <a:p>
            <a:fld id="{968C2308-3AA7-4750-ADE4-199D4B46A05F}" type="slidenum">
              <a:rPr lang="en-US" smtClean="0"/>
              <a:t>82</a:t>
            </a:fld>
            <a:endParaRPr lang="en-US"/>
          </a:p>
        </p:txBody>
      </p:sp>
    </p:spTree>
    <p:extLst>
      <p:ext uri="{BB962C8B-B14F-4D97-AF65-F5344CB8AC3E}">
        <p14:creationId xmlns:p14="http://schemas.microsoft.com/office/powerpoint/2010/main" val="67475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that editing activity influenced by complementarity</a:t>
            </a:r>
          </a:p>
          <a:p>
            <a:endParaRPr lang="en-US"/>
          </a:p>
          <a:p>
            <a:endParaRPr lang="en-US"/>
          </a:p>
          <a:p>
            <a:r>
              <a:rPr lang="en-US"/>
              <a:t>Checkout review molecular cell kendall on off-target. Nice figure to include.</a:t>
            </a:r>
          </a:p>
          <a:p>
            <a:endParaRPr lang="en-US"/>
          </a:p>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83</a:t>
            </a:fld>
            <a:endParaRPr lang="en-US"/>
          </a:p>
        </p:txBody>
      </p:sp>
    </p:spTree>
    <p:extLst>
      <p:ext uri="{BB962C8B-B14F-4D97-AF65-F5344CB8AC3E}">
        <p14:creationId xmlns:p14="http://schemas.microsoft.com/office/powerpoint/2010/main" val="4103219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CRISPRme when talking about variants -&gt; especially for therapeutic application for genetic variants.</a:t>
            </a:r>
          </a:p>
        </p:txBody>
      </p:sp>
      <p:sp>
        <p:nvSpPr>
          <p:cNvPr id="4" name="Slide Number Placeholder 3"/>
          <p:cNvSpPr>
            <a:spLocks noGrp="1"/>
          </p:cNvSpPr>
          <p:nvPr>
            <p:ph type="sldNum" sz="quarter" idx="5"/>
          </p:nvPr>
        </p:nvSpPr>
        <p:spPr/>
        <p:txBody>
          <a:bodyPr/>
          <a:lstStyle/>
          <a:p>
            <a:fld id="{968C2308-3AA7-4750-ADE4-199D4B46A05F}" type="slidenum">
              <a:rPr lang="en-US" smtClean="0"/>
              <a:t>84</a:t>
            </a:fld>
            <a:endParaRPr lang="en-US"/>
          </a:p>
        </p:txBody>
      </p:sp>
    </p:spTree>
    <p:extLst>
      <p:ext uri="{BB962C8B-B14F-4D97-AF65-F5344CB8AC3E}">
        <p14:creationId xmlns:p14="http://schemas.microsoft.com/office/powerpoint/2010/main" val="3778796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 Can discuss the scale of the experiment</a:t>
            </a:r>
          </a:p>
        </p:txBody>
      </p:sp>
      <p:sp>
        <p:nvSpPr>
          <p:cNvPr id="4" name="Slide Number Placeholder 3"/>
          <p:cNvSpPr>
            <a:spLocks noGrp="1"/>
          </p:cNvSpPr>
          <p:nvPr>
            <p:ph type="sldNum" sz="quarter" idx="5"/>
          </p:nvPr>
        </p:nvSpPr>
        <p:spPr/>
        <p:txBody>
          <a:bodyPr/>
          <a:lstStyle/>
          <a:p>
            <a:fld id="{968C2308-3AA7-4750-ADE4-199D4B46A05F}" type="slidenum">
              <a:rPr lang="en-US" smtClean="0"/>
              <a:t>85</a:t>
            </a:fld>
            <a:endParaRPr lang="en-US"/>
          </a:p>
        </p:txBody>
      </p:sp>
    </p:spTree>
    <p:extLst>
      <p:ext uri="{BB962C8B-B14F-4D97-AF65-F5344CB8AC3E}">
        <p14:creationId xmlns:p14="http://schemas.microsoft.com/office/powerpoint/2010/main" val="363948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7</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86</a:t>
            </a:fld>
            <a:endParaRPr lang="en-US"/>
          </a:p>
        </p:txBody>
      </p:sp>
    </p:spTree>
    <p:extLst>
      <p:ext uri="{BB962C8B-B14F-4D97-AF65-F5344CB8AC3E}">
        <p14:creationId xmlns:p14="http://schemas.microsoft.com/office/powerpoint/2010/main" val="4263803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discussing cost, can also discuss the timeline for each steps.</a:t>
            </a:r>
          </a:p>
        </p:txBody>
      </p:sp>
      <p:sp>
        <p:nvSpPr>
          <p:cNvPr id="4" name="Slide Number Placeholder 3"/>
          <p:cNvSpPr>
            <a:spLocks noGrp="1"/>
          </p:cNvSpPr>
          <p:nvPr>
            <p:ph type="sldNum" sz="quarter" idx="5"/>
          </p:nvPr>
        </p:nvSpPr>
        <p:spPr/>
        <p:txBody>
          <a:bodyPr/>
          <a:lstStyle/>
          <a:p>
            <a:fld id="{968C2308-3AA7-4750-ADE4-199D4B46A05F}" type="slidenum">
              <a:rPr lang="en-US" smtClean="0"/>
              <a:t>87</a:t>
            </a:fld>
            <a:endParaRPr lang="en-US"/>
          </a:p>
        </p:txBody>
      </p:sp>
    </p:spTree>
    <p:extLst>
      <p:ext uri="{BB962C8B-B14F-4D97-AF65-F5344CB8AC3E}">
        <p14:creationId xmlns:p14="http://schemas.microsoft.com/office/powerpoint/2010/main" val="3874820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88</a:t>
            </a:fld>
            <a:endParaRPr lang="en-US"/>
          </a:p>
        </p:txBody>
      </p:sp>
    </p:spTree>
    <p:extLst>
      <p:ext uri="{BB962C8B-B14F-4D97-AF65-F5344CB8AC3E}">
        <p14:creationId xmlns:p14="http://schemas.microsoft.com/office/powerpoint/2010/main" val="3652318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Add Annotation on vector, animate the annotations</a:t>
            </a:r>
          </a:p>
        </p:txBody>
      </p:sp>
      <p:sp>
        <p:nvSpPr>
          <p:cNvPr id="4" name="Slide Number Placeholder 3"/>
          <p:cNvSpPr>
            <a:spLocks noGrp="1"/>
          </p:cNvSpPr>
          <p:nvPr>
            <p:ph type="sldNum" sz="quarter" idx="5"/>
          </p:nvPr>
        </p:nvSpPr>
        <p:spPr/>
        <p:txBody>
          <a:bodyPr/>
          <a:lstStyle/>
          <a:p>
            <a:fld id="{968C2308-3AA7-4750-ADE4-199D4B46A05F}" type="slidenum">
              <a:rPr lang="en-US" smtClean="0"/>
              <a:t>89</a:t>
            </a:fld>
            <a:endParaRPr lang="en-US"/>
          </a:p>
        </p:txBody>
      </p:sp>
    </p:spTree>
    <p:extLst>
      <p:ext uri="{BB962C8B-B14F-4D97-AF65-F5344CB8AC3E}">
        <p14:creationId xmlns:p14="http://schemas.microsoft.com/office/powerpoint/2010/main" val="3029145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Add Annotation on vector, animate the annotations</a:t>
            </a:r>
          </a:p>
          <a:p>
            <a:endParaRPr lang="en-US"/>
          </a:p>
          <a:p>
            <a:r>
              <a:rPr lang="en-US"/>
              <a:t>Perhaps discuss number of cells needed as another benefit of having smaller libraries.</a:t>
            </a:r>
          </a:p>
        </p:txBody>
      </p:sp>
      <p:sp>
        <p:nvSpPr>
          <p:cNvPr id="4" name="Slide Number Placeholder 3"/>
          <p:cNvSpPr>
            <a:spLocks noGrp="1"/>
          </p:cNvSpPr>
          <p:nvPr>
            <p:ph type="sldNum" sz="quarter" idx="5"/>
          </p:nvPr>
        </p:nvSpPr>
        <p:spPr/>
        <p:txBody>
          <a:bodyPr/>
          <a:lstStyle/>
          <a:p>
            <a:fld id="{968C2308-3AA7-4750-ADE4-199D4B46A05F}" type="slidenum">
              <a:rPr lang="en-US" smtClean="0"/>
              <a:t>90</a:t>
            </a:fld>
            <a:endParaRPr lang="en-US"/>
          </a:p>
        </p:txBody>
      </p:sp>
    </p:spTree>
    <p:extLst>
      <p:ext uri="{BB962C8B-B14F-4D97-AF65-F5344CB8AC3E}">
        <p14:creationId xmlns:p14="http://schemas.microsoft.com/office/powerpoint/2010/main" val="2712357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informing how the guides will be designed, this will mainly inform what CRISPR editor you want to use. Once this is known, the editor-expressing cell-line could start to be prepared as soon as possible since this process could take months especially if CRISPR isn’t already established in the lab. </a:t>
            </a:r>
          </a:p>
          <a:p>
            <a:endParaRPr lang="en-US"/>
          </a:p>
          <a:p>
            <a:r>
              <a:rPr lang="en-US"/>
              <a:t>Once the targets are known, next is the guide design, which I will focus on soon. After the guides are designed, the oligos with the guide sequences need to be ordered and synthesized. For effective guide deliver in cells, the guide oligos need to be cloned into a vector that contains other important elements for guide expression, for example a promoter. Then these oligo vectors are packaged in a delivery vector so that they may be integrated in cells – typically this is lentivirus. Of course, these last here steps are primarily experimental, though it can influence guide design and downstream analysis of the screen.</a:t>
            </a:r>
          </a:p>
          <a:p>
            <a:endParaRPr lang="en-US"/>
          </a:p>
          <a:p>
            <a:r>
              <a:rPr lang="en-US"/>
              <a:t>Especially if you have a large library of guides, it may be too expensive to start with the full library from the start, so it could be advisable to begin with a smaller pilot library or even just the positive controls guides. You could also get creative with the experimental design, such as starting with a smaller library of targets, then use the results of the smaller library to inform the targets for the full library.</a:t>
            </a:r>
          </a:p>
        </p:txBody>
      </p:sp>
      <p:sp>
        <p:nvSpPr>
          <p:cNvPr id="4" name="Slide Number Placeholder 3"/>
          <p:cNvSpPr>
            <a:spLocks noGrp="1"/>
          </p:cNvSpPr>
          <p:nvPr>
            <p:ph type="sldNum" sz="quarter" idx="5"/>
          </p:nvPr>
        </p:nvSpPr>
        <p:spPr/>
        <p:txBody>
          <a:bodyPr/>
          <a:lstStyle/>
          <a:p>
            <a:fld id="{968C2308-3AA7-4750-ADE4-199D4B46A05F}" type="slidenum">
              <a:rPr lang="en-US" smtClean="0"/>
              <a:t>91</a:t>
            </a:fld>
            <a:endParaRPr lang="en-US"/>
          </a:p>
        </p:txBody>
      </p:sp>
    </p:spTree>
    <p:extLst>
      <p:ext uri="{BB962C8B-B14F-4D97-AF65-F5344CB8AC3E}">
        <p14:creationId xmlns:p14="http://schemas.microsoft.com/office/powerpoint/2010/main" val="39545971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https://elifesciences.org/articles/19760</a:t>
            </a:r>
          </a:p>
          <a:p>
            <a:endParaRPr lang="en-US"/>
          </a:p>
          <a:p>
            <a:r>
              <a:rPr lang="en-US"/>
              <a:t>LEFTOFF: Look for more public libraries</a:t>
            </a:r>
          </a:p>
        </p:txBody>
      </p:sp>
      <p:sp>
        <p:nvSpPr>
          <p:cNvPr id="4" name="Slide Number Placeholder 3"/>
          <p:cNvSpPr>
            <a:spLocks noGrp="1"/>
          </p:cNvSpPr>
          <p:nvPr>
            <p:ph type="sldNum" sz="quarter" idx="5"/>
          </p:nvPr>
        </p:nvSpPr>
        <p:spPr/>
        <p:txBody>
          <a:bodyPr/>
          <a:lstStyle/>
          <a:p>
            <a:fld id="{968C2308-3AA7-4750-ADE4-199D4B46A05F}" type="slidenum">
              <a:rPr lang="en-US" smtClean="0"/>
              <a:t>92</a:t>
            </a:fld>
            <a:endParaRPr lang="en-US"/>
          </a:p>
        </p:txBody>
      </p:sp>
    </p:spTree>
    <p:extLst>
      <p:ext uri="{BB962C8B-B14F-4D97-AF65-F5344CB8AC3E}">
        <p14:creationId xmlns:p14="http://schemas.microsoft.com/office/powerpoint/2010/main" val="28224173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 has slides on this that I can reuse: discusses CRISPOR, consideration of different tools, </a:t>
            </a:r>
          </a:p>
          <a:p>
            <a:pPr marL="171450" indent="-171450">
              <a:buFontTx/>
              <a:buChar char="-"/>
            </a:pPr>
            <a:r>
              <a:rPr lang="en-US"/>
              <a:t>Can touch that some of these preparation effects can introduce batch effects – will be focused in Jayoung’s lecture.</a:t>
            </a:r>
          </a:p>
          <a:p>
            <a:pPr marL="171450" indent="-171450">
              <a:buFontTx/>
              <a:buChar char="-"/>
            </a:pPr>
            <a:endParaRPr lang="en-US"/>
          </a:p>
          <a:p>
            <a:pPr marL="171450" indent="-171450">
              <a:buFontTx/>
              <a:buChar char="-"/>
            </a:pPr>
            <a:r>
              <a:rPr lang="en-US"/>
              <a:t>Might be tool from Neville S for getting guides from previous screens</a:t>
            </a:r>
          </a:p>
        </p:txBody>
      </p:sp>
      <p:sp>
        <p:nvSpPr>
          <p:cNvPr id="4" name="Slide Number Placeholder 3"/>
          <p:cNvSpPr>
            <a:spLocks noGrp="1"/>
          </p:cNvSpPr>
          <p:nvPr>
            <p:ph type="sldNum" sz="quarter" idx="5"/>
          </p:nvPr>
        </p:nvSpPr>
        <p:spPr/>
        <p:txBody>
          <a:bodyPr/>
          <a:lstStyle/>
          <a:p>
            <a:fld id="{968C2308-3AA7-4750-ADE4-199D4B46A05F}" type="slidenum">
              <a:rPr lang="en-US" smtClean="0"/>
              <a:t>93</a:t>
            </a:fld>
            <a:endParaRPr lang="en-US"/>
          </a:p>
        </p:txBody>
      </p:sp>
    </p:spTree>
    <p:extLst>
      <p:ext uri="{BB962C8B-B14F-4D97-AF65-F5344CB8AC3E}">
        <p14:creationId xmlns:p14="http://schemas.microsoft.com/office/powerpoint/2010/main" val="8885888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CRISPOR and CRISPRpeak on this slide</a:t>
            </a:r>
          </a:p>
          <a:p>
            <a:r>
              <a:rPr lang="en-US"/>
              <a:t>- Start from CRISPRpeak, CRISPOR, CRISPRme.</a:t>
            </a:r>
          </a:p>
        </p:txBody>
      </p:sp>
      <p:sp>
        <p:nvSpPr>
          <p:cNvPr id="4" name="Slide Number Placeholder 3"/>
          <p:cNvSpPr>
            <a:spLocks noGrp="1"/>
          </p:cNvSpPr>
          <p:nvPr>
            <p:ph type="sldNum" sz="quarter" idx="5"/>
          </p:nvPr>
        </p:nvSpPr>
        <p:spPr/>
        <p:txBody>
          <a:bodyPr/>
          <a:lstStyle/>
          <a:p>
            <a:fld id="{968C2308-3AA7-4750-ADE4-199D4B46A05F}" type="slidenum">
              <a:rPr lang="en-US" smtClean="0"/>
              <a:t>94</a:t>
            </a:fld>
            <a:endParaRPr lang="en-US"/>
          </a:p>
        </p:txBody>
      </p:sp>
    </p:spTree>
    <p:extLst>
      <p:ext uri="{BB962C8B-B14F-4D97-AF65-F5344CB8AC3E}">
        <p14:creationId xmlns:p14="http://schemas.microsoft.com/office/powerpoint/2010/main" val="2773679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 add slide on suggestions for review</a:t>
            </a:r>
          </a:p>
          <a:p>
            <a:pPr marL="171450" indent="-171450">
              <a:buFontTx/>
              <a:buChar char="-"/>
            </a:pPr>
            <a:r>
              <a:rPr lang="en-US"/>
              <a:t>I.e. the Weissman high content screening review paper, the doench off-target and on-target paper, some of the Pinello labs reviews, etc.</a:t>
            </a:r>
          </a:p>
        </p:txBody>
      </p:sp>
      <p:sp>
        <p:nvSpPr>
          <p:cNvPr id="4" name="Slide Number Placeholder 3"/>
          <p:cNvSpPr>
            <a:spLocks noGrp="1"/>
          </p:cNvSpPr>
          <p:nvPr>
            <p:ph type="sldNum" sz="quarter" idx="5"/>
          </p:nvPr>
        </p:nvSpPr>
        <p:spPr/>
        <p:txBody>
          <a:bodyPr/>
          <a:lstStyle/>
          <a:p>
            <a:fld id="{968C2308-3AA7-4750-ADE4-199D4B46A05F}" type="slidenum">
              <a:rPr lang="en-US" smtClean="0"/>
              <a:t>95</a:t>
            </a:fld>
            <a:endParaRPr lang="en-US"/>
          </a:p>
        </p:txBody>
      </p:sp>
    </p:spTree>
    <p:extLst>
      <p:ext uri="{BB962C8B-B14F-4D97-AF65-F5344CB8AC3E}">
        <p14:creationId xmlns:p14="http://schemas.microsoft.com/office/powerpoint/2010/main" val="816071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8</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https://github.com/lucapinello/CRISPR-meets-Docker</a:t>
            </a:r>
          </a:p>
          <a:p>
            <a:r>
              <a:rPr lang="en-US"/>
              <a:t>- All command line.</a:t>
            </a:r>
          </a:p>
          <a:p>
            <a:r>
              <a:rPr lang="en-US"/>
              <a:t>CIRPSRpick: https://portals.broadinstitute.org/gppx/crispick/public</a:t>
            </a:r>
          </a:p>
          <a:p>
            <a:endParaRPr lang="en-US"/>
          </a:p>
          <a:p>
            <a:endParaRPr lang="en-US"/>
          </a:p>
          <a:p>
            <a:endParaRPr lang="en-US"/>
          </a:p>
          <a:p>
            <a:r>
              <a:rPr lang="en-US"/>
              <a:t>TODO: Add one slide on the workshop description.</a:t>
            </a:r>
          </a:p>
          <a:p>
            <a:endParaRPr lang="en-US"/>
          </a:p>
        </p:txBody>
      </p:sp>
      <p:sp>
        <p:nvSpPr>
          <p:cNvPr id="4" name="Slide Number Placeholder 3"/>
          <p:cNvSpPr>
            <a:spLocks noGrp="1"/>
          </p:cNvSpPr>
          <p:nvPr>
            <p:ph type="sldNum" sz="quarter" idx="5"/>
          </p:nvPr>
        </p:nvSpPr>
        <p:spPr/>
        <p:txBody>
          <a:bodyPr/>
          <a:lstStyle/>
          <a:p>
            <a:fld id="{968C2308-3AA7-4750-ADE4-199D4B46A05F}" type="slidenum">
              <a:rPr lang="en-US" smtClean="0"/>
              <a:t>96</a:t>
            </a:fld>
            <a:endParaRPr lang="en-US"/>
          </a:p>
        </p:txBody>
      </p:sp>
    </p:spTree>
    <p:extLst>
      <p:ext uri="{BB962C8B-B14F-4D97-AF65-F5344CB8AC3E}">
        <p14:creationId xmlns:p14="http://schemas.microsoft.com/office/powerpoint/2010/main" val="22934880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 from the paper and main conclusions</a:t>
            </a:r>
          </a:p>
        </p:txBody>
      </p:sp>
      <p:sp>
        <p:nvSpPr>
          <p:cNvPr id="4" name="Slide Number Placeholder 3"/>
          <p:cNvSpPr>
            <a:spLocks noGrp="1"/>
          </p:cNvSpPr>
          <p:nvPr>
            <p:ph type="sldNum" sz="quarter" idx="5"/>
          </p:nvPr>
        </p:nvSpPr>
        <p:spPr/>
        <p:txBody>
          <a:bodyPr/>
          <a:lstStyle/>
          <a:p>
            <a:fld id="{37E6DF1F-A72D-4BC9-82CD-84A7E9CFE5F0}" type="slidenum">
              <a:rPr lang="en-US" smtClean="0"/>
              <a:t>100</a:t>
            </a:fld>
            <a:endParaRPr lang="en-US"/>
          </a:p>
        </p:txBody>
      </p:sp>
    </p:spTree>
    <p:extLst>
      <p:ext uri="{BB962C8B-B14F-4D97-AF65-F5344CB8AC3E}">
        <p14:creationId xmlns:p14="http://schemas.microsoft.com/office/powerpoint/2010/main" val="35235738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Figure from the paper and main conclusions</a:t>
            </a:r>
          </a:p>
          <a:p>
            <a:endParaRPr lang="en-US"/>
          </a:p>
        </p:txBody>
      </p:sp>
      <p:sp>
        <p:nvSpPr>
          <p:cNvPr id="4" name="Slide Number Placeholder 3"/>
          <p:cNvSpPr>
            <a:spLocks noGrp="1"/>
          </p:cNvSpPr>
          <p:nvPr>
            <p:ph type="sldNum" sz="quarter" idx="5"/>
          </p:nvPr>
        </p:nvSpPr>
        <p:spPr/>
        <p:txBody>
          <a:bodyPr/>
          <a:lstStyle/>
          <a:p>
            <a:fld id="{37E6DF1F-A72D-4BC9-82CD-84A7E9CFE5F0}" type="slidenum">
              <a:rPr lang="en-US" smtClean="0"/>
              <a:t>101</a:t>
            </a:fld>
            <a:endParaRPr lang="en-US"/>
          </a:p>
        </p:txBody>
      </p:sp>
    </p:spTree>
    <p:extLst>
      <p:ext uri="{BB962C8B-B14F-4D97-AF65-F5344CB8AC3E}">
        <p14:creationId xmlns:p14="http://schemas.microsoft.com/office/powerpoint/2010/main" val="2860752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Figure from the paper and main conclusions</a:t>
            </a:r>
          </a:p>
          <a:p>
            <a:endParaRPr lang="en-US"/>
          </a:p>
        </p:txBody>
      </p:sp>
      <p:sp>
        <p:nvSpPr>
          <p:cNvPr id="4" name="Slide Number Placeholder 3"/>
          <p:cNvSpPr>
            <a:spLocks noGrp="1"/>
          </p:cNvSpPr>
          <p:nvPr>
            <p:ph type="sldNum" sz="quarter" idx="5"/>
          </p:nvPr>
        </p:nvSpPr>
        <p:spPr/>
        <p:txBody>
          <a:bodyPr/>
          <a:lstStyle/>
          <a:p>
            <a:fld id="{37E6DF1F-A72D-4BC9-82CD-84A7E9CFE5F0}" type="slidenum">
              <a:rPr lang="en-US" smtClean="0"/>
              <a:t>102</a:t>
            </a:fld>
            <a:endParaRPr lang="en-US"/>
          </a:p>
        </p:txBody>
      </p:sp>
    </p:spTree>
    <p:extLst>
      <p:ext uri="{BB962C8B-B14F-4D97-AF65-F5344CB8AC3E}">
        <p14:creationId xmlns:p14="http://schemas.microsoft.com/office/powerpoint/2010/main" val="1378926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the raw sequencing data</a:t>
            </a:r>
          </a:p>
        </p:txBody>
      </p:sp>
      <p:sp>
        <p:nvSpPr>
          <p:cNvPr id="4" name="Slide Number Placeholder 3"/>
          <p:cNvSpPr>
            <a:spLocks noGrp="1"/>
          </p:cNvSpPr>
          <p:nvPr>
            <p:ph type="sldNum" sz="quarter" idx="5"/>
          </p:nvPr>
        </p:nvSpPr>
        <p:spPr/>
        <p:txBody>
          <a:bodyPr/>
          <a:lstStyle/>
          <a:p>
            <a:fld id="{37E6DF1F-A72D-4BC9-82CD-84A7E9CFE5F0}" type="slidenum">
              <a:rPr lang="en-US" smtClean="0"/>
              <a:t>107</a:t>
            </a:fld>
            <a:endParaRPr lang="en-US"/>
          </a:p>
        </p:txBody>
      </p:sp>
    </p:spTree>
    <p:extLst>
      <p:ext uri="{BB962C8B-B14F-4D97-AF65-F5344CB8AC3E}">
        <p14:creationId xmlns:p14="http://schemas.microsoft.com/office/powerpoint/2010/main" val="13623065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PCR</a:t>
            </a:r>
          </a:p>
          <a:p>
            <a:endParaRPr lang="en-US"/>
          </a:p>
          <a:p>
            <a:endParaRPr lang="en-US"/>
          </a:p>
          <a:p>
            <a:r>
              <a:rPr lang="en-US"/>
              <a:t>How many cells -&gt;  reads? </a:t>
            </a:r>
          </a:p>
          <a:p>
            <a:endParaRPr lang="en-US"/>
          </a:p>
          <a:p>
            <a:r>
              <a:rPr lang="en-US"/>
              <a:t>How many genomes per guide?</a:t>
            </a:r>
          </a:p>
          <a:p>
            <a:endParaRPr lang="en-US"/>
          </a:p>
          <a:p>
            <a:r>
              <a:rPr lang="en-US"/>
              <a:t>UMI?</a:t>
            </a:r>
          </a:p>
        </p:txBody>
      </p:sp>
      <p:sp>
        <p:nvSpPr>
          <p:cNvPr id="4" name="Slide Number Placeholder 3"/>
          <p:cNvSpPr>
            <a:spLocks noGrp="1"/>
          </p:cNvSpPr>
          <p:nvPr>
            <p:ph type="sldNum" sz="quarter" idx="5"/>
          </p:nvPr>
        </p:nvSpPr>
        <p:spPr/>
        <p:txBody>
          <a:bodyPr/>
          <a:lstStyle/>
          <a:p>
            <a:fld id="{37E6DF1F-A72D-4BC9-82CD-84A7E9CFE5F0}" type="slidenum">
              <a:rPr lang="en-US" smtClean="0"/>
              <a:t>111</a:t>
            </a:fld>
            <a:endParaRPr lang="en-US"/>
          </a:p>
        </p:txBody>
      </p:sp>
    </p:spTree>
    <p:extLst>
      <p:ext uri="{BB962C8B-B14F-4D97-AF65-F5344CB8AC3E}">
        <p14:creationId xmlns:p14="http://schemas.microsoft.com/office/powerpoint/2010/main" val="40075427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RSA: similar to RRA</a:t>
            </a:r>
          </a:p>
          <a:p>
            <a:r>
              <a:rPr lang="en-US"/>
              <a:t>HiTSelect: guide activity=log fold change. Dual objective of overall gene LFC and proportion of enriched guides that targets the gene.</a:t>
            </a:r>
          </a:p>
          <a:p>
            <a:endParaRPr lang="en-US"/>
          </a:p>
        </p:txBody>
      </p:sp>
      <p:sp>
        <p:nvSpPr>
          <p:cNvPr id="4" name="Slide Number Placeholder 3"/>
          <p:cNvSpPr>
            <a:spLocks noGrp="1"/>
          </p:cNvSpPr>
          <p:nvPr>
            <p:ph type="sldNum" sz="quarter" idx="5"/>
          </p:nvPr>
        </p:nvSpPr>
        <p:spPr/>
        <p:txBody>
          <a:bodyPr/>
          <a:lstStyle/>
          <a:p>
            <a:fld id="{699ACF91-34ED-402D-A812-85E40BD3E231}" type="slidenum">
              <a:rPr lang="en-US" smtClean="0"/>
              <a:t>115</a:t>
            </a:fld>
            <a:endParaRPr lang="en-US"/>
          </a:p>
        </p:txBody>
      </p:sp>
    </p:spTree>
    <p:extLst>
      <p:ext uri="{BB962C8B-B14F-4D97-AF65-F5344CB8AC3E}">
        <p14:creationId xmlns:p14="http://schemas.microsoft.com/office/powerpoint/2010/main" val="16281882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RSA: similar to RRA</a:t>
            </a:r>
          </a:p>
          <a:p>
            <a:r>
              <a:rPr lang="en-US"/>
              <a:t>HiTSelect: guide activity=log fold change. Dual objective of overall gene LFC and proportion of enriched guides that targets the gene.</a:t>
            </a:r>
          </a:p>
          <a:p>
            <a:endParaRPr lang="en-US"/>
          </a:p>
        </p:txBody>
      </p:sp>
      <p:sp>
        <p:nvSpPr>
          <p:cNvPr id="4" name="Slide Number Placeholder 3"/>
          <p:cNvSpPr>
            <a:spLocks noGrp="1"/>
          </p:cNvSpPr>
          <p:nvPr>
            <p:ph type="sldNum" sz="quarter" idx="5"/>
          </p:nvPr>
        </p:nvSpPr>
        <p:spPr/>
        <p:txBody>
          <a:bodyPr/>
          <a:lstStyle/>
          <a:p>
            <a:fld id="{699ACF91-34ED-402D-A812-85E40BD3E231}" type="slidenum">
              <a:rPr lang="en-US" smtClean="0"/>
              <a:t>116</a:t>
            </a:fld>
            <a:endParaRPr lang="en-US"/>
          </a:p>
        </p:txBody>
      </p:sp>
    </p:spTree>
    <p:extLst>
      <p:ext uri="{BB962C8B-B14F-4D97-AF65-F5344CB8AC3E}">
        <p14:creationId xmlns:p14="http://schemas.microsoft.com/office/powerpoint/2010/main" val="3132158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118</a:t>
            </a:fld>
            <a:endParaRPr lang="en-US"/>
          </a:p>
        </p:txBody>
      </p:sp>
    </p:spTree>
    <p:extLst>
      <p:ext uri="{BB962C8B-B14F-4D97-AF65-F5344CB8AC3E}">
        <p14:creationId xmlns:p14="http://schemas.microsoft.com/office/powerpoint/2010/main" val="4219913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 matrix</a:t>
            </a:r>
          </a:p>
        </p:txBody>
      </p:sp>
      <p:sp>
        <p:nvSpPr>
          <p:cNvPr id="4" name="Slide Number Placeholder 3"/>
          <p:cNvSpPr>
            <a:spLocks noGrp="1"/>
          </p:cNvSpPr>
          <p:nvPr>
            <p:ph type="sldNum" sz="quarter" idx="5"/>
          </p:nvPr>
        </p:nvSpPr>
        <p:spPr/>
        <p:txBody>
          <a:bodyPr/>
          <a:lstStyle/>
          <a:p>
            <a:fld id="{37E6DF1F-A72D-4BC9-82CD-84A7E9CFE5F0}" type="slidenum">
              <a:rPr lang="en-US" smtClean="0"/>
              <a:t>119</a:t>
            </a:fld>
            <a:endParaRPr lang="en-US"/>
          </a:p>
        </p:txBody>
      </p:sp>
    </p:spTree>
    <p:extLst>
      <p:ext uri="{BB962C8B-B14F-4D97-AF65-F5344CB8AC3E}">
        <p14:creationId xmlns:p14="http://schemas.microsoft.com/office/powerpoint/2010/main" val="294842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7E6DF1F-A72D-4BC9-82CD-84A7E9CFE5F0}" type="slidenum">
              <a:rPr lang="en-US" smtClean="0"/>
              <a:t>9</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E6DF1F-A72D-4BC9-82CD-84A7E9CFE5F0}" type="slidenum">
              <a:rPr lang="en-US" smtClean="0"/>
              <a:t>124</a:t>
            </a:fld>
            <a:endParaRPr lang="en-US"/>
          </a:p>
        </p:txBody>
      </p:sp>
    </p:spTree>
    <p:extLst>
      <p:ext uri="{BB962C8B-B14F-4D97-AF65-F5344CB8AC3E}">
        <p14:creationId xmlns:p14="http://schemas.microsoft.com/office/powerpoint/2010/main" val="3560402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132</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7E6DF1F-A72D-4BC9-82CD-84A7E9CFE5F0}" type="slidenum">
              <a:rPr lang="en-US" smtClean="0"/>
              <a:t>138</a:t>
            </a:fld>
            <a:endParaRPr lang="en-US"/>
          </a:p>
        </p:txBody>
      </p:sp>
    </p:spTree>
    <p:extLst>
      <p:ext uri="{BB962C8B-B14F-4D97-AF65-F5344CB8AC3E}">
        <p14:creationId xmlns:p14="http://schemas.microsoft.com/office/powerpoint/2010/main" val="664674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324e924523_3_36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g1324e924523_3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626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324e924523_3_3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04" name="Google Shape;704;g1324e924523_3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324e924523_3_3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g1324e924523_3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24e924523_3_39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1324e924523_3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24e924523_3_39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1324e924523_3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875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24e924523_3_39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1324e924523_3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00829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324e924523_3_4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1324e924523_3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https://www.bio-rad.com/en-us/applications-technologies/crispr-cas-gene-editing-teaching-resources?ID=Q58I0DWDLBV5</a:t>
            </a:r>
          </a:p>
          <a:p>
            <a:endParaRPr lang="en-US">
              <a:cs typeface="Calibri"/>
            </a:endParaRPr>
          </a:p>
        </p:txBody>
      </p:sp>
      <p:sp>
        <p:nvSpPr>
          <p:cNvPr id="4" name="Slide Number Placeholder 3"/>
          <p:cNvSpPr>
            <a:spLocks noGrp="1"/>
          </p:cNvSpPr>
          <p:nvPr>
            <p:ph type="sldNum" sz="quarter" idx="5"/>
          </p:nvPr>
        </p:nvSpPr>
        <p:spPr/>
        <p:txBody>
          <a:bodyPr/>
          <a:lstStyle/>
          <a:p>
            <a:fld id="{37E6DF1F-A72D-4BC9-82CD-84A7E9CFE5F0}" type="slidenum">
              <a:rPr lang="en-US" smtClean="0"/>
              <a:t>10</a:t>
            </a:fld>
            <a:endParaRPr lang="en-US"/>
          </a:p>
        </p:txBody>
      </p:sp>
    </p:spTree>
    <p:extLst>
      <p:ext uri="{BB962C8B-B14F-4D97-AF65-F5344CB8AC3E}">
        <p14:creationId xmlns:p14="http://schemas.microsoft.com/office/powerpoint/2010/main" val="1177236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324e924523_3_4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1324e924523_3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811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324e924523_3_4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1324e924523_3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5611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6DF1F-A72D-4BC9-82CD-84A7E9CFE5F0}" type="slidenum">
              <a:rPr lang="en-US" smtClean="0"/>
              <a:t>153</a:t>
            </a:fld>
            <a:endParaRPr lang="en-US"/>
          </a:p>
        </p:txBody>
      </p:sp>
    </p:spTree>
    <p:extLst>
      <p:ext uri="{BB962C8B-B14F-4D97-AF65-F5344CB8AC3E}">
        <p14:creationId xmlns:p14="http://schemas.microsoft.com/office/powerpoint/2010/main" val="5346079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cf35cbac5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1cf35cbac5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4851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cf35cbac5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1cf35cbac5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4226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5175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66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d246a9d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d246a9d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70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0D28-DF71-772C-017E-6BFF1C74A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56130-DAB1-23FE-1B4E-1E0D16EF9D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9EBE73-C9AB-2E46-BB73-D0B6F2EBF40C}"/>
              </a:ext>
            </a:extLst>
          </p:cNvPr>
          <p:cNvSpPr>
            <a:spLocks noGrp="1"/>
          </p:cNvSpPr>
          <p:nvPr>
            <p:ph type="dt" sz="half" idx="10"/>
          </p:nvPr>
        </p:nvSpPr>
        <p:spPr/>
        <p:txBody>
          <a:bodyPr/>
          <a:lstStyle/>
          <a:p>
            <a:fld id="{87E27444-237D-9D49-AB8D-E85ADCB09298}" type="datetime1">
              <a:rPr lang="en-US" smtClean="0"/>
              <a:t>7/5/22</a:t>
            </a:fld>
            <a:endParaRPr lang="en-US"/>
          </a:p>
        </p:txBody>
      </p:sp>
      <p:sp>
        <p:nvSpPr>
          <p:cNvPr id="5" name="Footer Placeholder 4">
            <a:extLst>
              <a:ext uri="{FF2B5EF4-FFF2-40B4-BE49-F238E27FC236}">
                <a16:creationId xmlns:a16="http://schemas.microsoft.com/office/drawing/2014/main" id="{D7D2513D-D96A-9AFD-EE8A-6A4A2C9F8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A47A9-C195-8B38-D82D-312D6C39FB40}"/>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402472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ADF7-DCC5-2AE4-4D82-A874E6850B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018BC3-58A0-CE02-6D89-9D132CB2B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F34E8-D917-3B17-1F07-49C800D4D81C}"/>
              </a:ext>
            </a:extLst>
          </p:cNvPr>
          <p:cNvSpPr>
            <a:spLocks noGrp="1"/>
          </p:cNvSpPr>
          <p:nvPr>
            <p:ph type="dt" sz="half" idx="10"/>
          </p:nvPr>
        </p:nvSpPr>
        <p:spPr/>
        <p:txBody>
          <a:bodyPr/>
          <a:lstStyle/>
          <a:p>
            <a:fld id="{3470F8A5-3DC7-F449-99AB-015A34B641CA}" type="datetime1">
              <a:rPr lang="en-US" smtClean="0"/>
              <a:t>7/5/22</a:t>
            </a:fld>
            <a:endParaRPr lang="en-US"/>
          </a:p>
        </p:txBody>
      </p:sp>
      <p:sp>
        <p:nvSpPr>
          <p:cNvPr id="5" name="Footer Placeholder 4">
            <a:extLst>
              <a:ext uri="{FF2B5EF4-FFF2-40B4-BE49-F238E27FC236}">
                <a16:creationId xmlns:a16="http://schemas.microsoft.com/office/drawing/2014/main" id="{3A337127-9A86-2E9E-1B92-EC2DAE6F2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CD61A-9D48-EEB7-14C2-CC5D714FE4F8}"/>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39877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40DF7-40D0-F602-4FA3-16C4E4639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09765-7C6D-1E9F-CD81-8910CA6AEC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B6125-30EF-5C86-E3D6-EC549A1CE963}"/>
              </a:ext>
            </a:extLst>
          </p:cNvPr>
          <p:cNvSpPr>
            <a:spLocks noGrp="1"/>
          </p:cNvSpPr>
          <p:nvPr>
            <p:ph type="dt" sz="half" idx="10"/>
          </p:nvPr>
        </p:nvSpPr>
        <p:spPr/>
        <p:txBody>
          <a:bodyPr/>
          <a:lstStyle/>
          <a:p>
            <a:fld id="{0100EA96-DCEC-4644-9615-7AB60B34317A}" type="datetime1">
              <a:rPr lang="en-US" smtClean="0"/>
              <a:t>7/5/22</a:t>
            </a:fld>
            <a:endParaRPr lang="en-US"/>
          </a:p>
        </p:txBody>
      </p:sp>
      <p:sp>
        <p:nvSpPr>
          <p:cNvPr id="5" name="Footer Placeholder 4">
            <a:extLst>
              <a:ext uri="{FF2B5EF4-FFF2-40B4-BE49-F238E27FC236}">
                <a16:creationId xmlns:a16="http://schemas.microsoft.com/office/drawing/2014/main" id="{6B9945E2-5D43-B8CE-9502-BFAEB3C83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56284-F799-4CC9-F3E3-E9CA7F6B9973}"/>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26823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609600" y="387351"/>
            <a:ext cx="10972800" cy="863600"/>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000000"/>
              </a:buClr>
              <a:buSzPts val="3200"/>
              <a:buFont typeface="Arial"/>
              <a:buNone/>
              <a:defRPr sz="3200" b="1" kern="1200" dirty="0">
                <a:solidFill>
                  <a:srgbClr val="002060"/>
                </a:solidFill>
                <a:latin typeface="Bierstadt Regular" panose="020B0004020202020204" pitchFamily="34" charset="0"/>
                <a:ea typeface="+mj-ea"/>
                <a:cs typeface="+mj-cs"/>
                <a:sym typeface="Arial"/>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a:endParaRPr/>
          </a:p>
        </p:txBody>
      </p:sp>
      <p:sp>
        <p:nvSpPr>
          <p:cNvPr id="137" name="Google Shape;137;p27"/>
          <p:cNvSpPr txBox="1">
            <a:spLocks noGrp="1"/>
          </p:cNvSpPr>
          <p:nvPr>
            <p:ph type="body" idx="1"/>
          </p:nvPr>
        </p:nvSpPr>
        <p:spPr>
          <a:xfrm>
            <a:off x="609601" y="1192324"/>
            <a:ext cx="10972801" cy="416307"/>
          </a:xfrm>
          <a:prstGeom prst="rect">
            <a:avLst/>
          </a:prstGeom>
          <a:noFill/>
          <a:ln>
            <a:noFill/>
          </a:ln>
        </p:spPr>
        <p:txBody>
          <a:bodyPr spcFirstLastPara="1" wrap="square" lIns="19050" tIns="19050" rIns="19050" bIns="19050" anchor="t" anchorCtr="0">
            <a:noAutofit/>
          </a:bodyPr>
          <a:lstStyle>
            <a:lvl1pPr marL="609585" lvl="0" indent="-304792" algn="ctr">
              <a:lnSpc>
                <a:spcPct val="100000"/>
              </a:lnSpc>
              <a:spcBef>
                <a:spcPts val="0"/>
              </a:spcBef>
              <a:spcAft>
                <a:spcPts val="0"/>
              </a:spcAft>
              <a:buClr>
                <a:srgbClr val="000000"/>
              </a:buClr>
              <a:buSzPts val="1700"/>
              <a:buFont typeface="Arial"/>
              <a:buNone/>
              <a:defRPr sz="3200" b="1" kern="1200">
                <a:solidFill>
                  <a:srgbClr val="002060"/>
                </a:solidFill>
                <a:latin typeface="Bierstadt Regular" panose="020B0004020202020204" pitchFamily="34" charset="0"/>
                <a:ea typeface="+mj-ea"/>
                <a:cs typeface="+mj-cs"/>
                <a:sym typeface="Arial"/>
              </a:defRPr>
            </a:lvl1pPr>
            <a:lvl2pPr marL="1219170" lvl="1" indent="-372524" algn="l">
              <a:lnSpc>
                <a:spcPct val="90000"/>
              </a:lnSpc>
              <a:spcBef>
                <a:spcPts val="2267"/>
              </a:spcBef>
              <a:spcAft>
                <a:spcPts val="0"/>
              </a:spcAft>
              <a:buClr>
                <a:srgbClr val="000000"/>
              </a:buClr>
              <a:buSzPts val="800"/>
              <a:buChar char="•"/>
              <a:defRPr/>
            </a:lvl2pPr>
            <a:lvl3pPr marL="1828754" lvl="2" indent="-372524" algn="l">
              <a:lnSpc>
                <a:spcPct val="90000"/>
              </a:lnSpc>
              <a:spcBef>
                <a:spcPts val="2267"/>
              </a:spcBef>
              <a:spcAft>
                <a:spcPts val="0"/>
              </a:spcAft>
              <a:buClr>
                <a:srgbClr val="000000"/>
              </a:buClr>
              <a:buSzPts val="800"/>
              <a:buChar char="•"/>
              <a:defRPr/>
            </a:lvl3pPr>
            <a:lvl4pPr marL="2438339" lvl="3" indent="-372524" algn="l">
              <a:lnSpc>
                <a:spcPct val="90000"/>
              </a:lnSpc>
              <a:spcBef>
                <a:spcPts val="2267"/>
              </a:spcBef>
              <a:spcAft>
                <a:spcPts val="0"/>
              </a:spcAft>
              <a:buClr>
                <a:srgbClr val="000000"/>
              </a:buClr>
              <a:buSzPts val="800"/>
              <a:buChar char="•"/>
              <a:defRPr/>
            </a:lvl4pPr>
            <a:lvl5pPr marL="3047924" lvl="4" indent="-372524" algn="l">
              <a:lnSpc>
                <a:spcPct val="90000"/>
              </a:lnSpc>
              <a:spcBef>
                <a:spcPts val="2267"/>
              </a:spcBef>
              <a:spcAft>
                <a:spcPts val="0"/>
              </a:spcAft>
              <a:buClr>
                <a:srgbClr val="000000"/>
              </a:buClr>
              <a:buSzPts val="800"/>
              <a:buChar char="•"/>
              <a:defRPr/>
            </a:lvl5pPr>
            <a:lvl6pPr marL="3657509" lvl="5" indent="-372524" algn="l">
              <a:lnSpc>
                <a:spcPct val="90000"/>
              </a:lnSpc>
              <a:spcBef>
                <a:spcPts val="2267"/>
              </a:spcBef>
              <a:spcAft>
                <a:spcPts val="0"/>
              </a:spcAft>
              <a:buClr>
                <a:srgbClr val="000000"/>
              </a:buClr>
              <a:buSzPts val="800"/>
              <a:buChar char="•"/>
              <a:defRPr/>
            </a:lvl6pPr>
            <a:lvl7pPr marL="4267093" lvl="6" indent="-372524" algn="l">
              <a:lnSpc>
                <a:spcPct val="90000"/>
              </a:lnSpc>
              <a:spcBef>
                <a:spcPts val="2267"/>
              </a:spcBef>
              <a:spcAft>
                <a:spcPts val="0"/>
              </a:spcAft>
              <a:buClr>
                <a:srgbClr val="000000"/>
              </a:buClr>
              <a:buSzPts val="800"/>
              <a:buChar char="•"/>
              <a:defRPr/>
            </a:lvl7pPr>
            <a:lvl8pPr marL="4876678" lvl="7" indent="-372524" algn="l">
              <a:lnSpc>
                <a:spcPct val="90000"/>
              </a:lnSpc>
              <a:spcBef>
                <a:spcPts val="2267"/>
              </a:spcBef>
              <a:spcAft>
                <a:spcPts val="0"/>
              </a:spcAft>
              <a:buClr>
                <a:srgbClr val="000000"/>
              </a:buClr>
              <a:buSzPts val="800"/>
              <a:buChar char="•"/>
              <a:defRPr/>
            </a:lvl8pPr>
            <a:lvl9pPr marL="5486263" lvl="8" indent="-372524" algn="l">
              <a:lnSpc>
                <a:spcPct val="90000"/>
              </a:lnSpc>
              <a:spcBef>
                <a:spcPts val="2267"/>
              </a:spcBef>
              <a:spcAft>
                <a:spcPts val="0"/>
              </a:spcAft>
              <a:buClr>
                <a:srgbClr val="000000"/>
              </a:buClr>
              <a:buSzPts val="800"/>
              <a:buChar char="•"/>
              <a:defRPr/>
            </a:lvl9pPr>
          </a:lstStyle>
          <a:p>
            <a:endParaRPr/>
          </a:p>
        </p:txBody>
      </p:sp>
      <p:sp>
        <p:nvSpPr>
          <p:cNvPr id="138" name="Google Shape;138;p27"/>
          <p:cNvSpPr txBox="1">
            <a:spLocks noGrp="1"/>
          </p:cNvSpPr>
          <p:nvPr>
            <p:ph type="sldNum" idx="12"/>
          </p:nvPr>
        </p:nvSpPr>
        <p:spPr>
          <a:xfrm>
            <a:off x="11616268" y="6573615"/>
            <a:ext cx="482600" cy="202684"/>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933">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4626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603249" y="2266951"/>
            <a:ext cx="10985503" cy="2324100"/>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000000"/>
              </a:buClr>
              <a:buSzPts val="4400"/>
              <a:buFont typeface="Helvetica Neue"/>
              <a:buNone/>
              <a:defRPr sz="5867"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a:endParaRPr/>
          </a:p>
        </p:txBody>
      </p:sp>
      <p:sp>
        <p:nvSpPr>
          <p:cNvPr id="165" name="Google Shape;165;p33"/>
          <p:cNvSpPr txBox="1">
            <a:spLocks noGrp="1"/>
          </p:cNvSpPr>
          <p:nvPr>
            <p:ph type="sldNum" idx="12"/>
          </p:nvPr>
        </p:nvSpPr>
        <p:spPr>
          <a:xfrm>
            <a:off x="11709400" y="6607146"/>
            <a:ext cx="381102" cy="182038"/>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933">
                <a:solidFill>
                  <a:srgbClr val="000000"/>
                </a:solidFill>
              </a:defRPr>
            </a:lvl1pPr>
            <a:lvl2pPr marL="0" lvl="1" indent="0" algn="ctr">
              <a:lnSpc>
                <a:spcPct val="100000"/>
              </a:lnSpc>
              <a:spcBef>
                <a:spcPts val="0"/>
              </a:spcBef>
              <a:spcAft>
                <a:spcPts val="0"/>
              </a:spcAft>
              <a:buClr>
                <a:srgbClr val="000000"/>
              </a:buClr>
              <a:buSzPts val="700"/>
              <a:buFont typeface="Helvetica Neue"/>
              <a:buNone/>
              <a:defRPr sz="933">
                <a:solidFill>
                  <a:srgbClr val="000000"/>
                </a:solidFill>
              </a:defRPr>
            </a:lvl2pPr>
            <a:lvl3pPr marL="0" lvl="2" indent="0" algn="ctr">
              <a:lnSpc>
                <a:spcPct val="100000"/>
              </a:lnSpc>
              <a:spcBef>
                <a:spcPts val="0"/>
              </a:spcBef>
              <a:spcAft>
                <a:spcPts val="0"/>
              </a:spcAft>
              <a:buClr>
                <a:srgbClr val="000000"/>
              </a:buClr>
              <a:buSzPts val="700"/>
              <a:buFont typeface="Helvetica Neue"/>
              <a:buNone/>
              <a:defRPr sz="933">
                <a:solidFill>
                  <a:srgbClr val="000000"/>
                </a:solidFill>
              </a:defRPr>
            </a:lvl3pPr>
            <a:lvl4pPr marL="0" lvl="3" indent="0" algn="ctr">
              <a:lnSpc>
                <a:spcPct val="100000"/>
              </a:lnSpc>
              <a:spcBef>
                <a:spcPts val="0"/>
              </a:spcBef>
              <a:spcAft>
                <a:spcPts val="0"/>
              </a:spcAft>
              <a:buClr>
                <a:srgbClr val="000000"/>
              </a:buClr>
              <a:buSzPts val="700"/>
              <a:buFont typeface="Helvetica Neue"/>
              <a:buNone/>
              <a:defRPr sz="933">
                <a:solidFill>
                  <a:srgbClr val="000000"/>
                </a:solidFill>
              </a:defRPr>
            </a:lvl4pPr>
            <a:lvl5pPr marL="0" lvl="4" indent="0" algn="ctr">
              <a:lnSpc>
                <a:spcPct val="100000"/>
              </a:lnSpc>
              <a:spcBef>
                <a:spcPts val="0"/>
              </a:spcBef>
              <a:spcAft>
                <a:spcPts val="0"/>
              </a:spcAft>
              <a:buClr>
                <a:srgbClr val="000000"/>
              </a:buClr>
              <a:buSzPts val="700"/>
              <a:buFont typeface="Helvetica Neue"/>
              <a:buNone/>
              <a:defRPr sz="933">
                <a:solidFill>
                  <a:srgbClr val="000000"/>
                </a:solidFill>
              </a:defRPr>
            </a:lvl5pPr>
            <a:lvl6pPr marL="0" lvl="5" indent="0" algn="ctr">
              <a:lnSpc>
                <a:spcPct val="100000"/>
              </a:lnSpc>
              <a:spcBef>
                <a:spcPts val="0"/>
              </a:spcBef>
              <a:spcAft>
                <a:spcPts val="0"/>
              </a:spcAft>
              <a:buClr>
                <a:srgbClr val="000000"/>
              </a:buClr>
              <a:buSzPts val="700"/>
              <a:buFont typeface="Helvetica Neue"/>
              <a:buNone/>
              <a:defRPr sz="933">
                <a:solidFill>
                  <a:srgbClr val="000000"/>
                </a:solidFill>
              </a:defRPr>
            </a:lvl6pPr>
            <a:lvl7pPr marL="0" lvl="6" indent="0" algn="ctr">
              <a:lnSpc>
                <a:spcPct val="100000"/>
              </a:lnSpc>
              <a:spcBef>
                <a:spcPts val="0"/>
              </a:spcBef>
              <a:spcAft>
                <a:spcPts val="0"/>
              </a:spcAft>
              <a:buClr>
                <a:srgbClr val="000000"/>
              </a:buClr>
              <a:buSzPts val="700"/>
              <a:buFont typeface="Helvetica Neue"/>
              <a:buNone/>
              <a:defRPr sz="933">
                <a:solidFill>
                  <a:srgbClr val="000000"/>
                </a:solidFill>
              </a:defRPr>
            </a:lvl7pPr>
            <a:lvl8pPr marL="0" lvl="7" indent="0" algn="ctr">
              <a:lnSpc>
                <a:spcPct val="100000"/>
              </a:lnSpc>
              <a:spcBef>
                <a:spcPts val="0"/>
              </a:spcBef>
              <a:spcAft>
                <a:spcPts val="0"/>
              </a:spcAft>
              <a:buClr>
                <a:srgbClr val="000000"/>
              </a:buClr>
              <a:buSzPts val="700"/>
              <a:buFont typeface="Helvetica Neue"/>
              <a:buNone/>
              <a:defRPr sz="933">
                <a:solidFill>
                  <a:srgbClr val="000000"/>
                </a:solidFill>
              </a:defRPr>
            </a:lvl8pPr>
            <a:lvl9pPr marL="0" lvl="8" indent="0" algn="ctr">
              <a:lnSpc>
                <a:spcPct val="100000"/>
              </a:lnSpc>
              <a:spcBef>
                <a:spcPts val="0"/>
              </a:spcBef>
              <a:spcAft>
                <a:spcPts val="0"/>
              </a:spcAft>
              <a:buClr>
                <a:srgbClr val="000000"/>
              </a:buClr>
              <a:buSzPts val="700"/>
              <a:buFont typeface="Helvetica Neue"/>
              <a:buNone/>
              <a:defRPr sz="933">
                <a:solidFill>
                  <a:srgbClr val="000000"/>
                </a:solidFil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extLst>
      <p:ext uri="{BB962C8B-B14F-4D97-AF65-F5344CB8AC3E}">
        <p14:creationId xmlns:p14="http://schemas.microsoft.com/office/powerpoint/2010/main" val="1045708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745087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13289382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4617530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236692901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262960335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5439676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CBA7-A012-49E6-9D25-12D7AB64D08A}"/>
              </a:ext>
            </a:extLst>
          </p:cNvPr>
          <p:cNvSpPr>
            <a:spLocks noGrp="1"/>
          </p:cNvSpPr>
          <p:nvPr>
            <p:ph type="title"/>
          </p:nvPr>
        </p:nvSpPr>
        <p:spPr>
          <a:xfrm>
            <a:off x="0" y="0"/>
            <a:ext cx="10515600" cy="681037"/>
          </a:xfrm>
        </p:spPr>
        <p:txBody>
          <a:bodyPr>
            <a:normAutofit/>
          </a:bodyPr>
          <a:lstStyle>
            <a:lvl1pPr>
              <a:defRPr lang="en-US" sz="4000" b="1" kern="1200" dirty="0">
                <a:solidFill>
                  <a:srgbClr val="002060"/>
                </a:solidFill>
                <a:latin typeface="Bierstadt Regular" panose="020B0004020202020204" pitchFamily="34"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08F7424C-5B0D-91BE-3902-CAF464C1DD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21CD6-945E-7953-D305-125CA9B94C4A}"/>
              </a:ext>
            </a:extLst>
          </p:cNvPr>
          <p:cNvSpPr>
            <a:spLocks noGrp="1"/>
          </p:cNvSpPr>
          <p:nvPr>
            <p:ph type="dt" sz="half" idx="10"/>
          </p:nvPr>
        </p:nvSpPr>
        <p:spPr/>
        <p:txBody>
          <a:bodyPr/>
          <a:lstStyle/>
          <a:p>
            <a:fld id="{B6550342-C761-644A-A20E-0999F418C44A}" type="datetime1">
              <a:rPr lang="en-US" smtClean="0"/>
              <a:t>7/5/22</a:t>
            </a:fld>
            <a:endParaRPr lang="en-US"/>
          </a:p>
        </p:txBody>
      </p:sp>
      <p:sp>
        <p:nvSpPr>
          <p:cNvPr id="5" name="Footer Placeholder 4">
            <a:extLst>
              <a:ext uri="{FF2B5EF4-FFF2-40B4-BE49-F238E27FC236}">
                <a16:creationId xmlns:a16="http://schemas.microsoft.com/office/drawing/2014/main" id="{AB4E7232-BC89-C106-9BA1-20E3C022C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DCE39-0DB6-EAFC-F556-7D26E4C1709A}"/>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649786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169068277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387270214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42CFDC-C2F9-DA4E-86DF-3F4C398BB362}" type="slidenum">
              <a:rPr lang="en-US" smtClean="0"/>
              <a:t>‹#›</a:t>
            </a:fld>
            <a:endParaRPr lang="en-US"/>
          </a:p>
        </p:txBody>
      </p:sp>
      <p:sp>
        <p:nvSpPr>
          <p:cNvPr id="13" name="Text Placeholder 6"/>
          <p:cNvSpPr>
            <a:spLocks noGrp="1"/>
          </p:cNvSpPr>
          <p:nvPr>
            <p:ph type="body" sz="quarter" idx="13" hasCustomPrompt="1"/>
          </p:nvPr>
        </p:nvSpPr>
        <p:spPr>
          <a:xfrm>
            <a:off x="230947" y="141251"/>
            <a:ext cx="8947149" cy="483828"/>
          </a:xfrm>
          <a:prstGeom prst="rect">
            <a:avLst/>
          </a:prstGeom>
        </p:spPr>
        <p:txBody>
          <a:bodyPr lIns="64291" tIns="32146" rIns="64291" bIns="32146"/>
          <a:lstStyle>
            <a:lvl1pPr algn="l">
              <a:defRPr sz="2800" b="0" i="0" spc="560">
                <a:latin typeface="+mn-lt"/>
              </a:defRPr>
            </a:lvl1pPr>
          </a:lstStyle>
          <a:p>
            <a:r>
              <a:rPr lang="en-US"/>
              <a:t>HEADER GOES HERE</a:t>
            </a:r>
          </a:p>
        </p:txBody>
      </p:sp>
      <p:sp>
        <p:nvSpPr>
          <p:cNvPr id="14" name="Text Placeholder 7"/>
          <p:cNvSpPr>
            <a:spLocks noGrp="1"/>
          </p:cNvSpPr>
          <p:nvPr>
            <p:ph type="body" sz="quarter" idx="14" hasCustomPrompt="1"/>
          </p:nvPr>
        </p:nvSpPr>
        <p:spPr>
          <a:xfrm>
            <a:off x="227512" y="625080"/>
            <a:ext cx="8950584" cy="441721"/>
          </a:xfrm>
          <a:prstGeom prst="rect">
            <a:avLst/>
          </a:prstGeom>
        </p:spPr>
        <p:txBody>
          <a:bodyPr lIns="64291" tIns="32146" rIns="64291" bIns="32146"/>
          <a:lstStyle>
            <a:lvl1pPr algn="l">
              <a:defRPr sz="1700" b="0" i="0" spc="352" baseline="0">
                <a:solidFill>
                  <a:schemeClr val="accent4"/>
                </a:solidFill>
                <a:latin typeface="+mn-lt"/>
              </a:defRPr>
            </a:lvl1pPr>
          </a:lstStyle>
          <a:p>
            <a:r>
              <a:rPr lang="en-US"/>
              <a:t>SUBHEADER GOES HERE</a:t>
            </a:r>
          </a:p>
        </p:txBody>
      </p:sp>
      <p:sp>
        <p:nvSpPr>
          <p:cNvPr id="6" name="Text Placeholder 7"/>
          <p:cNvSpPr>
            <a:spLocks noGrp="1"/>
          </p:cNvSpPr>
          <p:nvPr>
            <p:ph type="body" sz="quarter" idx="15" hasCustomPrompt="1"/>
          </p:nvPr>
        </p:nvSpPr>
        <p:spPr>
          <a:xfrm>
            <a:off x="2641601" y="6523347"/>
            <a:ext cx="4843596" cy="151805"/>
          </a:xfrm>
          <a:prstGeom prst="rect">
            <a:avLst/>
          </a:prstGeom>
        </p:spPr>
        <p:txBody>
          <a:bodyPr vert="horz" lIns="64291" tIns="32146" rIns="64291" bIns="32146"/>
          <a:lstStyle>
            <a:lvl1pPr algn="l">
              <a:defRPr sz="600" b="0" i="0" spc="300" baseline="0">
                <a:latin typeface="+mn-lt"/>
              </a:defRPr>
            </a:lvl1pPr>
          </a:lstStyle>
          <a:p>
            <a:pPr lvl="0"/>
            <a:r>
              <a:rPr lang="en-US"/>
              <a:t>PRESENTATION TITLE</a:t>
            </a:r>
          </a:p>
        </p:txBody>
      </p:sp>
    </p:spTree>
    <p:extLst>
      <p:ext uri="{BB962C8B-B14F-4D97-AF65-F5344CB8AC3E}">
        <p14:creationId xmlns:p14="http://schemas.microsoft.com/office/powerpoint/2010/main" val="18696562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949C-CE92-53F4-E2B9-CD165AAA8377}"/>
              </a:ext>
            </a:extLst>
          </p:cNvPr>
          <p:cNvSpPr>
            <a:spLocks noGrp="1"/>
          </p:cNvSpPr>
          <p:nvPr>
            <p:ph type="title"/>
          </p:nvPr>
        </p:nvSpPr>
        <p:spPr>
          <a:xfrm>
            <a:off x="831850" y="1709738"/>
            <a:ext cx="10515600" cy="2852737"/>
          </a:xfrm>
        </p:spPr>
        <p:txBody>
          <a:bodyPr anchor="b">
            <a:normAutofit/>
          </a:bodyPr>
          <a:lstStyle>
            <a:lvl1pPr>
              <a:defRPr sz="4800" b="1"/>
            </a:lvl1pPr>
          </a:lstStyle>
          <a:p>
            <a:r>
              <a:rPr lang="en-US"/>
              <a:t>Click to edit Master title style</a:t>
            </a:r>
          </a:p>
        </p:txBody>
      </p:sp>
      <p:sp>
        <p:nvSpPr>
          <p:cNvPr id="3" name="Text Placeholder 2">
            <a:extLst>
              <a:ext uri="{FF2B5EF4-FFF2-40B4-BE49-F238E27FC236}">
                <a16:creationId xmlns:a16="http://schemas.microsoft.com/office/drawing/2014/main" id="{8E5AD71D-FF94-0D92-3CD5-1E2FC8B50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67190B-79C1-5B0A-3269-9FFBB2DDDCD4}"/>
              </a:ext>
            </a:extLst>
          </p:cNvPr>
          <p:cNvSpPr>
            <a:spLocks noGrp="1"/>
          </p:cNvSpPr>
          <p:nvPr>
            <p:ph type="dt" sz="half" idx="10"/>
          </p:nvPr>
        </p:nvSpPr>
        <p:spPr/>
        <p:txBody>
          <a:bodyPr/>
          <a:lstStyle/>
          <a:p>
            <a:fld id="{75136868-7860-2D4D-BE95-24D3006FA4EC}" type="datetime1">
              <a:rPr lang="en-US" smtClean="0"/>
              <a:t>7/5/22</a:t>
            </a:fld>
            <a:endParaRPr lang="en-US"/>
          </a:p>
        </p:txBody>
      </p:sp>
      <p:sp>
        <p:nvSpPr>
          <p:cNvPr id="5" name="Footer Placeholder 4">
            <a:extLst>
              <a:ext uri="{FF2B5EF4-FFF2-40B4-BE49-F238E27FC236}">
                <a16:creationId xmlns:a16="http://schemas.microsoft.com/office/drawing/2014/main" id="{E558BD97-65F7-DA9E-269E-F27C2ABA1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C1B3B-DD71-FB01-71C6-ED7BFBCB3D21}"/>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286048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E0FF-C8F7-7505-0DAB-B36846F59DDE}"/>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000" b="1" kern="1200" dirty="0">
                <a:solidFill>
                  <a:srgbClr val="002060"/>
                </a:solidFill>
                <a:latin typeface="Bierstadt Regular" panose="020B0004020202020204" pitchFamily="34"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2B26ED2B-B08F-4007-D51F-33847D73B4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A4BFAA-A764-F6FC-A4F5-A0A9CAF85B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65D0F-B61C-04F4-A40A-2874724E2A11}"/>
              </a:ext>
            </a:extLst>
          </p:cNvPr>
          <p:cNvSpPr>
            <a:spLocks noGrp="1"/>
          </p:cNvSpPr>
          <p:nvPr>
            <p:ph type="dt" sz="half" idx="10"/>
          </p:nvPr>
        </p:nvSpPr>
        <p:spPr/>
        <p:txBody>
          <a:bodyPr/>
          <a:lstStyle/>
          <a:p>
            <a:fld id="{A4C27B1E-AAF4-3A43-981A-150E48F924F6}" type="datetime1">
              <a:rPr lang="en-US" smtClean="0"/>
              <a:t>7/5/22</a:t>
            </a:fld>
            <a:endParaRPr lang="en-US"/>
          </a:p>
        </p:txBody>
      </p:sp>
      <p:sp>
        <p:nvSpPr>
          <p:cNvPr id="6" name="Footer Placeholder 5">
            <a:extLst>
              <a:ext uri="{FF2B5EF4-FFF2-40B4-BE49-F238E27FC236}">
                <a16:creationId xmlns:a16="http://schemas.microsoft.com/office/drawing/2014/main" id="{E3E41D99-4BDF-9067-3390-E4BCE7D46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4754-16C3-2AE7-74F0-2315E69F2379}"/>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21804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C370-68CE-CF7B-E16A-ABB29ED10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2A59CF-CEBF-2932-806F-052E9D6E8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1AEAA2-C357-597A-0A01-1634B5E21E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2C5F5-D23C-440F-F7DF-1EB1E1E98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58350-EA7C-5454-E7C2-1ADCB617C3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BB8E7-CCEA-17B1-3A4D-8C270658D7C9}"/>
              </a:ext>
            </a:extLst>
          </p:cNvPr>
          <p:cNvSpPr>
            <a:spLocks noGrp="1"/>
          </p:cNvSpPr>
          <p:nvPr>
            <p:ph type="dt" sz="half" idx="10"/>
          </p:nvPr>
        </p:nvSpPr>
        <p:spPr/>
        <p:txBody>
          <a:bodyPr/>
          <a:lstStyle/>
          <a:p>
            <a:fld id="{C988FBA7-BCDC-BE45-9793-53BC4CAEADCF}" type="datetime1">
              <a:rPr lang="en-US" smtClean="0"/>
              <a:t>7/5/22</a:t>
            </a:fld>
            <a:endParaRPr lang="en-US"/>
          </a:p>
        </p:txBody>
      </p:sp>
      <p:sp>
        <p:nvSpPr>
          <p:cNvPr id="8" name="Footer Placeholder 7">
            <a:extLst>
              <a:ext uri="{FF2B5EF4-FFF2-40B4-BE49-F238E27FC236}">
                <a16:creationId xmlns:a16="http://schemas.microsoft.com/office/drawing/2014/main" id="{F954207E-525B-114B-A076-A809A3F48F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61E90F-1F8A-13BA-9BC0-FBE65AE0DD17}"/>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213910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67A2-DE24-ABB0-F67B-B4758A6DC7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E3F1E-2F83-8EF0-68CD-E05DC2A9158B}"/>
              </a:ext>
            </a:extLst>
          </p:cNvPr>
          <p:cNvSpPr>
            <a:spLocks noGrp="1"/>
          </p:cNvSpPr>
          <p:nvPr>
            <p:ph type="dt" sz="half" idx="10"/>
          </p:nvPr>
        </p:nvSpPr>
        <p:spPr/>
        <p:txBody>
          <a:bodyPr/>
          <a:lstStyle/>
          <a:p>
            <a:fld id="{8AC272DF-A6BE-E341-8801-AF6D45EFEE6E}" type="datetime1">
              <a:rPr lang="en-US" smtClean="0"/>
              <a:t>7/5/22</a:t>
            </a:fld>
            <a:endParaRPr lang="en-US"/>
          </a:p>
        </p:txBody>
      </p:sp>
      <p:sp>
        <p:nvSpPr>
          <p:cNvPr id="4" name="Footer Placeholder 3">
            <a:extLst>
              <a:ext uri="{FF2B5EF4-FFF2-40B4-BE49-F238E27FC236}">
                <a16:creationId xmlns:a16="http://schemas.microsoft.com/office/drawing/2014/main" id="{9E2AB844-B9C9-C6BB-C171-91CAC28B6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BCC257-A3EA-A346-BD8C-10AAE38A8A59}"/>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40489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8AEAD-C48F-F420-350A-DFD46380CE3C}"/>
              </a:ext>
            </a:extLst>
          </p:cNvPr>
          <p:cNvSpPr>
            <a:spLocks noGrp="1"/>
          </p:cNvSpPr>
          <p:nvPr>
            <p:ph type="dt" sz="half" idx="10"/>
          </p:nvPr>
        </p:nvSpPr>
        <p:spPr/>
        <p:txBody>
          <a:bodyPr/>
          <a:lstStyle/>
          <a:p>
            <a:fld id="{CE7A5D10-7197-4A4C-B667-646B4C67EF39}" type="datetime1">
              <a:rPr lang="en-US" smtClean="0"/>
              <a:t>7/5/22</a:t>
            </a:fld>
            <a:endParaRPr lang="en-US"/>
          </a:p>
        </p:txBody>
      </p:sp>
      <p:sp>
        <p:nvSpPr>
          <p:cNvPr id="3" name="Footer Placeholder 2">
            <a:extLst>
              <a:ext uri="{FF2B5EF4-FFF2-40B4-BE49-F238E27FC236}">
                <a16:creationId xmlns:a16="http://schemas.microsoft.com/office/drawing/2014/main" id="{DD742A52-6B70-5935-C660-3DBDF3A56A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A715C-EB3A-B2CB-F85A-286AA3AB377F}"/>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373357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E98F-9932-390D-2575-EB38DFE7A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6EEE8-1AB1-DF46-BA03-B86FF1EA1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7BCF08-D403-3294-3238-9C3855F5E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A892C1-AC35-BA2E-4F65-FB4D21A6A6A0}"/>
              </a:ext>
            </a:extLst>
          </p:cNvPr>
          <p:cNvSpPr>
            <a:spLocks noGrp="1"/>
          </p:cNvSpPr>
          <p:nvPr>
            <p:ph type="dt" sz="half" idx="10"/>
          </p:nvPr>
        </p:nvSpPr>
        <p:spPr/>
        <p:txBody>
          <a:bodyPr/>
          <a:lstStyle/>
          <a:p>
            <a:fld id="{AB0E1702-CEBE-EF4B-AF61-5AA2F584A3B9}" type="datetime1">
              <a:rPr lang="en-US" smtClean="0"/>
              <a:t>7/5/22</a:t>
            </a:fld>
            <a:endParaRPr lang="en-US"/>
          </a:p>
        </p:txBody>
      </p:sp>
      <p:sp>
        <p:nvSpPr>
          <p:cNvPr id="6" name="Footer Placeholder 5">
            <a:extLst>
              <a:ext uri="{FF2B5EF4-FFF2-40B4-BE49-F238E27FC236}">
                <a16:creationId xmlns:a16="http://schemas.microsoft.com/office/drawing/2014/main" id="{52800200-6FEC-1084-2A13-7983AD7B3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18277-F839-B2DB-FD03-0C970C0E65D7}"/>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358313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8894-C8F0-6BB8-FE55-DB8E2ADD4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DED1F1-E52D-39AB-8852-19866394D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A9D5E3-6D82-DB97-BFB8-9E787F87A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CA0B-0FFA-594E-4C5D-0119E8619F43}"/>
              </a:ext>
            </a:extLst>
          </p:cNvPr>
          <p:cNvSpPr>
            <a:spLocks noGrp="1"/>
          </p:cNvSpPr>
          <p:nvPr>
            <p:ph type="dt" sz="half" idx="10"/>
          </p:nvPr>
        </p:nvSpPr>
        <p:spPr/>
        <p:txBody>
          <a:bodyPr/>
          <a:lstStyle/>
          <a:p>
            <a:fld id="{70636C21-4D26-2348-8F19-06156BF426CB}" type="datetime1">
              <a:rPr lang="en-US" smtClean="0"/>
              <a:t>7/5/22</a:t>
            </a:fld>
            <a:endParaRPr lang="en-US"/>
          </a:p>
        </p:txBody>
      </p:sp>
      <p:sp>
        <p:nvSpPr>
          <p:cNvPr id="6" name="Footer Placeholder 5">
            <a:extLst>
              <a:ext uri="{FF2B5EF4-FFF2-40B4-BE49-F238E27FC236}">
                <a16:creationId xmlns:a16="http://schemas.microsoft.com/office/drawing/2014/main" id="{E9F4EA1C-5617-B548-90E1-B75992DD2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6689A-888E-05F5-0227-657937CE031E}"/>
              </a:ext>
            </a:extLst>
          </p:cNvPr>
          <p:cNvSpPr>
            <a:spLocks noGrp="1"/>
          </p:cNvSpPr>
          <p:nvPr>
            <p:ph type="sldNum" sz="quarter" idx="12"/>
          </p:nvPr>
        </p:nvSpPr>
        <p:spPr/>
        <p:txBody>
          <a:bodyPr/>
          <a:lstStyle/>
          <a:p>
            <a:fld id="{24CD0A5F-FC8E-47DA-83F8-9BA700D18DA1}" type="slidenum">
              <a:rPr lang="en-US" smtClean="0"/>
              <a:t>‹#›</a:t>
            </a:fld>
            <a:endParaRPr lang="en-US"/>
          </a:p>
        </p:txBody>
      </p:sp>
    </p:spTree>
    <p:extLst>
      <p:ext uri="{BB962C8B-B14F-4D97-AF65-F5344CB8AC3E}">
        <p14:creationId xmlns:p14="http://schemas.microsoft.com/office/powerpoint/2010/main" val="163398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4B46F-3E33-5AEA-17FF-8BE7BAB3B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AF987-B31E-1ADF-0511-4221E5B1F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A3B6F-F712-4E4E-3950-B5B5F060AE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53AF7-BC9F-A146-B58A-41614B21DBA5}" type="datetime1">
              <a:rPr lang="en-US" smtClean="0"/>
              <a:t>7/5/22</a:t>
            </a:fld>
            <a:endParaRPr lang="en-US"/>
          </a:p>
        </p:txBody>
      </p:sp>
      <p:sp>
        <p:nvSpPr>
          <p:cNvPr id="5" name="Footer Placeholder 4">
            <a:extLst>
              <a:ext uri="{FF2B5EF4-FFF2-40B4-BE49-F238E27FC236}">
                <a16:creationId xmlns:a16="http://schemas.microsoft.com/office/drawing/2014/main" id="{C6B7C8BE-2BBE-B9F0-921B-CA90F9453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FD63AE-7048-0552-874A-AADBB324A264}"/>
              </a:ext>
            </a:extLst>
          </p:cNvPr>
          <p:cNvSpPr>
            <a:spLocks noGrp="1"/>
          </p:cNvSpPr>
          <p:nvPr>
            <p:ph type="sldNum" sz="quarter" idx="4"/>
          </p:nvPr>
        </p:nvSpPr>
        <p:spPr>
          <a:xfrm>
            <a:off x="11749634" y="6492875"/>
            <a:ext cx="4423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D0A5F-FC8E-47DA-83F8-9BA700D18DA1}" type="slidenum">
              <a:rPr lang="en-US" smtClean="0"/>
              <a:t>‹#›</a:t>
            </a:fld>
            <a:endParaRPr lang="en-US"/>
          </a:p>
        </p:txBody>
      </p:sp>
    </p:spTree>
    <p:extLst>
      <p:ext uri="{BB962C8B-B14F-4D97-AF65-F5344CB8AC3E}">
        <p14:creationId xmlns:p14="http://schemas.microsoft.com/office/powerpoint/2010/main" val="1705722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9" r:id="rId12"/>
    <p:sldLayoutId id="2147483720" r:id="rId13"/>
    <p:sldLayoutId id="2147483721"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689" r:id="rId24"/>
    <p:sldLayoutId id="2147483690" r:id="rId25"/>
    <p:sldLayoutId id="2147483691" r:id="rId26"/>
    <p:sldLayoutId id="2147483692"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6" Type="http://schemas.openxmlformats.org/officeDocument/2006/relationships/image" Target="../media/image148.png"/><Relationship Id="rId21" Type="http://schemas.openxmlformats.org/officeDocument/2006/relationships/customXml" Target="../ink/ink11.xml"/><Relationship Id="rId42" Type="http://schemas.openxmlformats.org/officeDocument/2006/relationships/image" Target="../media/image154.png"/><Relationship Id="rId47" Type="http://schemas.openxmlformats.org/officeDocument/2006/relationships/customXml" Target="../ink/ink26.xml"/><Relationship Id="rId63" Type="http://schemas.openxmlformats.org/officeDocument/2006/relationships/customXml" Target="../ink/ink36.xml"/><Relationship Id="rId68" Type="http://schemas.openxmlformats.org/officeDocument/2006/relationships/customXml" Target="../ink/ink41.xml"/><Relationship Id="rId84" Type="http://schemas.openxmlformats.org/officeDocument/2006/relationships/customXml" Target="../ink/ink52.xml"/><Relationship Id="rId89" Type="http://schemas.openxmlformats.org/officeDocument/2006/relationships/customXml" Target="../ink/ink55.xml"/><Relationship Id="rId16" Type="http://schemas.openxmlformats.org/officeDocument/2006/relationships/customXml" Target="../ink/ink8.xml"/><Relationship Id="rId107" Type="http://schemas.openxmlformats.org/officeDocument/2006/relationships/customXml" Target="../ink/ink73.xml"/><Relationship Id="rId11" Type="http://schemas.openxmlformats.org/officeDocument/2006/relationships/image" Target="../media/image141.png"/><Relationship Id="rId32" Type="http://schemas.openxmlformats.org/officeDocument/2006/relationships/image" Target="../media/image151.png"/><Relationship Id="rId37" Type="http://schemas.openxmlformats.org/officeDocument/2006/relationships/customXml" Target="../ink/ink20.xml"/><Relationship Id="rId53" Type="http://schemas.openxmlformats.org/officeDocument/2006/relationships/image" Target="../media/image159.png"/><Relationship Id="rId58" Type="http://schemas.openxmlformats.org/officeDocument/2006/relationships/image" Target="../media/image161.png"/><Relationship Id="rId74" Type="http://schemas.openxmlformats.org/officeDocument/2006/relationships/image" Target="../media/image165.png"/><Relationship Id="rId79" Type="http://schemas.openxmlformats.org/officeDocument/2006/relationships/customXml" Target="../ink/ink49.xml"/><Relationship Id="rId102" Type="http://schemas.openxmlformats.org/officeDocument/2006/relationships/customXml" Target="../ink/ink68.xml"/><Relationship Id="rId5" Type="http://schemas.openxmlformats.org/officeDocument/2006/relationships/image" Target="../media/image138.png"/><Relationship Id="rId90" Type="http://schemas.openxmlformats.org/officeDocument/2006/relationships/customXml" Target="../ink/ink56.xml"/><Relationship Id="rId95" Type="http://schemas.openxmlformats.org/officeDocument/2006/relationships/customXml" Target="../ink/ink61.xml"/><Relationship Id="rId22" Type="http://schemas.openxmlformats.org/officeDocument/2006/relationships/image" Target="../media/image146.png"/><Relationship Id="rId27" Type="http://schemas.openxmlformats.org/officeDocument/2006/relationships/customXml" Target="../ink/ink14.xml"/><Relationship Id="rId43" Type="http://schemas.openxmlformats.org/officeDocument/2006/relationships/customXml" Target="../ink/ink24.xml"/><Relationship Id="rId48" Type="http://schemas.openxmlformats.org/officeDocument/2006/relationships/customXml" Target="../ink/ink27.xml"/><Relationship Id="rId64" Type="http://schemas.openxmlformats.org/officeDocument/2006/relationships/customXml" Target="../ink/ink37.xml"/><Relationship Id="rId69" Type="http://schemas.openxmlformats.org/officeDocument/2006/relationships/customXml" Target="../ink/ink42.xml"/><Relationship Id="rId80" Type="http://schemas.openxmlformats.org/officeDocument/2006/relationships/customXml" Target="../ink/ink50.xml"/><Relationship Id="rId85" Type="http://schemas.openxmlformats.org/officeDocument/2006/relationships/image" Target="../media/image168.png"/><Relationship Id="rId12" Type="http://schemas.openxmlformats.org/officeDocument/2006/relationships/customXml" Target="../ink/ink6.xml"/><Relationship Id="rId17" Type="http://schemas.openxmlformats.org/officeDocument/2006/relationships/image" Target="../media/image144.png"/><Relationship Id="rId33" Type="http://schemas.openxmlformats.org/officeDocument/2006/relationships/customXml" Target="../ink/ink17.xml"/><Relationship Id="rId38" Type="http://schemas.openxmlformats.org/officeDocument/2006/relationships/customXml" Target="../ink/ink21.xml"/><Relationship Id="rId59" Type="http://schemas.openxmlformats.org/officeDocument/2006/relationships/customXml" Target="../ink/ink33.xml"/><Relationship Id="rId103" Type="http://schemas.openxmlformats.org/officeDocument/2006/relationships/customXml" Target="../ink/ink69.xml"/><Relationship Id="rId108" Type="http://schemas.openxmlformats.org/officeDocument/2006/relationships/customXml" Target="../ink/ink74.xml"/><Relationship Id="rId54" Type="http://schemas.openxmlformats.org/officeDocument/2006/relationships/customXml" Target="../ink/ink30.xml"/><Relationship Id="rId70" Type="http://schemas.openxmlformats.org/officeDocument/2006/relationships/image" Target="../media/image163.png"/><Relationship Id="rId75" Type="http://schemas.openxmlformats.org/officeDocument/2006/relationships/customXml" Target="../ink/ink45.xml"/><Relationship Id="rId91" Type="http://schemas.openxmlformats.org/officeDocument/2006/relationships/customXml" Target="../ink/ink57.xml"/><Relationship Id="rId96" Type="http://schemas.openxmlformats.org/officeDocument/2006/relationships/customXml" Target="../ink/ink62.xml"/><Relationship Id="rId1" Type="http://schemas.openxmlformats.org/officeDocument/2006/relationships/slideLayout" Target="../slideLayouts/slideLayout2.xml"/><Relationship Id="rId6" Type="http://schemas.openxmlformats.org/officeDocument/2006/relationships/customXml" Target="../ink/ink3.xml"/><Relationship Id="rId15" Type="http://schemas.openxmlformats.org/officeDocument/2006/relationships/image" Target="../media/image143.png"/><Relationship Id="rId23" Type="http://schemas.openxmlformats.org/officeDocument/2006/relationships/customXml" Target="../ink/ink12.xml"/><Relationship Id="rId28" Type="http://schemas.openxmlformats.org/officeDocument/2006/relationships/image" Target="../media/image149.png"/><Relationship Id="rId36" Type="http://schemas.openxmlformats.org/officeDocument/2006/relationships/customXml" Target="../ink/ink19.xml"/><Relationship Id="rId49" Type="http://schemas.openxmlformats.org/officeDocument/2006/relationships/image" Target="../media/image157.png"/><Relationship Id="rId57" Type="http://schemas.openxmlformats.org/officeDocument/2006/relationships/customXml" Target="../ink/ink32.xml"/><Relationship Id="rId106" Type="http://schemas.openxmlformats.org/officeDocument/2006/relationships/customXml" Target="../ink/ink72.xml"/><Relationship Id="rId10" Type="http://schemas.openxmlformats.org/officeDocument/2006/relationships/customXml" Target="../ink/ink5.xml"/><Relationship Id="rId31" Type="http://schemas.openxmlformats.org/officeDocument/2006/relationships/customXml" Target="../ink/ink16.xml"/><Relationship Id="rId44" Type="http://schemas.openxmlformats.org/officeDocument/2006/relationships/image" Target="../media/image155.png"/><Relationship Id="rId52" Type="http://schemas.openxmlformats.org/officeDocument/2006/relationships/customXml" Target="../ink/ink29.xml"/><Relationship Id="rId60" Type="http://schemas.openxmlformats.org/officeDocument/2006/relationships/image" Target="../media/image162.png"/><Relationship Id="rId65" Type="http://schemas.openxmlformats.org/officeDocument/2006/relationships/customXml" Target="../ink/ink38.xml"/><Relationship Id="rId73" Type="http://schemas.openxmlformats.org/officeDocument/2006/relationships/customXml" Target="../ink/ink44.xml"/><Relationship Id="rId78" Type="http://schemas.openxmlformats.org/officeDocument/2006/relationships/customXml" Target="../ink/ink48.xml"/><Relationship Id="rId81" Type="http://schemas.openxmlformats.org/officeDocument/2006/relationships/image" Target="../media/image166.png"/><Relationship Id="rId86" Type="http://schemas.openxmlformats.org/officeDocument/2006/relationships/customXml" Target="../ink/ink53.xml"/><Relationship Id="rId94" Type="http://schemas.openxmlformats.org/officeDocument/2006/relationships/customXml" Target="../ink/ink60.xml"/><Relationship Id="rId99" Type="http://schemas.openxmlformats.org/officeDocument/2006/relationships/customXml" Target="../ink/ink65.xml"/><Relationship Id="rId101" Type="http://schemas.openxmlformats.org/officeDocument/2006/relationships/customXml" Target="../ink/ink67.xml"/><Relationship Id="rId4" Type="http://schemas.openxmlformats.org/officeDocument/2006/relationships/customXml" Target="../ink/ink2.xml"/><Relationship Id="rId9" Type="http://schemas.openxmlformats.org/officeDocument/2006/relationships/image" Target="../media/image140.png"/><Relationship Id="rId13" Type="http://schemas.openxmlformats.org/officeDocument/2006/relationships/image" Target="../media/image142.png"/><Relationship Id="rId18" Type="http://schemas.openxmlformats.org/officeDocument/2006/relationships/customXml" Target="../ink/ink9.xml"/><Relationship Id="rId39" Type="http://schemas.openxmlformats.org/officeDocument/2006/relationships/customXml" Target="../ink/ink22.xml"/><Relationship Id="rId109" Type="http://schemas.openxmlformats.org/officeDocument/2006/relationships/customXml" Target="../ink/ink75.xml"/><Relationship Id="rId34" Type="http://schemas.openxmlformats.org/officeDocument/2006/relationships/image" Target="../media/image152.png"/><Relationship Id="rId50" Type="http://schemas.openxmlformats.org/officeDocument/2006/relationships/customXml" Target="../ink/ink28.xml"/><Relationship Id="rId55" Type="http://schemas.openxmlformats.org/officeDocument/2006/relationships/customXml" Target="../ink/ink31.xml"/><Relationship Id="rId76" Type="http://schemas.openxmlformats.org/officeDocument/2006/relationships/customXml" Target="../ink/ink46.xml"/><Relationship Id="rId97" Type="http://schemas.openxmlformats.org/officeDocument/2006/relationships/customXml" Target="../ink/ink63.xml"/><Relationship Id="rId104" Type="http://schemas.openxmlformats.org/officeDocument/2006/relationships/customXml" Target="../ink/ink70.xml"/><Relationship Id="rId7" Type="http://schemas.openxmlformats.org/officeDocument/2006/relationships/image" Target="../media/image139.png"/><Relationship Id="rId71" Type="http://schemas.openxmlformats.org/officeDocument/2006/relationships/customXml" Target="../ink/ink43.xml"/><Relationship Id="rId92" Type="http://schemas.openxmlformats.org/officeDocument/2006/relationships/customXml" Target="../ink/ink58.xml"/><Relationship Id="rId2" Type="http://schemas.openxmlformats.org/officeDocument/2006/relationships/customXml" Target="../ink/ink1.xml"/><Relationship Id="rId29" Type="http://schemas.openxmlformats.org/officeDocument/2006/relationships/customXml" Target="../ink/ink15.xml"/><Relationship Id="rId24" Type="http://schemas.openxmlformats.org/officeDocument/2006/relationships/image" Target="../media/image147.png"/><Relationship Id="rId40" Type="http://schemas.openxmlformats.org/officeDocument/2006/relationships/image" Target="../media/image153.png"/><Relationship Id="rId45" Type="http://schemas.openxmlformats.org/officeDocument/2006/relationships/customXml" Target="../ink/ink25.xml"/><Relationship Id="rId66" Type="http://schemas.openxmlformats.org/officeDocument/2006/relationships/customXml" Target="../ink/ink39.xml"/><Relationship Id="rId87" Type="http://schemas.openxmlformats.org/officeDocument/2006/relationships/image" Target="../media/image169.png"/><Relationship Id="rId110" Type="http://schemas.openxmlformats.org/officeDocument/2006/relationships/customXml" Target="../ink/ink76.xml"/><Relationship Id="rId61" Type="http://schemas.openxmlformats.org/officeDocument/2006/relationships/customXml" Target="../ink/ink34.xml"/><Relationship Id="rId82" Type="http://schemas.openxmlformats.org/officeDocument/2006/relationships/customXml" Target="../ink/ink51.xml"/><Relationship Id="rId19" Type="http://schemas.openxmlformats.org/officeDocument/2006/relationships/image" Target="../media/image145.png"/><Relationship Id="rId14" Type="http://schemas.openxmlformats.org/officeDocument/2006/relationships/customXml" Target="../ink/ink7.xml"/><Relationship Id="rId30" Type="http://schemas.openxmlformats.org/officeDocument/2006/relationships/image" Target="../media/image150.png"/><Relationship Id="rId35" Type="http://schemas.openxmlformats.org/officeDocument/2006/relationships/customXml" Target="../ink/ink18.xml"/><Relationship Id="rId56" Type="http://schemas.openxmlformats.org/officeDocument/2006/relationships/image" Target="../media/image160.png"/><Relationship Id="rId77" Type="http://schemas.openxmlformats.org/officeDocument/2006/relationships/customXml" Target="../ink/ink47.xml"/><Relationship Id="rId100" Type="http://schemas.openxmlformats.org/officeDocument/2006/relationships/customXml" Target="../ink/ink66.xml"/><Relationship Id="rId105" Type="http://schemas.openxmlformats.org/officeDocument/2006/relationships/customXml" Target="../ink/ink71.xml"/><Relationship Id="rId8" Type="http://schemas.openxmlformats.org/officeDocument/2006/relationships/customXml" Target="../ink/ink4.xml"/><Relationship Id="rId51" Type="http://schemas.openxmlformats.org/officeDocument/2006/relationships/image" Target="../media/image158.png"/><Relationship Id="rId72" Type="http://schemas.openxmlformats.org/officeDocument/2006/relationships/image" Target="../media/image164.png"/><Relationship Id="rId93" Type="http://schemas.openxmlformats.org/officeDocument/2006/relationships/customXml" Target="../ink/ink59.xml"/><Relationship Id="rId98" Type="http://schemas.openxmlformats.org/officeDocument/2006/relationships/customXml" Target="../ink/ink64.xml"/><Relationship Id="rId3" Type="http://schemas.openxmlformats.org/officeDocument/2006/relationships/image" Target="../media/image137.png"/><Relationship Id="rId25" Type="http://schemas.openxmlformats.org/officeDocument/2006/relationships/customXml" Target="../ink/ink13.xml"/><Relationship Id="rId46" Type="http://schemas.openxmlformats.org/officeDocument/2006/relationships/image" Target="../media/image156.png"/><Relationship Id="rId67" Type="http://schemas.openxmlformats.org/officeDocument/2006/relationships/customXml" Target="../ink/ink40.xml"/><Relationship Id="rId20" Type="http://schemas.openxmlformats.org/officeDocument/2006/relationships/customXml" Target="../ink/ink10.xml"/><Relationship Id="rId41" Type="http://schemas.openxmlformats.org/officeDocument/2006/relationships/customXml" Target="../ink/ink23.xml"/><Relationship Id="rId62" Type="http://schemas.openxmlformats.org/officeDocument/2006/relationships/customXml" Target="../ink/ink35.xml"/><Relationship Id="rId83" Type="http://schemas.openxmlformats.org/officeDocument/2006/relationships/image" Target="../media/image167.png"/><Relationship Id="rId88" Type="http://schemas.openxmlformats.org/officeDocument/2006/relationships/customXml" Target="../ink/ink54.xml"/><Relationship Id="rId111" Type="http://schemas.openxmlformats.org/officeDocument/2006/relationships/customXml" Target="../ink/ink77.xml"/></Relationships>
</file>

<file path=ppt/slides/_rels/slide104.xml.rels><?xml version="1.0" encoding="UTF-8" standalone="yes"?>
<Relationships xmlns="http://schemas.openxmlformats.org/package/2006/relationships"><Relationship Id="rId26" Type="http://schemas.openxmlformats.org/officeDocument/2006/relationships/image" Target="../media/image148.png"/><Relationship Id="rId21" Type="http://schemas.openxmlformats.org/officeDocument/2006/relationships/customXml" Target="../ink/ink88.xml"/><Relationship Id="rId42" Type="http://schemas.openxmlformats.org/officeDocument/2006/relationships/image" Target="../media/image154.png"/><Relationship Id="rId47" Type="http://schemas.openxmlformats.org/officeDocument/2006/relationships/customXml" Target="../ink/ink103.xml"/><Relationship Id="rId63" Type="http://schemas.openxmlformats.org/officeDocument/2006/relationships/customXml" Target="../ink/ink113.xml"/><Relationship Id="rId68" Type="http://schemas.openxmlformats.org/officeDocument/2006/relationships/customXml" Target="../ink/ink118.xml"/><Relationship Id="rId84" Type="http://schemas.openxmlformats.org/officeDocument/2006/relationships/customXml" Target="../ink/ink129.xml"/><Relationship Id="rId89" Type="http://schemas.openxmlformats.org/officeDocument/2006/relationships/customXml" Target="../ink/ink132.xml"/><Relationship Id="rId16" Type="http://schemas.openxmlformats.org/officeDocument/2006/relationships/customXml" Target="../ink/ink85.xml"/><Relationship Id="rId107" Type="http://schemas.openxmlformats.org/officeDocument/2006/relationships/customXml" Target="../ink/ink150.xml"/><Relationship Id="rId11" Type="http://schemas.openxmlformats.org/officeDocument/2006/relationships/image" Target="../media/image141.png"/><Relationship Id="rId32" Type="http://schemas.openxmlformats.org/officeDocument/2006/relationships/image" Target="../media/image151.png"/><Relationship Id="rId37" Type="http://schemas.openxmlformats.org/officeDocument/2006/relationships/customXml" Target="../ink/ink97.xml"/><Relationship Id="rId53" Type="http://schemas.openxmlformats.org/officeDocument/2006/relationships/image" Target="../media/image159.png"/><Relationship Id="rId58" Type="http://schemas.openxmlformats.org/officeDocument/2006/relationships/image" Target="../media/image161.png"/><Relationship Id="rId74" Type="http://schemas.openxmlformats.org/officeDocument/2006/relationships/image" Target="../media/image165.png"/><Relationship Id="rId79" Type="http://schemas.openxmlformats.org/officeDocument/2006/relationships/customXml" Target="../ink/ink126.xml"/><Relationship Id="rId102" Type="http://schemas.openxmlformats.org/officeDocument/2006/relationships/customXml" Target="../ink/ink145.xml"/><Relationship Id="rId5" Type="http://schemas.openxmlformats.org/officeDocument/2006/relationships/image" Target="../media/image138.png"/><Relationship Id="rId90" Type="http://schemas.openxmlformats.org/officeDocument/2006/relationships/customXml" Target="../ink/ink133.xml"/><Relationship Id="rId95" Type="http://schemas.openxmlformats.org/officeDocument/2006/relationships/customXml" Target="../ink/ink138.xml"/><Relationship Id="rId22" Type="http://schemas.openxmlformats.org/officeDocument/2006/relationships/image" Target="../media/image146.png"/><Relationship Id="rId27" Type="http://schemas.openxmlformats.org/officeDocument/2006/relationships/customXml" Target="../ink/ink91.xml"/><Relationship Id="rId43" Type="http://schemas.openxmlformats.org/officeDocument/2006/relationships/customXml" Target="../ink/ink101.xml"/><Relationship Id="rId48" Type="http://schemas.openxmlformats.org/officeDocument/2006/relationships/customXml" Target="../ink/ink104.xml"/><Relationship Id="rId64" Type="http://schemas.openxmlformats.org/officeDocument/2006/relationships/customXml" Target="../ink/ink114.xml"/><Relationship Id="rId69" Type="http://schemas.openxmlformats.org/officeDocument/2006/relationships/customXml" Target="../ink/ink119.xml"/><Relationship Id="rId80" Type="http://schemas.openxmlformats.org/officeDocument/2006/relationships/customXml" Target="../ink/ink127.xml"/><Relationship Id="rId85" Type="http://schemas.openxmlformats.org/officeDocument/2006/relationships/image" Target="../media/image168.png"/><Relationship Id="rId12" Type="http://schemas.openxmlformats.org/officeDocument/2006/relationships/customXml" Target="../ink/ink83.xml"/><Relationship Id="rId17" Type="http://schemas.openxmlformats.org/officeDocument/2006/relationships/image" Target="../media/image144.png"/><Relationship Id="rId33" Type="http://schemas.openxmlformats.org/officeDocument/2006/relationships/customXml" Target="../ink/ink94.xml"/><Relationship Id="rId38" Type="http://schemas.openxmlformats.org/officeDocument/2006/relationships/customXml" Target="../ink/ink98.xml"/><Relationship Id="rId59" Type="http://schemas.openxmlformats.org/officeDocument/2006/relationships/customXml" Target="../ink/ink110.xml"/><Relationship Id="rId103" Type="http://schemas.openxmlformats.org/officeDocument/2006/relationships/customXml" Target="../ink/ink146.xml"/><Relationship Id="rId108" Type="http://schemas.openxmlformats.org/officeDocument/2006/relationships/customXml" Target="../ink/ink151.xml"/><Relationship Id="rId54" Type="http://schemas.openxmlformats.org/officeDocument/2006/relationships/customXml" Target="../ink/ink107.xml"/><Relationship Id="rId70" Type="http://schemas.openxmlformats.org/officeDocument/2006/relationships/image" Target="../media/image163.png"/><Relationship Id="rId75" Type="http://schemas.openxmlformats.org/officeDocument/2006/relationships/customXml" Target="../ink/ink122.xml"/><Relationship Id="rId91" Type="http://schemas.openxmlformats.org/officeDocument/2006/relationships/customXml" Target="../ink/ink134.xml"/><Relationship Id="rId96" Type="http://schemas.openxmlformats.org/officeDocument/2006/relationships/customXml" Target="../ink/ink139.xml"/><Relationship Id="rId1" Type="http://schemas.openxmlformats.org/officeDocument/2006/relationships/slideLayout" Target="../slideLayouts/slideLayout2.xml"/><Relationship Id="rId6" Type="http://schemas.openxmlformats.org/officeDocument/2006/relationships/customXml" Target="../ink/ink80.xml"/><Relationship Id="rId15" Type="http://schemas.openxmlformats.org/officeDocument/2006/relationships/image" Target="../media/image143.png"/><Relationship Id="rId23" Type="http://schemas.openxmlformats.org/officeDocument/2006/relationships/customXml" Target="../ink/ink89.xml"/><Relationship Id="rId28" Type="http://schemas.openxmlformats.org/officeDocument/2006/relationships/image" Target="../media/image149.png"/><Relationship Id="rId36" Type="http://schemas.openxmlformats.org/officeDocument/2006/relationships/customXml" Target="../ink/ink96.xml"/><Relationship Id="rId49" Type="http://schemas.openxmlformats.org/officeDocument/2006/relationships/image" Target="../media/image157.png"/><Relationship Id="rId57" Type="http://schemas.openxmlformats.org/officeDocument/2006/relationships/customXml" Target="../ink/ink109.xml"/><Relationship Id="rId106" Type="http://schemas.openxmlformats.org/officeDocument/2006/relationships/customXml" Target="../ink/ink149.xml"/><Relationship Id="rId10" Type="http://schemas.openxmlformats.org/officeDocument/2006/relationships/customXml" Target="../ink/ink82.xml"/><Relationship Id="rId31" Type="http://schemas.openxmlformats.org/officeDocument/2006/relationships/customXml" Target="../ink/ink93.xml"/><Relationship Id="rId44" Type="http://schemas.openxmlformats.org/officeDocument/2006/relationships/image" Target="../media/image155.png"/><Relationship Id="rId52" Type="http://schemas.openxmlformats.org/officeDocument/2006/relationships/customXml" Target="../ink/ink106.xml"/><Relationship Id="rId60" Type="http://schemas.openxmlformats.org/officeDocument/2006/relationships/image" Target="../media/image162.png"/><Relationship Id="rId65" Type="http://schemas.openxmlformats.org/officeDocument/2006/relationships/customXml" Target="../ink/ink115.xml"/><Relationship Id="rId73" Type="http://schemas.openxmlformats.org/officeDocument/2006/relationships/customXml" Target="../ink/ink121.xml"/><Relationship Id="rId78" Type="http://schemas.openxmlformats.org/officeDocument/2006/relationships/customXml" Target="../ink/ink125.xml"/><Relationship Id="rId81" Type="http://schemas.openxmlformats.org/officeDocument/2006/relationships/image" Target="../media/image166.png"/><Relationship Id="rId86" Type="http://schemas.openxmlformats.org/officeDocument/2006/relationships/customXml" Target="../ink/ink130.xml"/><Relationship Id="rId94" Type="http://schemas.openxmlformats.org/officeDocument/2006/relationships/customXml" Target="../ink/ink137.xml"/><Relationship Id="rId99" Type="http://schemas.openxmlformats.org/officeDocument/2006/relationships/customXml" Target="../ink/ink142.xml"/><Relationship Id="rId101" Type="http://schemas.openxmlformats.org/officeDocument/2006/relationships/customXml" Target="../ink/ink144.xml"/><Relationship Id="rId4" Type="http://schemas.openxmlformats.org/officeDocument/2006/relationships/customXml" Target="../ink/ink79.xml"/><Relationship Id="rId9" Type="http://schemas.openxmlformats.org/officeDocument/2006/relationships/image" Target="../media/image140.png"/><Relationship Id="rId13" Type="http://schemas.openxmlformats.org/officeDocument/2006/relationships/image" Target="../media/image142.png"/><Relationship Id="rId18" Type="http://schemas.openxmlformats.org/officeDocument/2006/relationships/customXml" Target="../ink/ink86.xml"/><Relationship Id="rId39" Type="http://schemas.openxmlformats.org/officeDocument/2006/relationships/customXml" Target="../ink/ink99.xml"/><Relationship Id="rId109" Type="http://schemas.openxmlformats.org/officeDocument/2006/relationships/customXml" Target="../ink/ink152.xml"/><Relationship Id="rId34" Type="http://schemas.openxmlformats.org/officeDocument/2006/relationships/image" Target="../media/image152.png"/><Relationship Id="rId50" Type="http://schemas.openxmlformats.org/officeDocument/2006/relationships/customXml" Target="../ink/ink105.xml"/><Relationship Id="rId55" Type="http://schemas.openxmlformats.org/officeDocument/2006/relationships/customXml" Target="../ink/ink108.xml"/><Relationship Id="rId76" Type="http://schemas.openxmlformats.org/officeDocument/2006/relationships/customXml" Target="../ink/ink123.xml"/><Relationship Id="rId97" Type="http://schemas.openxmlformats.org/officeDocument/2006/relationships/customXml" Target="../ink/ink140.xml"/><Relationship Id="rId104" Type="http://schemas.openxmlformats.org/officeDocument/2006/relationships/customXml" Target="../ink/ink147.xml"/><Relationship Id="rId7" Type="http://schemas.openxmlformats.org/officeDocument/2006/relationships/image" Target="../media/image139.png"/><Relationship Id="rId71" Type="http://schemas.openxmlformats.org/officeDocument/2006/relationships/customXml" Target="../ink/ink120.xml"/><Relationship Id="rId92" Type="http://schemas.openxmlformats.org/officeDocument/2006/relationships/customXml" Target="../ink/ink135.xml"/><Relationship Id="rId2" Type="http://schemas.openxmlformats.org/officeDocument/2006/relationships/customXml" Target="../ink/ink78.xml"/><Relationship Id="rId29" Type="http://schemas.openxmlformats.org/officeDocument/2006/relationships/customXml" Target="../ink/ink92.xml"/><Relationship Id="rId24" Type="http://schemas.openxmlformats.org/officeDocument/2006/relationships/image" Target="../media/image147.png"/><Relationship Id="rId40" Type="http://schemas.openxmlformats.org/officeDocument/2006/relationships/image" Target="../media/image153.png"/><Relationship Id="rId45" Type="http://schemas.openxmlformats.org/officeDocument/2006/relationships/customXml" Target="../ink/ink102.xml"/><Relationship Id="rId66" Type="http://schemas.openxmlformats.org/officeDocument/2006/relationships/customXml" Target="../ink/ink116.xml"/><Relationship Id="rId87" Type="http://schemas.openxmlformats.org/officeDocument/2006/relationships/image" Target="../media/image169.png"/><Relationship Id="rId110" Type="http://schemas.openxmlformats.org/officeDocument/2006/relationships/customXml" Target="../ink/ink153.xml"/><Relationship Id="rId61" Type="http://schemas.openxmlformats.org/officeDocument/2006/relationships/customXml" Target="../ink/ink111.xml"/><Relationship Id="rId82" Type="http://schemas.openxmlformats.org/officeDocument/2006/relationships/customXml" Target="../ink/ink128.xml"/><Relationship Id="rId19" Type="http://schemas.openxmlformats.org/officeDocument/2006/relationships/image" Target="../media/image145.png"/><Relationship Id="rId14" Type="http://schemas.openxmlformats.org/officeDocument/2006/relationships/customXml" Target="../ink/ink84.xml"/><Relationship Id="rId30" Type="http://schemas.openxmlformats.org/officeDocument/2006/relationships/image" Target="../media/image150.png"/><Relationship Id="rId35" Type="http://schemas.openxmlformats.org/officeDocument/2006/relationships/customXml" Target="../ink/ink95.xml"/><Relationship Id="rId56" Type="http://schemas.openxmlformats.org/officeDocument/2006/relationships/image" Target="../media/image160.png"/><Relationship Id="rId77" Type="http://schemas.openxmlformats.org/officeDocument/2006/relationships/customXml" Target="../ink/ink124.xml"/><Relationship Id="rId100" Type="http://schemas.openxmlformats.org/officeDocument/2006/relationships/customXml" Target="../ink/ink143.xml"/><Relationship Id="rId105" Type="http://schemas.openxmlformats.org/officeDocument/2006/relationships/customXml" Target="../ink/ink148.xml"/><Relationship Id="rId8" Type="http://schemas.openxmlformats.org/officeDocument/2006/relationships/customXml" Target="../ink/ink81.xml"/><Relationship Id="rId51" Type="http://schemas.openxmlformats.org/officeDocument/2006/relationships/image" Target="../media/image158.png"/><Relationship Id="rId72" Type="http://schemas.openxmlformats.org/officeDocument/2006/relationships/image" Target="../media/image164.png"/><Relationship Id="rId93" Type="http://schemas.openxmlformats.org/officeDocument/2006/relationships/customXml" Target="../ink/ink136.xml"/><Relationship Id="rId98" Type="http://schemas.openxmlformats.org/officeDocument/2006/relationships/customXml" Target="../ink/ink141.xml"/><Relationship Id="rId3" Type="http://schemas.openxmlformats.org/officeDocument/2006/relationships/image" Target="../media/image137.png"/><Relationship Id="rId25" Type="http://schemas.openxmlformats.org/officeDocument/2006/relationships/customXml" Target="../ink/ink90.xml"/><Relationship Id="rId46" Type="http://schemas.openxmlformats.org/officeDocument/2006/relationships/image" Target="../media/image156.png"/><Relationship Id="rId67" Type="http://schemas.openxmlformats.org/officeDocument/2006/relationships/customXml" Target="../ink/ink117.xml"/><Relationship Id="rId20" Type="http://schemas.openxmlformats.org/officeDocument/2006/relationships/customXml" Target="../ink/ink87.xml"/><Relationship Id="rId41" Type="http://schemas.openxmlformats.org/officeDocument/2006/relationships/customXml" Target="../ink/ink100.xml"/><Relationship Id="rId62" Type="http://schemas.openxmlformats.org/officeDocument/2006/relationships/customXml" Target="../ink/ink112.xml"/><Relationship Id="rId83" Type="http://schemas.openxmlformats.org/officeDocument/2006/relationships/image" Target="../media/image167.png"/><Relationship Id="rId88" Type="http://schemas.openxmlformats.org/officeDocument/2006/relationships/customXml" Target="../ink/ink131.xml"/><Relationship Id="rId111" Type="http://schemas.openxmlformats.org/officeDocument/2006/relationships/customXml" Target="../ink/ink15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37.svg"/></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7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98.png"/><Relationship Id="rId4" Type="http://schemas.openxmlformats.org/officeDocument/2006/relationships/image" Target="../media/image197.gif"/></Relationships>
</file>

<file path=ppt/slides/_rels/slide12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mailto:Jayoung_ryu@g.Harvard.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2" Type="http://schemas.openxmlformats.org/officeDocument/2006/relationships/hyperlink" Target="https://colab.research.google.com/drive/1hB37ehveKFJt4edQFyiayA_GM-0VcMPR?usp=sharing"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xml"/><Relationship Id="rId4" Type="http://schemas.openxmlformats.org/officeDocument/2006/relationships/image" Target="../media/image202.jpeg"/></Relationships>
</file>

<file path=ppt/slides/_rels/slide1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3.png"/><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13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209.png"/></Relationships>
</file>

<file path=ppt/slides/_rels/slide13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210.png"/></Relationships>
</file>

<file path=ppt/slides/_rels/slide1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210.png"/></Relationships>
</file>

<file path=ppt/slides/_rels/slide14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212.png"/></Relationships>
</file>

<file path=ppt/slides/_rels/slide14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14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216.png"/></Relationships>
</file>

<file path=ppt/slides/_rels/slide14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216.png"/></Relationships>
</file>

<file path=ppt/slides/_rels/slide14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3.xml"/><Relationship Id="rId5" Type="http://schemas.openxmlformats.org/officeDocument/2006/relationships/image" Target="../media/image221.png"/><Relationship Id="rId4" Type="http://schemas.openxmlformats.org/officeDocument/2006/relationships/image" Target="../media/image200.png"/></Relationships>
</file>

<file path=ppt/slides/_rels/slide151.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223.png"/><Relationship Id="rId7" Type="http://schemas.openxmlformats.org/officeDocument/2006/relationships/image" Target="../media/image224.jpe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19.png"/><Relationship Id="rId10" Type="http://schemas.openxmlformats.org/officeDocument/2006/relationships/image" Target="../media/image225.png"/><Relationship Id="rId4" Type="http://schemas.openxmlformats.org/officeDocument/2006/relationships/image" Target="../media/image220.png"/><Relationship Id="rId9" Type="http://schemas.openxmlformats.org/officeDocument/2006/relationships/image" Target="../media/image221.png"/></Relationships>
</file>

<file path=ppt/slides/_rels/slide15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hyperlink" Target="https://assets.ctfassets.net/an68im79xiti/1CnKSfa7taoQwIEe0WaA4m/8635b2c9ee86c022e731b6fb2e13fed2/CG000080_10x_Technical_Note_Base_Composition_SC3_v2_RevB.pdf" TargetMode="External"/><Relationship Id="rId5" Type="http://schemas.openxmlformats.org/officeDocument/2006/relationships/image" Target="../media/image228.png"/><Relationship Id="rId4" Type="http://schemas.openxmlformats.org/officeDocument/2006/relationships/image" Target="../media/image227.png"/></Relationships>
</file>

<file path=ppt/slides/_rels/slide1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221.png"/></Relationships>
</file>

<file path=ppt/slides/_rels/slide15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30.svg"/></Relationships>
</file>

<file path=ppt/slides/_rels/slide156.xml.rels><?xml version="1.0" encoding="UTF-8" standalone="yes"?>
<Relationships xmlns="http://schemas.openxmlformats.org/package/2006/relationships"><Relationship Id="rId3" Type="http://schemas.openxmlformats.org/officeDocument/2006/relationships/image" Target="../media/image230.sv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221.png"/></Relationships>
</file>

<file path=ppt/slides/_rels/slide15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3.sv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svg"/><Relationship Id="rId4" Type="http://schemas.openxmlformats.org/officeDocument/2006/relationships/image" Target="../media/image23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238.png"/></Relationships>
</file>

<file path=ppt/slides/_rels/slide16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241.png"/></Relationships>
</file>

<file path=ppt/slides/_rels/slide16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246.png"/></Relationships>
</file>

<file path=ppt/slides/_rels/slide17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247.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246.png"/><Relationship Id="rId4" Type="http://schemas.openxmlformats.org/officeDocument/2006/relationships/image" Target="../media/image248.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xml"/><Relationship Id="rId1" Type="http://schemas.openxmlformats.org/officeDocument/2006/relationships/themeOverride" Target="../theme/themeOverride4.xml"/><Relationship Id="rId5" Type="http://schemas.openxmlformats.org/officeDocument/2006/relationships/image" Target="../media/image250.png"/><Relationship Id="rId4" Type="http://schemas.openxmlformats.org/officeDocument/2006/relationships/image" Target="../media/image249.png"/></Relationships>
</file>

<file path=ppt/slides/_rels/slide17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image" Target="../media/image252.png"/></Relationships>
</file>

<file path=ppt/slides/_rels/slide17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drive.google.com/drive/folders/1RXhG9wSV_PdJe6GTSC7cSZ9Pigw7Jr14?usp=sharing"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cs.google.com/forms/d/e/1FAIpQLSftVbI5O-P6EidL-PBgmqjdVE9QX3SfsgGKqkX6DDxJzGvrfQ/viewform" TargetMode="Externa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5.xml"/><Relationship Id="rId7" Type="http://schemas.openxmlformats.org/officeDocument/2006/relationships/hyperlink" Target="https://colab.research.google.com/drive/1KlZXDTkcwT2IjWtwGq1FNypd28nnX4YP?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8.xml"/><Relationship Id="rId11" Type="http://schemas.openxmlformats.org/officeDocument/2006/relationships/hyperlink" Target="https://drive.google.com/drive/folders/1RXhG9wSV_PdJe6GTSC7cSZ9Pigw7Jr14?usp=sharing" TargetMode="External"/><Relationship Id="rId5" Type="http://schemas.openxmlformats.org/officeDocument/2006/relationships/slide" Target="slide67.xml"/><Relationship Id="rId10" Type="http://schemas.openxmlformats.org/officeDocument/2006/relationships/slide" Target="slide131.xml"/><Relationship Id="rId4" Type="http://schemas.openxmlformats.org/officeDocument/2006/relationships/slide" Target="slide34.xml"/><Relationship Id="rId9" Type="http://schemas.openxmlformats.org/officeDocument/2006/relationships/hyperlink" Target="https://colab.research.google.com/drive/1hB37ehveKFJt4edQFyiayA_GM-0VcMPR#scrollTo=UntyJfqqw2pC&amp;uniqifier=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3.tiff"/><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tmp"/><Relationship Id="rId4" Type="http://schemas.openxmlformats.org/officeDocument/2006/relationships/image" Target="../media/image88.emf"/></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crispresso2.pinellolab.org/" TargetMode="Externa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github.com/pinellolab/CRISPResso2" TargetMode="External"/><Relationship Id="rId9" Type="http://schemas.openxmlformats.org/officeDocument/2006/relationships/image" Target="../media/image96.png"/></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ice.synthego.com/" TargetMode="External"/><Relationship Id="rId2" Type="http://schemas.openxmlformats.org/officeDocument/2006/relationships/hyperlink" Target="https://crispresso.pinellolab.partners.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3.wdp"/></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bit.ly/3OMT1b0"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419" y="838201"/>
            <a:ext cx="10954602" cy="1470025"/>
          </a:xfrm>
        </p:spPr>
        <p:txBody>
          <a:bodyPr>
            <a:noAutofit/>
          </a:bodyPr>
          <a:lstStyle/>
          <a:p>
            <a:r>
              <a:rPr lang="en-US" sz="4400" b="1"/>
              <a:t>A practical introduction to the design, quantification, and analysis of CRISPR genome editing data</a:t>
            </a:r>
            <a:endParaRPr lang="en-US" sz="4400"/>
          </a:p>
        </p:txBody>
      </p:sp>
      <p:sp>
        <p:nvSpPr>
          <p:cNvPr id="3" name="Subtitle 2"/>
          <p:cNvSpPr>
            <a:spLocks noGrp="1"/>
          </p:cNvSpPr>
          <p:nvPr>
            <p:ph type="subTitle" idx="1"/>
          </p:nvPr>
        </p:nvSpPr>
        <p:spPr>
          <a:xfrm>
            <a:off x="214243" y="6244206"/>
            <a:ext cx="1782372" cy="485707"/>
          </a:xfrm>
        </p:spPr>
        <p:txBody>
          <a:bodyPr>
            <a:normAutofit/>
          </a:bodyPr>
          <a:lstStyle/>
          <a:p>
            <a:r>
              <a:rPr lang="en-US" sz="2400" b="1">
                <a:solidFill>
                  <a:schemeClr val="tx2"/>
                </a:solidFill>
              </a:rPr>
              <a:t>ISMB 2022</a:t>
            </a:r>
            <a:endParaRPr lang="en-US" sz="1800" b="1">
              <a:solidFill>
                <a:schemeClr val="tx2"/>
              </a:solidFill>
            </a:endParaRPr>
          </a:p>
        </p:txBody>
      </p:sp>
      <p:pic>
        <p:nvPicPr>
          <p:cNvPr id="1026" name="Picture 2" descr="http://cdn.shopify.com/s/files/1/0822/1983/articles/scissors-pixel-art-pixel-art-scissors-instrument-cutting-shearing-tools-pixel-8bit.png?v=14684570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200400"/>
            <a:ext cx="2476696" cy="1635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20274210" flipV="1">
            <a:off x="7888876" y="3378688"/>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20274210" flipV="1">
            <a:off x="1560622" y="3817207"/>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1824120" flipV="1">
            <a:off x="1182249" y="5850448"/>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3055676" flipV="1">
            <a:off x="8412040" y="3685300"/>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547227" flipV="1">
            <a:off x="5674874" y="5939148"/>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4" descr="http://www.laurencegellert.com/content/uploads/2015/05/github_contribu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t="25053" r="1648" b="47099"/>
          <a:stretch/>
        </p:blipFill>
        <p:spPr bwMode="auto">
          <a:xfrm rot="20274210" flipV="1">
            <a:off x="4686425" y="6121886"/>
            <a:ext cx="3048000" cy="381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4" descr="http://gordon.mgh.harvard.edu/gc/images/mg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0996" y="6146694"/>
            <a:ext cx="508302" cy="58708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a:stretch>
            <a:fillRect/>
          </a:stretch>
        </p:blipFill>
        <p:spPr>
          <a:xfrm>
            <a:off x="9982200" y="6154974"/>
            <a:ext cx="2031150" cy="522991"/>
          </a:xfrm>
          <a:prstGeom prst="rect">
            <a:avLst/>
          </a:prstGeom>
        </p:spPr>
      </p:pic>
      <p:sp>
        <p:nvSpPr>
          <p:cNvPr id="16" name="TextBox 15">
            <a:extLst>
              <a:ext uri="{FF2B5EF4-FFF2-40B4-BE49-F238E27FC236}">
                <a16:creationId xmlns:a16="http://schemas.microsoft.com/office/drawing/2014/main" id="{8BFB401E-29D4-16C8-516A-06D8297BE8FA}"/>
              </a:ext>
            </a:extLst>
          </p:cNvPr>
          <p:cNvSpPr txBox="1"/>
          <p:nvPr/>
        </p:nvSpPr>
        <p:spPr>
          <a:xfrm>
            <a:off x="1665188" y="5117660"/>
            <a:ext cx="9090474" cy="369332"/>
          </a:xfrm>
          <a:prstGeom prst="rect">
            <a:avLst/>
          </a:prstGeom>
          <a:noFill/>
        </p:spPr>
        <p:txBody>
          <a:bodyPr wrap="square" lIns="91440" tIns="45720" rIns="91440" bIns="45720" anchor="t">
            <a:spAutoFit/>
          </a:bodyPr>
          <a:lstStyle/>
          <a:p>
            <a:pPr marL="0" indent="0"/>
            <a:r>
              <a:rPr lang="en-US" b="1"/>
              <a:t>Basheer Becerra, Lucas Ferreira da Silva, Jayoung Ryu, Maya Talukdar &amp; Luca Pinello</a:t>
            </a:r>
          </a:p>
        </p:txBody>
      </p:sp>
    </p:spTree>
    <p:extLst>
      <p:ext uri="{BB962C8B-B14F-4D97-AF65-F5344CB8AC3E}">
        <p14:creationId xmlns:p14="http://schemas.microsoft.com/office/powerpoint/2010/main" val="3054218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 curious discovery in a Spanish salt marsh…</a:t>
            </a:r>
          </a:p>
        </p:txBody>
      </p:sp>
      <p:sp>
        <p:nvSpPr>
          <p:cNvPr id="5" name="Content Placeholder 2">
            <a:extLst>
              <a:ext uri="{FF2B5EF4-FFF2-40B4-BE49-F238E27FC236}">
                <a16:creationId xmlns:a16="http://schemas.microsoft.com/office/drawing/2014/main" id="{3A00C51E-9BCC-4D5A-A187-FF310F892629}"/>
              </a:ext>
            </a:extLst>
          </p:cNvPr>
          <p:cNvSpPr>
            <a:spLocks noGrp="1"/>
          </p:cNvSpPr>
          <p:nvPr>
            <p:ph idx="1"/>
          </p:nvPr>
        </p:nvSpPr>
        <p:spPr>
          <a:xfrm>
            <a:off x="6648694" y="3007019"/>
            <a:ext cx="5354940" cy="381056"/>
          </a:xfrm>
        </p:spPr>
        <p:txBody>
          <a:bodyPr vert="horz" lIns="91440" tIns="45720" rIns="91440" bIns="45720" rtlCol="0" anchor="t">
            <a:normAutofit/>
          </a:bodyPr>
          <a:lstStyle/>
          <a:p>
            <a:pPr marL="0" indent="0" algn="ctr">
              <a:buNone/>
            </a:pPr>
            <a:r>
              <a:rPr lang="en-US" sz="1600" b="1"/>
              <a:t>C</a:t>
            </a:r>
            <a:r>
              <a:rPr lang="en-US" sz="1600"/>
              <a:t>lustered </a:t>
            </a:r>
            <a:r>
              <a:rPr lang="en-US" sz="1600" b="1"/>
              <a:t>r</a:t>
            </a:r>
            <a:r>
              <a:rPr lang="en-US" sz="1600"/>
              <a:t>egularly </a:t>
            </a:r>
            <a:r>
              <a:rPr lang="en-US" sz="1600" b="1"/>
              <a:t>i</a:t>
            </a:r>
            <a:r>
              <a:rPr lang="en-US" sz="1600"/>
              <a:t>nterspersed </a:t>
            </a:r>
            <a:r>
              <a:rPr lang="en-US" sz="1600" b="1"/>
              <a:t>s</a:t>
            </a:r>
            <a:r>
              <a:rPr lang="en-US" sz="1600"/>
              <a:t>hort </a:t>
            </a:r>
            <a:r>
              <a:rPr lang="en-US" sz="1600" b="1"/>
              <a:t>p</a:t>
            </a:r>
            <a:r>
              <a:rPr lang="en-US" sz="1600"/>
              <a:t>alindromic </a:t>
            </a:r>
            <a:r>
              <a:rPr lang="en-US" sz="1600" b="1"/>
              <a:t>r</a:t>
            </a:r>
            <a:r>
              <a:rPr lang="en-US" sz="1600"/>
              <a:t>epeats</a:t>
            </a:r>
            <a:endParaRPr lang="en-US" sz="1600" b="1"/>
          </a:p>
        </p:txBody>
      </p:sp>
      <p:sp>
        <p:nvSpPr>
          <p:cNvPr id="6" name="Slide Number Placeholder 5">
            <a:extLst>
              <a:ext uri="{FF2B5EF4-FFF2-40B4-BE49-F238E27FC236}">
                <a16:creationId xmlns:a16="http://schemas.microsoft.com/office/drawing/2014/main" id="{C038F11B-E76D-4CDE-879A-985F5F7F6861}"/>
              </a:ext>
            </a:extLst>
          </p:cNvPr>
          <p:cNvSpPr>
            <a:spLocks noGrp="1"/>
          </p:cNvSpPr>
          <p:nvPr>
            <p:ph type="sldNum" sz="quarter" idx="12"/>
          </p:nvPr>
        </p:nvSpPr>
        <p:spPr/>
        <p:txBody>
          <a:bodyPr/>
          <a:lstStyle/>
          <a:p>
            <a:fld id="{371B65F6-4172-4674-96A7-FF623C1658F6}" type="slidenum">
              <a:rPr lang="en-US" smtClean="0"/>
              <a:t>10</a:t>
            </a:fld>
            <a:endParaRPr lang="en-US"/>
          </a:p>
        </p:txBody>
      </p:sp>
      <p:pic>
        <p:nvPicPr>
          <p:cNvPr id="7" name="Image" descr="Image">
            <a:extLst>
              <a:ext uri="{FF2B5EF4-FFF2-40B4-BE49-F238E27FC236}">
                <a16:creationId xmlns:a16="http://schemas.microsoft.com/office/drawing/2014/main" id="{4CDE09C6-860A-22FA-B1A8-350793B4A5BE}"/>
              </a:ext>
            </a:extLst>
          </p:cNvPr>
          <p:cNvPicPr>
            <a:picLocks noChangeAspect="1"/>
          </p:cNvPicPr>
          <p:nvPr/>
        </p:nvPicPr>
        <p:blipFill>
          <a:blip r:embed="rId3"/>
          <a:srcRect r="24908"/>
          <a:stretch>
            <a:fillRect/>
          </a:stretch>
        </p:blipFill>
        <p:spPr>
          <a:xfrm>
            <a:off x="367237" y="1417638"/>
            <a:ext cx="5728764" cy="3178763"/>
          </a:xfrm>
          <a:prstGeom prst="rect">
            <a:avLst/>
          </a:prstGeom>
          <a:ln w="12700">
            <a:miter lim="400000"/>
          </a:ln>
        </p:spPr>
      </p:pic>
      <p:pic>
        <p:nvPicPr>
          <p:cNvPr id="9" name="Image" descr="Image">
            <a:extLst>
              <a:ext uri="{FF2B5EF4-FFF2-40B4-BE49-F238E27FC236}">
                <a16:creationId xmlns:a16="http://schemas.microsoft.com/office/drawing/2014/main" id="{68C7375F-6928-8D56-91E3-8AD213D475CC}"/>
              </a:ext>
            </a:extLst>
          </p:cNvPr>
          <p:cNvPicPr>
            <a:picLocks noChangeAspect="1"/>
          </p:cNvPicPr>
          <p:nvPr/>
        </p:nvPicPr>
        <p:blipFill>
          <a:blip r:embed="rId4"/>
          <a:stretch>
            <a:fillRect/>
          </a:stretch>
        </p:blipFill>
        <p:spPr>
          <a:xfrm>
            <a:off x="1424379" y="3635548"/>
            <a:ext cx="4309864" cy="2874910"/>
          </a:xfrm>
          <a:prstGeom prst="rect">
            <a:avLst/>
          </a:prstGeom>
          <a:ln w="12700">
            <a:miter lim="400000"/>
          </a:ln>
        </p:spPr>
      </p:pic>
      <p:sp>
        <p:nvSpPr>
          <p:cNvPr id="14" name="1989">
            <a:extLst>
              <a:ext uri="{FF2B5EF4-FFF2-40B4-BE49-F238E27FC236}">
                <a16:creationId xmlns:a16="http://schemas.microsoft.com/office/drawing/2014/main" id="{FA9B1BD2-5B1D-3894-ACEF-948B9A1EC0E8}"/>
              </a:ext>
            </a:extLst>
          </p:cNvPr>
          <p:cNvSpPr/>
          <p:nvPr/>
        </p:nvSpPr>
        <p:spPr>
          <a:xfrm flipH="1">
            <a:off x="58167" y="1445941"/>
            <a:ext cx="1366212" cy="9287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50800" tIns="50800" rIns="50800" bIns="5080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lvl="2" indent="448055" algn="l" defTabSz="1194786">
              <a:lnSpc>
                <a:spcPct val="90000"/>
              </a:lnSpc>
              <a:spcBef>
                <a:spcPts val="2200"/>
              </a:spcBef>
              <a:defRPr sz="2352" b="1">
                <a:solidFill>
                  <a:srgbClr val="000000"/>
                </a:solidFill>
              </a:defRPr>
            </a:pPr>
            <a:r>
              <a:t>1989</a:t>
            </a:r>
          </a:p>
        </p:txBody>
      </p:sp>
      <p:pic>
        <p:nvPicPr>
          <p:cNvPr id="17" name="Image" descr="Image">
            <a:extLst>
              <a:ext uri="{FF2B5EF4-FFF2-40B4-BE49-F238E27FC236}">
                <a16:creationId xmlns:a16="http://schemas.microsoft.com/office/drawing/2014/main" id="{86559423-D211-D451-7646-1FEA898C1AF4}"/>
              </a:ext>
            </a:extLst>
          </p:cNvPr>
          <p:cNvPicPr>
            <a:picLocks noChangeAspect="1"/>
          </p:cNvPicPr>
          <p:nvPr/>
        </p:nvPicPr>
        <p:blipFill>
          <a:blip r:embed="rId5"/>
          <a:srcRect l="2166" t="2419"/>
          <a:stretch>
            <a:fillRect/>
          </a:stretch>
        </p:blipFill>
        <p:spPr>
          <a:xfrm>
            <a:off x="1406767" y="1977519"/>
            <a:ext cx="1216527" cy="1086529"/>
          </a:xfrm>
          <a:prstGeom prst="rect">
            <a:avLst/>
          </a:prstGeom>
          <a:ln w="12700">
            <a:miter lim="400000"/>
          </a:ln>
        </p:spPr>
      </p:pic>
      <p:pic>
        <p:nvPicPr>
          <p:cNvPr id="20" name="Image" descr="Image">
            <a:extLst>
              <a:ext uri="{FF2B5EF4-FFF2-40B4-BE49-F238E27FC236}">
                <a16:creationId xmlns:a16="http://schemas.microsoft.com/office/drawing/2014/main" id="{7E524D5F-D52A-BD56-9925-B4A3546EBE0C}"/>
              </a:ext>
            </a:extLst>
          </p:cNvPr>
          <p:cNvPicPr>
            <a:picLocks noChangeAspect="1"/>
          </p:cNvPicPr>
          <p:nvPr/>
        </p:nvPicPr>
        <p:blipFill>
          <a:blip r:embed="rId5"/>
          <a:srcRect l="2166" t="2419"/>
          <a:stretch>
            <a:fillRect/>
          </a:stretch>
        </p:blipFill>
        <p:spPr>
          <a:xfrm>
            <a:off x="3597401" y="2429119"/>
            <a:ext cx="1216527" cy="1086529"/>
          </a:xfrm>
          <a:prstGeom prst="rect">
            <a:avLst/>
          </a:prstGeom>
          <a:ln w="12700">
            <a:miter lim="400000"/>
          </a:ln>
        </p:spPr>
      </p:pic>
      <p:sp>
        <p:nvSpPr>
          <p:cNvPr id="3" name="Line">
            <a:extLst>
              <a:ext uri="{FF2B5EF4-FFF2-40B4-BE49-F238E27FC236}">
                <a16:creationId xmlns:a16="http://schemas.microsoft.com/office/drawing/2014/main" id="{F14FF71E-9CAE-A21F-0866-6B7D04242247}"/>
              </a:ext>
            </a:extLst>
          </p:cNvPr>
          <p:cNvSpPr/>
          <p:nvPr/>
        </p:nvSpPr>
        <p:spPr>
          <a:xfrm>
            <a:off x="5422536" y="1650397"/>
            <a:ext cx="1177616" cy="0"/>
          </a:xfrm>
          <a:prstGeom prst="line">
            <a:avLst/>
          </a:prstGeom>
          <a:ln w="76200">
            <a:solidFill>
              <a:srgbClr val="000000"/>
            </a:solidFill>
            <a:miter lim="400000"/>
            <a:tailEnd type="triangle"/>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pic>
        <p:nvPicPr>
          <p:cNvPr id="8" name="Picture 9" descr="Text&#10;&#10;Description automatically generated">
            <a:extLst>
              <a:ext uri="{FF2B5EF4-FFF2-40B4-BE49-F238E27FC236}">
                <a16:creationId xmlns:a16="http://schemas.microsoft.com/office/drawing/2014/main" id="{8209969C-A845-6343-2E08-BABE87093FA3}"/>
              </a:ext>
            </a:extLst>
          </p:cNvPr>
          <p:cNvPicPr>
            <a:picLocks noChangeAspect="1"/>
          </p:cNvPicPr>
          <p:nvPr/>
        </p:nvPicPr>
        <p:blipFill>
          <a:blip r:embed="rId6"/>
          <a:stretch>
            <a:fillRect/>
          </a:stretch>
        </p:blipFill>
        <p:spPr>
          <a:xfrm>
            <a:off x="6820952" y="1470127"/>
            <a:ext cx="4780813" cy="1400198"/>
          </a:xfrm>
          <a:prstGeom prst="rect">
            <a:avLst/>
          </a:prstGeom>
        </p:spPr>
      </p:pic>
    </p:spTree>
    <p:extLst>
      <p:ext uri="{BB962C8B-B14F-4D97-AF65-F5344CB8AC3E}">
        <p14:creationId xmlns:p14="http://schemas.microsoft.com/office/powerpoint/2010/main" val="3635538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A797-9117-4E18-B7AF-556C6303B833}"/>
              </a:ext>
            </a:extLst>
          </p:cNvPr>
          <p:cNvSpPr>
            <a:spLocks noGrp="1"/>
          </p:cNvSpPr>
          <p:nvPr>
            <p:ph type="title"/>
          </p:nvPr>
        </p:nvSpPr>
        <p:spPr/>
        <p:txBody>
          <a:bodyPr/>
          <a:lstStyle/>
          <a:p>
            <a:r>
              <a:rPr lang="en-US"/>
              <a:t>Case study (1) Toronto Knock-Out (TKO)</a:t>
            </a:r>
          </a:p>
        </p:txBody>
      </p:sp>
      <p:sp>
        <p:nvSpPr>
          <p:cNvPr id="3" name="Content Placeholder 2">
            <a:extLst>
              <a:ext uri="{FF2B5EF4-FFF2-40B4-BE49-F238E27FC236}">
                <a16:creationId xmlns:a16="http://schemas.microsoft.com/office/drawing/2014/main" id="{0DE6A401-94F0-4BC6-9099-1E14EFC6765D}"/>
              </a:ext>
            </a:extLst>
          </p:cNvPr>
          <p:cNvSpPr>
            <a:spLocks noGrp="1"/>
          </p:cNvSpPr>
          <p:nvPr>
            <p:ph idx="1"/>
          </p:nvPr>
        </p:nvSpPr>
        <p:spPr>
          <a:xfrm>
            <a:off x="609600" y="1600201"/>
            <a:ext cx="6717527" cy="4525963"/>
          </a:xfrm>
        </p:spPr>
        <p:txBody>
          <a:bodyPr>
            <a:normAutofit/>
          </a:bodyPr>
          <a:lstStyle/>
          <a:p>
            <a:r>
              <a:rPr lang="en-US" sz="2800"/>
              <a:t>Hart et al., </a:t>
            </a:r>
            <a:r>
              <a:rPr lang="en-US" sz="2800" i="1"/>
              <a:t>Cell</a:t>
            </a:r>
            <a:r>
              <a:rPr lang="en-US" sz="2800"/>
              <a:t> (2015)</a:t>
            </a:r>
          </a:p>
          <a:p>
            <a:pPr lvl="1"/>
            <a:r>
              <a:rPr lang="en-US" sz="2400"/>
              <a:t>Goal: identify essential genes for all cell types</a:t>
            </a:r>
          </a:p>
          <a:p>
            <a:pPr lvl="1"/>
            <a:r>
              <a:rPr lang="en-US" sz="2400"/>
              <a:t>System: Genome-wide </a:t>
            </a:r>
            <a:r>
              <a:rPr lang="en-US" sz="2400" b="1">
                <a:solidFill>
                  <a:schemeClr val="accent3">
                    <a:lumMod val="50000"/>
                  </a:schemeClr>
                </a:solidFill>
              </a:rPr>
              <a:t>knock-out</a:t>
            </a:r>
            <a:r>
              <a:rPr lang="en-US" sz="2400"/>
              <a:t> (Cas9) screen across 6 human cell lines</a:t>
            </a:r>
          </a:p>
          <a:p>
            <a:pPr lvl="1"/>
            <a:r>
              <a:rPr lang="en-US" sz="2400"/>
              <a:t>Guide design: Each </a:t>
            </a:r>
            <a:r>
              <a:rPr lang="en-US" sz="2400" b="1">
                <a:solidFill>
                  <a:schemeClr val="accent3">
                    <a:lumMod val="50000"/>
                  </a:schemeClr>
                </a:solidFill>
              </a:rPr>
              <a:t>gene exon</a:t>
            </a:r>
            <a:r>
              <a:rPr lang="en-US" sz="2400">
                <a:solidFill>
                  <a:schemeClr val="accent3">
                    <a:lumMod val="50000"/>
                  </a:schemeClr>
                </a:solidFill>
              </a:rPr>
              <a:t> </a:t>
            </a:r>
            <a:r>
              <a:rPr lang="en-US" sz="2400"/>
              <a:t>was assigned with 6 guides without off-targets</a:t>
            </a:r>
          </a:p>
          <a:p>
            <a:pPr lvl="1"/>
            <a:r>
              <a:rPr lang="en-US" sz="2400"/>
              <a:t>Selection: </a:t>
            </a:r>
            <a:r>
              <a:rPr lang="en-US" sz="2400" b="1">
                <a:solidFill>
                  <a:schemeClr val="accent4"/>
                </a:solidFill>
              </a:rPr>
              <a:t>Fitness</a:t>
            </a:r>
            <a:r>
              <a:rPr lang="en-US" sz="2400">
                <a:solidFill>
                  <a:schemeClr val="accent4"/>
                </a:solidFill>
              </a:rPr>
              <a:t> </a:t>
            </a:r>
            <a:r>
              <a:rPr lang="en-US" sz="2400"/>
              <a:t>screen, sampling 0, 6, 12, 15, 18 days after transfection</a:t>
            </a:r>
          </a:p>
          <a:p>
            <a:endParaRPr lang="en-US" sz="2800"/>
          </a:p>
          <a:p>
            <a:endParaRPr lang="en-US" sz="2800"/>
          </a:p>
        </p:txBody>
      </p:sp>
      <p:sp>
        <p:nvSpPr>
          <p:cNvPr id="4" name="Slide Number Placeholder 3">
            <a:extLst>
              <a:ext uri="{FF2B5EF4-FFF2-40B4-BE49-F238E27FC236}">
                <a16:creationId xmlns:a16="http://schemas.microsoft.com/office/drawing/2014/main" id="{99F9A105-9E3F-4D89-991D-904261718F77}"/>
              </a:ext>
            </a:extLst>
          </p:cNvPr>
          <p:cNvSpPr>
            <a:spLocks noGrp="1"/>
          </p:cNvSpPr>
          <p:nvPr>
            <p:ph type="sldNum" sz="quarter" idx="12"/>
          </p:nvPr>
        </p:nvSpPr>
        <p:spPr/>
        <p:txBody>
          <a:bodyPr/>
          <a:lstStyle/>
          <a:p>
            <a:fld id="{371B65F6-4172-4674-96A7-FF623C1658F6}" type="slidenum">
              <a:rPr lang="en-US" smtClean="0"/>
              <a:t>100</a:t>
            </a:fld>
            <a:endParaRPr lang="en-US"/>
          </a:p>
        </p:txBody>
      </p:sp>
      <p:pic>
        <p:nvPicPr>
          <p:cNvPr id="6" name="Picture 5">
            <a:extLst>
              <a:ext uri="{FF2B5EF4-FFF2-40B4-BE49-F238E27FC236}">
                <a16:creationId xmlns:a16="http://schemas.microsoft.com/office/drawing/2014/main" id="{F1754BEF-593D-41DE-95C1-09204532DB0C}"/>
              </a:ext>
            </a:extLst>
          </p:cNvPr>
          <p:cNvPicPr>
            <a:picLocks noChangeAspect="1"/>
          </p:cNvPicPr>
          <p:nvPr/>
        </p:nvPicPr>
        <p:blipFill>
          <a:blip r:embed="rId3"/>
          <a:stretch>
            <a:fillRect/>
          </a:stretch>
        </p:blipFill>
        <p:spPr>
          <a:xfrm>
            <a:off x="7161434" y="1600201"/>
            <a:ext cx="4533699" cy="4525963"/>
          </a:xfrm>
          <a:prstGeom prst="rect">
            <a:avLst/>
          </a:prstGeom>
        </p:spPr>
      </p:pic>
    </p:spTree>
    <p:extLst>
      <p:ext uri="{BB962C8B-B14F-4D97-AF65-F5344CB8AC3E}">
        <p14:creationId xmlns:p14="http://schemas.microsoft.com/office/powerpoint/2010/main" val="38071658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EDF2-5A3D-4609-8506-7806CD956940}"/>
              </a:ext>
            </a:extLst>
          </p:cNvPr>
          <p:cNvSpPr>
            <a:spLocks noGrp="1"/>
          </p:cNvSpPr>
          <p:nvPr>
            <p:ph type="title"/>
          </p:nvPr>
        </p:nvSpPr>
        <p:spPr/>
        <p:txBody>
          <a:bodyPr/>
          <a:lstStyle/>
          <a:p>
            <a:r>
              <a:rPr lang="en-US"/>
              <a:t>Case study (2) CRISPRi-FlowFISH</a:t>
            </a:r>
          </a:p>
        </p:txBody>
      </p:sp>
      <p:sp>
        <p:nvSpPr>
          <p:cNvPr id="3" name="Content Placeholder 2">
            <a:extLst>
              <a:ext uri="{FF2B5EF4-FFF2-40B4-BE49-F238E27FC236}">
                <a16:creationId xmlns:a16="http://schemas.microsoft.com/office/drawing/2014/main" id="{C80F6E0A-50B4-4520-A296-5126C678301B}"/>
              </a:ext>
            </a:extLst>
          </p:cNvPr>
          <p:cNvSpPr>
            <a:spLocks noGrp="1"/>
          </p:cNvSpPr>
          <p:nvPr>
            <p:ph idx="1"/>
          </p:nvPr>
        </p:nvSpPr>
        <p:spPr>
          <a:xfrm>
            <a:off x="609600" y="1600201"/>
            <a:ext cx="7293997" cy="4525963"/>
          </a:xfrm>
        </p:spPr>
        <p:txBody>
          <a:bodyPr>
            <a:normAutofit/>
          </a:bodyPr>
          <a:lstStyle/>
          <a:p>
            <a:r>
              <a:rPr lang="en-US" sz="2800"/>
              <a:t>Fulco et al</a:t>
            </a:r>
            <a:r>
              <a:rPr lang="en-US" sz="2800" i="1"/>
              <a:t>., Nature Genetics </a:t>
            </a:r>
            <a:r>
              <a:rPr lang="en-US" sz="2800"/>
              <a:t>(2019)</a:t>
            </a:r>
          </a:p>
          <a:p>
            <a:pPr lvl="1"/>
            <a:r>
              <a:rPr lang="en-US" sz="2400"/>
              <a:t>Goal: identify </a:t>
            </a:r>
            <a:r>
              <a:rPr lang="en-US" sz="2400" b="1">
                <a:solidFill>
                  <a:schemeClr val="accent3">
                    <a:lumMod val="50000"/>
                  </a:schemeClr>
                </a:solidFill>
              </a:rPr>
              <a:t>functional enhancers</a:t>
            </a:r>
            <a:r>
              <a:rPr lang="en-US" sz="2400">
                <a:solidFill>
                  <a:schemeClr val="accent3">
                    <a:lumMod val="50000"/>
                  </a:schemeClr>
                </a:solidFill>
              </a:rPr>
              <a:t> </a:t>
            </a:r>
            <a:r>
              <a:rPr lang="en-US" sz="2400"/>
              <a:t>that regulate specific </a:t>
            </a:r>
            <a:r>
              <a:rPr lang="en-US" sz="2400" b="1">
                <a:solidFill>
                  <a:schemeClr val="accent4"/>
                </a:solidFill>
              </a:rPr>
              <a:t>gene’s expression</a:t>
            </a:r>
          </a:p>
          <a:p>
            <a:pPr lvl="1"/>
            <a:r>
              <a:rPr lang="en-US" sz="2400"/>
              <a:t>System: </a:t>
            </a:r>
            <a:r>
              <a:rPr lang="en-US" sz="2400" b="1">
                <a:solidFill>
                  <a:schemeClr val="accent3">
                    <a:lumMod val="50000"/>
                  </a:schemeClr>
                </a:solidFill>
              </a:rPr>
              <a:t>CRISPRi</a:t>
            </a:r>
            <a:r>
              <a:rPr lang="en-US" sz="2400"/>
              <a:t> (KRAB-dCas9) screen </a:t>
            </a:r>
          </a:p>
          <a:p>
            <a:pPr lvl="1"/>
            <a:r>
              <a:rPr lang="en-US" sz="2400"/>
              <a:t>Guide design: Each </a:t>
            </a:r>
            <a:r>
              <a:rPr lang="en-US" sz="2400" b="1">
                <a:solidFill>
                  <a:schemeClr val="accent3">
                    <a:lumMod val="50000"/>
                  </a:schemeClr>
                </a:solidFill>
              </a:rPr>
              <a:t>candidate enhancer</a:t>
            </a:r>
            <a:r>
              <a:rPr lang="en-US" sz="2400">
                <a:solidFill>
                  <a:schemeClr val="accent3">
                    <a:lumMod val="50000"/>
                  </a:schemeClr>
                </a:solidFill>
              </a:rPr>
              <a:t> </a:t>
            </a:r>
            <a:r>
              <a:rPr lang="en-US" sz="2400"/>
              <a:t>is targeted with many gRNAs (median n=55)</a:t>
            </a:r>
          </a:p>
          <a:p>
            <a:pPr lvl="1"/>
            <a:r>
              <a:rPr lang="en-US" sz="2400"/>
              <a:t>Selection: </a:t>
            </a:r>
            <a:r>
              <a:rPr lang="en-US" sz="2400" b="1">
                <a:solidFill>
                  <a:schemeClr val="accent4"/>
                </a:solidFill>
              </a:rPr>
              <a:t>FACS sorting by FISH signal</a:t>
            </a:r>
            <a:r>
              <a:rPr lang="en-US" sz="2400"/>
              <a:t> into 6 sorting bins</a:t>
            </a:r>
          </a:p>
          <a:p>
            <a:pPr lvl="1"/>
            <a:endParaRPr lang="en-US" sz="2400"/>
          </a:p>
        </p:txBody>
      </p:sp>
      <p:sp>
        <p:nvSpPr>
          <p:cNvPr id="4" name="Slide Number Placeholder 3">
            <a:extLst>
              <a:ext uri="{FF2B5EF4-FFF2-40B4-BE49-F238E27FC236}">
                <a16:creationId xmlns:a16="http://schemas.microsoft.com/office/drawing/2014/main" id="{7ACFCB70-7CD2-4A93-8DFD-54D5C37CC93E}"/>
              </a:ext>
            </a:extLst>
          </p:cNvPr>
          <p:cNvSpPr>
            <a:spLocks noGrp="1"/>
          </p:cNvSpPr>
          <p:nvPr>
            <p:ph type="sldNum" sz="quarter" idx="12"/>
          </p:nvPr>
        </p:nvSpPr>
        <p:spPr/>
        <p:txBody>
          <a:bodyPr/>
          <a:lstStyle/>
          <a:p>
            <a:fld id="{371B65F6-4172-4674-96A7-FF623C1658F6}" type="slidenum">
              <a:rPr lang="en-US" smtClean="0"/>
              <a:t>101</a:t>
            </a:fld>
            <a:endParaRPr lang="en-US"/>
          </a:p>
        </p:txBody>
      </p:sp>
      <p:pic>
        <p:nvPicPr>
          <p:cNvPr id="6" name="Picture 5">
            <a:extLst>
              <a:ext uri="{FF2B5EF4-FFF2-40B4-BE49-F238E27FC236}">
                <a16:creationId xmlns:a16="http://schemas.microsoft.com/office/drawing/2014/main" id="{9394F0F0-00E7-49A0-8FAC-D6E9F1D2783B}"/>
              </a:ext>
            </a:extLst>
          </p:cNvPr>
          <p:cNvPicPr>
            <a:picLocks noChangeAspect="1"/>
          </p:cNvPicPr>
          <p:nvPr/>
        </p:nvPicPr>
        <p:blipFill>
          <a:blip r:embed="rId3"/>
          <a:stretch>
            <a:fillRect/>
          </a:stretch>
        </p:blipFill>
        <p:spPr>
          <a:xfrm>
            <a:off x="8614755" y="1476943"/>
            <a:ext cx="2807294" cy="4956628"/>
          </a:xfrm>
          <a:prstGeom prst="rect">
            <a:avLst/>
          </a:prstGeom>
          <a:ln w="28575">
            <a:solidFill>
              <a:schemeClr val="tx1"/>
            </a:solidFill>
          </a:ln>
        </p:spPr>
      </p:pic>
    </p:spTree>
    <p:extLst>
      <p:ext uri="{BB962C8B-B14F-4D97-AF65-F5344CB8AC3E}">
        <p14:creationId xmlns:p14="http://schemas.microsoft.com/office/powerpoint/2010/main" val="2546031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EDF2-5A3D-4609-8506-7806CD956940}"/>
              </a:ext>
            </a:extLst>
          </p:cNvPr>
          <p:cNvSpPr>
            <a:spLocks noGrp="1"/>
          </p:cNvSpPr>
          <p:nvPr>
            <p:ph type="title"/>
          </p:nvPr>
        </p:nvSpPr>
        <p:spPr/>
        <p:txBody>
          <a:bodyPr/>
          <a:lstStyle/>
          <a:p>
            <a:r>
              <a:rPr lang="en-US"/>
              <a:t>Case study (2) CRISPRi-FlowFISH</a:t>
            </a:r>
          </a:p>
        </p:txBody>
      </p:sp>
      <p:sp>
        <p:nvSpPr>
          <p:cNvPr id="3" name="Content Placeholder 2">
            <a:extLst>
              <a:ext uri="{FF2B5EF4-FFF2-40B4-BE49-F238E27FC236}">
                <a16:creationId xmlns:a16="http://schemas.microsoft.com/office/drawing/2014/main" id="{C80F6E0A-50B4-4520-A296-5126C678301B}"/>
              </a:ext>
            </a:extLst>
          </p:cNvPr>
          <p:cNvSpPr>
            <a:spLocks noGrp="1"/>
          </p:cNvSpPr>
          <p:nvPr>
            <p:ph idx="1"/>
          </p:nvPr>
        </p:nvSpPr>
        <p:spPr>
          <a:xfrm>
            <a:off x="609600" y="1600201"/>
            <a:ext cx="5186901" cy="4525963"/>
          </a:xfrm>
        </p:spPr>
        <p:txBody>
          <a:bodyPr>
            <a:normAutofit/>
          </a:bodyPr>
          <a:lstStyle/>
          <a:p>
            <a:r>
              <a:rPr lang="en-US" sz="2400"/>
              <a:t>Fulco et al</a:t>
            </a:r>
            <a:r>
              <a:rPr lang="en-US" sz="2400" i="1"/>
              <a:t>., Nature Genetics </a:t>
            </a:r>
            <a:r>
              <a:rPr lang="en-US" sz="2400"/>
              <a:t>(2019)</a:t>
            </a:r>
          </a:p>
          <a:p>
            <a:pPr lvl="1"/>
            <a:r>
              <a:rPr lang="en-US" sz="2000"/>
              <a:t>Goal: identify </a:t>
            </a:r>
            <a:r>
              <a:rPr lang="en-US" sz="2000" b="1">
                <a:solidFill>
                  <a:schemeClr val="accent3">
                    <a:lumMod val="50000"/>
                  </a:schemeClr>
                </a:solidFill>
              </a:rPr>
              <a:t>functional enhancers</a:t>
            </a:r>
            <a:r>
              <a:rPr lang="en-US" sz="2000">
                <a:solidFill>
                  <a:schemeClr val="accent3">
                    <a:lumMod val="50000"/>
                  </a:schemeClr>
                </a:solidFill>
              </a:rPr>
              <a:t> </a:t>
            </a:r>
            <a:r>
              <a:rPr lang="en-US" sz="2000"/>
              <a:t>that regulate specific </a:t>
            </a:r>
            <a:r>
              <a:rPr lang="en-US" sz="2000" b="1">
                <a:solidFill>
                  <a:schemeClr val="accent4"/>
                </a:solidFill>
              </a:rPr>
              <a:t>gene’s expression</a:t>
            </a:r>
          </a:p>
          <a:p>
            <a:pPr lvl="1"/>
            <a:r>
              <a:rPr lang="en-US" sz="2000"/>
              <a:t>Guide design: Each </a:t>
            </a:r>
            <a:r>
              <a:rPr lang="en-US" sz="2000" b="1">
                <a:solidFill>
                  <a:schemeClr val="accent3">
                    <a:lumMod val="50000"/>
                  </a:schemeClr>
                </a:solidFill>
              </a:rPr>
              <a:t>candidate enhancer</a:t>
            </a:r>
            <a:r>
              <a:rPr lang="en-US" sz="2000">
                <a:solidFill>
                  <a:schemeClr val="accent3">
                    <a:lumMod val="50000"/>
                  </a:schemeClr>
                </a:solidFill>
              </a:rPr>
              <a:t> </a:t>
            </a:r>
            <a:r>
              <a:rPr lang="en-US" sz="2000"/>
              <a:t>is targeted with many gRNAs (median n=55)</a:t>
            </a:r>
          </a:p>
          <a:p>
            <a:pPr marL="457200" lvl="1" indent="0">
              <a:buNone/>
            </a:pPr>
            <a:endParaRPr lang="en-US" sz="2000"/>
          </a:p>
        </p:txBody>
      </p:sp>
      <p:sp>
        <p:nvSpPr>
          <p:cNvPr id="4" name="Slide Number Placeholder 3">
            <a:extLst>
              <a:ext uri="{FF2B5EF4-FFF2-40B4-BE49-F238E27FC236}">
                <a16:creationId xmlns:a16="http://schemas.microsoft.com/office/drawing/2014/main" id="{7ACFCB70-7CD2-4A93-8DFD-54D5C37CC93E}"/>
              </a:ext>
            </a:extLst>
          </p:cNvPr>
          <p:cNvSpPr>
            <a:spLocks noGrp="1"/>
          </p:cNvSpPr>
          <p:nvPr>
            <p:ph type="sldNum" sz="quarter" idx="12"/>
          </p:nvPr>
        </p:nvSpPr>
        <p:spPr/>
        <p:txBody>
          <a:bodyPr/>
          <a:lstStyle/>
          <a:p>
            <a:fld id="{371B65F6-4172-4674-96A7-FF623C1658F6}" type="slidenum">
              <a:rPr lang="en-US" smtClean="0"/>
              <a:t>102</a:t>
            </a:fld>
            <a:endParaRPr lang="en-US"/>
          </a:p>
        </p:txBody>
      </p:sp>
      <p:pic>
        <p:nvPicPr>
          <p:cNvPr id="7" name="Picture 6">
            <a:extLst>
              <a:ext uri="{FF2B5EF4-FFF2-40B4-BE49-F238E27FC236}">
                <a16:creationId xmlns:a16="http://schemas.microsoft.com/office/drawing/2014/main" id="{167DCC5E-0AA0-40DD-B7E9-00FC741C4282}"/>
              </a:ext>
            </a:extLst>
          </p:cNvPr>
          <p:cNvPicPr>
            <a:picLocks noChangeAspect="1"/>
          </p:cNvPicPr>
          <p:nvPr/>
        </p:nvPicPr>
        <p:blipFill>
          <a:blip r:embed="rId3"/>
          <a:stretch>
            <a:fillRect/>
          </a:stretch>
        </p:blipFill>
        <p:spPr>
          <a:xfrm>
            <a:off x="5871336" y="1600201"/>
            <a:ext cx="5809129" cy="5008779"/>
          </a:xfrm>
          <a:prstGeom prst="rect">
            <a:avLst/>
          </a:prstGeom>
        </p:spPr>
      </p:pic>
    </p:spTree>
    <p:extLst>
      <p:ext uri="{BB962C8B-B14F-4D97-AF65-F5344CB8AC3E}">
        <p14:creationId xmlns:p14="http://schemas.microsoft.com/office/powerpoint/2010/main" val="58294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Rounded Corners 241">
            <a:extLst>
              <a:ext uri="{FF2B5EF4-FFF2-40B4-BE49-F238E27FC236}">
                <a16:creationId xmlns:a16="http://schemas.microsoft.com/office/drawing/2014/main" id="{149A9F34-8FBC-48FF-9686-4E1DE91ED005}"/>
              </a:ext>
            </a:extLst>
          </p:cNvPr>
          <p:cNvSpPr/>
          <p:nvPr/>
        </p:nvSpPr>
        <p:spPr>
          <a:xfrm>
            <a:off x="2776285" y="3812711"/>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30B62-9C7E-408F-953A-618F35DC04F6}"/>
              </a:ext>
            </a:extLst>
          </p:cNvPr>
          <p:cNvSpPr>
            <a:spLocks noGrp="1"/>
          </p:cNvSpPr>
          <p:nvPr>
            <p:ph type="title"/>
          </p:nvPr>
        </p:nvSpPr>
        <p:spPr/>
        <p:txBody>
          <a:bodyPr/>
          <a:lstStyle/>
          <a:p>
            <a:r>
              <a:rPr lang="en-US"/>
              <a:t>Bulk CRISPR screens</a:t>
            </a:r>
          </a:p>
        </p:txBody>
      </p:sp>
      <p:sp>
        <p:nvSpPr>
          <p:cNvPr id="3" name="Slide Number Placeholder 2">
            <a:extLst>
              <a:ext uri="{FF2B5EF4-FFF2-40B4-BE49-F238E27FC236}">
                <a16:creationId xmlns:a16="http://schemas.microsoft.com/office/drawing/2014/main" id="{BAA97F6A-BBC8-4543-8A6D-70576BBA9EA3}"/>
              </a:ext>
            </a:extLst>
          </p:cNvPr>
          <p:cNvSpPr>
            <a:spLocks noGrp="1"/>
          </p:cNvSpPr>
          <p:nvPr>
            <p:ph type="sldNum" sz="quarter" idx="12"/>
          </p:nvPr>
        </p:nvSpPr>
        <p:spPr/>
        <p:txBody>
          <a:bodyPr/>
          <a:lstStyle/>
          <a:p>
            <a:fld id="{371B65F6-4172-4674-96A7-FF623C1658F6}" type="slidenum">
              <a:rPr lang="en-US" smtClean="0"/>
              <a:t>103</a:t>
            </a:fld>
            <a:endParaRPr lang="en-US"/>
          </a:p>
        </p:txBody>
      </p:sp>
      <mc:AlternateContent xmlns:mc="http://schemas.openxmlformats.org/markup-compatibility/2006" xmlns:p14="http://schemas.microsoft.com/office/powerpoint/2010/main">
        <mc:Choice Requires="p14">
          <p:contentPart p14:bwMode="auto" r:id="rId2">
            <p14:nvContentPartPr>
              <p14:cNvPr id="104" name="Ink 103">
                <a:extLst>
                  <a:ext uri="{FF2B5EF4-FFF2-40B4-BE49-F238E27FC236}">
                    <a16:creationId xmlns:a16="http://schemas.microsoft.com/office/drawing/2014/main" id="{8606291E-FD2E-4E89-9608-261E075AAB90}"/>
                  </a:ext>
                </a:extLst>
              </p14:cNvPr>
              <p14:cNvContentPartPr/>
              <p14:nvPr/>
            </p14:nvContentPartPr>
            <p14:xfrm>
              <a:off x="8679744" y="5279216"/>
              <a:ext cx="1886381" cy="341"/>
            </p14:xfrm>
          </p:contentPart>
        </mc:Choice>
        <mc:Fallback xmlns="">
          <p:pic>
            <p:nvPicPr>
              <p:cNvPr id="104" name="Ink 103">
                <a:extLst>
                  <a:ext uri="{FF2B5EF4-FFF2-40B4-BE49-F238E27FC236}">
                    <a16:creationId xmlns:a16="http://schemas.microsoft.com/office/drawing/2014/main" id="{8606291E-FD2E-4E89-9608-261E075AAB90}"/>
                  </a:ext>
                </a:extLst>
              </p:cNvPr>
              <p:cNvPicPr/>
              <p:nvPr/>
            </p:nvPicPr>
            <p:blipFill>
              <a:blip r:embed="rId3"/>
              <a:stretch>
                <a:fillRect/>
              </a:stretch>
            </p:blipFill>
            <p:spPr>
              <a:xfrm>
                <a:off x="8670744" y="5270691"/>
                <a:ext cx="1904021" cy="1705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5" name="Ink 104">
                <a:extLst>
                  <a:ext uri="{FF2B5EF4-FFF2-40B4-BE49-F238E27FC236}">
                    <a16:creationId xmlns:a16="http://schemas.microsoft.com/office/drawing/2014/main" id="{42CBF8E7-1275-44D1-A31A-76EF43100DDF}"/>
                  </a:ext>
                </a:extLst>
              </p14:cNvPr>
              <p14:cNvContentPartPr/>
              <p14:nvPr/>
            </p14:nvContentPartPr>
            <p14:xfrm>
              <a:off x="8674008" y="3959910"/>
              <a:ext cx="337" cy="1313850"/>
            </p14:xfrm>
          </p:contentPart>
        </mc:Choice>
        <mc:Fallback xmlns="">
          <p:pic>
            <p:nvPicPr>
              <p:cNvPr id="105" name="Ink 104">
                <a:extLst>
                  <a:ext uri="{FF2B5EF4-FFF2-40B4-BE49-F238E27FC236}">
                    <a16:creationId xmlns:a16="http://schemas.microsoft.com/office/drawing/2014/main" id="{42CBF8E7-1275-44D1-A31A-76EF43100DDF}"/>
                  </a:ext>
                </a:extLst>
              </p:cNvPr>
              <p:cNvPicPr/>
              <p:nvPr/>
            </p:nvPicPr>
            <p:blipFill>
              <a:blip r:embed="rId5"/>
              <a:stretch>
                <a:fillRect/>
              </a:stretch>
            </p:blipFill>
            <p:spPr>
              <a:xfrm>
                <a:off x="8665583" y="3950911"/>
                <a:ext cx="16850" cy="133148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6" name="Ink 105">
                <a:extLst>
                  <a:ext uri="{FF2B5EF4-FFF2-40B4-BE49-F238E27FC236}">
                    <a16:creationId xmlns:a16="http://schemas.microsoft.com/office/drawing/2014/main" id="{FC809858-AAC0-49AC-921B-93EB987C7684}"/>
                  </a:ext>
                </a:extLst>
              </p14:cNvPr>
              <p14:cNvContentPartPr/>
              <p14:nvPr/>
            </p14:nvContentPartPr>
            <p14:xfrm>
              <a:off x="8848135" y="4211564"/>
              <a:ext cx="1572884" cy="968423"/>
            </p14:xfrm>
          </p:contentPart>
        </mc:Choice>
        <mc:Fallback xmlns="">
          <p:pic>
            <p:nvPicPr>
              <p:cNvPr id="106" name="Ink 105">
                <a:extLst>
                  <a:ext uri="{FF2B5EF4-FFF2-40B4-BE49-F238E27FC236}">
                    <a16:creationId xmlns:a16="http://schemas.microsoft.com/office/drawing/2014/main" id="{FC809858-AAC0-49AC-921B-93EB987C7684}"/>
                  </a:ext>
                </a:extLst>
              </p:cNvPr>
              <p:cNvPicPr/>
              <p:nvPr/>
            </p:nvPicPr>
            <p:blipFill>
              <a:blip r:embed="rId7"/>
              <a:stretch>
                <a:fillRect/>
              </a:stretch>
            </p:blipFill>
            <p:spPr>
              <a:xfrm>
                <a:off x="8839135" y="4202564"/>
                <a:ext cx="1590524" cy="98606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7" name="Ink 106">
                <a:extLst>
                  <a:ext uri="{FF2B5EF4-FFF2-40B4-BE49-F238E27FC236}">
                    <a16:creationId xmlns:a16="http://schemas.microsoft.com/office/drawing/2014/main" id="{5456E9D0-BF07-4BB9-9177-B082F24E9244}"/>
                  </a:ext>
                </a:extLst>
              </p14:cNvPr>
              <p14:cNvContentPartPr/>
              <p14:nvPr/>
            </p14:nvContentPartPr>
            <p14:xfrm>
              <a:off x="8636345" y="3953306"/>
              <a:ext cx="75253" cy="68199"/>
            </p14:xfrm>
          </p:contentPart>
        </mc:Choice>
        <mc:Fallback xmlns="">
          <p:pic>
            <p:nvPicPr>
              <p:cNvPr id="107" name="Ink 106">
                <a:extLst>
                  <a:ext uri="{FF2B5EF4-FFF2-40B4-BE49-F238E27FC236}">
                    <a16:creationId xmlns:a16="http://schemas.microsoft.com/office/drawing/2014/main" id="{5456E9D0-BF07-4BB9-9177-B082F24E9244}"/>
                  </a:ext>
                </a:extLst>
              </p:cNvPr>
              <p:cNvPicPr/>
              <p:nvPr/>
            </p:nvPicPr>
            <p:blipFill>
              <a:blip r:embed="rId9"/>
              <a:stretch>
                <a:fillRect/>
              </a:stretch>
            </p:blipFill>
            <p:spPr>
              <a:xfrm>
                <a:off x="8627343" y="3944285"/>
                <a:ext cx="92896" cy="8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8" name="Ink 107">
                <a:extLst>
                  <a:ext uri="{FF2B5EF4-FFF2-40B4-BE49-F238E27FC236}">
                    <a16:creationId xmlns:a16="http://schemas.microsoft.com/office/drawing/2014/main" id="{9A0380E8-3F96-4AC1-B56E-5A08C48BF360}"/>
                  </a:ext>
                </a:extLst>
              </p14:cNvPr>
              <p14:cNvContentPartPr/>
              <p14:nvPr/>
            </p14:nvContentPartPr>
            <p14:xfrm>
              <a:off x="10536224" y="5249083"/>
              <a:ext cx="39820" cy="67858"/>
            </p14:xfrm>
          </p:contentPart>
        </mc:Choice>
        <mc:Fallback xmlns="">
          <p:pic>
            <p:nvPicPr>
              <p:cNvPr id="108" name="Ink 107">
                <a:extLst>
                  <a:ext uri="{FF2B5EF4-FFF2-40B4-BE49-F238E27FC236}">
                    <a16:creationId xmlns:a16="http://schemas.microsoft.com/office/drawing/2014/main" id="{9A0380E8-3F96-4AC1-B56E-5A08C48BF360}"/>
                  </a:ext>
                </a:extLst>
              </p:cNvPr>
              <p:cNvPicPr/>
              <p:nvPr/>
            </p:nvPicPr>
            <p:blipFill>
              <a:blip r:embed="rId11"/>
              <a:stretch>
                <a:fillRect/>
              </a:stretch>
            </p:blipFill>
            <p:spPr>
              <a:xfrm>
                <a:off x="10527174" y="5240107"/>
                <a:ext cx="57558" cy="85451"/>
              </a:xfrm>
              <a:prstGeom prst="rect">
                <a:avLst/>
              </a:prstGeom>
            </p:spPr>
          </p:pic>
        </mc:Fallback>
      </mc:AlternateContent>
      <p:grpSp>
        <p:nvGrpSpPr>
          <p:cNvPr id="114" name="Group 113">
            <a:extLst>
              <a:ext uri="{FF2B5EF4-FFF2-40B4-BE49-F238E27FC236}">
                <a16:creationId xmlns:a16="http://schemas.microsoft.com/office/drawing/2014/main" id="{DDAF66DD-6AF8-4301-BAE7-C540B624ABF9}"/>
              </a:ext>
            </a:extLst>
          </p:cNvPr>
          <p:cNvGrpSpPr/>
          <p:nvPr/>
        </p:nvGrpSpPr>
        <p:grpSpPr>
          <a:xfrm>
            <a:off x="9270505" y="5534394"/>
            <a:ext cx="395640" cy="315622"/>
            <a:chOff x="2614952" y="1798615"/>
            <a:chExt cx="723900" cy="571500"/>
          </a:xfrm>
        </p:grpSpPr>
        <p:grpSp>
          <p:nvGrpSpPr>
            <p:cNvPr id="145" name="Group 144">
              <a:extLst>
                <a:ext uri="{FF2B5EF4-FFF2-40B4-BE49-F238E27FC236}">
                  <a16:creationId xmlns:a16="http://schemas.microsoft.com/office/drawing/2014/main" id="{43D720C9-5AA7-46D4-921E-610E322B37E3}"/>
                </a:ext>
              </a:extLst>
            </p:cNvPr>
            <p:cNvGrpSpPr/>
            <p:nvPr/>
          </p:nvGrpSpPr>
          <p:grpSpPr>
            <a:xfrm>
              <a:off x="2614952" y="1798615"/>
              <a:ext cx="723900" cy="571500"/>
              <a:chOff x="279806" y="1994404"/>
              <a:chExt cx="723900" cy="571500"/>
            </a:xfrm>
          </p:grpSpPr>
          <p:grpSp>
            <p:nvGrpSpPr>
              <p:cNvPr id="150" name="Group 149">
                <a:extLst>
                  <a:ext uri="{FF2B5EF4-FFF2-40B4-BE49-F238E27FC236}">
                    <a16:creationId xmlns:a16="http://schemas.microsoft.com/office/drawing/2014/main" id="{2A406BAE-56F1-46D1-8185-DB547BDE0725}"/>
                  </a:ext>
                </a:extLst>
              </p:cNvPr>
              <p:cNvGrpSpPr/>
              <p:nvPr/>
            </p:nvGrpSpPr>
            <p:grpSpPr>
              <a:xfrm>
                <a:off x="279806" y="1994404"/>
                <a:ext cx="723900" cy="571500"/>
                <a:chOff x="1532467" y="4364567"/>
                <a:chExt cx="723900" cy="571500"/>
              </a:xfrm>
            </p:grpSpPr>
            <p:sp>
              <p:nvSpPr>
                <p:cNvPr id="152" name="Oval 151">
                  <a:extLst>
                    <a:ext uri="{FF2B5EF4-FFF2-40B4-BE49-F238E27FC236}">
                      <a16:creationId xmlns:a16="http://schemas.microsoft.com/office/drawing/2014/main" id="{4C0D6E72-C9DB-4B74-8FF4-C46559F13E9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E128452-5938-40FF-A3E9-DF6CE7FEF7D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2">
                <p14:nvContentPartPr>
                  <p14:cNvPr id="151" name="Ink 150">
                    <a:extLst>
                      <a:ext uri="{FF2B5EF4-FFF2-40B4-BE49-F238E27FC236}">
                        <a16:creationId xmlns:a16="http://schemas.microsoft.com/office/drawing/2014/main" id="{5DBF63D2-6B2B-40F1-B23E-78C13171ADF8}"/>
                      </a:ext>
                    </a:extLst>
                  </p14:cNvPr>
                  <p14:cNvContentPartPr/>
                  <p14:nvPr/>
                </p14:nvContentPartPr>
                <p14:xfrm>
                  <a:off x="417743" y="2326287"/>
                  <a:ext cx="250200" cy="15120"/>
                </p14:xfrm>
              </p:contentPart>
            </mc:Choice>
            <mc:Fallback xmlns="">
              <p:pic>
                <p:nvPicPr>
                  <p:cNvPr id="151" name="Ink 150">
                    <a:extLst>
                      <a:ext uri="{FF2B5EF4-FFF2-40B4-BE49-F238E27FC236}">
                        <a16:creationId xmlns:a16="http://schemas.microsoft.com/office/drawing/2014/main" id="{5DBF63D2-6B2B-40F1-B23E-78C13171ADF8}"/>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46" name="Group 145">
              <a:extLst>
                <a:ext uri="{FF2B5EF4-FFF2-40B4-BE49-F238E27FC236}">
                  <a16:creationId xmlns:a16="http://schemas.microsoft.com/office/drawing/2014/main" id="{13F17245-E60C-42F7-877D-6293462C1E4E}"/>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14">
                <p14:nvContentPartPr>
                  <p14:cNvPr id="147" name="Ink 146">
                    <a:extLst>
                      <a:ext uri="{FF2B5EF4-FFF2-40B4-BE49-F238E27FC236}">
                        <a16:creationId xmlns:a16="http://schemas.microsoft.com/office/drawing/2014/main" id="{8E597243-F9EB-4E2E-8576-53A47F8BB46C}"/>
                      </a:ext>
                    </a:extLst>
                  </p14:cNvPr>
                  <p14:cNvContentPartPr/>
                  <p14:nvPr/>
                </p14:nvContentPartPr>
                <p14:xfrm>
                  <a:off x="4162490" y="2488023"/>
                  <a:ext cx="53640" cy="87840"/>
                </p14:xfrm>
              </p:contentPart>
            </mc:Choice>
            <mc:Fallback xmlns="">
              <p:pic>
                <p:nvPicPr>
                  <p:cNvPr id="147" name="Ink 146">
                    <a:extLst>
                      <a:ext uri="{FF2B5EF4-FFF2-40B4-BE49-F238E27FC236}">
                        <a16:creationId xmlns:a16="http://schemas.microsoft.com/office/drawing/2014/main" id="{8E597243-F9EB-4E2E-8576-53A47F8BB46C}"/>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8" name="Ink 147">
                    <a:extLst>
                      <a:ext uri="{FF2B5EF4-FFF2-40B4-BE49-F238E27FC236}">
                        <a16:creationId xmlns:a16="http://schemas.microsoft.com/office/drawing/2014/main" id="{5E8FDDB4-D8FB-4E27-8202-0A2E09975334}"/>
                      </a:ext>
                    </a:extLst>
                  </p14:cNvPr>
                  <p14:cNvContentPartPr/>
                  <p14:nvPr/>
                </p14:nvContentPartPr>
                <p14:xfrm>
                  <a:off x="4153490" y="2490183"/>
                  <a:ext cx="72000" cy="83880"/>
                </p14:xfrm>
              </p:contentPart>
            </mc:Choice>
            <mc:Fallback xmlns="">
              <p:pic>
                <p:nvPicPr>
                  <p:cNvPr id="148" name="Ink 147">
                    <a:extLst>
                      <a:ext uri="{FF2B5EF4-FFF2-40B4-BE49-F238E27FC236}">
                        <a16:creationId xmlns:a16="http://schemas.microsoft.com/office/drawing/2014/main" id="{5E8FDDB4-D8FB-4E27-8202-0A2E09975334}"/>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9" name="Ink 148">
                    <a:extLst>
                      <a:ext uri="{FF2B5EF4-FFF2-40B4-BE49-F238E27FC236}">
                        <a16:creationId xmlns:a16="http://schemas.microsoft.com/office/drawing/2014/main" id="{683EA781-F5DE-404C-9EE7-4FA27E137C68}"/>
                      </a:ext>
                    </a:extLst>
                  </p14:cNvPr>
                  <p14:cNvContentPartPr/>
                  <p14:nvPr/>
                </p14:nvContentPartPr>
                <p14:xfrm>
                  <a:off x="4149890" y="2531223"/>
                  <a:ext cx="81000" cy="2880"/>
                </p14:xfrm>
              </p:contentPart>
            </mc:Choice>
            <mc:Fallback xmlns="">
              <p:pic>
                <p:nvPicPr>
                  <p:cNvPr id="149" name="Ink 148">
                    <a:extLst>
                      <a:ext uri="{FF2B5EF4-FFF2-40B4-BE49-F238E27FC236}">
                        <a16:creationId xmlns:a16="http://schemas.microsoft.com/office/drawing/2014/main" id="{683EA781-F5DE-404C-9EE7-4FA27E137C68}"/>
                      </a:ext>
                    </a:extLst>
                  </p:cNvPr>
                  <p:cNvPicPr/>
                  <p:nvPr/>
                </p:nvPicPr>
                <p:blipFill>
                  <a:blip r:embed="rId19"/>
                  <a:stretch>
                    <a:fillRect/>
                  </a:stretch>
                </p:blipFill>
                <p:spPr>
                  <a:xfrm>
                    <a:off x="4120961" y="2513223"/>
                    <a:ext cx="137700" cy="38160"/>
                  </a:xfrm>
                  <a:prstGeom prst="rect">
                    <a:avLst/>
                  </a:prstGeom>
                </p:spPr>
              </p:pic>
            </mc:Fallback>
          </mc:AlternateContent>
        </p:grpSp>
      </p:grpSp>
      <p:grpSp>
        <p:nvGrpSpPr>
          <p:cNvPr id="115" name="Group 114">
            <a:extLst>
              <a:ext uri="{FF2B5EF4-FFF2-40B4-BE49-F238E27FC236}">
                <a16:creationId xmlns:a16="http://schemas.microsoft.com/office/drawing/2014/main" id="{F4A76EC1-5FCA-42F5-9691-0717E02180D2}"/>
              </a:ext>
            </a:extLst>
          </p:cNvPr>
          <p:cNvGrpSpPr/>
          <p:nvPr/>
        </p:nvGrpSpPr>
        <p:grpSpPr>
          <a:xfrm>
            <a:off x="8595653" y="5524675"/>
            <a:ext cx="395640" cy="315622"/>
            <a:chOff x="3114625" y="2048012"/>
            <a:chExt cx="723900" cy="571500"/>
          </a:xfrm>
        </p:grpSpPr>
        <p:grpSp>
          <p:nvGrpSpPr>
            <p:cNvPr id="136" name="Group 135">
              <a:extLst>
                <a:ext uri="{FF2B5EF4-FFF2-40B4-BE49-F238E27FC236}">
                  <a16:creationId xmlns:a16="http://schemas.microsoft.com/office/drawing/2014/main" id="{F54AC52F-06AE-4DC1-B8FB-E7509E60CEC0}"/>
                </a:ext>
              </a:extLst>
            </p:cNvPr>
            <p:cNvGrpSpPr/>
            <p:nvPr/>
          </p:nvGrpSpPr>
          <p:grpSpPr>
            <a:xfrm>
              <a:off x="3114625" y="2048012"/>
              <a:ext cx="723900" cy="571500"/>
              <a:chOff x="279806" y="1994404"/>
              <a:chExt cx="723900" cy="571500"/>
            </a:xfrm>
          </p:grpSpPr>
          <p:grpSp>
            <p:nvGrpSpPr>
              <p:cNvPr id="141" name="Group 140">
                <a:extLst>
                  <a:ext uri="{FF2B5EF4-FFF2-40B4-BE49-F238E27FC236}">
                    <a16:creationId xmlns:a16="http://schemas.microsoft.com/office/drawing/2014/main" id="{653565D6-A9E1-43D9-A0FA-8BFF6A351D8F}"/>
                  </a:ext>
                </a:extLst>
              </p:cNvPr>
              <p:cNvGrpSpPr/>
              <p:nvPr/>
            </p:nvGrpSpPr>
            <p:grpSpPr>
              <a:xfrm>
                <a:off x="279806" y="1994404"/>
                <a:ext cx="723900" cy="571500"/>
                <a:chOff x="1532467" y="4364567"/>
                <a:chExt cx="723900" cy="571500"/>
              </a:xfrm>
            </p:grpSpPr>
            <p:sp>
              <p:nvSpPr>
                <p:cNvPr id="143" name="Oval 142">
                  <a:extLst>
                    <a:ext uri="{FF2B5EF4-FFF2-40B4-BE49-F238E27FC236}">
                      <a16:creationId xmlns:a16="http://schemas.microsoft.com/office/drawing/2014/main" id="{6EBDE730-4410-45AF-A006-B432D5ADBA0B}"/>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9360CB1-6A32-47C7-800F-8EF79102FF49}"/>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20">
                <p14:nvContentPartPr>
                  <p14:cNvPr id="142" name="Ink 141">
                    <a:extLst>
                      <a:ext uri="{FF2B5EF4-FFF2-40B4-BE49-F238E27FC236}">
                        <a16:creationId xmlns:a16="http://schemas.microsoft.com/office/drawing/2014/main" id="{4C4A5008-9D9A-40F0-B31C-DFCC5B86B969}"/>
                      </a:ext>
                    </a:extLst>
                  </p14:cNvPr>
                  <p14:cNvContentPartPr/>
                  <p14:nvPr/>
                </p14:nvContentPartPr>
                <p14:xfrm>
                  <a:off x="417743" y="2326287"/>
                  <a:ext cx="250200" cy="15120"/>
                </p14:xfrm>
              </p:contentPart>
            </mc:Choice>
            <mc:Fallback xmlns="">
              <p:pic>
                <p:nvPicPr>
                  <p:cNvPr id="142" name="Ink 141">
                    <a:extLst>
                      <a:ext uri="{FF2B5EF4-FFF2-40B4-BE49-F238E27FC236}">
                        <a16:creationId xmlns:a16="http://schemas.microsoft.com/office/drawing/2014/main" id="{4C4A5008-9D9A-40F0-B31C-DFCC5B86B969}"/>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37" name="Group 136">
              <a:extLst>
                <a:ext uri="{FF2B5EF4-FFF2-40B4-BE49-F238E27FC236}">
                  <a16:creationId xmlns:a16="http://schemas.microsoft.com/office/drawing/2014/main" id="{4A1CAE8C-B286-4ADD-8D02-0D8EF8F89EDB}"/>
                </a:ext>
              </a:extLst>
            </p:cNvPr>
            <p:cNvGrpSpPr/>
            <p:nvPr/>
          </p:nvGrpSpPr>
          <p:grpSpPr>
            <a:xfrm>
              <a:off x="3338852" y="2379895"/>
              <a:ext cx="45719" cy="49580"/>
              <a:chOff x="4149890" y="2488023"/>
              <a:chExt cx="81000" cy="87840"/>
            </a:xfrm>
          </p:grpSpPr>
          <mc:AlternateContent xmlns:mc="http://schemas.openxmlformats.org/markup-compatibility/2006" xmlns:p14="http://schemas.microsoft.com/office/powerpoint/2010/main">
            <mc:Choice Requires="p14">
              <p:contentPart p14:bwMode="auto" r:id="rId21">
                <p14:nvContentPartPr>
                  <p14:cNvPr id="138" name="Ink 137">
                    <a:extLst>
                      <a:ext uri="{FF2B5EF4-FFF2-40B4-BE49-F238E27FC236}">
                        <a16:creationId xmlns:a16="http://schemas.microsoft.com/office/drawing/2014/main" id="{05D1B7CB-F0FE-4EC6-B6BA-978B2D6E704C}"/>
                      </a:ext>
                    </a:extLst>
                  </p14:cNvPr>
                  <p14:cNvContentPartPr/>
                  <p14:nvPr/>
                </p14:nvContentPartPr>
                <p14:xfrm>
                  <a:off x="4162490" y="2488023"/>
                  <a:ext cx="53640" cy="87840"/>
                </p14:xfrm>
              </p:contentPart>
            </mc:Choice>
            <mc:Fallback xmlns="">
              <p:pic>
                <p:nvPicPr>
                  <p:cNvPr id="138" name="Ink 137">
                    <a:extLst>
                      <a:ext uri="{FF2B5EF4-FFF2-40B4-BE49-F238E27FC236}">
                        <a16:creationId xmlns:a16="http://schemas.microsoft.com/office/drawing/2014/main" id="{05D1B7CB-F0FE-4EC6-B6BA-978B2D6E704C}"/>
                      </a:ext>
                    </a:extLst>
                  </p:cNvPr>
                  <p:cNvPicPr/>
                  <p:nvPr/>
                </p:nvPicPr>
                <p:blipFill>
                  <a:blip r:embed="rId22"/>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9" name="Ink 138">
                    <a:extLst>
                      <a:ext uri="{FF2B5EF4-FFF2-40B4-BE49-F238E27FC236}">
                        <a16:creationId xmlns:a16="http://schemas.microsoft.com/office/drawing/2014/main" id="{2D7D0BB7-BBC0-452C-9134-7314743DA04D}"/>
                      </a:ext>
                    </a:extLst>
                  </p14:cNvPr>
                  <p14:cNvContentPartPr/>
                  <p14:nvPr/>
                </p14:nvContentPartPr>
                <p14:xfrm>
                  <a:off x="4153490" y="2490183"/>
                  <a:ext cx="72000" cy="83880"/>
                </p14:xfrm>
              </p:contentPart>
            </mc:Choice>
            <mc:Fallback xmlns="">
              <p:pic>
                <p:nvPicPr>
                  <p:cNvPr id="139" name="Ink 138">
                    <a:extLst>
                      <a:ext uri="{FF2B5EF4-FFF2-40B4-BE49-F238E27FC236}">
                        <a16:creationId xmlns:a16="http://schemas.microsoft.com/office/drawing/2014/main" id="{2D7D0BB7-BBC0-452C-9134-7314743DA04D}"/>
                      </a:ext>
                    </a:extLst>
                  </p:cNvPr>
                  <p:cNvPicPr/>
                  <p:nvPr/>
                </p:nvPicPr>
                <p:blipFill>
                  <a:blip r:embed="rId24"/>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0" name="Ink 139">
                    <a:extLst>
                      <a:ext uri="{FF2B5EF4-FFF2-40B4-BE49-F238E27FC236}">
                        <a16:creationId xmlns:a16="http://schemas.microsoft.com/office/drawing/2014/main" id="{5B22D8EE-657B-4BF3-BDFC-00B0FC48D156}"/>
                      </a:ext>
                    </a:extLst>
                  </p14:cNvPr>
                  <p14:cNvContentPartPr/>
                  <p14:nvPr/>
                </p14:nvContentPartPr>
                <p14:xfrm>
                  <a:off x="4149890" y="2531223"/>
                  <a:ext cx="81000" cy="2880"/>
                </p14:xfrm>
              </p:contentPart>
            </mc:Choice>
            <mc:Fallback xmlns="">
              <p:pic>
                <p:nvPicPr>
                  <p:cNvPr id="140" name="Ink 139">
                    <a:extLst>
                      <a:ext uri="{FF2B5EF4-FFF2-40B4-BE49-F238E27FC236}">
                        <a16:creationId xmlns:a16="http://schemas.microsoft.com/office/drawing/2014/main" id="{5B22D8EE-657B-4BF3-BDFC-00B0FC48D156}"/>
                      </a:ext>
                    </a:extLst>
                  </p:cNvPr>
                  <p:cNvPicPr/>
                  <p:nvPr/>
                </p:nvPicPr>
                <p:blipFill>
                  <a:blip r:embed="rId26"/>
                  <a:stretch>
                    <a:fillRect/>
                  </a:stretch>
                </p:blipFill>
                <p:spPr>
                  <a:xfrm>
                    <a:off x="4120961" y="2513223"/>
                    <a:ext cx="137700" cy="38160"/>
                  </a:xfrm>
                  <a:prstGeom prst="rect">
                    <a:avLst/>
                  </a:prstGeom>
                </p:spPr>
              </p:pic>
            </mc:Fallback>
          </mc:AlternateContent>
        </p:grpSp>
      </p:grpSp>
      <p:grpSp>
        <p:nvGrpSpPr>
          <p:cNvPr id="116" name="Group 115">
            <a:extLst>
              <a:ext uri="{FF2B5EF4-FFF2-40B4-BE49-F238E27FC236}">
                <a16:creationId xmlns:a16="http://schemas.microsoft.com/office/drawing/2014/main" id="{78D8AC04-CCF2-430C-9FF8-99B51061867A}"/>
              </a:ext>
            </a:extLst>
          </p:cNvPr>
          <p:cNvGrpSpPr/>
          <p:nvPr/>
        </p:nvGrpSpPr>
        <p:grpSpPr>
          <a:xfrm>
            <a:off x="9946181" y="5525343"/>
            <a:ext cx="393649" cy="314034"/>
            <a:chOff x="3206947" y="2573379"/>
            <a:chExt cx="723900" cy="571500"/>
          </a:xfrm>
        </p:grpSpPr>
        <p:grpSp>
          <p:nvGrpSpPr>
            <p:cNvPr id="127" name="Group 126">
              <a:extLst>
                <a:ext uri="{FF2B5EF4-FFF2-40B4-BE49-F238E27FC236}">
                  <a16:creationId xmlns:a16="http://schemas.microsoft.com/office/drawing/2014/main" id="{A09202C9-9569-40CC-A821-FFBF9029513F}"/>
                </a:ext>
              </a:extLst>
            </p:cNvPr>
            <p:cNvGrpSpPr/>
            <p:nvPr/>
          </p:nvGrpSpPr>
          <p:grpSpPr>
            <a:xfrm>
              <a:off x="3206947" y="2573379"/>
              <a:ext cx="723900" cy="571500"/>
              <a:chOff x="279806" y="1994404"/>
              <a:chExt cx="723900" cy="571500"/>
            </a:xfrm>
          </p:grpSpPr>
          <p:grpSp>
            <p:nvGrpSpPr>
              <p:cNvPr id="132" name="Group 131">
                <a:extLst>
                  <a:ext uri="{FF2B5EF4-FFF2-40B4-BE49-F238E27FC236}">
                    <a16:creationId xmlns:a16="http://schemas.microsoft.com/office/drawing/2014/main" id="{03B13D26-1693-44F4-8C3F-986010EFF92B}"/>
                  </a:ext>
                </a:extLst>
              </p:cNvPr>
              <p:cNvGrpSpPr/>
              <p:nvPr/>
            </p:nvGrpSpPr>
            <p:grpSpPr>
              <a:xfrm>
                <a:off x="279806" y="1994404"/>
                <a:ext cx="723900" cy="571500"/>
                <a:chOff x="1532467" y="4364567"/>
                <a:chExt cx="723900" cy="571500"/>
              </a:xfrm>
            </p:grpSpPr>
            <p:sp>
              <p:nvSpPr>
                <p:cNvPr id="134" name="Oval 133">
                  <a:extLst>
                    <a:ext uri="{FF2B5EF4-FFF2-40B4-BE49-F238E27FC236}">
                      <a16:creationId xmlns:a16="http://schemas.microsoft.com/office/drawing/2014/main" id="{6ECF5246-CC68-46D1-921B-1F5B95451AE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58F8B28-9A23-477D-94EE-1AEB0B35ECE6}"/>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27">
                <p14:nvContentPartPr>
                  <p14:cNvPr id="133" name="Ink 132">
                    <a:extLst>
                      <a:ext uri="{FF2B5EF4-FFF2-40B4-BE49-F238E27FC236}">
                        <a16:creationId xmlns:a16="http://schemas.microsoft.com/office/drawing/2014/main" id="{F1B23B19-096E-4D87-A9F8-338D23993844}"/>
                      </a:ext>
                    </a:extLst>
                  </p14:cNvPr>
                  <p14:cNvContentPartPr/>
                  <p14:nvPr/>
                </p14:nvContentPartPr>
                <p14:xfrm>
                  <a:off x="417743" y="2326287"/>
                  <a:ext cx="250200" cy="15120"/>
                </p14:xfrm>
              </p:contentPart>
            </mc:Choice>
            <mc:Fallback xmlns="">
              <p:pic>
                <p:nvPicPr>
                  <p:cNvPr id="133" name="Ink 132">
                    <a:extLst>
                      <a:ext uri="{FF2B5EF4-FFF2-40B4-BE49-F238E27FC236}">
                        <a16:creationId xmlns:a16="http://schemas.microsoft.com/office/drawing/2014/main" id="{F1B23B19-096E-4D87-A9F8-338D23993844}"/>
                      </a:ext>
                    </a:extLst>
                  </p:cNvPr>
                  <p:cNvPicPr/>
                  <p:nvPr/>
                </p:nvPicPr>
                <p:blipFill>
                  <a:blip r:embed="rId28"/>
                  <a:stretch>
                    <a:fillRect/>
                  </a:stretch>
                </p:blipFill>
                <p:spPr>
                  <a:xfrm>
                    <a:off x="401239" y="2310537"/>
                    <a:ext cx="282548" cy="45990"/>
                  </a:xfrm>
                  <a:prstGeom prst="rect">
                    <a:avLst/>
                  </a:prstGeom>
                </p:spPr>
              </p:pic>
            </mc:Fallback>
          </mc:AlternateContent>
        </p:grpSp>
        <p:grpSp>
          <p:nvGrpSpPr>
            <p:cNvPr id="128" name="Group 127">
              <a:extLst>
                <a:ext uri="{FF2B5EF4-FFF2-40B4-BE49-F238E27FC236}">
                  <a16:creationId xmlns:a16="http://schemas.microsoft.com/office/drawing/2014/main" id="{BC647F3E-8C5A-47E4-95C7-B6A3C95D5BCC}"/>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29">
                <p14:nvContentPartPr>
                  <p14:cNvPr id="129" name="Ink 128">
                    <a:extLst>
                      <a:ext uri="{FF2B5EF4-FFF2-40B4-BE49-F238E27FC236}">
                        <a16:creationId xmlns:a16="http://schemas.microsoft.com/office/drawing/2014/main" id="{73FEC6AA-D111-4D72-878C-4909C71A6D77}"/>
                      </a:ext>
                    </a:extLst>
                  </p14:cNvPr>
                  <p14:cNvContentPartPr/>
                  <p14:nvPr/>
                </p14:nvContentPartPr>
                <p14:xfrm>
                  <a:off x="4162490" y="2488023"/>
                  <a:ext cx="53640" cy="87840"/>
                </p14:xfrm>
              </p:contentPart>
            </mc:Choice>
            <mc:Fallback xmlns="">
              <p:pic>
                <p:nvPicPr>
                  <p:cNvPr id="129" name="Ink 128">
                    <a:extLst>
                      <a:ext uri="{FF2B5EF4-FFF2-40B4-BE49-F238E27FC236}">
                        <a16:creationId xmlns:a16="http://schemas.microsoft.com/office/drawing/2014/main" id="{73FEC6AA-D111-4D72-878C-4909C71A6D77}"/>
                      </a:ext>
                    </a:extLst>
                  </p:cNvPr>
                  <p:cNvPicPr/>
                  <p:nvPr/>
                </p:nvPicPr>
                <p:blipFill>
                  <a:blip r:embed="rId30"/>
                  <a:stretch>
                    <a:fillRect/>
                  </a:stretch>
                </p:blipFill>
                <p:spPr>
                  <a:xfrm>
                    <a:off x="4133338" y="2459504"/>
                    <a:ext cx="110778"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0" name="Ink 129">
                    <a:extLst>
                      <a:ext uri="{FF2B5EF4-FFF2-40B4-BE49-F238E27FC236}">
                        <a16:creationId xmlns:a16="http://schemas.microsoft.com/office/drawing/2014/main" id="{C8607271-D7ED-41E2-8B85-77A0AA2388EE}"/>
                      </a:ext>
                    </a:extLst>
                  </p14:cNvPr>
                  <p14:cNvContentPartPr/>
                  <p14:nvPr/>
                </p14:nvContentPartPr>
                <p14:xfrm>
                  <a:off x="4153490" y="2490183"/>
                  <a:ext cx="72000" cy="83880"/>
                </p14:xfrm>
              </p:contentPart>
            </mc:Choice>
            <mc:Fallback xmlns="">
              <p:pic>
                <p:nvPicPr>
                  <p:cNvPr id="130" name="Ink 129">
                    <a:extLst>
                      <a:ext uri="{FF2B5EF4-FFF2-40B4-BE49-F238E27FC236}">
                        <a16:creationId xmlns:a16="http://schemas.microsoft.com/office/drawing/2014/main" id="{C8607271-D7ED-41E2-8B85-77A0AA2388EE}"/>
                      </a:ext>
                    </a:extLst>
                  </p:cNvPr>
                  <p:cNvPicPr/>
                  <p:nvPr/>
                </p:nvPicPr>
                <p:blipFill>
                  <a:blip r:embed="rId32"/>
                  <a:stretch>
                    <a:fillRect/>
                  </a:stretch>
                </p:blipFill>
                <p:spPr>
                  <a:xfrm>
                    <a:off x="4124458" y="2461457"/>
                    <a:ext cx="128903" cy="14018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31" name="Ink 130">
                    <a:extLst>
                      <a:ext uri="{FF2B5EF4-FFF2-40B4-BE49-F238E27FC236}">
                        <a16:creationId xmlns:a16="http://schemas.microsoft.com/office/drawing/2014/main" id="{CD64851D-A2EE-4F70-AF48-82FA14AA0615}"/>
                      </a:ext>
                    </a:extLst>
                  </p14:cNvPr>
                  <p14:cNvContentPartPr/>
                  <p14:nvPr/>
                </p14:nvContentPartPr>
                <p14:xfrm>
                  <a:off x="4149890" y="2531223"/>
                  <a:ext cx="81000" cy="2880"/>
                </p14:xfrm>
              </p:contentPart>
            </mc:Choice>
            <mc:Fallback xmlns="">
              <p:pic>
                <p:nvPicPr>
                  <p:cNvPr id="131" name="Ink 130">
                    <a:extLst>
                      <a:ext uri="{FF2B5EF4-FFF2-40B4-BE49-F238E27FC236}">
                        <a16:creationId xmlns:a16="http://schemas.microsoft.com/office/drawing/2014/main" id="{CD64851D-A2EE-4F70-AF48-82FA14AA0615}"/>
                      </a:ext>
                    </a:extLst>
                  </p:cNvPr>
                  <p:cNvPicPr/>
                  <p:nvPr/>
                </p:nvPicPr>
                <p:blipFill>
                  <a:blip r:embed="rId34"/>
                  <a:stretch>
                    <a:fillRect/>
                  </a:stretch>
                </p:blipFill>
                <p:spPr>
                  <a:xfrm>
                    <a:off x="4120961" y="2513223"/>
                    <a:ext cx="137700" cy="38160"/>
                  </a:xfrm>
                  <a:prstGeom prst="rect">
                    <a:avLst/>
                  </a:prstGeom>
                </p:spPr>
              </p:pic>
            </mc:Fallback>
          </mc:AlternateContent>
        </p:grpSp>
      </p:grpSp>
      <p:grpSp>
        <p:nvGrpSpPr>
          <p:cNvPr id="117" name="Group 116">
            <a:extLst>
              <a:ext uri="{FF2B5EF4-FFF2-40B4-BE49-F238E27FC236}">
                <a16:creationId xmlns:a16="http://schemas.microsoft.com/office/drawing/2014/main" id="{331A6864-C61F-4486-9B7C-AE08C9E3BCA9}"/>
              </a:ext>
            </a:extLst>
          </p:cNvPr>
          <p:cNvGrpSpPr/>
          <p:nvPr/>
        </p:nvGrpSpPr>
        <p:grpSpPr>
          <a:xfrm>
            <a:off x="8791335" y="5524675"/>
            <a:ext cx="395640" cy="315622"/>
            <a:chOff x="2614952" y="1798615"/>
            <a:chExt cx="723900" cy="571500"/>
          </a:xfrm>
        </p:grpSpPr>
        <p:grpSp>
          <p:nvGrpSpPr>
            <p:cNvPr id="118" name="Group 117">
              <a:extLst>
                <a:ext uri="{FF2B5EF4-FFF2-40B4-BE49-F238E27FC236}">
                  <a16:creationId xmlns:a16="http://schemas.microsoft.com/office/drawing/2014/main" id="{456A9FD4-5ECD-4BEE-A0AF-13E791FFE7D0}"/>
                </a:ext>
              </a:extLst>
            </p:cNvPr>
            <p:cNvGrpSpPr/>
            <p:nvPr/>
          </p:nvGrpSpPr>
          <p:grpSpPr>
            <a:xfrm>
              <a:off x="2614952" y="1798615"/>
              <a:ext cx="723900" cy="571500"/>
              <a:chOff x="279806" y="1994404"/>
              <a:chExt cx="723900" cy="571500"/>
            </a:xfrm>
          </p:grpSpPr>
          <p:grpSp>
            <p:nvGrpSpPr>
              <p:cNvPr id="123" name="Group 122">
                <a:extLst>
                  <a:ext uri="{FF2B5EF4-FFF2-40B4-BE49-F238E27FC236}">
                    <a16:creationId xmlns:a16="http://schemas.microsoft.com/office/drawing/2014/main" id="{D665ECAB-8A52-4CC6-9A6A-1C911E397DDD}"/>
                  </a:ext>
                </a:extLst>
              </p:cNvPr>
              <p:cNvGrpSpPr/>
              <p:nvPr/>
            </p:nvGrpSpPr>
            <p:grpSpPr>
              <a:xfrm>
                <a:off x="279806" y="1994404"/>
                <a:ext cx="723900" cy="571500"/>
                <a:chOff x="1532467" y="4364567"/>
                <a:chExt cx="723900" cy="571500"/>
              </a:xfrm>
            </p:grpSpPr>
            <p:sp>
              <p:nvSpPr>
                <p:cNvPr id="125" name="Oval 124">
                  <a:extLst>
                    <a:ext uri="{FF2B5EF4-FFF2-40B4-BE49-F238E27FC236}">
                      <a16:creationId xmlns:a16="http://schemas.microsoft.com/office/drawing/2014/main" id="{585D90BE-B9F2-4397-9746-59CAB6AF7BE4}"/>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52E62BB-A3D5-4177-9A7B-61972D036A4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5">
                <p14:nvContentPartPr>
                  <p14:cNvPr id="124" name="Ink 123">
                    <a:extLst>
                      <a:ext uri="{FF2B5EF4-FFF2-40B4-BE49-F238E27FC236}">
                        <a16:creationId xmlns:a16="http://schemas.microsoft.com/office/drawing/2014/main" id="{7BA53B05-BA5E-4F38-B774-B768F41F82D6}"/>
                      </a:ext>
                    </a:extLst>
                  </p14:cNvPr>
                  <p14:cNvContentPartPr/>
                  <p14:nvPr/>
                </p14:nvContentPartPr>
                <p14:xfrm>
                  <a:off x="417743" y="2326287"/>
                  <a:ext cx="250200" cy="15120"/>
                </p14:xfrm>
              </p:contentPart>
            </mc:Choice>
            <mc:Fallback xmlns="">
              <p:pic>
                <p:nvPicPr>
                  <p:cNvPr id="124" name="Ink 123">
                    <a:extLst>
                      <a:ext uri="{FF2B5EF4-FFF2-40B4-BE49-F238E27FC236}">
                        <a16:creationId xmlns:a16="http://schemas.microsoft.com/office/drawing/2014/main" id="{7BA53B05-BA5E-4F38-B774-B768F41F82D6}"/>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19" name="Group 118">
              <a:extLst>
                <a:ext uri="{FF2B5EF4-FFF2-40B4-BE49-F238E27FC236}">
                  <a16:creationId xmlns:a16="http://schemas.microsoft.com/office/drawing/2014/main" id="{6E2C9433-F511-42AD-8ADF-E9F1419702BF}"/>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36">
                <p14:nvContentPartPr>
                  <p14:cNvPr id="120" name="Ink 119">
                    <a:extLst>
                      <a:ext uri="{FF2B5EF4-FFF2-40B4-BE49-F238E27FC236}">
                        <a16:creationId xmlns:a16="http://schemas.microsoft.com/office/drawing/2014/main" id="{AD955C00-CAF2-497D-BEC5-F937CFC77BE9}"/>
                      </a:ext>
                    </a:extLst>
                  </p14:cNvPr>
                  <p14:cNvContentPartPr/>
                  <p14:nvPr/>
                </p14:nvContentPartPr>
                <p14:xfrm>
                  <a:off x="4162490" y="2488023"/>
                  <a:ext cx="53640" cy="87840"/>
                </p14:xfrm>
              </p:contentPart>
            </mc:Choice>
            <mc:Fallback xmlns="">
              <p:pic>
                <p:nvPicPr>
                  <p:cNvPr id="120" name="Ink 119">
                    <a:extLst>
                      <a:ext uri="{FF2B5EF4-FFF2-40B4-BE49-F238E27FC236}">
                        <a16:creationId xmlns:a16="http://schemas.microsoft.com/office/drawing/2014/main" id="{AD955C00-CAF2-497D-BEC5-F937CFC77BE9}"/>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1" name="Ink 120">
                    <a:extLst>
                      <a:ext uri="{FF2B5EF4-FFF2-40B4-BE49-F238E27FC236}">
                        <a16:creationId xmlns:a16="http://schemas.microsoft.com/office/drawing/2014/main" id="{4F3930E0-99DC-4EE7-BE53-E75CA8FE6EE6}"/>
                      </a:ext>
                    </a:extLst>
                  </p14:cNvPr>
                  <p14:cNvContentPartPr/>
                  <p14:nvPr/>
                </p14:nvContentPartPr>
                <p14:xfrm>
                  <a:off x="4153490" y="2490183"/>
                  <a:ext cx="72000" cy="83880"/>
                </p14:xfrm>
              </p:contentPart>
            </mc:Choice>
            <mc:Fallback xmlns="">
              <p:pic>
                <p:nvPicPr>
                  <p:cNvPr id="121" name="Ink 120">
                    <a:extLst>
                      <a:ext uri="{FF2B5EF4-FFF2-40B4-BE49-F238E27FC236}">
                        <a16:creationId xmlns:a16="http://schemas.microsoft.com/office/drawing/2014/main" id="{4F3930E0-99DC-4EE7-BE53-E75CA8FE6EE6}"/>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2" name="Ink 121">
                    <a:extLst>
                      <a:ext uri="{FF2B5EF4-FFF2-40B4-BE49-F238E27FC236}">
                        <a16:creationId xmlns:a16="http://schemas.microsoft.com/office/drawing/2014/main" id="{5DBC4616-D9C5-4377-BED7-F3C6849F16C2}"/>
                      </a:ext>
                    </a:extLst>
                  </p14:cNvPr>
                  <p14:cNvContentPartPr/>
                  <p14:nvPr/>
                </p14:nvContentPartPr>
                <p14:xfrm>
                  <a:off x="4149890" y="2531223"/>
                  <a:ext cx="81000" cy="2880"/>
                </p14:xfrm>
              </p:contentPart>
            </mc:Choice>
            <mc:Fallback xmlns="">
              <p:pic>
                <p:nvPicPr>
                  <p:cNvPr id="122" name="Ink 121">
                    <a:extLst>
                      <a:ext uri="{FF2B5EF4-FFF2-40B4-BE49-F238E27FC236}">
                        <a16:creationId xmlns:a16="http://schemas.microsoft.com/office/drawing/2014/main" id="{5DBC4616-D9C5-4377-BED7-F3C6849F16C2}"/>
                      </a:ext>
                    </a:extLst>
                  </p:cNvPr>
                  <p:cNvPicPr/>
                  <p:nvPr/>
                </p:nvPicPr>
                <p:blipFill>
                  <a:blip r:embed="rId19"/>
                  <a:stretch>
                    <a:fillRect/>
                  </a:stretch>
                </p:blipFill>
                <p:spPr>
                  <a:xfrm>
                    <a:off x="4120961" y="2513223"/>
                    <a:ext cx="137700" cy="38160"/>
                  </a:xfrm>
                  <a:prstGeom prst="rect">
                    <a:avLst/>
                  </a:prstGeom>
                </p:spPr>
              </p:pic>
            </mc:Fallback>
          </mc:AlternateContent>
        </p:grpSp>
      </p:grpSp>
      <p:sp>
        <p:nvSpPr>
          <p:cNvPr id="110" name="Rectangle 109">
            <a:extLst>
              <a:ext uri="{FF2B5EF4-FFF2-40B4-BE49-F238E27FC236}">
                <a16:creationId xmlns:a16="http://schemas.microsoft.com/office/drawing/2014/main" id="{64152028-3928-460F-A730-63DEB2AAB6FB}"/>
              </a:ext>
            </a:extLst>
          </p:cNvPr>
          <p:cNvSpPr/>
          <p:nvPr/>
        </p:nvSpPr>
        <p:spPr>
          <a:xfrm>
            <a:off x="8774963" y="3987405"/>
            <a:ext cx="477557" cy="1242102"/>
          </a:xfrm>
          <a:prstGeom prst="rect">
            <a:avLst/>
          </a:prstGeom>
          <a:solidFill>
            <a:schemeClr val="accent1">
              <a:lumMod val="20000"/>
              <a:lumOff val="80000"/>
              <a:alpha val="30196"/>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165E6CD-42C5-4549-B736-C4BE874A0CA3}"/>
              </a:ext>
            </a:extLst>
          </p:cNvPr>
          <p:cNvSpPr/>
          <p:nvPr/>
        </p:nvSpPr>
        <p:spPr>
          <a:xfrm>
            <a:off x="9852785" y="3987405"/>
            <a:ext cx="568409" cy="1242102"/>
          </a:xfrm>
          <a:prstGeom prst="rect">
            <a:avLst/>
          </a:prstGeom>
          <a:solidFill>
            <a:schemeClr val="accent1">
              <a:lumMod val="20000"/>
              <a:lumOff val="80000"/>
              <a:alpha val="30196"/>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0B0C0646-B14F-457C-B4D8-28F1BB33B96D}"/>
              </a:ext>
            </a:extLst>
          </p:cNvPr>
          <p:cNvSpPr txBox="1"/>
          <p:nvPr/>
        </p:nvSpPr>
        <p:spPr>
          <a:xfrm>
            <a:off x="9243945" y="5281179"/>
            <a:ext cx="866797" cy="246221"/>
          </a:xfrm>
          <a:prstGeom prst="rect">
            <a:avLst/>
          </a:prstGeom>
          <a:noFill/>
        </p:spPr>
        <p:txBody>
          <a:bodyPr wrap="square" rtlCol="0" anchor="ctr" anchorCtr="1">
            <a:spAutoFit/>
          </a:bodyPr>
          <a:lstStyle/>
          <a:p>
            <a:pPr algn="ctr"/>
            <a:r>
              <a:rPr lang="en-US" sz="1000">
                <a:solidFill>
                  <a:srgbClr val="333333"/>
                </a:solidFill>
                <a:latin typeface="Arial" panose="020B0604020202020204" pitchFamily="34" charset="0"/>
                <a:cs typeface="Arial" panose="020B0604020202020204" pitchFamily="34" charset="0"/>
              </a:rPr>
              <a:t>Phenotype</a:t>
            </a:r>
          </a:p>
        </p:txBody>
      </p:sp>
      <p:grpSp>
        <p:nvGrpSpPr>
          <p:cNvPr id="14" name="Group 13">
            <a:extLst>
              <a:ext uri="{FF2B5EF4-FFF2-40B4-BE49-F238E27FC236}">
                <a16:creationId xmlns:a16="http://schemas.microsoft.com/office/drawing/2014/main" id="{73F8034E-9B3C-4E4C-8C9A-E504A9F88FD7}"/>
              </a:ext>
            </a:extLst>
          </p:cNvPr>
          <p:cNvGrpSpPr/>
          <p:nvPr/>
        </p:nvGrpSpPr>
        <p:grpSpPr>
          <a:xfrm>
            <a:off x="5655648" y="3023313"/>
            <a:ext cx="678568" cy="541328"/>
            <a:chOff x="2666543" y="2295662"/>
            <a:chExt cx="723900" cy="571500"/>
          </a:xfrm>
        </p:grpSpPr>
        <p:grpSp>
          <p:nvGrpSpPr>
            <p:cNvPr id="95" name="Group 94">
              <a:extLst>
                <a:ext uri="{FF2B5EF4-FFF2-40B4-BE49-F238E27FC236}">
                  <a16:creationId xmlns:a16="http://schemas.microsoft.com/office/drawing/2014/main" id="{2C2EB75F-CE13-49FF-BD26-CD1EA5494A28}"/>
                </a:ext>
              </a:extLst>
            </p:cNvPr>
            <p:cNvGrpSpPr/>
            <p:nvPr/>
          </p:nvGrpSpPr>
          <p:grpSpPr>
            <a:xfrm>
              <a:off x="2666543" y="2295662"/>
              <a:ext cx="723900" cy="571500"/>
              <a:chOff x="279806" y="1994404"/>
              <a:chExt cx="723900" cy="571500"/>
            </a:xfrm>
          </p:grpSpPr>
          <p:grpSp>
            <p:nvGrpSpPr>
              <p:cNvPr id="100" name="Group 99">
                <a:extLst>
                  <a:ext uri="{FF2B5EF4-FFF2-40B4-BE49-F238E27FC236}">
                    <a16:creationId xmlns:a16="http://schemas.microsoft.com/office/drawing/2014/main" id="{0F89B829-4F8B-43B9-95AC-62C0DA1FB74F}"/>
                  </a:ext>
                </a:extLst>
              </p:cNvPr>
              <p:cNvGrpSpPr/>
              <p:nvPr/>
            </p:nvGrpSpPr>
            <p:grpSpPr>
              <a:xfrm>
                <a:off x="279806" y="1994404"/>
                <a:ext cx="723900" cy="571500"/>
                <a:chOff x="1532467" y="4364567"/>
                <a:chExt cx="723900" cy="571500"/>
              </a:xfrm>
            </p:grpSpPr>
            <p:sp>
              <p:nvSpPr>
                <p:cNvPr id="102" name="Oval 101">
                  <a:extLst>
                    <a:ext uri="{FF2B5EF4-FFF2-40B4-BE49-F238E27FC236}">
                      <a16:creationId xmlns:a16="http://schemas.microsoft.com/office/drawing/2014/main" id="{D3108657-9B00-4CB1-85D7-CF21DBE6C8D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A78C758-0804-4468-87D0-BB664E1333F6}"/>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9">
                <p14:nvContentPartPr>
                  <p14:cNvPr id="101" name="Ink 100">
                    <a:extLst>
                      <a:ext uri="{FF2B5EF4-FFF2-40B4-BE49-F238E27FC236}">
                        <a16:creationId xmlns:a16="http://schemas.microsoft.com/office/drawing/2014/main" id="{F870417C-702B-4D6F-BDDC-E45329C092E6}"/>
                      </a:ext>
                    </a:extLst>
                  </p14:cNvPr>
                  <p14:cNvContentPartPr/>
                  <p14:nvPr/>
                </p14:nvContentPartPr>
                <p14:xfrm>
                  <a:off x="417743" y="2326287"/>
                  <a:ext cx="250200" cy="15120"/>
                </p14:xfrm>
              </p:contentPart>
            </mc:Choice>
            <mc:Fallback xmlns="">
              <p:pic>
                <p:nvPicPr>
                  <p:cNvPr id="101" name="Ink 100">
                    <a:extLst>
                      <a:ext uri="{FF2B5EF4-FFF2-40B4-BE49-F238E27FC236}">
                        <a16:creationId xmlns:a16="http://schemas.microsoft.com/office/drawing/2014/main" id="{F870417C-702B-4D6F-BDDC-E45329C092E6}"/>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96" name="Group 95">
              <a:extLst>
                <a:ext uri="{FF2B5EF4-FFF2-40B4-BE49-F238E27FC236}">
                  <a16:creationId xmlns:a16="http://schemas.microsoft.com/office/drawing/2014/main" id="{A1D1AE47-EC09-4FC0-9E23-586B47B95904}"/>
                </a:ext>
              </a:extLst>
            </p:cNvPr>
            <p:cNvGrpSpPr/>
            <p:nvPr/>
          </p:nvGrpSpPr>
          <p:grpSpPr>
            <a:xfrm>
              <a:off x="2995679" y="2610315"/>
              <a:ext cx="45719" cy="49580"/>
              <a:chOff x="4149890" y="2488023"/>
              <a:chExt cx="81000" cy="87840"/>
            </a:xfrm>
          </p:grpSpPr>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C8E103BB-48CD-4DC1-BA65-092677AA15B6}"/>
                      </a:ext>
                    </a:extLst>
                  </p14:cNvPr>
                  <p14:cNvContentPartPr/>
                  <p14:nvPr/>
                </p14:nvContentPartPr>
                <p14:xfrm>
                  <a:off x="4162490" y="2488023"/>
                  <a:ext cx="53640" cy="87840"/>
                </p14:xfrm>
              </p:contentPart>
            </mc:Choice>
            <mc:Fallback xmlns="">
              <p:pic>
                <p:nvPicPr>
                  <p:cNvPr id="97" name="Ink 96">
                    <a:extLst>
                      <a:ext uri="{FF2B5EF4-FFF2-40B4-BE49-F238E27FC236}">
                        <a16:creationId xmlns:a16="http://schemas.microsoft.com/office/drawing/2014/main" id="{C8E103BB-48CD-4DC1-BA65-092677AA15B6}"/>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8" name="Ink 97">
                    <a:extLst>
                      <a:ext uri="{FF2B5EF4-FFF2-40B4-BE49-F238E27FC236}">
                        <a16:creationId xmlns:a16="http://schemas.microsoft.com/office/drawing/2014/main" id="{7B2A8105-C276-48F5-8CE5-05F4C4DE473A}"/>
                      </a:ext>
                    </a:extLst>
                  </p14:cNvPr>
                  <p14:cNvContentPartPr/>
                  <p14:nvPr/>
                </p14:nvContentPartPr>
                <p14:xfrm>
                  <a:off x="4153490" y="2490183"/>
                  <a:ext cx="72000" cy="83880"/>
                </p14:xfrm>
              </p:contentPart>
            </mc:Choice>
            <mc:Fallback xmlns="">
              <p:pic>
                <p:nvPicPr>
                  <p:cNvPr id="98" name="Ink 97">
                    <a:extLst>
                      <a:ext uri="{FF2B5EF4-FFF2-40B4-BE49-F238E27FC236}">
                        <a16:creationId xmlns:a16="http://schemas.microsoft.com/office/drawing/2014/main" id="{7B2A8105-C276-48F5-8CE5-05F4C4DE473A}"/>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9" name="Ink 98">
                    <a:extLst>
                      <a:ext uri="{FF2B5EF4-FFF2-40B4-BE49-F238E27FC236}">
                        <a16:creationId xmlns:a16="http://schemas.microsoft.com/office/drawing/2014/main" id="{772C2711-263E-4838-B708-CC0B7B162BC0}"/>
                      </a:ext>
                    </a:extLst>
                  </p14:cNvPr>
                  <p14:cNvContentPartPr/>
                  <p14:nvPr/>
                </p14:nvContentPartPr>
                <p14:xfrm>
                  <a:off x="4149890" y="2531223"/>
                  <a:ext cx="81000" cy="2880"/>
                </p14:xfrm>
              </p:contentPart>
            </mc:Choice>
            <mc:Fallback xmlns="">
              <p:pic>
                <p:nvPicPr>
                  <p:cNvPr id="99" name="Ink 98">
                    <a:extLst>
                      <a:ext uri="{FF2B5EF4-FFF2-40B4-BE49-F238E27FC236}">
                        <a16:creationId xmlns:a16="http://schemas.microsoft.com/office/drawing/2014/main" id="{772C2711-263E-4838-B708-CC0B7B162BC0}"/>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5" name="Group 14">
            <a:extLst>
              <a:ext uri="{FF2B5EF4-FFF2-40B4-BE49-F238E27FC236}">
                <a16:creationId xmlns:a16="http://schemas.microsoft.com/office/drawing/2014/main" id="{FEFD760E-5007-4CBA-87CC-9E1095D5D8D3}"/>
              </a:ext>
            </a:extLst>
          </p:cNvPr>
          <p:cNvGrpSpPr/>
          <p:nvPr/>
        </p:nvGrpSpPr>
        <p:grpSpPr>
          <a:xfrm>
            <a:off x="5607287" y="2554161"/>
            <a:ext cx="678568" cy="541328"/>
            <a:chOff x="2614952" y="1798615"/>
            <a:chExt cx="723900" cy="571500"/>
          </a:xfrm>
        </p:grpSpPr>
        <p:grpSp>
          <p:nvGrpSpPr>
            <p:cNvPr id="86" name="Group 85">
              <a:extLst>
                <a:ext uri="{FF2B5EF4-FFF2-40B4-BE49-F238E27FC236}">
                  <a16:creationId xmlns:a16="http://schemas.microsoft.com/office/drawing/2014/main" id="{59FB2518-DC7E-4F2F-9272-A0AC5BEF3B15}"/>
                </a:ext>
              </a:extLst>
            </p:cNvPr>
            <p:cNvGrpSpPr/>
            <p:nvPr/>
          </p:nvGrpSpPr>
          <p:grpSpPr>
            <a:xfrm>
              <a:off x="2614952" y="1798615"/>
              <a:ext cx="723900" cy="571500"/>
              <a:chOff x="279806" y="1994404"/>
              <a:chExt cx="723900" cy="571500"/>
            </a:xfrm>
          </p:grpSpPr>
          <p:grpSp>
            <p:nvGrpSpPr>
              <p:cNvPr id="91" name="Group 90">
                <a:extLst>
                  <a:ext uri="{FF2B5EF4-FFF2-40B4-BE49-F238E27FC236}">
                    <a16:creationId xmlns:a16="http://schemas.microsoft.com/office/drawing/2014/main" id="{BCA4764A-4617-421C-AE7F-B76D95127C45}"/>
                  </a:ext>
                </a:extLst>
              </p:cNvPr>
              <p:cNvGrpSpPr/>
              <p:nvPr/>
            </p:nvGrpSpPr>
            <p:grpSpPr>
              <a:xfrm>
                <a:off x="279806" y="1994404"/>
                <a:ext cx="723900" cy="571500"/>
                <a:chOff x="1532467" y="4364567"/>
                <a:chExt cx="723900" cy="571500"/>
              </a:xfrm>
            </p:grpSpPr>
            <p:sp>
              <p:nvSpPr>
                <p:cNvPr id="93" name="Oval 92">
                  <a:extLst>
                    <a:ext uri="{FF2B5EF4-FFF2-40B4-BE49-F238E27FC236}">
                      <a16:creationId xmlns:a16="http://schemas.microsoft.com/office/drawing/2014/main" id="{1AE25186-9024-4645-B2D5-505A5DB6031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D764689-7499-4072-AB3B-4B7B33C8A41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47">
                <p14:nvContentPartPr>
                  <p14:cNvPr id="92" name="Ink 91">
                    <a:extLst>
                      <a:ext uri="{FF2B5EF4-FFF2-40B4-BE49-F238E27FC236}">
                        <a16:creationId xmlns:a16="http://schemas.microsoft.com/office/drawing/2014/main" id="{385DB04B-429B-40D3-8AE8-0E58CEE992B0}"/>
                      </a:ext>
                    </a:extLst>
                  </p14:cNvPr>
                  <p14:cNvContentPartPr/>
                  <p14:nvPr/>
                </p14:nvContentPartPr>
                <p14:xfrm>
                  <a:off x="417743" y="2326287"/>
                  <a:ext cx="250200" cy="15120"/>
                </p14:xfrm>
              </p:contentPart>
            </mc:Choice>
            <mc:Fallback xmlns="">
              <p:pic>
                <p:nvPicPr>
                  <p:cNvPr id="92" name="Ink 91">
                    <a:extLst>
                      <a:ext uri="{FF2B5EF4-FFF2-40B4-BE49-F238E27FC236}">
                        <a16:creationId xmlns:a16="http://schemas.microsoft.com/office/drawing/2014/main" id="{385DB04B-429B-40D3-8AE8-0E58CEE992B0}"/>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87" name="Group 86">
              <a:extLst>
                <a:ext uri="{FF2B5EF4-FFF2-40B4-BE49-F238E27FC236}">
                  <a16:creationId xmlns:a16="http://schemas.microsoft.com/office/drawing/2014/main" id="{96CEDAE2-1D6E-41B0-B685-62D1C81674EE}"/>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48">
                <p14:nvContentPartPr>
                  <p14:cNvPr id="88" name="Ink 87">
                    <a:extLst>
                      <a:ext uri="{FF2B5EF4-FFF2-40B4-BE49-F238E27FC236}">
                        <a16:creationId xmlns:a16="http://schemas.microsoft.com/office/drawing/2014/main" id="{122CC0AA-23DE-467B-8414-65859F46611F}"/>
                      </a:ext>
                    </a:extLst>
                  </p14:cNvPr>
                  <p14:cNvContentPartPr/>
                  <p14:nvPr/>
                </p14:nvContentPartPr>
                <p14:xfrm>
                  <a:off x="4162490" y="2488023"/>
                  <a:ext cx="53640" cy="87840"/>
                </p14:xfrm>
              </p:contentPart>
            </mc:Choice>
            <mc:Fallback xmlns="">
              <p:pic>
                <p:nvPicPr>
                  <p:cNvPr id="88" name="Ink 87">
                    <a:extLst>
                      <a:ext uri="{FF2B5EF4-FFF2-40B4-BE49-F238E27FC236}">
                        <a16:creationId xmlns:a16="http://schemas.microsoft.com/office/drawing/2014/main" id="{122CC0AA-23DE-467B-8414-65859F46611F}"/>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Ink 88">
                    <a:extLst>
                      <a:ext uri="{FF2B5EF4-FFF2-40B4-BE49-F238E27FC236}">
                        <a16:creationId xmlns:a16="http://schemas.microsoft.com/office/drawing/2014/main" id="{A627DEC4-44F3-4FBB-8331-CF45A5DC8861}"/>
                      </a:ext>
                    </a:extLst>
                  </p14:cNvPr>
                  <p14:cNvContentPartPr/>
                  <p14:nvPr/>
                </p14:nvContentPartPr>
                <p14:xfrm>
                  <a:off x="4153490" y="2490183"/>
                  <a:ext cx="72000" cy="83880"/>
                </p14:xfrm>
              </p:contentPart>
            </mc:Choice>
            <mc:Fallback xmlns="">
              <p:pic>
                <p:nvPicPr>
                  <p:cNvPr id="89" name="Ink 88">
                    <a:extLst>
                      <a:ext uri="{FF2B5EF4-FFF2-40B4-BE49-F238E27FC236}">
                        <a16:creationId xmlns:a16="http://schemas.microsoft.com/office/drawing/2014/main" id="{A627DEC4-44F3-4FBB-8331-CF45A5DC8861}"/>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Ink 89">
                    <a:extLst>
                      <a:ext uri="{FF2B5EF4-FFF2-40B4-BE49-F238E27FC236}">
                        <a16:creationId xmlns:a16="http://schemas.microsoft.com/office/drawing/2014/main" id="{32A3FAFB-64AA-4D16-A486-749F3EB05F35}"/>
                      </a:ext>
                    </a:extLst>
                  </p14:cNvPr>
                  <p14:cNvContentPartPr/>
                  <p14:nvPr/>
                </p14:nvContentPartPr>
                <p14:xfrm>
                  <a:off x="4149890" y="2531223"/>
                  <a:ext cx="81000" cy="2880"/>
                </p14:xfrm>
              </p:contentPart>
            </mc:Choice>
            <mc:Fallback xmlns="">
              <p:pic>
                <p:nvPicPr>
                  <p:cNvPr id="90" name="Ink 89">
                    <a:extLst>
                      <a:ext uri="{FF2B5EF4-FFF2-40B4-BE49-F238E27FC236}">
                        <a16:creationId xmlns:a16="http://schemas.microsoft.com/office/drawing/2014/main" id="{32A3FAFB-64AA-4D16-A486-749F3EB05F35}"/>
                      </a:ext>
                    </a:extLst>
                  </p:cNvPr>
                  <p:cNvPicPr/>
                  <p:nvPr/>
                </p:nvPicPr>
                <p:blipFill>
                  <a:blip r:embed="rId53"/>
                  <a:stretch>
                    <a:fillRect/>
                  </a:stretch>
                </p:blipFill>
                <p:spPr>
                  <a:xfrm>
                    <a:off x="4133015" y="2516823"/>
                    <a:ext cx="114075" cy="31104"/>
                  </a:xfrm>
                  <a:prstGeom prst="rect">
                    <a:avLst/>
                  </a:prstGeom>
                </p:spPr>
              </p:pic>
            </mc:Fallback>
          </mc:AlternateContent>
        </p:grpSp>
      </p:grpSp>
      <p:grpSp>
        <p:nvGrpSpPr>
          <p:cNvPr id="16" name="Group 15">
            <a:extLst>
              <a:ext uri="{FF2B5EF4-FFF2-40B4-BE49-F238E27FC236}">
                <a16:creationId xmlns:a16="http://schemas.microsoft.com/office/drawing/2014/main" id="{39B5E314-1BFC-42C2-AAF4-CCAC1098DF58}"/>
              </a:ext>
            </a:extLst>
          </p:cNvPr>
          <p:cNvGrpSpPr/>
          <p:nvPr/>
        </p:nvGrpSpPr>
        <p:grpSpPr>
          <a:xfrm>
            <a:off x="6075670" y="2790392"/>
            <a:ext cx="678568" cy="541328"/>
            <a:chOff x="3114625" y="2048012"/>
            <a:chExt cx="723900" cy="571500"/>
          </a:xfrm>
        </p:grpSpPr>
        <p:grpSp>
          <p:nvGrpSpPr>
            <p:cNvPr id="77" name="Group 76">
              <a:extLst>
                <a:ext uri="{FF2B5EF4-FFF2-40B4-BE49-F238E27FC236}">
                  <a16:creationId xmlns:a16="http://schemas.microsoft.com/office/drawing/2014/main" id="{E07F3040-D84D-4FB8-B382-364745B4F2D1}"/>
                </a:ext>
              </a:extLst>
            </p:cNvPr>
            <p:cNvGrpSpPr/>
            <p:nvPr/>
          </p:nvGrpSpPr>
          <p:grpSpPr>
            <a:xfrm>
              <a:off x="3114625" y="2048012"/>
              <a:ext cx="723900" cy="571500"/>
              <a:chOff x="279806" y="1994404"/>
              <a:chExt cx="723900" cy="571500"/>
            </a:xfrm>
          </p:grpSpPr>
          <p:grpSp>
            <p:nvGrpSpPr>
              <p:cNvPr id="82" name="Group 81">
                <a:extLst>
                  <a:ext uri="{FF2B5EF4-FFF2-40B4-BE49-F238E27FC236}">
                    <a16:creationId xmlns:a16="http://schemas.microsoft.com/office/drawing/2014/main" id="{F0D5F532-960F-466F-9F2C-8702EBCABDB2}"/>
                  </a:ext>
                </a:extLst>
              </p:cNvPr>
              <p:cNvGrpSpPr/>
              <p:nvPr/>
            </p:nvGrpSpPr>
            <p:grpSpPr>
              <a:xfrm>
                <a:off x="279806" y="1994404"/>
                <a:ext cx="723900" cy="571500"/>
                <a:chOff x="1532467" y="4364567"/>
                <a:chExt cx="723900" cy="571500"/>
              </a:xfrm>
            </p:grpSpPr>
            <p:sp>
              <p:nvSpPr>
                <p:cNvPr id="84" name="Oval 83">
                  <a:extLst>
                    <a:ext uri="{FF2B5EF4-FFF2-40B4-BE49-F238E27FC236}">
                      <a16:creationId xmlns:a16="http://schemas.microsoft.com/office/drawing/2014/main" id="{20C4F46C-D00B-4043-B0BC-E675CEDAABEC}"/>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B8B8A53-BC0C-4829-9BD8-3ED2F28CEE17}"/>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D2CF9CC-9121-4F30-9F63-80C18A5E567C}"/>
                      </a:ext>
                    </a:extLst>
                  </p14:cNvPr>
                  <p14:cNvContentPartPr/>
                  <p14:nvPr/>
                </p14:nvContentPartPr>
                <p14:xfrm>
                  <a:off x="417743" y="2326287"/>
                  <a:ext cx="250200" cy="15120"/>
                </p14:xfrm>
              </p:contentPart>
            </mc:Choice>
            <mc:Fallback xmlns="">
              <p:pic>
                <p:nvPicPr>
                  <p:cNvPr id="83" name="Ink 82">
                    <a:extLst>
                      <a:ext uri="{FF2B5EF4-FFF2-40B4-BE49-F238E27FC236}">
                        <a16:creationId xmlns:a16="http://schemas.microsoft.com/office/drawing/2014/main" id="{4D2CF9CC-9121-4F30-9F63-80C18A5E567C}"/>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78" name="Group 77">
              <a:extLst>
                <a:ext uri="{FF2B5EF4-FFF2-40B4-BE49-F238E27FC236}">
                  <a16:creationId xmlns:a16="http://schemas.microsoft.com/office/drawing/2014/main" id="{B14560E7-29BA-4C3A-B12B-9698AA0EA013}"/>
                </a:ext>
              </a:extLst>
            </p:cNvPr>
            <p:cNvGrpSpPr/>
            <p:nvPr/>
          </p:nvGrpSpPr>
          <p:grpSpPr>
            <a:xfrm>
              <a:off x="3338852" y="2379895"/>
              <a:ext cx="45719" cy="49580"/>
              <a:chOff x="4149890" y="2488023"/>
              <a:chExt cx="81000" cy="87840"/>
            </a:xfrm>
          </p:grpSpPr>
          <mc:AlternateContent xmlns:mc="http://schemas.openxmlformats.org/markup-compatibility/2006" xmlns:p14="http://schemas.microsoft.com/office/powerpoint/2010/main">
            <mc:Choice Requires="p14">
              <p:contentPart p14:bwMode="auto" r:id="rId55">
                <p14:nvContentPartPr>
                  <p14:cNvPr id="79" name="Ink 78">
                    <a:extLst>
                      <a:ext uri="{FF2B5EF4-FFF2-40B4-BE49-F238E27FC236}">
                        <a16:creationId xmlns:a16="http://schemas.microsoft.com/office/drawing/2014/main" id="{5CF7EB76-C32F-4516-B6D6-DBAF56DEF1A5}"/>
                      </a:ext>
                    </a:extLst>
                  </p14:cNvPr>
                  <p14:cNvContentPartPr/>
                  <p14:nvPr/>
                </p14:nvContentPartPr>
                <p14:xfrm>
                  <a:off x="4162490" y="2488023"/>
                  <a:ext cx="53640" cy="87840"/>
                </p14:xfrm>
              </p:contentPart>
            </mc:Choice>
            <mc:Fallback xmlns="">
              <p:pic>
                <p:nvPicPr>
                  <p:cNvPr id="79" name="Ink 78">
                    <a:extLst>
                      <a:ext uri="{FF2B5EF4-FFF2-40B4-BE49-F238E27FC236}">
                        <a16:creationId xmlns:a16="http://schemas.microsoft.com/office/drawing/2014/main" id="{5CF7EB76-C32F-4516-B6D6-DBAF56DEF1A5}"/>
                      </a:ext>
                    </a:extLst>
                  </p:cNvPr>
                  <p:cNvPicPr/>
                  <p:nvPr/>
                </p:nvPicPr>
                <p:blipFill>
                  <a:blip r:embed="rId56"/>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268DABDE-E662-4A68-A0B2-B774A48538B4}"/>
                      </a:ext>
                    </a:extLst>
                  </p14:cNvPr>
                  <p14:cNvContentPartPr/>
                  <p14:nvPr/>
                </p14:nvContentPartPr>
                <p14:xfrm>
                  <a:off x="4153490" y="2490183"/>
                  <a:ext cx="72000" cy="83880"/>
                </p14:xfrm>
              </p:contentPart>
            </mc:Choice>
            <mc:Fallback xmlns="">
              <p:pic>
                <p:nvPicPr>
                  <p:cNvPr id="80" name="Ink 79">
                    <a:extLst>
                      <a:ext uri="{FF2B5EF4-FFF2-40B4-BE49-F238E27FC236}">
                        <a16:creationId xmlns:a16="http://schemas.microsoft.com/office/drawing/2014/main" id="{268DABDE-E662-4A68-A0B2-B774A48538B4}"/>
                      </a:ext>
                    </a:extLst>
                  </p:cNvPr>
                  <p:cNvPicPr/>
                  <p:nvPr/>
                </p:nvPicPr>
                <p:blipFill>
                  <a:blip r:embed="rId58"/>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 name="Ink 80">
                    <a:extLst>
                      <a:ext uri="{FF2B5EF4-FFF2-40B4-BE49-F238E27FC236}">
                        <a16:creationId xmlns:a16="http://schemas.microsoft.com/office/drawing/2014/main" id="{588F0358-6C1A-4E66-87A9-09E94FAA81AF}"/>
                      </a:ext>
                    </a:extLst>
                  </p14:cNvPr>
                  <p14:cNvContentPartPr/>
                  <p14:nvPr/>
                </p14:nvContentPartPr>
                <p14:xfrm>
                  <a:off x="4149890" y="2531223"/>
                  <a:ext cx="81000" cy="2880"/>
                </p14:xfrm>
              </p:contentPart>
            </mc:Choice>
            <mc:Fallback xmlns="">
              <p:pic>
                <p:nvPicPr>
                  <p:cNvPr id="81" name="Ink 80">
                    <a:extLst>
                      <a:ext uri="{FF2B5EF4-FFF2-40B4-BE49-F238E27FC236}">
                        <a16:creationId xmlns:a16="http://schemas.microsoft.com/office/drawing/2014/main" id="{588F0358-6C1A-4E66-87A9-09E94FAA81AF}"/>
                      </a:ext>
                    </a:extLst>
                  </p:cNvPr>
                  <p:cNvPicPr/>
                  <p:nvPr/>
                </p:nvPicPr>
                <p:blipFill>
                  <a:blip r:embed="rId60"/>
                  <a:stretch>
                    <a:fillRect/>
                  </a:stretch>
                </p:blipFill>
                <p:spPr>
                  <a:xfrm>
                    <a:off x="4133015" y="2516823"/>
                    <a:ext cx="114075" cy="31104"/>
                  </a:xfrm>
                  <a:prstGeom prst="rect">
                    <a:avLst/>
                  </a:prstGeom>
                </p:spPr>
              </p:pic>
            </mc:Fallback>
          </mc:AlternateContent>
        </p:grpSp>
      </p:grpSp>
      <p:grpSp>
        <p:nvGrpSpPr>
          <p:cNvPr id="17" name="Group 16">
            <a:extLst>
              <a:ext uri="{FF2B5EF4-FFF2-40B4-BE49-F238E27FC236}">
                <a16:creationId xmlns:a16="http://schemas.microsoft.com/office/drawing/2014/main" id="{26F855D1-07B9-4145-9C6E-DD8C3EC7AB9F}"/>
              </a:ext>
            </a:extLst>
          </p:cNvPr>
          <p:cNvGrpSpPr/>
          <p:nvPr/>
        </p:nvGrpSpPr>
        <p:grpSpPr>
          <a:xfrm>
            <a:off x="6162211" y="3288023"/>
            <a:ext cx="678568" cy="541328"/>
            <a:chOff x="3206947" y="2573379"/>
            <a:chExt cx="723900" cy="571500"/>
          </a:xfrm>
        </p:grpSpPr>
        <p:grpSp>
          <p:nvGrpSpPr>
            <p:cNvPr id="68" name="Group 67">
              <a:extLst>
                <a:ext uri="{FF2B5EF4-FFF2-40B4-BE49-F238E27FC236}">
                  <a16:creationId xmlns:a16="http://schemas.microsoft.com/office/drawing/2014/main" id="{8F766A8C-C022-4198-AC22-6E1DE001953A}"/>
                </a:ext>
              </a:extLst>
            </p:cNvPr>
            <p:cNvGrpSpPr/>
            <p:nvPr/>
          </p:nvGrpSpPr>
          <p:grpSpPr>
            <a:xfrm>
              <a:off x="3206947" y="2573379"/>
              <a:ext cx="723900" cy="571500"/>
              <a:chOff x="279806" y="1994404"/>
              <a:chExt cx="723900" cy="571500"/>
            </a:xfrm>
          </p:grpSpPr>
          <p:grpSp>
            <p:nvGrpSpPr>
              <p:cNvPr id="73" name="Group 72">
                <a:extLst>
                  <a:ext uri="{FF2B5EF4-FFF2-40B4-BE49-F238E27FC236}">
                    <a16:creationId xmlns:a16="http://schemas.microsoft.com/office/drawing/2014/main" id="{003D652A-E28D-4262-90F1-22197FECB518}"/>
                  </a:ext>
                </a:extLst>
              </p:cNvPr>
              <p:cNvGrpSpPr/>
              <p:nvPr/>
            </p:nvGrpSpPr>
            <p:grpSpPr>
              <a:xfrm>
                <a:off x="279806" y="1994404"/>
                <a:ext cx="723900" cy="571500"/>
                <a:chOff x="1532467" y="4364567"/>
                <a:chExt cx="723900" cy="571500"/>
              </a:xfrm>
            </p:grpSpPr>
            <p:sp>
              <p:nvSpPr>
                <p:cNvPr id="75" name="Oval 74">
                  <a:extLst>
                    <a:ext uri="{FF2B5EF4-FFF2-40B4-BE49-F238E27FC236}">
                      <a16:creationId xmlns:a16="http://schemas.microsoft.com/office/drawing/2014/main" id="{3153F980-5763-47B2-A3F0-2531528F2DC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AE15B59-B2E2-40EB-9E3F-3D640D6E422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61">
                <p14:nvContentPartPr>
                  <p14:cNvPr id="74" name="Ink 73">
                    <a:extLst>
                      <a:ext uri="{FF2B5EF4-FFF2-40B4-BE49-F238E27FC236}">
                        <a16:creationId xmlns:a16="http://schemas.microsoft.com/office/drawing/2014/main" id="{F81D81EB-86A0-4695-94A2-BB8D99D4C5D7}"/>
                      </a:ext>
                    </a:extLst>
                  </p14:cNvPr>
                  <p14:cNvContentPartPr/>
                  <p14:nvPr/>
                </p14:nvContentPartPr>
                <p14:xfrm>
                  <a:off x="417743" y="2326287"/>
                  <a:ext cx="250200" cy="15120"/>
                </p14:xfrm>
              </p:contentPart>
            </mc:Choice>
            <mc:Fallback xmlns="">
              <p:pic>
                <p:nvPicPr>
                  <p:cNvPr id="74" name="Ink 73">
                    <a:extLst>
                      <a:ext uri="{FF2B5EF4-FFF2-40B4-BE49-F238E27FC236}">
                        <a16:creationId xmlns:a16="http://schemas.microsoft.com/office/drawing/2014/main" id="{F81D81EB-86A0-4695-94A2-BB8D99D4C5D7}"/>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69" name="Group 68">
              <a:extLst>
                <a:ext uri="{FF2B5EF4-FFF2-40B4-BE49-F238E27FC236}">
                  <a16:creationId xmlns:a16="http://schemas.microsoft.com/office/drawing/2014/main" id="{AF667D64-1C79-4B92-AB62-D758963938F3}"/>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62">
                <p14:nvContentPartPr>
                  <p14:cNvPr id="70" name="Ink 69">
                    <a:extLst>
                      <a:ext uri="{FF2B5EF4-FFF2-40B4-BE49-F238E27FC236}">
                        <a16:creationId xmlns:a16="http://schemas.microsoft.com/office/drawing/2014/main" id="{C53FBA28-020E-4702-B988-AB5F445BE0C8}"/>
                      </a:ext>
                    </a:extLst>
                  </p14:cNvPr>
                  <p14:cNvContentPartPr/>
                  <p14:nvPr/>
                </p14:nvContentPartPr>
                <p14:xfrm>
                  <a:off x="4162490" y="2488023"/>
                  <a:ext cx="53640" cy="87840"/>
                </p14:xfrm>
              </p:contentPart>
            </mc:Choice>
            <mc:Fallback xmlns="">
              <p:pic>
                <p:nvPicPr>
                  <p:cNvPr id="70" name="Ink 69">
                    <a:extLst>
                      <a:ext uri="{FF2B5EF4-FFF2-40B4-BE49-F238E27FC236}">
                        <a16:creationId xmlns:a16="http://schemas.microsoft.com/office/drawing/2014/main" id="{C53FBA28-020E-4702-B988-AB5F445BE0C8}"/>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1" name="Ink 70">
                    <a:extLst>
                      <a:ext uri="{FF2B5EF4-FFF2-40B4-BE49-F238E27FC236}">
                        <a16:creationId xmlns:a16="http://schemas.microsoft.com/office/drawing/2014/main" id="{E4B7AE89-8C02-465D-A21B-C837427E5D6C}"/>
                      </a:ext>
                    </a:extLst>
                  </p14:cNvPr>
                  <p14:cNvContentPartPr/>
                  <p14:nvPr/>
                </p14:nvContentPartPr>
                <p14:xfrm>
                  <a:off x="4153490" y="2490183"/>
                  <a:ext cx="72000" cy="83880"/>
                </p14:xfrm>
              </p:contentPart>
            </mc:Choice>
            <mc:Fallback xmlns="">
              <p:pic>
                <p:nvPicPr>
                  <p:cNvPr id="71" name="Ink 70">
                    <a:extLst>
                      <a:ext uri="{FF2B5EF4-FFF2-40B4-BE49-F238E27FC236}">
                        <a16:creationId xmlns:a16="http://schemas.microsoft.com/office/drawing/2014/main" id="{E4B7AE89-8C02-465D-A21B-C837427E5D6C}"/>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2" name="Ink 71">
                    <a:extLst>
                      <a:ext uri="{FF2B5EF4-FFF2-40B4-BE49-F238E27FC236}">
                        <a16:creationId xmlns:a16="http://schemas.microsoft.com/office/drawing/2014/main" id="{48FC09CD-85B4-4F20-A2DB-7B688D91FA30}"/>
                      </a:ext>
                    </a:extLst>
                  </p14:cNvPr>
                  <p14:cNvContentPartPr/>
                  <p14:nvPr/>
                </p14:nvContentPartPr>
                <p14:xfrm>
                  <a:off x="4149890" y="2531223"/>
                  <a:ext cx="81000" cy="2880"/>
                </p14:xfrm>
              </p:contentPart>
            </mc:Choice>
            <mc:Fallback xmlns="">
              <p:pic>
                <p:nvPicPr>
                  <p:cNvPr id="72" name="Ink 71">
                    <a:extLst>
                      <a:ext uri="{FF2B5EF4-FFF2-40B4-BE49-F238E27FC236}">
                        <a16:creationId xmlns:a16="http://schemas.microsoft.com/office/drawing/2014/main" id="{48FC09CD-85B4-4F20-A2DB-7B688D91FA30}"/>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8" name="Group 17">
            <a:extLst>
              <a:ext uri="{FF2B5EF4-FFF2-40B4-BE49-F238E27FC236}">
                <a16:creationId xmlns:a16="http://schemas.microsoft.com/office/drawing/2014/main" id="{B2D89FD5-5ED2-46F3-832B-6B0B1CFDC1AC}"/>
              </a:ext>
            </a:extLst>
          </p:cNvPr>
          <p:cNvGrpSpPr/>
          <p:nvPr/>
        </p:nvGrpSpPr>
        <p:grpSpPr>
          <a:xfrm>
            <a:off x="5581568" y="3468284"/>
            <a:ext cx="678568" cy="541328"/>
            <a:chOff x="2587514" y="2763688"/>
            <a:chExt cx="723900" cy="571500"/>
          </a:xfrm>
        </p:grpSpPr>
        <p:grpSp>
          <p:nvGrpSpPr>
            <p:cNvPr id="59" name="Group 58">
              <a:extLst>
                <a:ext uri="{FF2B5EF4-FFF2-40B4-BE49-F238E27FC236}">
                  <a16:creationId xmlns:a16="http://schemas.microsoft.com/office/drawing/2014/main" id="{84BE4902-C46A-48E6-A90F-095BA72483DD}"/>
                </a:ext>
              </a:extLst>
            </p:cNvPr>
            <p:cNvGrpSpPr/>
            <p:nvPr/>
          </p:nvGrpSpPr>
          <p:grpSpPr>
            <a:xfrm>
              <a:off x="2587514" y="2763688"/>
              <a:ext cx="723900" cy="571500"/>
              <a:chOff x="279806" y="1994404"/>
              <a:chExt cx="723900" cy="571500"/>
            </a:xfrm>
          </p:grpSpPr>
          <p:grpSp>
            <p:nvGrpSpPr>
              <p:cNvPr id="64" name="Group 63">
                <a:extLst>
                  <a:ext uri="{FF2B5EF4-FFF2-40B4-BE49-F238E27FC236}">
                    <a16:creationId xmlns:a16="http://schemas.microsoft.com/office/drawing/2014/main" id="{EEECF2DE-06D7-48D4-8E95-31CB8B6BC50A}"/>
                  </a:ext>
                </a:extLst>
              </p:cNvPr>
              <p:cNvGrpSpPr/>
              <p:nvPr/>
            </p:nvGrpSpPr>
            <p:grpSpPr>
              <a:xfrm>
                <a:off x="279806" y="1994404"/>
                <a:ext cx="723900" cy="571500"/>
                <a:chOff x="1532467" y="4364567"/>
                <a:chExt cx="723900" cy="571500"/>
              </a:xfrm>
            </p:grpSpPr>
            <p:sp>
              <p:nvSpPr>
                <p:cNvPr id="66" name="Oval 65">
                  <a:extLst>
                    <a:ext uri="{FF2B5EF4-FFF2-40B4-BE49-F238E27FC236}">
                      <a16:creationId xmlns:a16="http://schemas.microsoft.com/office/drawing/2014/main" id="{9CA9DE98-F61C-4605-BA0F-42307837ADF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28FF371-1EB6-4CCA-9A2C-C606E9E8D140}"/>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6C46C594-3153-4EA2-839B-333A907333F2}"/>
                      </a:ext>
                    </a:extLst>
                  </p14:cNvPr>
                  <p14:cNvContentPartPr/>
                  <p14:nvPr/>
                </p14:nvContentPartPr>
                <p14:xfrm>
                  <a:off x="417743" y="2326287"/>
                  <a:ext cx="250200" cy="15120"/>
                </p14:xfrm>
              </p:contentPart>
            </mc:Choice>
            <mc:Fallback xmlns="">
              <p:pic>
                <p:nvPicPr>
                  <p:cNvPr id="65" name="Ink 64">
                    <a:extLst>
                      <a:ext uri="{FF2B5EF4-FFF2-40B4-BE49-F238E27FC236}">
                        <a16:creationId xmlns:a16="http://schemas.microsoft.com/office/drawing/2014/main" id="{6C46C594-3153-4EA2-839B-333A907333F2}"/>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60" name="Group 59">
              <a:extLst>
                <a:ext uri="{FF2B5EF4-FFF2-40B4-BE49-F238E27FC236}">
                  <a16:creationId xmlns:a16="http://schemas.microsoft.com/office/drawing/2014/main" id="{701637E0-01E4-4034-A180-0B8695CC93E5}"/>
                </a:ext>
              </a:extLst>
            </p:cNvPr>
            <p:cNvGrpSpPr/>
            <p:nvPr/>
          </p:nvGrpSpPr>
          <p:grpSpPr>
            <a:xfrm>
              <a:off x="2828132" y="3088853"/>
              <a:ext cx="45719" cy="49580"/>
              <a:chOff x="4149890" y="2488023"/>
              <a:chExt cx="81000" cy="87840"/>
            </a:xfrm>
          </p:grpSpPr>
          <mc:AlternateContent xmlns:mc="http://schemas.openxmlformats.org/markup-compatibility/2006" xmlns:p14="http://schemas.microsoft.com/office/powerpoint/2010/main">
            <mc:Choice Requires="p14">
              <p:contentPart p14:bwMode="auto" r:id="rId66">
                <p14:nvContentPartPr>
                  <p14:cNvPr id="61" name="Ink 60">
                    <a:extLst>
                      <a:ext uri="{FF2B5EF4-FFF2-40B4-BE49-F238E27FC236}">
                        <a16:creationId xmlns:a16="http://schemas.microsoft.com/office/drawing/2014/main" id="{77C59EF6-F924-4720-9D78-480B1DEFAD04}"/>
                      </a:ext>
                    </a:extLst>
                  </p14:cNvPr>
                  <p14:cNvContentPartPr/>
                  <p14:nvPr/>
                </p14:nvContentPartPr>
                <p14:xfrm>
                  <a:off x="4162490" y="2488023"/>
                  <a:ext cx="53640" cy="87840"/>
                </p14:xfrm>
              </p:contentPart>
            </mc:Choice>
            <mc:Fallback xmlns="">
              <p:pic>
                <p:nvPicPr>
                  <p:cNvPr id="61" name="Ink 60">
                    <a:extLst>
                      <a:ext uri="{FF2B5EF4-FFF2-40B4-BE49-F238E27FC236}">
                        <a16:creationId xmlns:a16="http://schemas.microsoft.com/office/drawing/2014/main" id="{77C59EF6-F924-4720-9D78-480B1DEFAD04}"/>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2" name="Ink 61">
                    <a:extLst>
                      <a:ext uri="{FF2B5EF4-FFF2-40B4-BE49-F238E27FC236}">
                        <a16:creationId xmlns:a16="http://schemas.microsoft.com/office/drawing/2014/main" id="{E705CDC5-9A6D-4A48-AA56-87AC3D13EE5B}"/>
                      </a:ext>
                    </a:extLst>
                  </p14:cNvPr>
                  <p14:cNvContentPartPr/>
                  <p14:nvPr/>
                </p14:nvContentPartPr>
                <p14:xfrm>
                  <a:off x="4153490" y="2490183"/>
                  <a:ext cx="72000" cy="83880"/>
                </p14:xfrm>
              </p:contentPart>
            </mc:Choice>
            <mc:Fallback xmlns="">
              <p:pic>
                <p:nvPicPr>
                  <p:cNvPr id="62" name="Ink 61">
                    <a:extLst>
                      <a:ext uri="{FF2B5EF4-FFF2-40B4-BE49-F238E27FC236}">
                        <a16:creationId xmlns:a16="http://schemas.microsoft.com/office/drawing/2014/main" id="{E705CDC5-9A6D-4A48-AA56-87AC3D13EE5B}"/>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3" name="Ink 62">
                    <a:extLst>
                      <a:ext uri="{FF2B5EF4-FFF2-40B4-BE49-F238E27FC236}">
                        <a16:creationId xmlns:a16="http://schemas.microsoft.com/office/drawing/2014/main" id="{669453D6-B8A5-4244-A2D2-276829EBEB80}"/>
                      </a:ext>
                    </a:extLst>
                  </p14:cNvPr>
                  <p14:cNvContentPartPr/>
                  <p14:nvPr/>
                </p14:nvContentPartPr>
                <p14:xfrm>
                  <a:off x="4149890" y="2531223"/>
                  <a:ext cx="81000" cy="2880"/>
                </p14:xfrm>
              </p:contentPart>
            </mc:Choice>
            <mc:Fallback xmlns="">
              <p:pic>
                <p:nvPicPr>
                  <p:cNvPr id="63" name="Ink 62">
                    <a:extLst>
                      <a:ext uri="{FF2B5EF4-FFF2-40B4-BE49-F238E27FC236}">
                        <a16:creationId xmlns:a16="http://schemas.microsoft.com/office/drawing/2014/main" id="{669453D6-B8A5-4244-A2D2-276829EBEB80}"/>
                      </a:ext>
                    </a:extLst>
                  </p:cNvPr>
                  <p:cNvPicPr/>
                  <p:nvPr/>
                </p:nvPicPr>
                <p:blipFill>
                  <a:blip r:embed="rId53"/>
                  <a:stretch>
                    <a:fillRect/>
                  </a:stretch>
                </p:blipFill>
                <p:spPr>
                  <a:xfrm>
                    <a:off x="4133015" y="2516823"/>
                    <a:ext cx="114075" cy="31104"/>
                  </a:xfrm>
                  <a:prstGeom prst="rect">
                    <a:avLst/>
                  </a:prstGeom>
                </p:spPr>
              </p:pic>
            </mc:Fallback>
          </mc:AlternateContent>
        </p:grpSp>
      </p:grpSp>
      <p:sp>
        <p:nvSpPr>
          <p:cNvPr id="19" name="Arrow: Right 18">
            <a:extLst>
              <a:ext uri="{FF2B5EF4-FFF2-40B4-BE49-F238E27FC236}">
                <a16:creationId xmlns:a16="http://schemas.microsoft.com/office/drawing/2014/main" id="{998856B3-5D22-4E7B-8F69-92DE44EDC8CA}"/>
              </a:ext>
            </a:extLst>
          </p:cNvPr>
          <p:cNvSpPr/>
          <p:nvPr/>
        </p:nvSpPr>
        <p:spPr>
          <a:xfrm>
            <a:off x="3649993" y="3042327"/>
            <a:ext cx="1783433" cy="32765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CFC8689-9C2D-4517-8372-F79B8E4DA348}"/>
              </a:ext>
            </a:extLst>
          </p:cNvPr>
          <p:cNvSpPr/>
          <p:nvPr/>
        </p:nvSpPr>
        <p:spPr>
          <a:xfrm rot="1876022">
            <a:off x="6795862" y="3680935"/>
            <a:ext cx="1909714" cy="34019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5CA6F18-AEF5-4A8A-BE51-F41DE1BEC0FB}"/>
              </a:ext>
            </a:extLst>
          </p:cNvPr>
          <p:cNvGrpSpPr/>
          <p:nvPr/>
        </p:nvGrpSpPr>
        <p:grpSpPr>
          <a:xfrm>
            <a:off x="2341940" y="3441790"/>
            <a:ext cx="379239" cy="413653"/>
            <a:chOff x="1664107" y="1658155"/>
            <a:chExt cx="649410" cy="700993"/>
          </a:xfrm>
        </p:grpSpPr>
        <mc:AlternateContent xmlns:mc="http://schemas.openxmlformats.org/markup-compatibility/2006" xmlns:p14="http://schemas.microsoft.com/office/powerpoint/2010/main">
          <mc:Choice Requires="p14">
            <p:contentPart p14:bwMode="auto" r:id="rId69">
              <p14:nvContentPartPr>
                <p14:cNvPr id="56" name="Ink 55">
                  <a:extLst>
                    <a:ext uri="{FF2B5EF4-FFF2-40B4-BE49-F238E27FC236}">
                      <a16:creationId xmlns:a16="http://schemas.microsoft.com/office/drawing/2014/main" id="{CB38ABDB-1EB2-408C-9596-94E83696B28A}"/>
                    </a:ext>
                  </a:extLst>
                </p14:cNvPr>
                <p14:cNvContentPartPr/>
                <p14:nvPr/>
              </p14:nvContentPartPr>
              <p14:xfrm>
                <a:off x="1664107" y="1781611"/>
                <a:ext cx="338417" cy="246913"/>
              </p14:xfrm>
            </p:contentPart>
          </mc:Choice>
          <mc:Fallback xmlns="">
            <p:pic>
              <p:nvPicPr>
                <p:cNvPr id="56" name="Ink 55">
                  <a:extLst>
                    <a:ext uri="{FF2B5EF4-FFF2-40B4-BE49-F238E27FC236}">
                      <a16:creationId xmlns:a16="http://schemas.microsoft.com/office/drawing/2014/main" id="{CB38ABDB-1EB2-408C-9596-94E83696B28A}"/>
                    </a:ext>
                  </a:extLst>
                </p:cNvPr>
                <p:cNvPicPr/>
                <p:nvPr/>
              </p:nvPicPr>
              <p:blipFill>
                <a:blip r:embed="rId70"/>
                <a:stretch>
                  <a:fillRect/>
                </a:stretch>
              </p:blipFill>
              <p:spPr>
                <a:xfrm>
                  <a:off x="1648696" y="1766369"/>
                  <a:ext cx="368622" cy="27678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7" name="Ink 56">
                  <a:extLst>
                    <a:ext uri="{FF2B5EF4-FFF2-40B4-BE49-F238E27FC236}">
                      <a16:creationId xmlns:a16="http://schemas.microsoft.com/office/drawing/2014/main" id="{84A52A5B-0692-40BA-80C9-8117E85BE88C}"/>
                    </a:ext>
                  </a:extLst>
                </p14:cNvPr>
                <p14:cNvContentPartPr/>
                <p14:nvPr/>
              </p14:nvContentPartPr>
              <p14:xfrm>
                <a:off x="1975100" y="1658155"/>
                <a:ext cx="338417" cy="246913"/>
              </p14:xfrm>
            </p:contentPart>
          </mc:Choice>
          <mc:Fallback xmlns="">
            <p:pic>
              <p:nvPicPr>
                <p:cNvPr id="57" name="Ink 56">
                  <a:extLst>
                    <a:ext uri="{FF2B5EF4-FFF2-40B4-BE49-F238E27FC236}">
                      <a16:creationId xmlns:a16="http://schemas.microsoft.com/office/drawing/2014/main" id="{84A52A5B-0692-40BA-80C9-8117E85BE88C}"/>
                    </a:ext>
                  </a:extLst>
                </p:cNvPr>
                <p:cNvPicPr/>
                <p:nvPr/>
              </p:nvPicPr>
              <p:blipFill>
                <a:blip r:embed="rId72"/>
                <a:stretch>
                  <a:fillRect/>
                </a:stretch>
              </p:blipFill>
              <p:spPr>
                <a:xfrm>
                  <a:off x="1959689" y="1642913"/>
                  <a:ext cx="368622" cy="27678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a16="http://schemas.microsoft.com/office/drawing/2014/main" id="{5DF31ED6-8C47-4757-866E-AC6CE63AAF8C}"/>
                    </a:ext>
                  </a:extLst>
                </p14:cNvPr>
                <p14:cNvContentPartPr/>
                <p14:nvPr/>
              </p14:nvContentPartPr>
              <p14:xfrm>
                <a:off x="1933559" y="2112235"/>
                <a:ext cx="338417" cy="246913"/>
              </p14:xfrm>
            </p:contentPart>
          </mc:Choice>
          <mc:Fallback xmlns="">
            <p:pic>
              <p:nvPicPr>
                <p:cNvPr id="58" name="Ink 57">
                  <a:extLst>
                    <a:ext uri="{FF2B5EF4-FFF2-40B4-BE49-F238E27FC236}">
                      <a16:creationId xmlns:a16="http://schemas.microsoft.com/office/drawing/2014/main" id="{5DF31ED6-8C47-4757-866E-AC6CE63AAF8C}"/>
                    </a:ext>
                  </a:extLst>
                </p:cNvPr>
                <p:cNvPicPr/>
                <p:nvPr/>
              </p:nvPicPr>
              <p:blipFill>
                <a:blip r:embed="rId74"/>
                <a:stretch>
                  <a:fillRect/>
                </a:stretch>
              </p:blipFill>
              <p:spPr>
                <a:xfrm>
                  <a:off x="1918148" y="2096993"/>
                  <a:ext cx="368622" cy="276786"/>
                </a:xfrm>
                <a:prstGeom prst="rect">
                  <a:avLst/>
                </a:prstGeom>
              </p:spPr>
            </p:pic>
          </mc:Fallback>
        </mc:AlternateContent>
      </p:grpSp>
      <p:grpSp>
        <p:nvGrpSpPr>
          <p:cNvPr id="22" name="Group 21">
            <a:extLst>
              <a:ext uri="{FF2B5EF4-FFF2-40B4-BE49-F238E27FC236}">
                <a16:creationId xmlns:a16="http://schemas.microsoft.com/office/drawing/2014/main" id="{036E0C1A-C396-4FA3-8E8F-50D0B4F926A7}"/>
              </a:ext>
            </a:extLst>
          </p:cNvPr>
          <p:cNvGrpSpPr/>
          <p:nvPr/>
        </p:nvGrpSpPr>
        <p:grpSpPr>
          <a:xfrm>
            <a:off x="506446" y="2454677"/>
            <a:ext cx="678568" cy="541328"/>
            <a:chOff x="279806" y="1994404"/>
            <a:chExt cx="723900" cy="571500"/>
          </a:xfrm>
        </p:grpSpPr>
        <p:grpSp>
          <p:nvGrpSpPr>
            <p:cNvPr id="52" name="Group 51">
              <a:extLst>
                <a:ext uri="{FF2B5EF4-FFF2-40B4-BE49-F238E27FC236}">
                  <a16:creationId xmlns:a16="http://schemas.microsoft.com/office/drawing/2014/main" id="{87F46E8B-5B0A-4E1E-A0D0-8C19F3D68864}"/>
                </a:ext>
              </a:extLst>
            </p:cNvPr>
            <p:cNvGrpSpPr/>
            <p:nvPr/>
          </p:nvGrpSpPr>
          <p:grpSpPr>
            <a:xfrm>
              <a:off x="279806" y="1994404"/>
              <a:ext cx="723900" cy="571500"/>
              <a:chOff x="1532467" y="4364567"/>
              <a:chExt cx="723900" cy="571500"/>
            </a:xfrm>
          </p:grpSpPr>
          <p:sp>
            <p:nvSpPr>
              <p:cNvPr id="54" name="Oval 53">
                <a:extLst>
                  <a:ext uri="{FF2B5EF4-FFF2-40B4-BE49-F238E27FC236}">
                    <a16:creationId xmlns:a16="http://schemas.microsoft.com/office/drawing/2014/main" id="{991DA272-256D-4287-9FFB-136F2DC6E4C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BC4C9CE-1EF5-41B3-A421-74037880285A}"/>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5">
              <p14:nvContentPartPr>
                <p14:cNvPr id="53" name="Ink 52">
                  <a:extLst>
                    <a:ext uri="{FF2B5EF4-FFF2-40B4-BE49-F238E27FC236}">
                      <a16:creationId xmlns:a16="http://schemas.microsoft.com/office/drawing/2014/main" id="{F553A4D5-3FE1-4C82-85FB-C9CD0B6592D1}"/>
                    </a:ext>
                  </a:extLst>
                </p14:cNvPr>
                <p14:cNvContentPartPr/>
                <p14:nvPr/>
              </p14:nvContentPartPr>
              <p14:xfrm>
                <a:off x="417743" y="2326287"/>
                <a:ext cx="250200" cy="15120"/>
              </p14:xfrm>
            </p:contentPart>
          </mc:Choice>
          <mc:Fallback xmlns="">
            <p:pic>
              <p:nvPicPr>
                <p:cNvPr id="53" name="Ink 52">
                  <a:extLst>
                    <a:ext uri="{FF2B5EF4-FFF2-40B4-BE49-F238E27FC236}">
                      <a16:creationId xmlns:a16="http://schemas.microsoft.com/office/drawing/2014/main" id="{F553A4D5-3FE1-4C82-85FB-C9CD0B6592D1}"/>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3" name="Group 22">
            <a:extLst>
              <a:ext uri="{FF2B5EF4-FFF2-40B4-BE49-F238E27FC236}">
                <a16:creationId xmlns:a16="http://schemas.microsoft.com/office/drawing/2014/main" id="{EF8B3A5C-C13A-4E8D-ACB7-A1218E26CF57}"/>
              </a:ext>
            </a:extLst>
          </p:cNvPr>
          <p:cNvGrpSpPr/>
          <p:nvPr/>
        </p:nvGrpSpPr>
        <p:grpSpPr>
          <a:xfrm>
            <a:off x="554806" y="2925483"/>
            <a:ext cx="678568" cy="541328"/>
            <a:chOff x="279806" y="1994404"/>
            <a:chExt cx="723900" cy="571500"/>
          </a:xfrm>
        </p:grpSpPr>
        <p:grpSp>
          <p:nvGrpSpPr>
            <p:cNvPr id="48" name="Group 47">
              <a:extLst>
                <a:ext uri="{FF2B5EF4-FFF2-40B4-BE49-F238E27FC236}">
                  <a16:creationId xmlns:a16="http://schemas.microsoft.com/office/drawing/2014/main" id="{DC3360F1-1B5E-4C81-959C-2C3B5BADABEC}"/>
                </a:ext>
              </a:extLst>
            </p:cNvPr>
            <p:cNvGrpSpPr/>
            <p:nvPr/>
          </p:nvGrpSpPr>
          <p:grpSpPr>
            <a:xfrm>
              <a:off x="279806" y="1994404"/>
              <a:ext cx="723900" cy="571500"/>
              <a:chOff x="1532467" y="4364567"/>
              <a:chExt cx="723900" cy="571500"/>
            </a:xfrm>
          </p:grpSpPr>
          <p:sp>
            <p:nvSpPr>
              <p:cNvPr id="50" name="Oval 49">
                <a:extLst>
                  <a:ext uri="{FF2B5EF4-FFF2-40B4-BE49-F238E27FC236}">
                    <a16:creationId xmlns:a16="http://schemas.microsoft.com/office/drawing/2014/main" id="{FC6D0011-BD8B-487B-AC96-498DB678137E}"/>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C778ED7-9D05-4456-99D3-182664D1C83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13A23751-A300-4798-8BCC-7D41BE966D99}"/>
                    </a:ext>
                  </a:extLst>
                </p14:cNvPr>
                <p14:cNvContentPartPr/>
                <p14:nvPr/>
              </p14:nvContentPartPr>
              <p14:xfrm>
                <a:off x="417743" y="2326287"/>
                <a:ext cx="250200" cy="15120"/>
              </p14:xfrm>
            </p:contentPart>
          </mc:Choice>
          <mc:Fallback xmlns="">
            <p:pic>
              <p:nvPicPr>
                <p:cNvPr id="49" name="Ink 48">
                  <a:extLst>
                    <a:ext uri="{FF2B5EF4-FFF2-40B4-BE49-F238E27FC236}">
                      <a16:creationId xmlns:a16="http://schemas.microsoft.com/office/drawing/2014/main" id="{13A23751-A300-4798-8BCC-7D41BE966D99}"/>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4" name="Group 23">
            <a:extLst>
              <a:ext uri="{FF2B5EF4-FFF2-40B4-BE49-F238E27FC236}">
                <a16:creationId xmlns:a16="http://schemas.microsoft.com/office/drawing/2014/main" id="{754F9B85-E0DA-43E0-9538-99DC00A58333}"/>
              </a:ext>
            </a:extLst>
          </p:cNvPr>
          <p:cNvGrpSpPr/>
          <p:nvPr/>
        </p:nvGrpSpPr>
        <p:grpSpPr>
          <a:xfrm>
            <a:off x="964996" y="2687004"/>
            <a:ext cx="678568" cy="541328"/>
            <a:chOff x="279806" y="1994404"/>
            <a:chExt cx="723900" cy="571500"/>
          </a:xfrm>
        </p:grpSpPr>
        <p:grpSp>
          <p:nvGrpSpPr>
            <p:cNvPr id="44" name="Group 43">
              <a:extLst>
                <a:ext uri="{FF2B5EF4-FFF2-40B4-BE49-F238E27FC236}">
                  <a16:creationId xmlns:a16="http://schemas.microsoft.com/office/drawing/2014/main" id="{83917EF8-FB2A-423A-B882-8B8A85C0DE22}"/>
                </a:ext>
              </a:extLst>
            </p:cNvPr>
            <p:cNvGrpSpPr/>
            <p:nvPr/>
          </p:nvGrpSpPr>
          <p:grpSpPr>
            <a:xfrm>
              <a:off x="279806" y="1994404"/>
              <a:ext cx="723900" cy="571500"/>
              <a:chOff x="1532467" y="4364567"/>
              <a:chExt cx="723900" cy="571500"/>
            </a:xfrm>
          </p:grpSpPr>
          <p:sp>
            <p:nvSpPr>
              <p:cNvPr id="46" name="Oval 45">
                <a:extLst>
                  <a:ext uri="{FF2B5EF4-FFF2-40B4-BE49-F238E27FC236}">
                    <a16:creationId xmlns:a16="http://schemas.microsoft.com/office/drawing/2014/main" id="{5E268FFE-E43B-4FB7-B0D7-6EB0021CAB0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6299DBE-6B1C-4530-AB5B-4B7BAA0B7BC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7">
              <p14:nvContentPartPr>
                <p14:cNvPr id="45" name="Ink 44">
                  <a:extLst>
                    <a:ext uri="{FF2B5EF4-FFF2-40B4-BE49-F238E27FC236}">
                      <a16:creationId xmlns:a16="http://schemas.microsoft.com/office/drawing/2014/main" id="{F2B84481-E1AB-40FE-AAD9-C6EEA613B087}"/>
                    </a:ext>
                  </a:extLst>
                </p14:cNvPr>
                <p14:cNvContentPartPr/>
                <p14:nvPr/>
              </p14:nvContentPartPr>
              <p14:xfrm>
                <a:off x="417743" y="2326287"/>
                <a:ext cx="250200" cy="15120"/>
              </p14:xfrm>
            </p:contentPart>
          </mc:Choice>
          <mc:Fallback xmlns="">
            <p:pic>
              <p:nvPicPr>
                <p:cNvPr id="45" name="Ink 44">
                  <a:extLst>
                    <a:ext uri="{FF2B5EF4-FFF2-40B4-BE49-F238E27FC236}">
                      <a16:creationId xmlns:a16="http://schemas.microsoft.com/office/drawing/2014/main" id="{F2B84481-E1AB-40FE-AAD9-C6EEA613B087}"/>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5" name="Group 24">
            <a:extLst>
              <a:ext uri="{FF2B5EF4-FFF2-40B4-BE49-F238E27FC236}">
                <a16:creationId xmlns:a16="http://schemas.microsoft.com/office/drawing/2014/main" id="{13669EFC-E1C6-4CE7-8C79-BA81EF22387D}"/>
              </a:ext>
            </a:extLst>
          </p:cNvPr>
          <p:cNvGrpSpPr/>
          <p:nvPr/>
        </p:nvGrpSpPr>
        <p:grpSpPr>
          <a:xfrm>
            <a:off x="1061369" y="3188538"/>
            <a:ext cx="678568" cy="541328"/>
            <a:chOff x="279806" y="1994404"/>
            <a:chExt cx="723900" cy="571500"/>
          </a:xfrm>
        </p:grpSpPr>
        <p:grpSp>
          <p:nvGrpSpPr>
            <p:cNvPr id="40" name="Group 39">
              <a:extLst>
                <a:ext uri="{FF2B5EF4-FFF2-40B4-BE49-F238E27FC236}">
                  <a16:creationId xmlns:a16="http://schemas.microsoft.com/office/drawing/2014/main" id="{6C4EC062-2E08-40A5-88D2-62FB58B590D7}"/>
                </a:ext>
              </a:extLst>
            </p:cNvPr>
            <p:cNvGrpSpPr/>
            <p:nvPr/>
          </p:nvGrpSpPr>
          <p:grpSpPr>
            <a:xfrm>
              <a:off x="279806" y="1994404"/>
              <a:ext cx="723900" cy="571500"/>
              <a:chOff x="1532467" y="4364567"/>
              <a:chExt cx="723900" cy="571500"/>
            </a:xfrm>
          </p:grpSpPr>
          <p:sp>
            <p:nvSpPr>
              <p:cNvPr id="42" name="Oval 41">
                <a:extLst>
                  <a:ext uri="{FF2B5EF4-FFF2-40B4-BE49-F238E27FC236}">
                    <a16:creationId xmlns:a16="http://schemas.microsoft.com/office/drawing/2014/main" id="{078BDB31-630E-4971-A4E8-BF6F62B54AA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042383F-6933-4852-A3EA-0FB14E83A33D}"/>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8">
              <p14:nvContentPartPr>
                <p14:cNvPr id="41" name="Ink 40">
                  <a:extLst>
                    <a:ext uri="{FF2B5EF4-FFF2-40B4-BE49-F238E27FC236}">
                      <a16:creationId xmlns:a16="http://schemas.microsoft.com/office/drawing/2014/main" id="{524BCE19-2312-4978-9563-8B4990E4B6F8}"/>
                    </a:ext>
                  </a:extLst>
                </p14:cNvPr>
                <p14:cNvContentPartPr/>
                <p14:nvPr/>
              </p14:nvContentPartPr>
              <p14:xfrm>
                <a:off x="417743" y="2326287"/>
                <a:ext cx="250200" cy="15120"/>
              </p14:xfrm>
            </p:contentPart>
          </mc:Choice>
          <mc:Fallback xmlns="">
            <p:pic>
              <p:nvPicPr>
                <p:cNvPr id="41" name="Ink 40">
                  <a:extLst>
                    <a:ext uri="{FF2B5EF4-FFF2-40B4-BE49-F238E27FC236}">
                      <a16:creationId xmlns:a16="http://schemas.microsoft.com/office/drawing/2014/main" id="{524BCE19-2312-4978-9563-8B4990E4B6F8}"/>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6" name="Group 25">
            <a:extLst>
              <a:ext uri="{FF2B5EF4-FFF2-40B4-BE49-F238E27FC236}">
                <a16:creationId xmlns:a16="http://schemas.microsoft.com/office/drawing/2014/main" id="{1A7D1E80-19F9-44E3-BEBB-1811D942A072}"/>
              </a:ext>
            </a:extLst>
          </p:cNvPr>
          <p:cNvGrpSpPr/>
          <p:nvPr/>
        </p:nvGrpSpPr>
        <p:grpSpPr>
          <a:xfrm>
            <a:off x="480726" y="3368800"/>
            <a:ext cx="678568" cy="541328"/>
            <a:chOff x="279806" y="1994404"/>
            <a:chExt cx="723900" cy="571500"/>
          </a:xfrm>
        </p:grpSpPr>
        <p:grpSp>
          <p:nvGrpSpPr>
            <p:cNvPr id="36" name="Group 35">
              <a:extLst>
                <a:ext uri="{FF2B5EF4-FFF2-40B4-BE49-F238E27FC236}">
                  <a16:creationId xmlns:a16="http://schemas.microsoft.com/office/drawing/2014/main" id="{1D2DBF2C-8AC9-4DC8-8132-07F9472B045A}"/>
                </a:ext>
              </a:extLst>
            </p:cNvPr>
            <p:cNvGrpSpPr/>
            <p:nvPr/>
          </p:nvGrpSpPr>
          <p:grpSpPr>
            <a:xfrm>
              <a:off x="279806" y="1994404"/>
              <a:ext cx="723900" cy="571500"/>
              <a:chOff x="1532467" y="4364567"/>
              <a:chExt cx="723900" cy="571500"/>
            </a:xfrm>
          </p:grpSpPr>
          <p:sp>
            <p:nvSpPr>
              <p:cNvPr id="38" name="Oval 37">
                <a:extLst>
                  <a:ext uri="{FF2B5EF4-FFF2-40B4-BE49-F238E27FC236}">
                    <a16:creationId xmlns:a16="http://schemas.microsoft.com/office/drawing/2014/main" id="{994C2E6B-B991-4267-A82C-5E6656401B50}"/>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6C5F4A2-B14C-4F6F-B5E1-C93A429C7A21}"/>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9">
              <p14:nvContentPartPr>
                <p14:cNvPr id="37" name="Ink 36">
                  <a:extLst>
                    <a:ext uri="{FF2B5EF4-FFF2-40B4-BE49-F238E27FC236}">
                      <a16:creationId xmlns:a16="http://schemas.microsoft.com/office/drawing/2014/main" id="{A2EFE223-1B6C-45BE-93C8-EB3E551483CB}"/>
                    </a:ext>
                  </a:extLst>
                </p14:cNvPr>
                <p14:cNvContentPartPr/>
                <p14:nvPr/>
              </p14:nvContentPartPr>
              <p14:xfrm>
                <a:off x="417743" y="2326287"/>
                <a:ext cx="250200" cy="15120"/>
              </p14:xfrm>
            </p:contentPart>
          </mc:Choice>
          <mc:Fallback xmlns="">
            <p:pic>
              <p:nvPicPr>
                <p:cNvPr id="37" name="Ink 36">
                  <a:extLst>
                    <a:ext uri="{FF2B5EF4-FFF2-40B4-BE49-F238E27FC236}">
                      <a16:creationId xmlns:a16="http://schemas.microsoft.com/office/drawing/2014/main" id="{A2EFE223-1B6C-45BE-93C8-EB3E551483CB}"/>
                    </a:ext>
                  </a:extLst>
                </p:cNvPr>
                <p:cNvPicPr/>
                <p:nvPr/>
              </p:nvPicPr>
              <p:blipFill>
                <a:blip r:embed="rId40"/>
                <a:stretch>
                  <a:fillRect/>
                </a:stretch>
              </p:blipFill>
              <p:spPr>
                <a:xfrm>
                  <a:off x="408149" y="2316837"/>
                  <a:ext cx="269003" cy="336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27" name="Ink 26">
                <a:extLst>
                  <a:ext uri="{FF2B5EF4-FFF2-40B4-BE49-F238E27FC236}">
                    <a16:creationId xmlns:a16="http://schemas.microsoft.com/office/drawing/2014/main" id="{6E058316-858B-4894-8208-7418210A1075}"/>
                  </a:ext>
                </a:extLst>
              </p14:cNvPr>
              <p14:cNvContentPartPr/>
              <p14:nvPr/>
            </p14:nvContentPartPr>
            <p14:xfrm>
              <a:off x="5788514" y="2736870"/>
              <a:ext cx="146938" cy="108331"/>
            </p14:xfrm>
          </p:contentPart>
        </mc:Choice>
        <mc:Fallback xmlns="">
          <p:pic>
            <p:nvPicPr>
              <p:cNvPr id="27" name="Ink 26">
                <a:extLst>
                  <a:ext uri="{FF2B5EF4-FFF2-40B4-BE49-F238E27FC236}">
                    <a16:creationId xmlns:a16="http://schemas.microsoft.com/office/drawing/2014/main" id="{6E058316-858B-4894-8208-7418210A1075}"/>
                  </a:ext>
                </a:extLst>
              </p:cNvPr>
              <p:cNvPicPr/>
              <p:nvPr/>
            </p:nvPicPr>
            <p:blipFill>
              <a:blip r:embed="rId81"/>
              <a:stretch>
                <a:fillRect/>
              </a:stretch>
            </p:blipFill>
            <p:spPr>
              <a:xfrm>
                <a:off x="5779532" y="2727872"/>
                <a:ext cx="164542" cy="12596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8" name="Ink 27">
                <a:extLst>
                  <a:ext uri="{FF2B5EF4-FFF2-40B4-BE49-F238E27FC236}">
                    <a16:creationId xmlns:a16="http://schemas.microsoft.com/office/drawing/2014/main" id="{5BA09B8A-39C7-47E8-95FE-D80A3B567C53}"/>
                  </a:ext>
                </a:extLst>
              </p14:cNvPr>
              <p14:cNvContentPartPr/>
              <p14:nvPr/>
            </p14:nvContentPartPr>
            <p14:xfrm>
              <a:off x="6190945" y="2964694"/>
              <a:ext cx="164728" cy="121448"/>
            </p14:xfrm>
          </p:contentPart>
        </mc:Choice>
        <mc:Fallback xmlns="">
          <p:pic>
            <p:nvPicPr>
              <p:cNvPr id="28" name="Ink 27">
                <a:extLst>
                  <a:ext uri="{FF2B5EF4-FFF2-40B4-BE49-F238E27FC236}">
                    <a16:creationId xmlns:a16="http://schemas.microsoft.com/office/drawing/2014/main" id="{5BA09B8A-39C7-47E8-95FE-D80A3B567C53}"/>
                  </a:ext>
                </a:extLst>
              </p:cNvPr>
              <p:cNvPicPr/>
              <p:nvPr/>
            </p:nvPicPr>
            <p:blipFill>
              <a:blip r:embed="rId83"/>
              <a:stretch>
                <a:fillRect/>
              </a:stretch>
            </p:blipFill>
            <p:spPr>
              <a:xfrm>
                <a:off x="6181953" y="2955711"/>
                <a:ext cx="182352" cy="139054"/>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9" name="Ink 28">
                <a:extLst>
                  <a:ext uri="{FF2B5EF4-FFF2-40B4-BE49-F238E27FC236}">
                    <a16:creationId xmlns:a16="http://schemas.microsoft.com/office/drawing/2014/main" id="{473A06C0-4B83-4A51-B236-50FB444432C6}"/>
                  </a:ext>
                </a:extLst>
              </p14:cNvPr>
              <p14:cNvContentPartPr/>
              <p14:nvPr/>
            </p14:nvContentPartPr>
            <p14:xfrm>
              <a:off x="5862192" y="3205013"/>
              <a:ext cx="149182" cy="109986"/>
            </p14:xfrm>
          </p:contentPart>
        </mc:Choice>
        <mc:Fallback xmlns="">
          <p:pic>
            <p:nvPicPr>
              <p:cNvPr id="29" name="Ink 28">
                <a:extLst>
                  <a:ext uri="{FF2B5EF4-FFF2-40B4-BE49-F238E27FC236}">
                    <a16:creationId xmlns:a16="http://schemas.microsoft.com/office/drawing/2014/main" id="{473A06C0-4B83-4A51-B236-50FB444432C6}"/>
                  </a:ext>
                </a:extLst>
              </p:cNvPr>
              <p:cNvPicPr/>
              <p:nvPr/>
            </p:nvPicPr>
            <p:blipFill>
              <a:blip r:embed="rId85"/>
              <a:stretch>
                <a:fillRect/>
              </a:stretch>
            </p:blipFill>
            <p:spPr>
              <a:xfrm>
                <a:off x="5853205" y="3196027"/>
                <a:ext cx="166796" cy="12759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0" name="Ink 29">
                <a:extLst>
                  <a:ext uri="{FF2B5EF4-FFF2-40B4-BE49-F238E27FC236}">
                    <a16:creationId xmlns:a16="http://schemas.microsoft.com/office/drawing/2014/main" id="{0DCDE197-31AD-4438-A9EE-C2974E57BC90}"/>
                  </a:ext>
                </a:extLst>
              </p14:cNvPr>
              <p14:cNvContentPartPr/>
              <p14:nvPr/>
            </p14:nvContentPartPr>
            <p14:xfrm>
              <a:off x="5755602" y="3660161"/>
              <a:ext cx="138160" cy="101860"/>
            </p14:xfrm>
          </p:contentPart>
        </mc:Choice>
        <mc:Fallback xmlns="">
          <p:pic>
            <p:nvPicPr>
              <p:cNvPr id="30" name="Ink 29">
                <a:extLst>
                  <a:ext uri="{FF2B5EF4-FFF2-40B4-BE49-F238E27FC236}">
                    <a16:creationId xmlns:a16="http://schemas.microsoft.com/office/drawing/2014/main" id="{0DCDE197-31AD-4438-A9EE-C2974E57BC90}"/>
                  </a:ext>
                </a:extLst>
              </p:cNvPr>
              <p:cNvPicPr/>
              <p:nvPr/>
            </p:nvPicPr>
            <p:blipFill>
              <a:blip r:embed="rId87"/>
              <a:stretch>
                <a:fillRect/>
              </a:stretch>
            </p:blipFill>
            <p:spPr>
              <a:xfrm>
                <a:off x="5746607" y="3651163"/>
                <a:ext cx="155790" cy="11949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1" name="Ink 30">
                <a:extLst>
                  <a:ext uri="{FF2B5EF4-FFF2-40B4-BE49-F238E27FC236}">
                    <a16:creationId xmlns:a16="http://schemas.microsoft.com/office/drawing/2014/main" id="{05A576F6-B5E2-4524-8272-FA0DDC9C82A4}"/>
                  </a:ext>
                </a:extLst>
              </p14:cNvPr>
              <p14:cNvContentPartPr/>
              <p14:nvPr/>
            </p14:nvContentPartPr>
            <p14:xfrm>
              <a:off x="6382576" y="3468894"/>
              <a:ext cx="149182" cy="109986"/>
            </p14:xfrm>
          </p:contentPart>
        </mc:Choice>
        <mc:Fallback xmlns="">
          <p:pic>
            <p:nvPicPr>
              <p:cNvPr id="31" name="Ink 30">
                <a:extLst>
                  <a:ext uri="{FF2B5EF4-FFF2-40B4-BE49-F238E27FC236}">
                    <a16:creationId xmlns:a16="http://schemas.microsoft.com/office/drawing/2014/main" id="{05A576F6-B5E2-4524-8272-FA0DDC9C82A4}"/>
                  </a:ext>
                </a:extLst>
              </p:cNvPr>
              <p:cNvPicPr/>
              <p:nvPr/>
            </p:nvPicPr>
            <p:blipFill>
              <a:blip r:embed="rId85"/>
              <a:stretch>
                <a:fillRect/>
              </a:stretch>
            </p:blipFill>
            <p:spPr>
              <a:xfrm>
                <a:off x="6373589" y="3459908"/>
                <a:ext cx="166796" cy="127598"/>
              </a:xfrm>
              <a:prstGeom prst="rect">
                <a:avLst/>
              </a:prstGeom>
            </p:spPr>
          </p:pic>
        </mc:Fallback>
      </mc:AlternateContent>
      <p:sp>
        <p:nvSpPr>
          <p:cNvPr id="33" name="TextBox 32">
            <a:extLst>
              <a:ext uri="{FF2B5EF4-FFF2-40B4-BE49-F238E27FC236}">
                <a16:creationId xmlns:a16="http://schemas.microsoft.com/office/drawing/2014/main" id="{A08B5C5E-4410-44F4-8ED5-D7314D5920D6}"/>
              </a:ext>
            </a:extLst>
          </p:cNvPr>
          <p:cNvSpPr txBox="1"/>
          <p:nvPr/>
        </p:nvSpPr>
        <p:spPr>
          <a:xfrm flipH="1">
            <a:off x="272151" y="4010226"/>
            <a:ext cx="1467786" cy="523220"/>
          </a:xfrm>
          <a:prstGeom prst="rect">
            <a:avLst/>
          </a:prstGeom>
          <a:noFill/>
        </p:spPr>
        <p:txBody>
          <a:bodyPr wrap="square" rtlCol="0">
            <a:spAutoFit/>
          </a:bodyPr>
          <a:lstStyle/>
          <a:p>
            <a:pPr algn="ctr"/>
            <a:r>
              <a:rPr lang="en-US" sz="1400" b="1"/>
              <a:t>Cas enzyme transfected cells</a:t>
            </a:r>
          </a:p>
        </p:txBody>
      </p:sp>
      <p:sp>
        <p:nvSpPr>
          <p:cNvPr id="35" name="TextBox 34">
            <a:extLst>
              <a:ext uri="{FF2B5EF4-FFF2-40B4-BE49-F238E27FC236}">
                <a16:creationId xmlns:a16="http://schemas.microsoft.com/office/drawing/2014/main" id="{DC0BFDB5-74B8-43EB-990F-9A29903E681A}"/>
              </a:ext>
            </a:extLst>
          </p:cNvPr>
          <p:cNvSpPr txBox="1"/>
          <p:nvPr/>
        </p:nvSpPr>
        <p:spPr>
          <a:xfrm flipH="1">
            <a:off x="3777166" y="2590112"/>
            <a:ext cx="1364075" cy="307777"/>
          </a:xfrm>
          <a:prstGeom prst="rect">
            <a:avLst/>
          </a:prstGeom>
          <a:noFill/>
        </p:spPr>
        <p:txBody>
          <a:bodyPr wrap="square" rtlCol="0">
            <a:spAutoFit/>
          </a:bodyPr>
          <a:lstStyle/>
          <a:p>
            <a:pPr algn="ctr"/>
            <a:r>
              <a:rPr lang="en-US" sz="1400" b="1"/>
              <a:t>Genome editing</a:t>
            </a:r>
          </a:p>
        </p:txBody>
      </p:sp>
      <p:sp>
        <p:nvSpPr>
          <p:cNvPr id="7" name="Arrow: Down 6">
            <a:extLst>
              <a:ext uri="{FF2B5EF4-FFF2-40B4-BE49-F238E27FC236}">
                <a16:creationId xmlns:a16="http://schemas.microsoft.com/office/drawing/2014/main" id="{B3B5D8E8-403B-4D55-8F1E-A6CF19FA9F32}"/>
              </a:ext>
            </a:extLst>
          </p:cNvPr>
          <p:cNvSpPr/>
          <p:nvPr/>
        </p:nvSpPr>
        <p:spPr>
          <a:xfrm>
            <a:off x="3415466" y="3370979"/>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145FCBE-A00E-4F03-A376-B8BD871CA094}"/>
              </a:ext>
            </a:extLst>
          </p:cNvPr>
          <p:cNvSpPr/>
          <p:nvPr/>
        </p:nvSpPr>
        <p:spPr>
          <a:xfrm>
            <a:off x="6098241" y="4358068"/>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FF62D7B-8E7E-4379-907A-0D7C811B38EB}"/>
              </a:ext>
            </a:extLst>
          </p:cNvPr>
          <p:cNvSpPr/>
          <p:nvPr/>
        </p:nvSpPr>
        <p:spPr>
          <a:xfrm>
            <a:off x="8903638" y="5876494"/>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3E05AE2-CCD7-4CDE-AB9C-62717DB948E9}"/>
              </a:ext>
            </a:extLst>
          </p:cNvPr>
          <p:cNvSpPr/>
          <p:nvPr/>
        </p:nvSpPr>
        <p:spPr>
          <a:xfrm>
            <a:off x="10095404" y="5876494"/>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82AE75-4816-4E52-9D9A-6920EC63EA0D}"/>
              </a:ext>
            </a:extLst>
          </p:cNvPr>
          <p:cNvSpPr txBox="1"/>
          <p:nvPr/>
        </p:nvSpPr>
        <p:spPr>
          <a:xfrm flipH="1">
            <a:off x="2854403" y="3837951"/>
            <a:ext cx="1424201" cy="291528"/>
          </a:xfrm>
          <a:prstGeom prst="rect">
            <a:avLst/>
          </a:prstGeom>
          <a:noFill/>
        </p:spPr>
        <p:txBody>
          <a:bodyPr wrap="square" rtlCol="0">
            <a:spAutoFit/>
          </a:bodyPr>
          <a:lstStyle/>
          <a:p>
            <a:pPr algn="ctr"/>
            <a:r>
              <a:rPr lang="en-US" sz="1400" b="1" u="sng"/>
              <a:t>Plasmid library</a:t>
            </a:r>
          </a:p>
        </p:txBody>
      </p:sp>
      <p:sp>
        <p:nvSpPr>
          <p:cNvPr id="12" name="TextBox 11">
            <a:extLst>
              <a:ext uri="{FF2B5EF4-FFF2-40B4-BE49-F238E27FC236}">
                <a16:creationId xmlns:a16="http://schemas.microsoft.com/office/drawing/2014/main" id="{F33C7EC6-1007-4FE3-A327-FA82B3EB6EB1}"/>
              </a:ext>
            </a:extLst>
          </p:cNvPr>
          <p:cNvSpPr txBox="1"/>
          <p:nvPr/>
        </p:nvSpPr>
        <p:spPr>
          <a:xfrm flipH="1">
            <a:off x="5591272" y="4863557"/>
            <a:ext cx="1364075" cy="291528"/>
          </a:xfrm>
          <a:prstGeom prst="rect">
            <a:avLst/>
          </a:prstGeom>
          <a:noFill/>
        </p:spPr>
        <p:txBody>
          <a:bodyPr wrap="square" rtlCol="0">
            <a:spAutoFit/>
          </a:bodyPr>
          <a:lstStyle/>
          <a:p>
            <a:pPr algn="ctr"/>
            <a:r>
              <a:rPr lang="en-US" sz="1400" b="1" u="sng"/>
              <a:t>Pre-sort(bulk)</a:t>
            </a:r>
          </a:p>
        </p:txBody>
      </p:sp>
      <p:sp>
        <p:nvSpPr>
          <p:cNvPr id="13" name="TextBox 12">
            <a:extLst>
              <a:ext uri="{FF2B5EF4-FFF2-40B4-BE49-F238E27FC236}">
                <a16:creationId xmlns:a16="http://schemas.microsoft.com/office/drawing/2014/main" id="{A205A7B2-E483-413D-98E5-90F101D7720C}"/>
              </a:ext>
            </a:extLst>
          </p:cNvPr>
          <p:cNvSpPr txBox="1"/>
          <p:nvPr/>
        </p:nvSpPr>
        <p:spPr>
          <a:xfrm flipH="1">
            <a:off x="8952540" y="6378689"/>
            <a:ext cx="1364075" cy="291528"/>
          </a:xfrm>
          <a:prstGeom prst="rect">
            <a:avLst/>
          </a:prstGeom>
          <a:noFill/>
        </p:spPr>
        <p:txBody>
          <a:bodyPr wrap="square" rtlCol="0">
            <a:spAutoFit/>
          </a:bodyPr>
          <a:lstStyle/>
          <a:p>
            <a:pPr algn="ctr"/>
            <a:r>
              <a:rPr lang="en-US" sz="1400" b="1" u="sng"/>
              <a:t>Sorted library</a:t>
            </a:r>
          </a:p>
        </p:txBody>
      </p:sp>
      <p:sp>
        <p:nvSpPr>
          <p:cNvPr id="154" name="Arrow: Right 153">
            <a:extLst>
              <a:ext uri="{FF2B5EF4-FFF2-40B4-BE49-F238E27FC236}">
                <a16:creationId xmlns:a16="http://schemas.microsoft.com/office/drawing/2014/main" id="{3BF82E31-EA4A-423F-93AA-3A74A68207FD}"/>
              </a:ext>
            </a:extLst>
          </p:cNvPr>
          <p:cNvSpPr/>
          <p:nvPr/>
        </p:nvSpPr>
        <p:spPr>
          <a:xfrm>
            <a:off x="1757476" y="3042327"/>
            <a:ext cx="1783433" cy="32765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A4783988-6F1C-425B-A0A2-58CA5F1D9262}"/>
              </a:ext>
            </a:extLst>
          </p:cNvPr>
          <p:cNvSpPr txBox="1"/>
          <p:nvPr/>
        </p:nvSpPr>
        <p:spPr>
          <a:xfrm flipH="1">
            <a:off x="1742298" y="2614073"/>
            <a:ext cx="1733285" cy="523220"/>
          </a:xfrm>
          <a:prstGeom prst="rect">
            <a:avLst/>
          </a:prstGeom>
          <a:noFill/>
        </p:spPr>
        <p:txBody>
          <a:bodyPr wrap="square" rtlCol="0">
            <a:spAutoFit/>
          </a:bodyPr>
          <a:lstStyle/>
          <a:p>
            <a:pPr algn="ctr"/>
            <a:r>
              <a:rPr lang="en-US" sz="1400" b="1"/>
              <a:t>Guide infection/</a:t>
            </a:r>
          </a:p>
          <a:p>
            <a:pPr algn="ctr"/>
            <a:r>
              <a:rPr lang="en-US" sz="1400" b="1"/>
              <a:t>selection</a:t>
            </a:r>
          </a:p>
        </p:txBody>
      </p:sp>
      <p:sp>
        <p:nvSpPr>
          <p:cNvPr id="156" name="Arrow: Right 155">
            <a:extLst>
              <a:ext uri="{FF2B5EF4-FFF2-40B4-BE49-F238E27FC236}">
                <a16:creationId xmlns:a16="http://schemas.microsoft.com/office/drawing/2014/main" id="{54C37412-0482-4A23-A31D-185BB17CAA8A}"/>
              </a:ext>
            </a:extLst>
          </p:cNvPr>
          <p:cNvSpPr/>
          <p:nvPr/>
        </p:nvSpPr>
        <p:spPr>
          <a:xfrm rot="19347044">
            <a:off x="6710018" y="2360735"/>
            <a:ext cx="1909714" cy="34019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C6EBB38B-E925-49CC-8195-24E8D52814BB}"/>
              </a:ext>
            </a:extLst>
          </p:cNvPr>
          <p:cNvCxnSpPr/>
          <p:nvPr/>
        </p:nvCxnSpPr>
        <p:spPr>
          <a:xfrm>
            <a:off x="6882308" y="3232671"/>
            <a:ext cx="4898571"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FEF9B11-C00B-4E0B-8B8B-1BD4301E8142}"/>
              </a:ext>
            </a:extLst>
          </p:cNvPr>
          <p:cNvSpPr txBox="1"/>
          <p:nvPr/>
        </p:nvSpPr>
        <p:spPr>
          <a:xfrm>
            <a:off x="8178125" y="2897889"/>
            <a:ext cx="2878609" cy="369332"/>
          </a:xfrm>
          <a:prstGeom prst="rect">
            <a:avLst/>
          </a:prstGeom>
          <a:noFill/>
        </p:spPr>
        <p:txBody>
          <a:bodyPr wrap="none" rtlCol="0">
            <a:spAutoFit/>
          </a:bodyPr>
          <a:lstStyle/>
          <a:p>
            <a:r>
              <a:rPr lang="en-US" b="1"/>
              <a:t>survival(cell viability) screen</a:t>
            </a:r>
          </a:p>
        </p:txBody>
      </p:sp>
      <p:sp>
        <p:nvSpPr>
          <p:cNvPr id="160" name="TextBox 159">
            <a:extLst>
              <a:ext uri="{FF2B5EF4-FFF2-40B4-BE49-F238E27FC236}">
                <a16:creationId xmlns:a16="http://schemas.microsoft.com/office/drawing/2014/main" id="{4B69013E-417F-435B-9A0B-1931F00BAE3B}"/>
              </a:ext>
            </a:extLst>
          </p:cNvPr>
          <p:cNvSpPr txBox="1"/>
          <p:nvPr/>
        </p:nvSpPr>
        <p:spPr>
          <a:xfrm>
            <a:off x="8835731" y="3182688"/>
            <a:ext cx="1363130" cy="369332"/>
          </a:xfrm>
          <a:prstGeom prst="rect">
            <a:avLst/>
          </a:prstGeom>
          <a:noFill/>
        </p:spPr>
        <p:txBody>
          <a:bodyPr wrap="none" rtlCol="0">
            <a:spAutoFit/>
          </a:bodyPr>
          <a:lstStyle/>
          <a:p>
            <a:r>
              <a:rPr lang="en-US" b="1"/>
              <a:t>FACS sorting</a:t>
            </a:r>
          </a:p>
        </p:txBody>
      </p:sp>
      <p:sp>
        <p:nvSpPr>
          <p:cNvPr id="161" name="TextBox 160">
            <a:extLst>
              <a:ext uri="{FF2B5EF4-FFF2-40B4-BE49-F238E27FC236}">
                <a16:creationId xmlns:a16="http://schemas.microsoft.com/office/drawing/2014/main" id="{B10B64B1-83B1-419A-9898-E114494DA201}"/>
              </a:ext>
            </a:extLst>
          </p:cNvPr>
          <p:cNvSpPr txBox="1"/>
          <p:nvPr/>
        </p:nvSpPr>
        <p:spPr>
          <a:xfrm rot="19338375" flipH="1">
            <a:off x="6770280" y="2266392"/>
            <a:ext cx="1364075" cy="307777"/>
          </a:xfrm>
          <a:prstGeom prst="rect">
            <a:avLst/>
          </a:prstGeom>
          <a:noFill/>
        </p:spPr>
        <p:txBody>
          <a:bodyPr wrap="square" rtlCol="0">
            <a:spAutoFit/>
          </a:bodyPr>
          <a:lstStyle/>
          <a:p>
            <a:pPr algn="ctr"/>
            <a:r>
              <a:rPr lang="en-US" sz="1400" b="1"/>
              <a:t>treatment</a:t>
            </a:r>
          </a:p>
        </p:txBody>
      </p:sp>
      <p:grpSp>
        <p:nvGrpSpPr>
          <p:cNvPr id="162" name="Group 161">
            <a:extLst>
              <a:ext uri="{FF2B5EF4-FFF2-40B4-BE49-F238E27FC236}">
                <a16:creationId xmlns:a16="http://schemas.microsoft.com/office/drawing/2014/main" id="{6AF3C3AC-5775-4368-8DC7-E03DEEDC4348}"/>
              </a:ext>
            </a:extLst>
          </p:cNvPr>
          <p:cNvGrpSpPr/>
          <p:nvPr/>
        </p:nvGrpSpPr>
        <p:grpSpPr>
          <a:xfrm>
            <a:off x="8852487" y="1408268"/>
            <a:ext cx="678568" cy="541328"/>
            <a:chOff x="2666543" y="2295662"/>
            <a:chExt cx="723900" cy="571500"/>
          </a:xfrm>
        </p:grpSpPr>
        <p:grpSp>
          <p:nvGrpSpPr>
            <p:cNvPr id="163" name="Group 162">
              <a:extLst>
                <a:ext uri="{FF2B5EF4-FFF2-40B4-BE49-F238E27FC236}">
                  <a16:creationId xmlns:a16="http://schemas.microsoft.com/office/drawing/2014/main" id="{F75CD75C-FF2F-4CFC-B89D-452EBA703E21}"/>
                </a:ext>
              </a:extLst>
            </p:cNvPr>
            <p:cNvGrpSpPr/>
            <p:nvPr/>
          </p:nvGrpSpPr>
          <p:grpSpPr>
            <a:xfrm>
              <a:off x="2666543" y="2295662"/>
              <a:ext cx="723900" cy="571500"/>
              <a:chOff x="279806" y="1994404"/>
              <a:chExt cx="723900" cy="571500"/>
            </a:xfrm>
          </p:grpSpPr>
          <p:grpSp>
            <p:nvGrpSpPr>
              <p:cNvPr id="168" name="Group 167">
                <a:extLst>
                  <a:ext uri="{FF2B5EF4-FFF2-40B4-BE49-F238E27FC236}">
                    <a16:creationId xmlns:a16="http://schemas.microsoft.com/office/drawing/2014/main" id="{CED9DF54-F69C-4EE5-866D-18A1F5E035BC}"/>
                  </a:ext>
                </a:extLst>
              </p:cNvPr>
              <p:cNvGrpSpPr/>
              <p:nvPr/>
            </p:nvGrpSpPr>
            <p:grpSpPr>
              <a:xfrm>
                <a:off x="279806" y="1994404"/>
                <a:ext cx="723900" cy="571500"/>
                <a:chOff x="1532467" y="4364567"/>
                <a:chExt cx="723900" cy="571500"/>
              </a:xfrm>
            </p:grpSpPr>
            <p:sp>
              <p:nvSpPr>
                <p:cNvPr id="170" name="Oval 169">
                  <a:extLst>
                    <a:ext uri="{FF2B5EF4-FFF2-40B4-BE49-F238E27FC236}">
                      <a16:creationId xmlns:a16="http://schemas.microsoft.com/office/drawing/2014/main" id="{D67CAC97-298C-4600-A8C7-D525426B1266}"/>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7DD6BF7B-E4E7-4BA3-B9BB-43529FB0FC8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89">
                <p14:nvContentPartPr>
                  <p14:cNvPr id="169" name="Ink 168">
                    <a:extLst>
                      <a:ext uri="{FF2B5EF4-FFF2-40B4-BE49-F238E27FC236}">
                        <a16:creationId xmlns:a16="http://schemas.microsoft.com/office/drawing/2014/main" id="{5B780F60-5B02-4950-85C8-C81D3E65B6C8}"/>
                      </a:ext>
                    </a:extLst>
                  </p14:cNvPr>
                  <p14:cNvContentPartPr/>
                  <p14:nvPr/>
                </p14:nvContentPartPr>
                <p14:xfrm>
                  <a:off x="417743" y="2326287"/>
                  <a:ext cx="250200" cy="15120"/>
                </p14:xfrm>
              </p:contentPart>
            </mc:Choice>
            <mc:Fallback xmlns="">
              <p:pic>
                <p:nvPicPr>
                  <p:cNvPr id="169" name="Ink 168">
                    <a:extLst>
                      <a:ext uri="{FF2B5EF4-FFF2-40B4-BE49-F238E27FC236}">
                        <a16:creationId xmlns:a16="http://schemas.microsoft.com/office/drawing/2014/main" id="{5B780F60-5B02-4950-85C8-C81D3E65B6C8}"/>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164" name="Group 163">
              <a:extLst>
                <a:ext uri="{FF2B5EF4-FFF2-40B4-BE49-F238E27FC236}">
                  <a16:creationId xmlns:a16="http://schemas.microsoft.com/office/drawing/2014/main" id="{FE9C1953-5E1A-4C30-9054-44A7D29FE336}"/>
                </a:ext>
              </a:extLst>
            </p:cNvPr>
            <p:cNvGrpSpPr/>
            <p:nvPr/>
          </p:nvGrpSpPr>
          <p:grpSpPr>
            <a:xfrm>
              <a:off x="2995679" y="2610315"/>
              <a:ext cx="45719" cy="49580"/>
              <a:chOff x="4149890" y="2488023"/>
              <a:chExt cx="81000" cy="87840"/>
            </a:xfrm>
          </p:grpSpPr>
          <mc:AlternateContent xmlns:mc="http://schemas.openxmlformats.org/markup-compatibility/2006" xmlns:p14="http://schemas.microsoft.com/office/powerpoint/2010/main">
            <mc:Choice Requires="p14">
              <p:contentPart p14:bwMode="auto" r:id="rId90">
                <p14:nvContentPartPr>
                  <p14:cNvPr id="165" name="Ink 164">
                    <a:extLst>
                      <a:ext uri="{FF2B5EF4-FFF2-40B4-BE49-F238E27FC236}">
                        <a16:creationId xmlns:a16="http://schemas.microsoft.com/office/drawing/2014/main" id="{3A045CDB-6028-4B3B-9BC9-7964C3EF5C37}"/>
                      </a:ext>
                    </a:extLst>
                  </p14:cNvPr>
                  <p14:cNvContentPartPr/>
                  <p14:nvPr/>
                </p14:nvContentPartPr>
                <p14:xfrm>
                  <a:off x="4162490" y="2488023"/>
                  <a:ext cx="53640" cy="87840"/>
                </p14:xfrm>
              </p:contentPart>
            </mc:Choice>
            <mc:Fallback xmlns="">
              <p:pic>
                <p:nvPicPr>
                  <p:cNvPr id="165" name="Ink 164">
                    <a:extLst>
                      <a:ext uri="{FF2B5EF4-FFF2-40B4-BE49-F238E27FC236}">
                        <a16:creationId xmlns:a16="http://schemas.microsoft.com/office/drawing/2014/main" id="{3A045CDB-6028-4B3B-9BC9-7964C3EF5C37}"/>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66" name="Ink 165">
                    <a:extLst>
                      <a:ext uri="{FF2B5EF4-FFF2-40B4-BE49-F238E27FC236}">
                        <a16:creationId xmlns:a16="http://schemas.microsoft.com/office/drawing/2014/main" id="{FA3B7D5E-5346-41F4-8B6D-6BA983231A11}"/>
                      </a:ext>
                    </a:extLst>
                  </p14:cNvPr>
                  <p14:cNvContentPartPr/>
                  <p14:nvPr/>
                </p14:nvContentPartPr>
                <p14:xfrm>
                  <a:off x="4153490" y="2490183"/>
                  <a:ext cx="72000" cy="83880"/>
                </p14:xfrm>
              </p:contentPart>
            </mc:Choice>
            <mc:Fallback xmlns="">
              <p:pic>
                <p:nvPicPr>
                  <p:cNvPr id="166" name="Ink 165">
                    <a:extLst>
                      <a:ext uri="{FF2B5EF4-FFF2-40B4-BE49-F238E27FC236}">
                        <a16:creationId xmlns:a16="http://schemas.microsoft.com/office/drawing/2014/main" id="{FA3B7D5E-5346-41F4-8B6D-6BA983231A11}"/>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67" name="Ink 166">
                    <a:extLst>
                      <a:ext uri="{FF2B5EF4-FFF2-40B4-BE49-F238E27FC236}">
                        <a16:creationId xmlns:a16="http://schemas.microsoft.com/office/drawing/2014/main" id="{109EC3F8-52B9-45D5-925D-05F2C7BB1A0B}"/>
                      </a:ext>
                    </a:extLst>
                  </p14:cNvPr>
                  <p14:cNvContentPartPr/>
                  <p14:nvPr/>
                </p14:nvContentPartPr>
                <p14:xfrm>
                  <a:off x="4149890" y="2531223"/>
                  <a:ext cx="81000" cy="2880"/>
                </p14:xfrm>
              </p:contentPart>
            </mc:Choice>
            <mc:Fallback xmlns="">
              <p:pic>
                <p:nvPicPr>
                  <p:cNvPr id="167" name="Ink 166">
                    <a:extLst>
                      <a:ext uri="{FF2B5EF4-FFF2-40B4-BE49-F238E27FC236}">
                        <a16:creationId xmlns:a16="http://schemas.microsoft.com/office/drawing/2014/main" id="{109EC3F8-52B9-45D5-925D-05F2C7BB1A0B}"/>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92" name="Group 191">
            <a:extLst>
              <a:ext uri="{FF2B5EF4-FFF2-40B4-BE49-F238E27FC236}">
                <a16:creationId xmlns:a16="http://schemas.microsoft.com/office/drawing/2014/main" id="{51B0420F-393F-47DD-80F9-420CA17807DC}"/>
              </a:ext>
            </a:extLst>
          </p:cNvPr>
          <p:cNvGrpSpPr/>
          <p:nvPr/>
        </p:nvGrpSpPr>
        <p:grpSpPr>
          <a:xfrm>
            <a:off x="9359050" y="1672978"/>
            <a:ext cx="678568" cy="541328"/>
            <a:chOff x="3206947" y="2573379"/>
            <a:chExt cx="723900" cy="571500"/>
          </a:xfrm>
        </p:grpSpPr>
        <p:grpSp>
          <p:nvGrpSpPr>
            <p:cNvPr id="193" name="Group 192">
              <a:extLst>
                <a:ext uri="{FF2B5EF4-FFF2-40B4-BE49-F238E27FC236}">
                  <a16:creationId xmlns:a16="http://schemas.microsoft.com/office/drawing/2014/main" id="{0D3D680A-594B-4115-97FC-09C44FA3EB0F}"/>
                </a:ext>
              </a:extLst>
            </p:cNvPr>
            <p:cNvGrpSpPr/>
            <p:nvPr/>
          </p:nvGrpSpPr>
          <p:grpSpPr>
            <a:xfrm>
              <a:off x="3206947" y="2573379"/>
              <a:ext cx="723900" cy="571500"/>
              <a:chOff x="279806" y="1994404"/>
              <a:chExt cx="723900" cy="571500"/>
            </a:xfrm>
          </p:grpSpPr>
          <p:grpSp>
            <p:nvGrpSpPr>
              <p:cNvPr id="198" name="Group 197">
                <a:extLst>
                  <a:ext uri="{FF2B5EF4-FFF2-40B4-BE49-F238E27FC236}">
                    <a16:creationId xmlns:a16="http://schemas.microsoft.com/office/drawing/2014/main" id="{99D0B969-3934-4CAF-BDDA-A645BB3846E0}"/>
                  </a:ext>
                </a:extLst>
              </p:cNvPr>
              <p:cNvGrpSpPr/>
              <p:nvPr/>
            </p:nvGrpSpPr>
            <p:grpSpPr>
              <a:xfrm>
                <a:off x="279806" y="1994404"/>
                <a:ext cx="723900" cy="571500"/>
                <a:chOff x="1532467" y="4364567"/>
                <a:chExt cx="723900" cy="571500"/>
              </a:xfrm>
            </p:grpSpPr>
            <p:sp>
              <p:nvSpPr>
                <p:cNvPr id="200" name="Oval 199">
                  <a:extLst>
                    <a:ext uri="{FF2B5EF4-FFF2-40B4-BE49-F238E27FC236}">
                      <a16:creationId xmlns:a16="http://schemas.microsoft.com/office/drawing/2014/main" id="{75C47F13-8F85-4C7E-AF27-D120FBEE8DD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F8E2715-80DF-4E7B-B352-EA1576D7D9A5}"/>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93">
                <p14:nvContentPartPr>
                  <p14:cNvPr id="199" name="Ink 198">
                    <a:extLst>
                      <a:ext uri="{FF2B5EF4-FFF2-40B4-BE49-F238E27FC236}">
                        <a16:creationId xmlns:a16="http://schemas.microsoft.com/office/drawing/2014/main" id="{465155A7-0C4F-4BB9-B0CC-9E96F77F4481}"/>
                      </a:ext>
                    </a:extLst>
                  </p14:cNvPr>
                  <p14:cNvContentPartPr/>
                  <p14:nvPr/>
                </p14:nvContentPartPr>
                <p14:xfrm>
                  <a:off x="417743" y="2326287"/>
                  <a:ext cx="250200" cy="15120"/>
                </p14:xfrm>
              </p:contentPart>
            </mc:Choice>
            <mc:Fallback xmlns="">
              <p:pic>
                <p:nvPicPr>
                  <p:cNvPr id="199" name="Ink 198">
                    <a:extLst>
                      <a:ext uri="{FF2B5EF4-FFF2-40B4-BE49-F238E27FC236}">
                        <a16:creationId xmlns:a16="http://schemas.microsoft.com/office/drawing/2014/main" id="{465155A7-0C4F-4BB9-B0CC-9E96F77F4481}"/>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194" name="Group 193">
              <a:extLst>
                <a:ext uri="{FF2B5EF4-FFF2-40B4-BE49-F238E27FC236}">
                  <a16:creationId xmlns:a16="http://schemas.microsoft.com/office/drawing/2014/main" id="{09C31898-38C7-43EF-970E-CDEA35B55A79}"/>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94">
                <p14:nvContentPartPr>
                  <p14:cNvPr id="195" name="Ink 194">
                    <a:extLst>
                      <a:ext uri="{FF2B5EF4-FFF2-40B4-BE49-F238E27FC236}">
                        <a16:creationId xmlns:a16="http://schemas.microsoft.com/office/drawing/2014/main" id="{A19F56AC-A3AC-412B-BB54-8A2D0A61C66C}"/>
                      </a:ext>
                    </a:extLst>
                  </p14:cNvPr>
                  <p14:cNvContentPartPr/>
                  <p14:nvPr/>
                </p14:nvContentPartPr>
                <p14:xfrm>
                  <a:off x="4162490" y="2488023"/>
                  <a:ext cx="53640" cy="87840"/>
                </p14:xfrm>
              </p:contentPart>
            </mc:Choice>
            <mc:Fallback xmlns="">
              <p:pic>
                <p:nvPicPr>
                  <p:cNvPr id="195" name="Ink 194">
                    <a:extLst>
                      <a:ext uri="{FF2B5EF4-FFF2-40B4-BE49-F238E27FC236}">
                        <a16:creationId xmlns:a16="http://schemas.microsoft.com/office/drawing/2014/main" id="{A19F56AC-A3AC-412B-BB54-8A2D0A61C66C}"/>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96" name="Ink 195">
                    <a:extLst>
                      <a:ext uri="{FF2B5EF4-FFF2-40B4-BE49-F238E27FC236}">
                        <a16:creationId xmlns:a16="http://schemas.microsoft.com/office/drawing/2014/main" id="{84AEAC46-8CD3-4C93-AA3B-290F5F2954FA}"/>
                      </a:ext>
                    </a:extLst>
                  </p14:cNvPr>
                  <p14:cNvContentPartPr/>
                  <p14:nvPr/>
                </p14:nvContentPartPr>
                <p14:xfrm>
                  <a:off x="4153490" y="2490183"/>
                  <a:ext cx="72000" cy="83880"/>
                </p14:xfrm>
              </p:contentPart>
            </mc:Choice>
            <mc:Fallback xmlns="">
              <p:pic>
                <p:nvPicPr>
                  <p:cNvPr id="196" name="Ink 195">
                    <a:extLst>
                      <a:ext uri="{FF2B5EF4-FFF2-40B4-BE49-F238E27FC236}">
                        <a16:creationId xmlns:a16="http://schemas.microsoft.com/office/drawing/2014/main" id="{84AEAC46-8CD3-4C93-AA3B-290F5F2954FA}"/>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7" name="Ink 196">
                    <a:extLst>
                      <a:ext uri="{FF2B5EF4-FFF2-40B4-BE49-F238E27FC236}">
                        <a16:creationId xmlns:a16="http://schemas.microsoft.com/office/drawing/2014/main" id="{318D95B0-F5C1-445B-B21F-EFBD134D4349}"/>
                      </a:ext>
                    </a:extLst>
                  </p14:cNvPr>
                  <p14:cNvContentPartPr/>
                  <p14:nvPr/>
                </p14:nvContentPartPr>
                <p14:xfrm>
                  <a:off x="4149890" y="2531223"/>
                  <a:ext cx="81000" cy="2880"/>
                </p14:xfrm>
              </p:contentPart>
            </mc:Choice>
            <mc:Fallback xmlns="">
              <p:pic>
                <p:nvPicPr>
                  <p:cNvPr id="197" name="Ink 196">
                    <a:extLst>
                      <a:ext uri="{FF2B5EF4-FFF2-40B4-BE49-F238E27FC236}">
                        <a16:creationId xmlns:a16="http://schemas.microsoft.com/office/drawing/2014/main" id="{318D95B0-F5C1-445B-B21F-EFBD134D4349}"/>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202" name="Group 201">
            <a:extLst>
              <a:ext uri="{FF2B5EF4-FFF2-40B4-BE49-F238E27FC236}">
                <a16:creationId xmlns:a16="http://schemas.microsoft.com/office/drawing/2014/main" id="{B8747FC0-A24C-45F3-B1D2-153531FA7F97}"/>
              </a:ext>
            </a:extLst>
          </p:cNvPr>
          <p:cNvGrpSpPr/>
          <p:nvPr/>
        </p:nvGrpSpPr>
        <p:grpSpPr>
          <a:xfrm>
            <a:off x="8778407" y="1853239"/>
            <a:ext cx="678568" cy="541328"/>
            <a:chOff x="2587514" y="2763688"/>
            <a:chExt cx="723900" cy="571500"/>
          </a:xfrm>
        </p:grpSpPr>
        <p:grpSp>
          <p:nvGrpSpPr>
            <p:cNvPr id="203" name="Group 202">
              <a:extLst>
                <a:ext uri="{FF2B5EF4-FFF2-40B4-BE49-F238E27FC236}">
                  <a16:creationId xmlns:a16="http://schemas.microsoft.com/office/drawing/2014/main" id="{6C0A9799-8CC8-4C83-A6AF-7C2447184122}"/>
                </a:ext>
              </a:extLst>
            </p:cNvPr>
            <p:cNvGrpSpPr/>
            <p:nvPr/>
          </p:nvGrpSpPr>
          <p:grpSpPr>
            <a:xfrm>
              <a:off x="2587514" y="2763688"/>
              <a:ext cx="723900" cy="571500"/>
              <a:chOff x="279806" y="1994404"/>
              <a:chExt cx="723900" cy="571500"/>
            </a:xfrm>
          </p:grpSpPr>
          <p:grpSp>
            <p:nvGrpSpPr>
              <p:cNvPr id="208" name="Group 207">
                <a:extLst>
                  <a:ext uri="{FF2B5EF4-FFF2-40B4-BE49-F238E27FC236}">
                    <a16:creationId xmlns:a16="http://schemas.microsoft.com/office/drawing/2014/main" id="{B1C3390F-1744-4EEE-9EA8-EAE241E0FB1C}"/>
                  </a:ext>
                </a:extLst>
              </p:cNvPr>
              <p:cNvGrpSpPr/>
              <p:nvPr/>
            </p:nvGrpSpPr>
            <p:grpSpPr>
              <a:xfrm>
                <a:off x="279806" y="1994404"/>
                <a:ext cx="723900" cy="571500"/>
                <a:chOff x="1532467" y="4364567"/>
                <a:chExt cx="723900" cy="571500"/>
              </a:xfrm>
            </p:grpSpPr>
            <p:sp>
              <p:nvSpPr>
                <p:cNvPr id="210" name="Oval 209">
                  <a:extLst>
                    <a:ext uri="{FF2B5EF4-FFF2-40B4-BE49-F238E27FC236}">
                      <a16:creationId xmlns:a16="http://schemas.microsoft.com/office/drawing/2014/main" id="{9A1AFEF5-ED89-4E46-AF01-27C5E468192A}"/>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631F7924-C6EB-42E5-AA7E-075F6DF48D1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97">
                <p14:nvContentPartPr>
                  <p14:cNvPr id="209" name="Ink 208">
                    <a:extLst>
                      <a:ext uri="{FF2B5EF4-FFF2-40B4-BE49-F238E27FC236}">
                        <a16:creationId xmlns:a16="http://schemas.microsoft.com/office/drawing/2014/main" id="{73E9A109-BE6C-461A-98A0-0DA4E449F690}"/>
                      </a:ext>
                    </a:extLst>
                  </p14:cNvPr>
                  <p14:cNvContentPartPr/>
                  <p14:nvPr/>
                </p14:nvContentPartPr>
                <p14:xfrm>
                  <a:off x="417743" y="2326287"/>
                  <a:ext cx="250200" cy="15120"/>
                </p14:xfrm>
              </p:contentPart>
            </mc:Choice>
            <mc:Fallback xmlns="">
              <p:pic>
                <p:nvPicPr>
                  <p:cNvPr id="209" name="Ink 208">
                    <a:extLst>
                      <a:ext uri="{FF2B5EF4-FFF2-40B4-BE49-F238E27FC236}">
                        <a16:creationId xmlns:a16="http://schemas.microsoft.com/office/drawing/2014/main" id="{73E9A109-BE6C-461A-98A0-0DA4E449F690}"/>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04" name="Group 203">
              <a:extLst>
                <a:ext uri="{FF2B5EF4-FFF2-40B4-BE49-F238E27FC236}">
                  <a16:creationId xmlns:a16="http://schemas.microsoft.com/office/drawing/2014/main" id="{98C6C373-3BFC-4FFB-A9EC-B99F73AD444E}"/>
                </a:ext>
              </a:extLst>
            </p:cNvPr>
            <p:cNvGrpSpPr/>
            <p:nvPr/>
          </p:nvGrpSpPr>
          <p:grpSpPr>
            <a:xfrm>
              <a:off x="2828132" y="3088853"/>
              <a:ext cx="45719" cy="49580"/>
              <a:chOff x="4149890" y="2488023"/>
              <a:chExt cx="81000" cy="87840"/>
            </a:xfrm>
          </p:grpSpPr>
          <mc:AlternateContent xmlns:mc="http://schemas.openxmlformats.org/markup-compatibility/2006" xmlns:p14="http://schemas.microsoft.com/office/powerpoint/2010/main">
            <mc:Choice Requires="p14">
              <p:contentPart p14:bwMode="auto" r:id="rId98">
                <p14:nvContentPartPr>
                  <p14:cNvPr id="205" name="Ink 204">
                    <a:extLst>
                      <a:ext uri="{FF2B5EF4-FFF2-40B4-BE49-F238E27FC236}">
                        <a16:creationId xmlns:a16="http://schemas.microsoft.com/office/drawing/2014/main" id="{C8EB1DAE-D4F2-4A5B-85E6-A80BD12D12E3}"/>
                      </a:ext>
                    </a:extLst>
                  </p14:cNvPr>
                  <p14:cNvContentPartPr/>
                  <p14:nvPr/>
                </p14:nvContentPartPr>
                <p14:xfrm>
                  <a:off x="4162490" y="2488023"/>
                  <a:ext cx="53640" cy="87840"/>
                </p14:xfrm>
              </p:contentPart>
            </mc:Choice>
            <mc:Fallback xmlns="">
              <p:pic>
                <p:nvPicPr>
                  <p:cNvPr id="205" name="Ink 204">
                    <a:extLst>
                      <a:ext uri="{FF2B5EF4-FFF2-40B4-BE49-F238E27FC236}">
                        <a16:creationId xmlns:a16="http://schemas.microsoft.com/office/drawing/2014/main" id="{C8EB1DAE-D4F2-4A5B-85E6-A80BD12D12E3}"/>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06" name="Ink 205">
                    <a:extLst>
                      <a:ext uri="{FF2B5EF4-FFF2-40B4-BE49-F238E27FC236}">
                        <a16:creationId xmlns:a16="http://schemas.microsoft.com/office/drawing/2014/main" id="{509E6ECF-4148-4721-871B-47CB9918B168}"/>
                      </a:ext>
                    </a:extLst>
                  </p14:cNvPr>
                  <p14:cNvContentPartPr/>
                  <p14:nvPr/>
                </p14:nvContentPartPr>
                <p14:xfrm>
                  <a:off x="4153490" y="2490183"/>
                  <a:ext cx="72000" cy="83880"/>
                </p14:xfrm>
              </p:contentPart>
            </mc:Choice>
            <mc:Fallback xmlns="">
              <p:pic>
                <p:nvPicPr>
                  <p:cNvPr id="206" name="Ink 205">
                    <a:extLst>
                      <a:ext uri="{FF2B5EF4-FFF2-40B4-BE49-F238E27FC236}">
                        <a16:creationId xmlns:a16="http://schemas.microsoft.com/office/drawing/2014/main" id="{509E6ECF-4148-4721-871B-47CB9918B168}"/>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7" name="Ink 206">
                    <a:extLst>
                      <a:ext uri="{FF2B5EF4-FFF2-40B4-BE49-F238E27FC236}">
                        <a16:creationId xmlns:a16="http://schemas.microsoft.com/office/drawing/2014/main" id="{6D7AFF39-86E1-4EF2-A80C-4708EE22083D}"/>
                      </a:ext>
                    </a:extLst>
                  </p14:cNvPr>
                  <p14:cNvContentPartPr/>
                  <p14:nvPr/>
                </p14:nvContentPartPr>
                <p14:xfrm>
                  <a:off x="4149890" y="2531223"/>
                  <a:ext cx="81000" cy="2880"/>
                </p14:xfrm>
              </p:contentPart>
            </mc:Choice>
            <mc:Fallback xmlns="">
              <p:pic>
                <p:nvPicPr>
                  <p:cNvPr id="207" name="Ink 206">
                    <a:extLst>
                      <a:ext uri="{FF2B5EF4-FFF2-40B4-BE49-F238E27FC236}">
                        <a16:creationId xmlns:a16="http://schemas.microsoft.com/office/drawing/2014/main" id="{6D7AFF39-86E1-4EF2-A80C-4708EE22083D}"/>
                      </a:ext>
                    </a:extLst>
                  </p:cNvPr>
                  <p:cNvPicPr/>
                  <p:nvPr/>
                </p:nvPicPr>
                <p:blipFill>
                  <a:blip r:embed="rId53"/>
                  <a:stretch>
                    <a:fillRect/>
                  </a:stretch>
                </p:blipFill>
                <p:spPr>
                  <a:xfrm>
                    <a:off x="4133015" y="2516823"/>
                    <a:ext cx="114075" cy="31104"/>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01">
            <p14:nvContentPartPr>
              <p14:cNvPr id="214" name="Ink 213">
                <a:extLst>
                  <a:ext uri="{FF2B5EF4-FFF2-40B4-BE49-F238E27FC236}">
                    <a16:creationId xmlns:a16="http://schemas.microsoft.com/office/drawing/2014/main" id="{534C981B-661D-4EE4-A5AF-1CCC8ED0517F}"/>
                  </a:ext>
                </a:extLst>
              </p14:cNvPr>
              <p14:cNvContentPartPr/>
              <p14:nvPr/>
            </p14:nvContentPartPr>
            <p14:xfrm>
              <a:off x="9059031" y="1589968"/>
              <a:ext cx="149182" cy="109986"/>
            </p14:xfrm>
          </p:contentPart>
        </mc:Choice>
        <mc:Fallback xmlns="">
          <p:pic>
            <p:nvPicPr>
              <p:cNvPr id="214" name="Ink 213">
                <a:extLst>
                  <a:ext uri="{FF2B5EF4-FFF2-40B4-BE49-F238E27FC236}">
                    <a16:creationId xmlns:a16="http://schemas.microsoft.com/office/drawing/2014/main" id="{534C981B-661D-4EE4-A5AF-1CCC8ED0517F}"/>
                  </a:ext>
                </a:extLst>
              </p:cNvPr>
              <p:cNvPicPr/>
              <p:nvPr/>
            </p:nvPicPr>
            <p:blipFill>
              <a:blip r:embed="rId85"/>
              <a:stretch>
                <a:fillRect/>
              </a:stretch>
            </p:blipFill>
            <p:spPr>
              <a:xfrm>
                <a:off x="9050044" y="1580982"/>
                <a:ext cx="166796" cy="127598"/>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15" name="Ink 214">
                <a:extLst>
                  <a:ext uri="{FF2B5EF4-FFF2-40B4-BE49-F238E27FC236}">
                    <a16:creationId xmlns:a16="http://schemas.microsoft.com/office/drawing/2014/main" id="{358E14B7-0B4E-4B96-9512-2A16EFE41968}"/>
                  </a:ext>
                </a:extLst>
              </p14:cNvPr>
              <p14:cNvContentPartPr/>
              <p14:nvPr/>
            </p14:nvContentPartPr>
            <p14:xfrm>
              <a:off x="8952441" y="2045116"/>
              <a:ext cx="138160" cy="101860"/>
            </p14:xfrm>
          </p:contentPart>
        </mc:Choice>
        <mc:Fallback xmlns="">
          <p:pic>
            <p:nvPicPr>
              <p:cNvPr id="215" name="Ink 214">
                <a:extLst>
                  <a:ext uri="{FF2B5EF4-FFF2-40B4-BE49-F238E27FC236}">
                    <a16:creationId xmlns:a16="http://schemas.microsoft.com/office/drawing/2014/main" id="{358E14B7-0B4E-4B96-9512-2A16EFE41968}"/>
                  </a:ext>
                </a:extLst>
              </p:cNvPr>
              <p:cNvPicPr/>
              <p:nvPr/>
            </p:nvPicPr>
            <p:blipFill>
              <a:blip r:embed="rId87"/>
              <a:stretch>
                <a:fillRect/>
              </a:stretch>
            </p:blipFill>
            <p:spPr>
              <a:xfrm>
                <a:off x="8943446" y="2036118"/>
                <a:ext cx="155790" cy="119497"/>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16" name="Ink 215">
                <a:extLst>
                  <a:ext uri="{FF2B5EF4-FFF2-40B4-BE49-F238E27FC236}">
                    <a16:creationId xmlns:a16="http://schemas.microsoft.com/office/drawing/2014/main" id="{0DE31027-42E9-4735-BF06-1974E00B4084}"/>
                  </a:ext>
                </a:extLst>
              </p14:cNvPr>
              <p14:cNvContentPartPr/>
              <p14:nvPr/>
            </p14:nvContentPartPr>
            <p14:xfrm>
              <a:off x="9579415" y="1853849"/>
              <a:ext cx="149182" cy="109986"/>
            </p14:xfrm>
          </p:contentPart>
        </mc:Choice>
        <mc:Fallback xmlns="">
          <p:pic>
            <p:nvPicPr>
              <p:cNvPr id="216" name="Ink 215">
                <a:extLst>
                  <a:ext uri="{FF2B5EF4-FFF2-40B4-BE49-F238E27FC236}">
                    <a16:creationId xmlns:a16="http://schemas.microsoft.com/office/drawing/2014/main" id="{0DE31027-42E9-4735-BF06-1974E00B4084}"/>
                  </a:ext>
                </a:extLst>
              </p:cNvPr>
              <p:cNvPicPr/>
              <p:nvPr/>
            </p:nvPicPr>
            <p:blipFill>
              <a:blip r:embed="rId85"/>
              <a:stretch>
                <a:fillRect/>
              </a:stretch>
            </p:blipFill>
            <p:spPr>
              <a:xfrm>
                <a:off x="9570428" y="1844863"/>
                <a:ext cx="166796" cy="127598"/>
              </a:xfrm>
              <a:prstGeom prst="rect">
                <a:avLst/>
              </a:prstGeom>
            </p:spPr>
          </p:pic>
        </mc:Fallback>
      </mc:AlternateContent>
      <p:sp>
        <p:nvSpPr>
          <p:cNvPr id="217" name="Arrow: Down 216">
            <a:extLst>
              <a:ext uri="{FF2B5EF4-FFF2-40B4-BE49-F238E27FC236}">
                <a16:creationId xmlns:a16="http://schemas.microsoft.com/office/drawing/2014/main" id="{2DE1CEB9-BE9B-42FC-AC1F-8A353CE41133}"/>
              </a:ext>
            </a:extLst>
          </p:cNvPr>
          <p:cNvSpPr/>
          <p:nvPr/>
        </p:nvSpPr>
        <p:spPr>
          <a:xfrm rot="16200000">
            <a:off x="10218047" y="1633655"/>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2EDC2DBD-62AB-4AF7-897E-2512D7534863}"/>
              </a:ext>
            </a:extLst>
          </p:cNvPr>
          <p:cNvCxnSpPr/>
          <p:nvPr/>
        </p:nvCxnSpPr>
        <p:spPr>
          <a:xfrm>
            <a:off x="9255164" y="3976842"/>
            <a:ext cx="0" cy="240184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3345054-05CA-4983-9231-39ED1CA0C544}"/>
              </a:ext>
            </a:extLst>
          </p:cNvPr>
          <p:cNvCxnSpPr/>
          <p:nvPr/>
        </p:nvCxnSpPr>
        <p:spPr>
          <a:xfrm>
            <a:off x="9852785" y="4009612"/>
            <a:ext cx="0" cy="240184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810F8B0B-61D3-4C00-8681-F8EDDE840DBE}"/>
              </a:ext>
            </a:extLst>
          </p:cNvPr>
          <p:cNvGrpSpPr/>
          <p:nvPr/>
        </p:nvGrpSpPr>
        <p:grpSpPr>
          <a:xfrm>
            <a:off x="9434125" y="5541043"/>
            <a:ext cx="395640" cy="315622"/>
            <a:chOff x="2614952" y="1798615"/>
            <a:chExt cx="723900" cy="571500"/>
          </a:xfrm>
        </p:grpSpPr>
        <p:grpSp>
          <p:nvGrpSpPr>
            <p:cNvPr id="222" name="Group 221">
              <a:extLst>
                <a:ext uri="{FF2B5EF4-FFF2-40B4-BE49-F238E27FC236}">
                  <a16:creationId xmlns:a16="http://schemas.microsoft.com/office/drawing/2014/main" id="{C53B854D-2531-4785-97A2-CECCC404EE09}"/>
                </a:ext>
              </a:extLst>
            </p:cNvPr>
            <p:cNvGrpSpPr/>
            <p:nvPr/>
          </p:nvGrpSpPr>
          <p:grpSpPr>
            <a:xfrm>
              <a:off x="2614952" y="1798615"/>
              <a:ext cx="723900" cy="571500"/>
              <a:chOff x="279806" y="1994404"/>
              <a:chExt cx="723900" cy="571500"/>
            </a:xfrm>
          </p:grpSpPr>
          <p:grpSp>
            <p:nvGrpSpPr>
              <p:cNvPr id="227" name="Group 226">
                <a:extLst>
                  <a:ext uri="{FF2B5EF4-FFF2-40B4-BE49-F238E27FC236}">
                    <a16:creationId xmlns:a16="http://schemas.microsoft.com/office/drawing/2014/main" id="{C1579634-F8B2-476A-8557-2EEC6B0355D6}"/>
                  </a:ext>
                </a:extLst>
              </p:cNvPr>
              <p:cNvGrpSpPr/>
              <p:nvPr/>
            </p:nvGrpSpPr>
            <p:grpSpPr>
              <a:xfrm>
                <a:off x="279806" y="1994404"/>
                <a:ext cx="723900" cy="571500"/>
                <a:chOff x="1532467" y="4364567"/>
                <a:chExt cx="723900" cy="571500"/>
              </a:xfrm>
            </p:grpSpPr>
            <p:sp>
              <p:nvSpPr>
                <p:cNvPr id="229" name="Oval 228">
                  <a:extLst>
                    <a:ext uri="{FF2B5EF4-FFF2-40B4-BE49-F238E27FC236}">
                      <a16:creationId xmlns:a16="http://schemas.microsoft.com/office/drawing/2014/main" id="{749CE45B-D745-490A-B813-45767B9F949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556DB55A-E1B1-431D-8F68-E2B92A1C2561}"/>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04">
                <p14:nvContentPartPr>
                  <p14:cNvPr id="228" name="Ink 227">
                    <a:extLst>
                      <a:ext uri="{FF2B5EF4-FFF2-40B4-BE49-F238E27FC236}">
                        <a16:creationId xmlns:a16="http://schemas.microsoft.com/office/drawing/2014/main" id="{CF548AD9-DFB3-472F-9C6F-BDAAE1B10F88}"/>
                      </a:ext>
                    </a:extLst>
                  </p14:cNvPr>
                  <p14:cNvContentPartPr/>
                  <p14:nvPr/>
                </p14:nvContentPartPr>
                <p14:xfrm>
                  <a:off x="417743" y="2326287"/>
                  <a:ext cx="250200" cy="15120"/>
                </p14:xfrm>
              </p:contentPart>
            </mc:Choice>
            <mc:Fallback xmlns="">
              <p:pic>
                <p:nvPicPr>
                  <p:cNvPr id="228" name="Ink 227">
                    <a:extLst>
                      <a:ext uri="{FF2B5EF4-FFF2-40B4-BE49-F238E27FC236}">
                        <a16:creationId xmlns:a16="http://schemas.microsoft.com/office/drawing/2014/main" id="{CF548AD9-DFB3-472F-9C6F-BDAAE1B10F88}"/>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223" name="Group 222">
              <a:extLst>
                <a:ext uri="{FF2B5EF4-FFF2-40B4-BE49-F238E27FC236}">
                  <a16:creationId xmlns:a16="http://schemas.microsoft.com/office/drawing/2014/main" id="{45892A8A-1C86-444C-AF8C-20095D4B314C}"/>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105">
                <p14:nvContentPartPr>
                  <p14:cNvPr id="224" name="Ink 223">
                    <a:extLst>
                      <a:ext uri="{FF2B5EF4-FFF2-40B4-BE49-F238E27FC236}">
                        <a16:creationId xmlns:a16="http://schemas.microsoft.com/office/drawing/2014/main" id="{C4BCC9AB-71BA-442B-B704-A451E319012B}"/>
                      </a:ext>
                    </a:extLst>
                  </p14:cNvPr>
                  <p14:cNvContentPartPr/>
                  <p14:nvPr/>
                </p14:nvContentPartPr>
                <p14:xfrm>
                  <a:off x="4162490" y="2488023"/>
                  <a:ext cx="53640" cy="87840"/>
                </p14:xfrm>
              </p:contentPart>
            </mc:Choice>
            <mc:Fallback xmlns="">
              <p:pic>
                <p:nvPicPr>
                  <p:cNvPr id="224" name="Ink 223">
                    <a:extLst>
                      <a:ext uri="{FF2B5EF4-FFF2-40B4-BE49-F238E27FC236}">
                        <a16:creationId xmlns:a16="http://schemas.microsoft.com/office/drawing/2014/main" id="{C4BCC9AB-71BA-442B-B704-A451E319012B}"/>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25" name="Ink 224">
                    <a:extLst>
                      <a:ext uri="{FF2B5EF4-FFF2-40B4-BE49-F238E27FC236}">
                        <a16:creationId xmlns:a16="http://schemas.microsoft.com/office/drawing/2014/main" id="{68E6AA94-1CF3-48F3-A65B-D297AD38E7DA}"/>
                      </a:ext>
                    </a:extLst>
                  </p14:cNvPr>
                  <p14:cNvContentPartPr/>
                  <p14:nvPr/>
                </p14:nvContentPartPr>
                <p14:xfrm>
                  <a:off x="4153490" y="2490183"/>
                  <a:ext cx="72000" cy="83880"/>
                </p14:xfrm>
              </p:contentPart>
            </mc:Choice>
            <mc:Fallback xmlns="">
              <p:pic>
                <p:nvPicPr>
                  <p:cNvPr id="225" name="Ink 224">
                    <a:extLst>
                      <a:ext uri="{FF2B5EF4-FFF2-40B4-BE49-F238E27FC236}">
                        <a16:creationId xmlns:a16="http://schemas.microsoft.com/office/drawing/2014/main" id="{68E6AA94-1CF3-48F3-A65B-D297AD38E7DA}"/>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26" name="Ink 225">
                    <a:extLst>
                      <a:ext uri="{FF2B5EF4-FFF2-40B4-BE49-F238E27FC236}">
                        <a16:creationId xmlns:a16="http://schemas.microsoft.com/office/drawing/2014/main" id="{D67D1B50-D754-4D85-BECD-3359577539D3}"/>
                      </a:ext>
                    </a:extLst>
                  </p14:cNvPr>
                  <p14:cNvContentPartPr/>
                  <p14:nvPr/>
                </p14:nvContentPartPr>
                <p14:xfrm>
                  <a:off x="4149890" y="2531223"/>
                  <a:ext cx="81000" cy="2880"/>
                </p14:xfrm>
              </p:contentPart>
            </mc:Choice>
            <mc:Fallback xmlns="">
              <p:pic>
                <p:nvPicPr>
                  <p:cNvPr id="226" name="Ink 225">
                    <a:extLst>
                      <a:ext uri="{FF2B5EF4-FFF2-40B4-BE49-F238E27FC236}">
                        <a16:creationId xmlns:a16="http://schemas.microsoft.com/office/drawing/2014/main" id="{D67D1B50-D754-4D85-BECD-3359577539D3}"/>
                      </a:ext>
                    </a:extLst>
                  </p:cNvPr>
                  <p:cNvPicPr/>
                  <p:nvPr/>
                </p:nvPicPr>
                <p:blipFill>
                  <a:blip r:embed="rId19"/>
                  <a:stretch>
                    <a:fillRect/>
                  </a:stretch>
                </p:blipFill>
                <p:spPr>
                  <a:xfrm>
                    <a:off x="4120961" y="2513223"/>
                    <a:ext cx="137700" cy="38160"/>
                  </a:xfrm>
                  <a:prstGeom prst="rect">
                    <a:avLst/>
                  </a:prstGeom>
                </p:spPr>
              </p:pic>
            </mc:Fallback>
          </mc:AlternateContent>
        </p:grpSp>
      </p:grpSp>
      <p:grpSp>
        <p:nvGrpSpPr>
          <p:cNvPr id="231" name="Group 230">
            <a:extLst>
              <a:ext uri="{FF2B5EF4-FFF2-40B4-BE49-F238E27FC236}">
                <a16:creationId xmlns:a16="http://schemas.microsoft.com/office/drawing/2014/main" id="{02D9E771-23DE-4611-A9E4-3339DA262C92}"/>
              </a:ext>
            </a:extLst>
          </p:cNvPr>
          <p:cNvGrpSpPr/>
          <p:nvPr/>
        </p:nvGrpSpPr>
        <p:grpSpPr>
          <a:xfrm>
            <a:off x="10177037" y="5524577"/>
            <a:ext cx="393649" cy="314034"/>
            <a:chOff x="3206947" y="2573379"/>
            <a:chExt cx="723900" cy="571500"/>
          </a:xfrm>
        </p:grpSpPr>
        <p:grpSp>
          <p:nvGrpSpPr>
            <p:cNvPr id="232" name="Group 231">
              <a:extLst>
                <a:ext uri="{FF2B5EF4-FFF2-40B4-BE49-F238E27FC236}">
                  <a16:creationId xmlns:a16="http://schemas.microsoft.com/office/drawing/2014/main" id="{8E2AACC0-3C12-46A3-82AA-E2DE0BAF40E8}"/>
                </a:ext>
              </a:extLst>
            </p:cNvPr>
            <p:cNvGrpSpPr/>
            <p:nvPr/>
          </p:nvGrpSpPr>
          <p:grpSpPr>
            <a:xfrm>
              <a:off x="3206947" y="2573379"/>
              <a:ext cx="723900" cy="571500"/>
              <a:chOff x="279806" y="1994404"/>
              <a:chExt cx="723900" cy="571500"/>
            </a:xfrm>
          </p:grpSpPr>
          <p:grpSp>
            <p:nvGrpSpPr>
              <p:cNvPr id="237" name="Group 236">
                <a:extLst>
                  <a:ext uri="{FF2B5EF4-FFF2-40B4-BE49-F238E27FC236}">
                    <a16:creationId xmlns:a16="http://schemas.microsoft.com/office/drawing/2014/main" id="{5C558D1D-A29D-46D9-BEF7-267620963739}"/>
                  </a:ext>
                </a:extLst>
              </p:cNvPr>
              <p:cNvGrpSpPr/>
              <p:nvPr/>
            </p:nvGrpSpPr>
            <p:grpSpPr>
              <a:xfrm>
                <a:off x="279806" y="1994404"/>
                <a:ext cx="723900" cy="571500"/>
                <a:chOff x="1532467" y="4364567"/>
                <a:chExt cx="723900" cy="571500"/>
              </a:xfrm>
            </p:grpSpPr>
            <p:sp>
              <p:nvSpPr>
                <p:cNvPr id="239" name="Oval 238">
                  <a:extLst>
                    <a:ext uri="{FF2B5EF4-FFF2-40B4-BE49-F238E27FC236}">
                      <a16:creationId xmlns:a16="http://schemas.microsoft.com/office/drawing/2014/main" id="{C7D0255C-889A-49A7-AF0B-1B3070B202E9}"/>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D70665DE-5503-4963-920A-06AF08BFCEB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08">
                <p14:nvContentPartPr>
                  <p14:cNvPr id="238" name="Ink 237">
                    <a:extLst>
                      <a:ext uri="{FF2B5EF4-FFF2-40B4-BE49-F238E27FC236}">
                        <a16:creationId xmlns:a16="http://schemas.microsoft.com/office/drawing/2014/main" id="{3C530A96-1169-4BF0-96DA-520A09E48C17}"/>
                      </a:ext>
                    </a:extLst>
                  </p14:cNvPr>
                  <p14:cNvContentPartPr/>
                  <p14:nvPr/>
                </p14:nvContentPartPr>
                <p14:xfrm>
                  <a:off x="417743" y="2326287"/>
                  <a:ext cx="250200" cy="15120"/>
                </p14:xfrm>
              </p:contentPart>
            </mc:Choice>
            <mc:Fallback xmlns="">
              <p:pic>
                <p:nvPicPr>
                  <p:cNvPr id="238" name="Ink 237">
                    <a:extLst>
                      <a:ext uri="{FF2B5EF4-FFF2-40B4-BE49-F238E27FC236}">
                        <a16:creationId xmlns:a16="http://schemas.microsoft.com/office/drawing/2014/main" id="{3C530A96-1169-4BF0-96DA-520A09E48C17}"/>
                      </a:ext>
                    </a:extLst>
                  </p:cNvPr>
                  <p:cNvPicPr/>
                  <p:nvPr/>
                </p:nvPicPr>
                <p:blipFill>
                  <a:blip r:embed="rId28"/>
                  <a:stretch>
                    <a:fillRect/>
                  </a:stretch>
                </p:blipFill>
                <p:spPr>
                  <a:xfrm>
                    <a:off x="401239" y="2310537"/>
                    <a:ext cx="282548" cy="45990"/>
                  </a:xfrm>
                  <a:prstGeom prst="rect">
                    <a:avLst/>
                  </a:prstGeom>
                </p:spPr>
              </p:pic>
            </mc:Fallback>
          </mc:AlternateContent>
        </p:grpSp>
        <p:grpSp>
          <p:nvGrpSpPr>
            <p:cNvPr id="233" name="Group 232">
              <a:extLst>
                <a:ext uri="{FF2B5EF4-FFF2-40B4-BE49-F238E27FC236}">
                  <a16:creationId xmlns:a16="http://schemas.microsoft.com/office/drawing/2014/main" id="{4EC48BF0-4A12-4A6B-A371-235E67995E3B}"/>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109">
                <p14:nvContentPartPr>
                  <p14:cNvPr id="234" name="Ink 233">
                    <a:extLst>
                      <a:ext uri="{FF2B5EF4-FFF2-40B4-BE49-F238E27FC236}">
                        <a16:creationId xmlns:a16="http://schemas.microsoft.com/office/drawing/2014/main" id="{18F84D63-4BDC-4AA1-9937-CD0D5F89C3EE}"/>
                      </a:ext>
                    </a:extLst>
                  </p14:cNvPr>
                  <p14:cNvContentPartPr/>
                  <p14:nvPr/>
                </p14:nvContentPartPr>
                <p14:xfrm>
                  <a:off x="4162490" y="2488023"/>
                  <a:ext cx="53640" cy="87840"/>
                </p14:xfrm>
              </p:contentPart>
            </mc:Choice>
            <mc:Fallback xmlns="">
              <p:pic>
                <p:nvPicPr>
                  <p:cNvPr id="234" name="Ink 233">
                    <a:extLst>
                      <a:ext uri="{FF2B5EF4-FFF2-40B4-BE49-F238E27FC236}">
                        <a16:creationId xmlns:a16="http://schemas.microsoft.com/office/drawing/2014/main" id="{18F84D63-4BDC-4AA1-9937-CD0D5F89C3EE}"/>
                      </a:ext>
                    </a:extLst>
                  </p:cNvPr>
                  <p:cNvPicPr/>
                  <p:nvPr/>
                </p:nvPicPr>
                <p:blipFill>
                  <a:blip r:embed="rId30"/>
                  <a:stretch>
                    <a:fillRect/>
                  </a:stretch>
                </p:blipFill>
                <p:spPr>
                  <a:xfrm>
                    <a:off x="4133338" y="2459504"/>
                    <a:ext cx="110778"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35" name="Ink 234">
                    <a:extLst>
                      <a:ext uri="{FF2B5EF4-FFF2-40B4-BE49-F238E27FC236}">
                        <a16:creationId xmlns:a16="http://schemas.microsoft.com/office/drawing/2014/main" id="{CA19EEAE-78AB-4A7D-910D-8208B67494EE}"/>
                      </a:ext>
                    </a:extLst>
                  </p14:cNvPr>
                  <p14:cNvContentPartPr/>
                  <p14:nvPr/>
                </p14:nvContentPartPr>
                <p14:xfrm>
                  <a:off x="4153490" y="2490183"/>
                  <a:ext cx="72000" cy="83880"/>
                </p14:xfrm>
              </p:contentPart>
            </mc:Choice>
            <mc:Fallback xmlns="">
              <p:pic>
                <p:nvPicPr>
                  <p:cNvPr id="235" name="Ink 234">
                    <a:extLst>
                      <a:ext uri="{FF2B5EF4-FFF2-40B4-BE49-F238E27FC236}">
                        <a16:creationId xmlns:a16="http://schemas.microsoft.com/office/drawing/2014/main" id="{CA19EEAE-78AB-4A7D-910D-8208B67494EE}"/>
                      </a:ext>
                    </a:extLst>
                  </p:cNvPr>
                  <p:cNvPicPr/>
                  <p:nvPr/>
                </p:nvPicPr>
                <p:blipFill>
                  <a:blip r:embed="rId32"/>
                  <a:stretch>
                    <a:fillRect/>
                  </a:stretch>
                </p:blipFill>
                <p:spPr>
                  <a:xfrm>
                    <a:off x="4124458" y="2461457"/>
                    <a:ext cx="128903" cy="140183"/>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6" name="Ink 235">
                    <a:extLst>
                      <a:ext uri="{FF2B5EF4-FFF2-40B4-BE49-F238E27FC236}">
                        <a16:creationId xmlns:a16="http://schemas.microsoft.com/office/drawing/2014/main" id="{C15EB5A6-086B-4F2D-8852-9041C3D4149F}"/>
                      </a:ext>
                    </a:extLst>
                  </p14:cNvPr>
                  <p14:cNvContentPartPr/>
                  <p14:nvPr/>
                </p14:nvContentPartPr>
                <p14:xfrm>
                  <a:off x="4149890" y="2531223"/>
                  <a:ext cx="81000" cy="2880"/>
                </p14:xfrm>
              </p:contentPart>
            </mc:Choice>
            <mc:Fallback xmlns="">
              <p:pic>
                <p:nvPicPr>
                  <p:cNvPr id="236" name="Ink 235">
                    <a:extLst>
                      <a:ext uri="{FF2B5EF4-FFF2-40B4-BE49-F238E27FC236}">
                        <a16:creationId xmlns:a16="http://schemas.microsoft.com/office/drawing/2014/main" id="{C15EB5A6-086B-4F2D-8852-9041C3D4149F}"/>
                      </a:ext>
                    </a:extLst>
                  </p:cNvPr>
                  <p:cNvPicPr/>
                  <p:nvPr/>
                </p:nvPicPr>
                <p:blipFill>
                  <a:blip r:embed="rId34"/>
                  <a:stretch>
                    <a:fillRect/>
                  </a:stretch>
                </p:blipFill>
                <p:spPr>
                  <a:xfrm>
                    <a:off x="4120961" y="2513223"/>
                    <a:ext cx="137700" cy="38160"/>
                  </a:xfrm>
                  <a:prstGeom prst="rect">
                    <a:avLst/>
                  </a:prstGeom>
                </p:spPr>
              </p:pic>
            </mc:Fallback>
          </mc:AlternateContent>
        </p:grpSp>
      </p:grpSp>
      <p:sp>
        <p:nvSpPr>
          <p:cNvPr id="241" name="TextBox 240">
            <a:extLst>
              <a:ext uri="{FF2B5EF4-FFF2-40B4-BE49-F238E27FC236}">
                <a16:creationId xmlns:a16="http://schemas.microsoft.com/office/drawing/2014/main" id="{722AC252-9F74-40A9-90B3-B630D0E6EB0B}"/>
              </a:ext>
            </a:extLst>
          </p:cNvPr>
          <p:cNvSpPr txBox="1"/>
          <p:nvPr/>
        </p:nvSpPr>
        <p:spPr>
          <a:xfrm flipH="1">
            <a:off x="10508041" y="1693041"/>
            <a:ext cx="1364075" cy="307777"/>
          </a:xfrm>
          <a:prstGeom prst="rect">
            <a:avLst/>
          </a:prstGeom>
          <a:noFill/>
        </p:spPr>
        <p:txBody>
          <a:bodyPr wrap="square" rtlCol="0">
            <a:spAutoFit/>
          </a:bodyPr>
          <a:lstStyle/>
          <a:p>
            <a:pPr algn="ctr"/>
            <a:r>
              <a:rPr lang="en-US" sz="1400" b="1" u="sng"/>
              <a:t>Selected library</a:t>
            </a:r>
          </a:p>
        </p:txBody>
      </p:sp>
      <p:sp>
        <p:nvSpPr>
          <p:cNvPr id="243" name="Rectangle: Rounded Corners 242">
            <a:extLst>
              <a:ext uri="{FF2B5EF4-FFF2-40B4-BE49-F238E27FC236}">
                <a16:creationId xmlns:a16="http://schemas.microsoft.com/office/drawing/2014/main" id="{8D87EB66-4841-443D-A4B0-EEEC7E1D94FB}"/>
              </a:ext>
            </a:extLst>
          </p:cNvPr>
          <p:cNvSpPr/>
          <p:nvPr/>
        </p:nvSpPr>
        <p:spPr>
          <a:xfrm>
            <a:off x="5462077" y="4844959"/>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A82D26B5-5CA9-41CA-8708-FB238121CDA0}"/>
              </a:ext>
            </a:extLst>
          </p:cNvPr>
          <p:cNvSpPr/>
          <p:nvPr/>
        </p:nvSpPr>
        <p:spPr>
          <a:xfrm>
            <a:off x="8828847" y="6364956"/>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244">
            <a:extLst>
              <a:ext uri="{FF2B5EF4-FFF2-40B4-BE49-F238E27FC236}">
                <a16:creationId xmlns:a16="http://schemas.microsoft.com/office/drawing/2014/main" id="{565CB276-967D-4C25-A3D5-A9B5D8B65514}"/>
              </a:ext>
            </a:extLst>
          </p:cNvPr>
          <p:cNvSpPr/>
          <p:nvPr/>
        </p:nvSpPr>
        <p:spPr>
          <a:xfrm>
            <a:off x="10643762" y="1682844"/>
            <a:ext cx="1137117" cy="6395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465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Rounded Corners 241">
            <a:extLst>
              <a:ext uri="{FF2B5EF4-FFF2-40B4-BE49-F238E27FC236}">
                <a16:creationId xmlns:a16="http://schemas.microsoft.com/office/drawing/2014/main" id="{149A9F34-8FBC-48FF-9686-4E1DE91ED005}"/>
              </a:ext>
            </a:extLst>
          </p:cNvPr>
          <p:cNvSpPr/>
          <p:nvPr/>
        </p:nvSpPr>
        <p:spPr>
          <a:xfrm>
            <a:off x="2776285" y="3812711"/>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30B62-9C7E-408F-953A-618F35DC04F6}"/>
              </a:ext>
            </a:extLst>
          </p:cNvPr>
          <p:cNvSpPr>
            <a:spLocks noGrp="1"/>
          </p:cNvSpPr>
          <p:nvPr>
            <p:ph type="title"/>
          </p:nvPr>
        </p:nvSpPr>
        <p:spPr/>
        <p:txBody>
          <a:bodyPr/>
          <a:lstStyle/>
          <a:p>
            <a:r>
              <a:rPr lang="en-US"/>
              <a:t>Bulk CRISPR screens</a:t>
            </a:r>
          </a:p>
        </p:txBody>
      </p:sp>
      <p:sp>
        <p:nvSpPr>
          <p:cNvPr id="4" name="Slide Number Placeholder 3">
            <a:extLst>
              <a:ext uri="{FF2B5EF4-FFF2-40B4-BE49-F238E27FC236}">
                <a16:creationId xmlns:a16="http://schemas.microsoft.com/office/drawing/2014/main" id="{C511AE4A-39B3-48E7-BB25-B6BFC90A6191}"/>
              </a:ext>
            </a:extLst>
          </p:cNvPr>
          <p:cNvSpPr>
            <a:spLocks noGrp="1"/>
          </p:cNvSpPr>
          <p:nvPr>
            <p:ph type="sldNum" sz="quarter" idx="12"/>
          </p:nvPr>
        </p:nvSpPr>
        <p:spPr/>
        <p:txBody>
          <a:bodyPr/>
          <a:lstStyle/>
          <a:p>
            <a:fld id="{371B65F6-4172-4674-96A7-FF623C1658F6}" type="slidenum">
              <a:rPr lang="en-US" smtClean="0"/>
              <a:t>104</a:t>
            </a:fld>
            <a:endParaRPr lang="en-US"/>
          </a:p>
        </p:txBody>
      </p:sp>
      <mc:AlternateContent xmlns:mc="http://schemas.openxmlformats.org/markup-compatibility/2006" xmlns:p14="http://schemas.microsoft.com/office/powerpoint/2010/main">
        <mc:Choice Requires="p14">
          <p:contentPart p14:bwMode="auto" r:id="rId2">
            <p14:nvContentPartPr>
              <p14:cNvPr id="104" name="Ink 103">
                <a:extLst>
                  <a:ext uri="{FF2B5EF4-FFF2-40B4-BE49-F238E27FC236}">
                    <a16:creationId xmlns:a16="http://schemas.microsoft.com/office/drawing/2014/main" id="{8606291E-FD2E-4E89-9608-261E075AAB90}"/>
                  </a:ext>
                </a:extLst>
              </p14:cNvPr>
              <p14:cNvContentPartPr/>
              <p14:nvPr/>
            </p14:nvContentPartPr>
            <p14:xfrm>
              <a:off x="8679744" y="5279216"/>
              <a:ext cx="1886381" cy="341"/>
            </p14:xfrm>
          </p:contentPart>
        </mc:Choice>
        <mc:Fallback xmlns="">
          <p:pic>
            <p:nvPicPr>
              <p:cNvPr id="104" name="Ink 103">
                <a:extLst>
                  <a:ext uri="{FF2B5EF4-FFF2-40B4-BE49-F238E27FC236}">
                    <a16:creationId xmlns:a16="http://schemas.microsoft.com/office/drawing/2014/main" id="{8606291E-FD2E-4E89-9608-261E075AAB90}"/>
                  </a:ext>
                </a:extLst>
              </p:cNvPr>
              <p:cNvPicPr/>
              <p:nvPr/>
            </p:nvPicPr>
            <p:blipFill>
              <a:blip r:embed="rId3"/>
              <a:stretch>
                <a:fillRect/>
              </a:stretch>
            </p:blipFill>
            <p:spPr>
              <a:xfrm>
                <a:off x="8670744" y="5270691"/>
                <a:ext cx="1904021" cy="1705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5" name="Ink 104">
                <a:extLst>
                  <a:ext uri="{FF2B5EF4-FFF2-40B4-BE49-F238E27FC236}">
                    <a16:creationId xmlns:a16="http://schemas.microsoft.com/office/drawing/2014/main" id="{42CBF8E7-1275-44D1-A31A-76EF43100DDF}"/>
                  </a:ext>
                </a:extLst>
              </p14:cNvPr>
              <p14:cNvContentPartPr/>
              <p14:nvPr/>
            </p14:nvContentPartPr>
            <p14:xfrm>
              <a:off x="8674008" y="3959910"/>
              <a:ext cx="337" cy="1313850"/>
            </p14:xfrm>
          </p:contentPart>
        </mc:Choice>
        <mc:Fallback xmlns="">
          <p:pic>
            <p:nvPicPr>
              <p:cNvPr id="105" name="Ink 104">
                <a:extLst>
                  <a:ext uri="{FF2B5EF4-FFF2-40B4-BE49-F238E27FC236}">
                    <a16:creationId xmlns:a16="http://schemas.microsoft.com/office/drawing/2014/main" id="{42CBF8E7-1275-44D1-A31A-76EF43100DDF}"/>
                  </a:ext>
                </a:extLst>
              </p:cNvPr>
              <p:cNvPicPr/>
              <p:nvPr/>
            </p:nvPicPr>
            <p:blipFill>
              <a:blip r:embed="rId5"/>
              <a:stretch>
                <a:fillRect/>
              </a:stretch>
            </p:blipFill>
            <p:spPr>
              <a:xfrm>
                <a:off x="8665583" y="3950911"/>
                <a:ext cx="16850" cy="133148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6" name="Ink 105">
                <a:extLst>
                  <a:ext uri="{FF2B5EF4-FFF2-40B4-BE49-F238E27FC236}">
                    <a16:creationId xmlns:a16="http://schemas.microsoft.com/office/drawing/2014/main" id="{FC809858-AAC0-49AC-921B-93EB987C7684}"/>
                  </a:ext>
                </a:extLst>
              </p14:cNvPr>
              <p14:cNvContentPartPr/>
              <p14:nvPr/>
            </p14:nvContentPartPr>
            <p14:xfrm>
              <a:off x="8848135" y="4211564"/>
              <a:ext cx="1572884" cy="968423"/>
            </p14:xfrm>
          </p:contentPart>
        </mc:Choice>
        <mc:Fallback xmlns="">
          <p:pic>
            <p:nvPicPr>
              <p:cNvPr id="106" name="Ink 105">
                <a:extLst>
                  <a:ext uri="{FF2B5EF4-FFF2-40B4-BE49-F238E27FC236}">
                    <a16:creationId xmlns:a16="http://schemas.microsoft.com/office/drawing/2014/main" id="{FC809858-AAC0-49AC-921B-93EB987C7684}"/>
                  </a:ext>
                </a:extLst>
              </p:cNvPr>
              <p:cNvPicPr/>
              <p:nvPr/>
            </p:nvPicPr>
            <p:blipFill>
              <a:blip r:embed="rId7"/>
              <a:stretch>
                <a:fillRect/>
              </a:stretch>
            </p:blipFill>
            <p:spPr>
              <a:xfrm>
                <a:off x="8839135" y="4202564"/>
                <a:ext cx="1590524" cy="98606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7" name="Ink 106">
                <a:extLst>
                  <a:ext uri="{FF2B5EF4-FFF2-40B4-BE49-F238E27FC236}">
                    <a16:creationId xmlns:a16="http://schemas.microsoft.com/office/drawing/2014/main" id="{5456E9D0-BF07-4BB9-9177-B082F24E9244}"/>
                  </a:ext>
                </a:extLst>
              </p14:cNvPr>
              <p14:cNvContentPartPr/>
              <p14:nvPr/>
            </p14:nvContentPartPr>
            <p14:xfrm>
              <a:off x="8636345" y="3953306"/>
              <a:ext cx="75253" cy="68199"/>
            </p14:xfrm>
          </p:contentPart>
        </mc:Choice>
        <mc:Fallback xmlns="">
          <p:pic>
            <p:nvPicPr>
              <p:cNvPr id="107" name="Ink 106">
                <a:extLst>
                  <a:ext uri="{FF2B5EF4-FFF2-40B4-BE49-F238E27FC236}">
                    <a16:creationId xmlns:a16="http://schemas.microsoft.com/office/drawing/2014/main" id="{5456E9D0-BF07-4BB9-9177-B082F24E9244}"/>
                  </a:ext>
                </a:extLst>
              </p:cNvPr>
              <p:cNvPicPr/>
              <p:nvPr/>
            </p:nvPicPr>
            <p:blipFill>
              <a:blip r:embed="rId9"/>
              <a:stretch>
                <a:fillRect/>
              </a:stretch>
            </p:blipFill>
            <p:spPr>
              <a:xfrm>
                <a:off x="8627343" y="3944285"/>
                <a:ext cx="92896" cy="8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8" name="Ink 107">
                <a:extLst>
                  <a:ext uri="{FF2B5EF4-FFF2-40B4-BE49-F238E27FC236}">
                    <a16:creationId xmlns:a16="http://schemas.microsoft.com/office/drawing/2014/main" id="{9A0380E8-3F96-4AC1-B56E-5A08C48BF360}"/>
                  </a:ext>
                </a:extLst>
              </p14:cNvPr>
              <p14:cNvContentPartPr/>
              <p14:nvPr/>
            </p14:nvContentPartPr>
            <p14:xfrm>
              <a:off x="10536224" y="5249083"/>
              <a:ext cx="39820" cy="67858"/>
            </p14:xfrm>
          </p:contentPart>
        </mc:Choice>
        <mc:Fallback xmlns="">
          <p:pic>
            <p:nvPicPr>
              <p:cNvPr id="108" name="Ink 107">
                <a:extLst>
                  <a:ext uri="{FF2B5EF4-FFF2-40B4-BE49-F238E27FC236}">
                    <a16:creationId xmlns:a16="http://schemas.microsoft.com/office/drawing/2014/main" id="{9A0380E8-3F96-4AC1-B56E-5A08C48BF360}"/>
                  </a:ext>
                </a:extLst>
              </p:cNvPr>
              <p:cNvPicPr/>
              <p:nvPr/>
            </p:nvPicPr>
            <p:blipFill>
              <a:blip r:embed="rId11"/>
              <a:stretch>
                <a:fillRect/>
              </a:stretch>
            </p:blipFill>
            <p:spPr>
              <a:xfrm>
                <a:off x="10527174" y="5240107"/>
                <a:ext cx="57558" cy="85451"/>
              </a:xfrm>
              <a:prstGeom prst="rect">
                <a:avLst/>
              </a:prstGeom>
            </p:spPr>
          </p:pic>
        </mc:Fallback>
      </mc:AlternateContent>
      <p:grpSp>
        <p:nvGrpSpPr>
          <p:cNvPr id="114" name="Group 113">
            <a:extLst>
              <a:ext uri="{FF2B5EF4-FFF2-40B4-BE49-F238E27FC236}">
                <a16:creationId xmlns:a16="http://schemas.microsoft.com/office/drawing/2014/main" id="{DDAF66DD-6AF8-4301-BAE7-C540B624ABF9}"/>
              </a:ext>
            </a:extLst>
          </p:cNvPr>
          <p:cNvGrpSpPr/>
          <p:nvPr/>
        </p:nvGrpSpPr>
        <p:grpSpPr>
          <a:xfrm>
            <a:off x="9270505" y="5534394"/>
            <a:ext cx="395640" cy="315622"/>
            <a:chOff x="2614952" y="1798615"/>
            <a:chExt cx="723900" cy="571500"/>
          </a:xfrm>
        </p:grpSpPr>
        <p:grpSp>
          <p:nvGrpSpPr>
            <p:cNvPr id="145" name="Group 144">
              <a:extLst>
                <a:ext uri="{FF2B5EF4-FFF2-40B4-BE49-F238E27FC236}">
                  <a16:creationId xmlns:a16="http://schemas.microsoft.com/office/drawing/2014/main" id="{43D720C9-5AA7-46D4-921E-610E322B37E3}"/>
                </a:ext>
              </a:extLst>
            </p:cNvPr>
            <p:cNvGrpSpPr/>
            <p:nvPr/>
          </p:nvGrpSpPr>
          <p:grpSpPr>
            <a:xfrm>
              <a:off x="2614952" y="1798615"/>
              <a:ext cx="723900" cy="571500"/>
              <a:chOff x="279806" y="1994404"/>
              <a:chExt cx="723900" cy="571500"/>
            </a:xfrm>
          </p:grpSpPr>
          <p:grpSp>
            <p:nvGrpSpPr>
              <p:cNvPr id="150" name="Group 149">
                <a:extLst>
                  <a:ext uri="{FF2B5EF4-FFF2-40B4-BE49-F238E27FC236}">
                    <a16:creationId xmlns:a16="http://schemas.microsoft.com/office/drawing/2014/main" id="{2A406BAE-56F1-46D1-8185-DB547BDE0725}"/>
                  </a:ext>
                </a:extLst>
              </p:cNvPr>
              <p:cNvGrpSpPr/>
              <p:nvPr/>
            </p:nvGrpSpPr>
            <p:grpSpPr>
              <a:xfrm>
                <a:off x="279806" y="1994404"/>
                <a:ext cx="723900" cy="571500"/>
                <a:chOff x="1532467" y="4364567"/>
                <a:chExt cx="723900" cy="571500"/>
              </a:xfrm>
            </p:grpSpPr>
            <p:sp>
              <p:nvSpPr>
                <p:cNvPr id="152" name="Oval 151">
                  <a:extLst>
                    <a:ext uri="{FF2B5EF4-FFF2-40B4-BE49-F238E27FC236}">
                      <a16:creationId xmlns:a16="http://schemas.microsoft.com/office/drawing/2014/main" id="{4C0D6E72-C9DB-4B74-8FF4-C46559F13E9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E128452-5938-40FF-A3E9-DF6CE7FEF7D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2">
                <p14:nvContentPartPr>
                  <p14:cNvPr id="151" name="Ink 150">
                    <a:extLst>
                      <a:ext uri="{FF2B5EF4-FFF2-40B4-BE49-F238E27FC236}">
                        <a16:creationId xmlns:a16="http://schemas.microsoft.com/office/drawing/2014/main" id="{5DBF63D2-6B2B-40F1-B23E-78C13171ADF8}"/>
                      </a:ext>
                    </a:extLst>
                  </p14:cNvPr>
                  <p14:cNvContentPartPr/>
                  <p14:nvPr/>
                </p14:nvContentPartPr>
                <p14:xfrm>
                  <a:off x="417743" y="2326287"/>
                  <a:ext cx="250200" cy="15120"/>
                </p14:xfrm>
              </p:contentPart>
            </mc:Choice>
            <mc:Fallback xmlns="">
              <p:pic>
                <p:nvPicPr>
                  <p:cNvPr id="151" name="Ink 150">
                    <a:extLst>
                      <a:ext uri="{FF2B5EF4-FFF2-40B4-BE49-F238E27FC236}">
                        <a16:creationId xmlns:a16="http://schemas.microsoft.com/office/drawing/2014/main" id="{5DBF63D2-6B2B-40F1-B23E-78C13171ADF8}"/>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46" name="Group 145">
              <a:extLst>
                <a:ext uri="{FF2B5EF4-FFF2-40B4-BE49-F238E27FC236}">
                  <a16:creationId xmlns:a16="http://schemas.microsoft.com/office/drawing/2014/main" id="{13F17245-E60C-42F7-877D-6293462C1E4E}"/>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14">
                <p14:nvContentPartPr>
                  <p14:cNvPr id="147" name="Ink 146">
                    <a:extLst>
                      <a:ext uri="{FF2B5EF4-FFF2-40B4-BE49-F238E27FC236}">
                        <a16:creationId xmlns:a16="http://schemas.microsoft.com/office/drawing/2014/main" id="{8E597243-F9EB-4E2E-8576-53A47F8BB46C}"/>
                      </a:ext>
                    </a:extLst>
                  </p14:cNvPr>
                  <p14:cNvContentPartPr/>
                  <p14:nvPr/>
                </p14:nvContentPartPr>
                <p14:xfrm>
                  <a:off x="4162490" y="2488023"/>
                  <a:ext cx="53640" cy="87840"/>
                </p14:xfrm>
              </p:contentPart>
            </mc:Choice>
            <mc:Fallback xmlns="">
              <p:pic>
                <p:nvPicPr>
                  <p:cNvPr id="147" name="Ink 146">
                    <a:extLst>
                      <a:ext uri="{FF2B5EF4-FFF2-40B4-BE49-F238E27FC236}">
                        <a16:creationId xmlns:a16="http://schemas.microsoft.com/office/drawing/2014/main" id="{8E597243-F9EB-4E2E-8576-53A47F8BB46C}"/>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8" name="Ink 147">
                    <a:extLst>
                      <a:ext uri="{FF2B5EF4-FFF2-40B4-BE49-F238E27FC236}">
                        <a16:creationId xmlns:a16="http://schemas.microsoft.com/office/drawing/2014/main" id="{5E8FDDB4-D8FB-4E27-8202-0A2E09975334}"/>
                      </a:ext>
                    </a:extLst>
                  </p14:cNvPr>
                  <p14:cNvContentPartPr/>
                  <p14:nvPr/>
                </p14:nvContentPartPr>
                <p14:xfrm>
                  <a:off x="4153490" y="2490183"/>
                  <a:ext cx="72000" cy="83880"/>
                </p14:xfrm>
              </p:contentPart>
            </mc:Choice>
            <mc:Fallback xmlns="">
              <p:pic>
                <p:nvPicPr>
                  <p:cNvPr id="148" name="Ink 147">
                    <a:extLst>
                      <a:ext uri="{FF2B5EF4-FFF2-40B4-BE49-F238E27FC236}">
                        <a16:creationId xmlns:a16="http://schemas.microsoft.com/office/drawing/2014/main" id="{5E8FDDB4-D8FB-4E27-8202-0A2E09975334}"/>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9" name="Ink 148">
                    <a:extLst>
                      <a:ext uri="{FF2B5EF4-FFF2-40B4-BE49-F238E27FC236}">
                        <a16:creationId xmlns:a16="http://schemas.microsoft.com/office/drawing/2014/main" id="{683EA781-F5DE-404C-9EE7-4FA27E137C68}"/>
                      </a:ext>
                    </a:extLst>
                  </p14:cNvPr>
                  <p14:cNvContentPartPr/>
                  <p14:nvPr/>
                </p14:nvContentPartPr>
                <p14:xfrm>
                  <a:off x="4149890" y="2531223"/>
                  <a:ext cx="81000" cy="2880"/>
                </p14:xfrm>
              </p:contentPart>
            </mc:Choice>
            <mc:Fallback xmlns="">
              <p:pic>
                <p:nvPicPr>
                  <p:cNvPr id="149" name="Ink 148">
                    <a:extLst>
                      <a:ext uri="{FF2B5EF4-FFF2-40B4-BE49-F238E27FC236}">
                        <a16:creationId xmlns:a16="http://schemas.microsoft.com/office/drawing/2014/main" id="{683EA781-F5DE-404C-9EE7-4FA27E137C68}"/>
                      </a:ext>
                    </a:extLst>
                  </p:cNvPr>
                  <p:cNvPicPr/>
                  <p:nvPr/>
                </p:nvPicPr>
                <p:blipFill>
                  <a:blip r:embed="rId19"/>
                  <a:stretch>
                    <a:fillRect/>
                  </a:stretch>
                </p:blipFill>
                <p:spPr>
                  <a:xfrm>
                    <a:off x="4120961" y="2513223"/>
                    <a:ext cx="137700" cy="38160"/>
                  </a:xfrm>
                  <a:prstGeom prst="rect">
                    <a:avLst/>
                  </a:prstGeom>
                </p:spPr>
              </p:pic>
            </mc:Fallback>
          </mc:AlternateContent>
        </p:grpSp>
      </p:grpSp>
      <p:grpSp>
        <p:nvGrpSpPr>
          <p:cNvPr id="115" name="Group 114">
            <a:extLst>
              <a:ext uri="{FF2B5EF4-FFF2-40B4-BE49-F238E27FC236}">
                <a16:creationId xmlns:a16="http://schemas.microsoft.com/office/drawing/2014/main" id="{F4A76EC1-5FCA-42F5-9691-0717E02180D2}"/>
              </a:ext>
            </a:extLst>
          </p:cNvPr>
          <p:cNvGrpSpPr/>
          <p:nvPr/>
        </p:nvGrpSpPr>
        <p:grpSpPr>
          <a:xfrm>
            <a:off x="8595653" y="5524675"/>
            <a:ext cx="395640" cy="315622"/>
            <a:chOff x="3114625" y="2048012"/>
            <a:chExt cx="723900" cy="571500"/>
          </a:xfrm>
        </p:grpSpPr>
        <p:grpSp>
          <p:nvGrpSpPr>
            <p:cNvPr id="136" name="Group 135">
              <a:extLst>
                <a:ext uri="{FF2B5EF4-FFF2-40B4-BE49-F238E27FC236}">
                  <a16:creationId xmlns:a16="http://schemas.microsoft.com/office/drawing/2014/main" id="{F54AC52F-06AE-4DC1-B8FB-E7509E60CEC0}"/>
                </a:ext>
              </a:extLst>
            </p:cNvPr>
            <p:cNvGrpSpPr/>
            <p:nvPr/>
          </p:nvGrpSpPr>
          <p:grpSpPr>
            <a:xfrm>
              <a:off x="3114625" y="2048012"/>
              <a:ext cx="723900" cy="571500"/>
              <a:chOff x="279806" y="1994404"/>
              <a:chExt cx="723900" cy="571500"/>
            </a:xfrm>
          </p:grpSpPr>
          <p:grpSp>
            <p:nvGrpSpPr>
              <p:cNvPr id="141" name="Group 140">
                <a:extLst>
                  <a:ext uri="{FF2B5EF4-FFF2-40B4-BE49-F238E27FC236}">
                    <a16:creationId xmlns:a16="http://schemas.microsoft.com/office/drawing/2014/main" id="{653565D6-A9E1-43D9-A0FA-8BFF6A351D8F}"/>
                  </a:ext>
                </a:extLst>
              </p:cNvPr>
              <p:cNvGrpSpPr/>
              <p:nvPr/>
            </p:nvGrpSpPr>
            <p:grpSpPr>
              <a:xfrm>
                <a:off x="279806" y="1994404"/>
                <a:ext cx="723900" cy="571500"/>
                <a:chOff x="1532467" y="4364567"/>
                <a:chExt cx="723900" cy="571500"/>
              </a:xfrm>
            </p:grpSpPr>
            <p:sp>
              <p:nvSpPr>
                <p:cNvPr id="143" name="Oval 142">
                  <a:extLst>
                    <a:ext uri="{FF2B5EF4-FFF2-40B4-BE49-F238E27FC236}">
                      <a16:creationId xmlns:a16="http://schemas.microsoft.com/office/drawing/2014/main" id="{6EBDE730-4410-45AF-A006-B432D5ADBA0B}"/>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9360CB1-6A32-47C7-800F-8EF79102FF49}"/>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20">
                <p14:nvContentPartPr>
                  <p14:cNvPr id="142" name="Ink 141">
                    <a:extLst>
                      <a:ext uri="{FF2B5EF4-FFF2-40B4-BE49-F238E27FC236}">
                        <a16:creationId xmlns:a16="http://schemas.microsoft.com/office/drawing/2014/main" id="{4C4A5008-9D9A-40F0-B31C-DFCC5B86B969}"/>
                      </a:ext>
                    </a:extLst>
                  </p14:cNvPr>
                  <p14:cNvContentPartPr/>
                  <p14:nvPr/>
                </p14:nvContentPartPr>
                <p14:xfrm>
                  <a:off x="417743" y="2326287"/>
                  <a:ext cx="250200" cy="15120"/>
                </p14:xfrm>
              </p:contentPart>
            </mc:Choice>
            <mc:Fallback xmlns="">
              <p:pic>
                <p:nvPicPr>
                  <p:cNvPr id="142" name="Ink 141">
                    <a:extLst>
                      <a:ext uri="{FF2B5EF4-FFF2-40B4-BE49-F238E27FC236}">
                        <a16:creationId xmlns:a16="http://schemas.microsoft.com/office/drawing/2014/main" id="{4C4A5008-9D9A-40F0-B31C-DFCC5B86B969}"/>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37" name="Group 136">
              <a:extLst>
                <a:ext uri="{FF2B5EF4-FFF2-40B4-BE49-F238E27FC236}">
                  <a16:creationId xmlns:a16="http://schemas.microsoft.com/office/drawing/2014/main" id="{4A1CAE8C-B286-4ADD-8D02-0D8EF8F89EDB}"/>
                </a:ext>
              </a:extLst>
            </p:cNvPr>
            <p:cNvGrpSpPr/>
            <p:nvPr/>
          </p:nvGrpSpPr>
          <p:grpSpPr>
            <a:xfrm>
              <a:off x="3338852" y="2379895"/>
              <a:ext cx="45719" cy="49580"/>
              <a:chOff x="4149890" y="2488023"/>
              <a:chExt cx="81000" cy="87840"/>
            </a:xfrm>
          </p:grpSpPr>
          <mc:AlternateContent xmlns:mc="http://schemas.openxmlformats.org/markup-compatibility/2006" xmlns:p14="http://schemas.microsoft.com/office/powerpoint/2010/main">
            <mc:Choice Requires="p14">
              <p:contentPart p14:bwMode="auto" r:id="rId21">
                <p14:nvContentPartPr>
                  <p14:cNvPr id="138" name="Ink 137">
                    <a:extLst>
                      <a:ext uri="{FF2B5EF4-FFF2-40B4-BE49-F238E27FC236}">
                        <a16:creationId xmlns:a16="http://schemas.microsoft.com/office/drawing/2014/main" id="{05D1B7CB-F0FE-4EC6-B6BA-978B2D6E704C}"/>
                      </a:ext>
                    </a:extLst>
                  </p14:cNvPr>
                  <p14:cNvContentPartPr/>
                  <p14:nvPr/>
                </p14:nvContentPartPr>
                <p14:xfrm>
                  <a:off x="4162490" y="2488023"/>
                  <a:ext cx="53640" cy="87840"/>
                </p14:xfrm>
              </p:contentPart>
            </mc:Choice>
            <mc:Fallback xmlns="">
              <p:pic>
                <p:nvPicPr>
                  <p:cNvPr id="138" name="Ink 137">
                    <a:extLst>
                      <a:ext uri="{FF2B5EF4-FFF2-40B4-BE49-F238E27FC236}">
                        <a16:creationId xmlns:a16="http://schemas.microsoft.com/office/drawing/2014/main" id="{05D1B7CB-F0FE-4EC6-B6BA-978B2D6E704C}"/>
                      </a:ext>
                    </a:extLst>
                  </p:cNvPr>
                  <p:cNvPicPr/>
                  <p:nvPr/>
                </p:nvPicPr>
                <p:blipFill>
                  <a:blip r:embed="rId22"/>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9" name="Ink 138">
                    <a:extLst>
                      <a:ext uri="{FF2B5EF4-FFF2-40B4-BE49-F238E27FC236}">
                        <a16:creationId xmlns:a16="http://schemas.microsoft.com/office/drawing/2014/main" id="{2D7D0BB7-BBC0-452C-9134-7314743DA04D}"/>
                      </a:ext>
                    </a:extLst>
                  </p14:cNvPr>
                  <p14:cNvContentPartPr/>
                  <p14:nvPr/>
                </p14:nvContentPartPr>
                <p14:xfrm>
                  <a:off x="4153490" y="2490183"/>
                  <a:ext cx="72000" cy="83880"/>
                </p14:xfrm>
              </p:contentPart>
            </mc:Choice>
            <mc:Fallback xmlns="">
              <p:pic>
                <p:nvPicPr>
                  <p:cNvPr id="139" name="Ink 138">
                    <a:extLst>
                      <a:ext uri="{FF2B5EF4-FFF2-40B4-BE49-F238E27FC236}">
                        <a16:creationId xmlns:a16="http://schemas.microsoft.com/office/drawing/2014/main" id="{2D7D0BB7-BBC0-452C-9134-7314743DA04D}"/>
                      </a:ext>
                    </a:extLst>
                  </p:cNvPr>
                  <p:cNvPicPr/>
                  <p:nvPr/>
                </p:nvPicPr>
                <p:blipFill>
                  <a:blip r:embed="rId24"/>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0" name="Ink 139">
                    <a:extLst>
                      <a:ext uri="{FF2B5EF4-FFF2-40B4-BE49-F238E27FC236}">
                        <a16:creationId xmlns:a16="http://schemas.microsoft.com/office/drawing/2014/main" id="{5B22D8EE-657B-4BF3-BDFC-00B0FC48D156}"/>
                      </a:ext>
                    </a:extLst>
                  </p14:cNvPr>
                  <p14:cNvContentPartPr/>
                  <p14:nvPr/>
                </p14:nvContentPartPr>
                <p14:xfrm>
                  <a:off x="4149890" y="2531223"/>
                  <a:ext cx="81000" cy="2880"/>
                </p14:xfrm>
              </p:contentPart>
            </mc:Choice>
            <mc:Fallback xmlns="">
              <p:pic>
                <p:nvPicPr>
                  <p:cNvPr id="140" name="Ink 139">
                    <a:extLst>
                      <a:ext uri="{FF2B5EF4-FFF2-40B4-BE49-F238E27FC236}">
                        <a16:creationId xmlns:a16="http://schemas.microsoft.com/office/drawing/2014/main" id="{5B22D8EE-657B-4BF3-BDFC-00B0FC48D156}"/>
                      </a:ext>
                    </a:extLst>
                  </p:cNvPr>
                  <p:cNvPicPr/>
                  <p:nvPr/>
                </p:nvPicPr>
                <p:blipFill>
                  <a:blip r:embed="rId26"/>
                  <a:stretch>
                    <a:fillRect/>
                  </a:stretch>
                </p:blipFill>
                <p:spPr>
                  <a:xfrm>
                    <a:off x="4120961" y="2513223"/>
                    <a:ext cx="137700" cy="38160"/>
                  </a:xfrm>
                  <a:prstGeom prst="rect">
                    <a:avLst/>
                  </a:prstGeom>
                </p:spPr>
              </p:pic>
            </mc:Fallback>
          </mc:AlternateContent>
        </p:grpSp>
      </p:grpSp>
      <p:grpSp>
        <p:nvGrpSpPr>
          <p:cNvPr id="116" name="Group 115">
            <a:extLst>
              <a:ext uri="{FF2B5EF4-FFF2-40B4-BE49-F238E27FC236}">
                <a16:creationId xmlns:a16="http://schemas.microsoft.com/office/drawing/2014/main" id="{78D8AC04-CCF2-430C-9FF8-99B51061867A}"/>
              </a:ext>
            </a:extLst>
          </p:cNvPr>
          <p:cNvGrpSpPr/>
          <p:nvPr/>
        </p:nvGrpSpPr>
        <p:grpSpPr>
          <a:xfrm>
            <a:off x="9946181" y="5525343"/>
            <a:ext cx="393649" cy="314034"/>
            <a:chOff x="3206947" y="2573379"/>
            <a:chExt cx="723900" cy="571500"/>
          </a:xfrm>
        </p:grpSpPr>
        <p:grpSp>
          <p:nvGrpSpPr>
            <p:cNvPr id="127" name="Group 126">
              <a:extLst>
                <a:ext uri="{FF2B5EF4-FFF2-40B4-BE49-F238E27FC236}">
                  <a16:creationId xmlns:a16="http://schemas.microsoft.com/office/drawing/2014/main" id="{A09202C9-9569-40CC-A821-FFBF9029513F}"/>
                </a:ext>
              </a:extLst>
            </p:cNvPr>
            <p:cNvGrpSpPr/>
            <p:nvPr/>
          </p:nvGrpSpPr>
          <p:grpSpPr>
            <a:xfrm>
              <a:off x="3206947" y="2573379"/>
              <a:ext cx="723900" cy="571500"/>
              <a:chOff x="279806" y="1994404"/>
              <a:chExt cx="723900" cy="571500"/>
            </a:xfrm>
          </p:grpSpPr>
          <p:grpSp>
            <p:nvGrpSpPr>
              <p:cNvPr id="132" name="Group 131">
                <a:extLst>
                  <a:ext uri="{FF2B5EF4-FFF2-40B4-BE49-F238E27FC236}">
                    <a16:creationId xmlns:a16="http://schemas.microsoft.com/office/drawing/2014/main" id="{03B13D26-1693-44F4-8C3F-986010EFF92B}"/>
                  </a:ext>
                </a:extLst>
              </p:cNvPr>
              <p:cNvGrpSpPr/>
              <p:nvPr/>
            </p:nvGrpSpPr>
            <p:grpSpPr>
              <a:xfrm>
                <a:off x="279806" y="1994404"/>
                <a:ext cx="723900" cy="571500"/>
                <a:chOff x="1532467" y="4364567"/>
                <a:chExt cx="723900" cy="571500"/>
              </a:xfrm>
            </p:grpSpPr>
            <p:sp>
              <p:nvSpPr>
                <p:cNvPr id="134" name="Oval 133">
                  <a:extLst>
                    <a:ext uri="{FF2B5EF4-FFF2-40B4-BE49-F238E27FC236}">
                      <a16:creationId xmlns:a16="http://schemas.microsoft.com/office/drawing/2014/main" id="{6ECF5246-CC68-46D1-921B-1F5B95451AE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58F8B28-9A23-477D-94EE-1AEB0B35ECE6}"/>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27">
                <p14:nvContentPartPr>
                  <p14:cNvPr id="133" name="Ink 132">
                    <a:extLst>
                      <a:ext uri="{FF2B5EF4-FFF2-40B4-BE49-F238E27FC236}">
                        <a16:creationId xmlns:a16="http://schemas.microsoft.com/office/drawing/2014/main" id="{F1B23B19-096E-4D87-A9F8-338D23993844}"/>
                      </a:ext>
                    </a:extLst>
                  </p14:cNvPr>
                  <p14:cNvContentPartPr/>
                  <p14:nvPr/>
                </p14:nvContentPartPr>
                <p14:xfrm>
                  <a:off x="417743" y="2326287"/>
                  <a:ext cx="250200" cy="15120"/>
                </p14:xfrm>
              </p:contentPart>
            </mc:Choice>
            <mc:Fallback xmlns="">
              <p:pic>
                <p:nvPicPr>
                  <p:cNvPr id="133" name="Ink 132">
                    <a:extLst>
                      <a:ext uri="{FF2B5EF4-FFF2-40B4-BE49-F238E27FC236}">
                        <a16:creationId xmlns:a16="http://schemas.microsoft.com/office/drawing/2014/main" id="{F1B23B19-096E-4D87-A9F8-338D23993844}"/>
                      </a:ext>
                    </a:extLst>
                  </p:cNvPr>
                  <p:cNvPicPr/>
                  <p:nvPr/>
                </p:nvPicPr>
                <p:blipFill>
                  <a:blip r:embed="rId28"/>
                  <a:stretch>
                    <a:fillRect/>
                  </a:stretch>
                </p:blipFill>
                <p:spPr>
                  <a:xfrm>
                    <a:off x="401239" y="2310537"/>
                    <a:ext cx="282548" cy="45990"/>
                  </a:xfrm>
                  <a:prstGeom prst="rect">
                    <a:avLst/>
                  </a:prstGeom>
                </p:spPr>
              </p:pic>
            </mc:Fallback>
          </mc:AlternateContent>
        </p:grpSp>
        <p:grpSp>
          <p:nvGrpSpPr>
            <p:cNvPr id="128" name="Group 127">
              <a:extLst>
                <a:ext uri="{FF2B5EF4-FFF2-40B4-BE49-F238E27FC236}">
                  <a16:creationId xmlns:a16="http://schemas.microsoft.com/office/drawing/2014/main" id="{BC647F3E-8C5A-47E4-95C7-B6A3C95D5BCC}"/>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29">
                <p14:nvContentPartPr>
                  <p14:cNvPr id="129" name="Ink 128">
                    <a:extLst>
                      <a:ext uri="{FF2B5EF4-FFF2-40B4-BE49-F238E27FC236}">
                        <a16:creationId xmlns:a16="http://schemas.microsoft.com/office/drawing/2014/main" id="{73FEC6AA-D111-4D72-878C-4909C71A6D77}"/>
                      </a:ext>
                    </a:extLst>
                  </p14:cNvPr>
                  <p14:cNvContentPartPr/>
                  <p14:nvPr/>
                </p14:nvContentPartPr>
                <p14:xfrm>
                  <a:off x="4162490" y="2488023"/>
                  <a:ext cx="53640" cy="87840"/>
                </p14:xfrm>
              </p:contentPart>
            </mc:Choice>
            <mc:Fallback xmlns="">
              <p:pic>
                <p:nvPicPr>
                  <p:cNvPr id="129" name="Ink 128">
                    <a:extLst>
                      <a:ext uri="{FF2B5EF4-FFF2-40B4-BE49-F238E27FC236}">
                        <a16:creationId xmlns:a16="http://schemas.microsoft.com/office/drawing/2014/main" id="{73FEC6AA-D111-4D72-878C-4909C71A6D77}"/>
                      </a:ext>
                    </a:extLst>
                  </p:cNvPr>
                  <p:cNvPicPr/>
                  <p:nvPr/>
                </p:nvPicPr>
                <p:blipFill>
                  <a:blip r:embed="rId30"/>
                  <a:stretch>
                    <a:fillRect/>
                  </a:stretch>
                </p:blipFill>
                <p:spPr>
                  <a:xfrm>
                    <a:off x="4133338" y="2459504"/>
                    <a:ext cx="110778"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0" name="Ink 129">
                    <a:extLst>
                      <a:ext uri="{FF2B5EF4-FFF2-40B4-BE49-F238E27FC236}">
                        <a16:creationId xmlns:a16="http://schemas.microsoft.com/office/drawing/2014/main" id="{C8607271-D7ED-41E2-8B85-77A0AA2388EE}"/>
                      </a:ext>
                    </a:extLst>
                  </p14:cNvPr>
                  <p14:cNvContentPartPr/>
                  <p14:nvPr/>
                </p14:nvContentPartPr>
                <p14:xfrm>
                  <a:off x="4153490" y="2490183"/>
                  <a:ext cx="72000" cy="83880"/>
                </p14:xfrm>
              </p:contentPart>
            </mc:Choice>
            <mc:Fallback xmlns="">
              <p:pic>
                <p:nvPicPr>
                  <p:cNvPr id="130" name="Ink 129">
                    <a:extLst>
                      <a:ext uri="{FF2B5EF4-FFF2-40B4-BE49-F238E27FC236}">
                        <a16:creationId xmlns:a16="http://schemas.microsoft.com/office/drawing/2014/main" id="{C8607271-D7ED-41E2-8B85-77A0AA2388EE}"/>
                      </a:ext>
                    </a:extLst>
                  </p:cNvPr>
                  <p:cNvPicPr/>
                  <p:nvPr/>
                </p:nvPicPr>
                <p:blipFill>
                  <a:blip r:embed="rId32"/>
                  <a:stretch>
                    <a:fillRect/>
                  </a:stretch>
                </p:blipFill>
                <p:spPr>
                  <a:xfrm>
                    <a:off x="4124458" y="2461457"/>
                    <a:ext cx="128903" cy="14018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31" name="Ink 130">
                    <a:extLst>
                      <a:ext uri="{FF2B5EF4-FFF2-40B4-BE49-F238E27FC236}">
                        <a16:creationId xmlns:a16="http://schemas.microsoft.com/office/drawing/2014/main" id="{CD64851D-A2EE-4F70-AF48-82FA14AA0615}"/>
                      </a:ext>
                    </a:extLst>
                  </p14:cNvPr>
                  <p14:cNvContentPartPr/>
                  <p14:nvPr/>
                </p14:nvContentPartPr>
                <p14:xfrm>
                  <a:off x="4149890" y="2531223"/>
                  <a:ext cx="81000" cy="2880"/>
                </p14:xfrm>
              </p:contentPart>
            </mc:Choice>
            <mc:Fallback xmlns="">
              <p:pic>
                <p:nvPicPr>
                  <p:cNvPr id="131" name="Ink 130">
                    <a:extLst>
                      <a:ext uri="{FF2B5EF4-FFF2-40B4-BE49-F238E27FC236}">
                        <a16:creationId xmlns:a16="http://schemas.microsoft.com/office/drawing/2014/main" id="{CD64851D-A2EE-4F70-AF48-82FA14AA0615}"/>
                      </a:ext>
                    </a:extLst>
                  </p:cNvPr>
                  <p:cNvPicPr/>
                  <p:nvPr/>
                </p:nvPicPr>
                <p:blipFill>
                  <a:blip r:embed="rId34"/>
                  <a:stretch>
                    <a:fillRect/>
                  </a:stretch>
                </p:blipFill>
                <p:spPr>
                  <a:xfrm>
                    <a:off x="4120961" y="2513223"/>
                    <a:ext cx="137700" cy="38160"/>
                  </a:xfrm>
                  <a:prstGeom prst="rect">
                    <a:avLst/>
                  </a:prstGeom>
                </p:spPr>
              </p:pic>
            </mc:Fallback>
          </mc:AlternateContent>
        </p:grpSp>
      </p:grpSp>
      <p:grpSp>
        <p:nvGrpSpPr>
          <p:cNvPr id="117" name="Group 116">
            <a:extLst>
              <a:ext uri="{FF2B5EF4-FFF2-40B4-BE49-F238E27FC236}">
                <a16:creationId xmlns:a16="http://schemas.microsoft.com/office/drawing/2014/main" id="{331A6864-C61F-4486-9B7C-AE08C9E3BCA9}"/>
              </a:ext>
            </a:extLst>
          </p:cNvPr>
          <p:cNvGrpSpPr/>
          <p:nvPr/>
        </p:nvGrpSpPr>
        <p:grpSpPr>
          <a:xfrm>
            <a:off x="8791335" y="5524675"/>
            <a:ext cx="395640" cy="315622"/>
            <a:chOff x="2614952" y="1798615"/>
            <a:chExt cx="723900" cy="571500"/>
          </a:xfrm>
        </p:grpSpPr>
        <p:grpSp>
          <p:nvGrpSpPr>
            <p:cNvPr id="118" name="Group 117">
              <a:extLst>
                <a:ext uri="{FF2B5EF4-FFF2-40B4-BE49-F238E27FC236}">
                  <a16:creationId xmlns:a16="http://schemas.microsoft.com/office/drawing/2014/main" id="{456A9FD4-5ECD-4BEE-A0AF-13E791FFE7D0}"/>
                </a:ext>
              </a:extLst>
            </p:cNvPr>
            <p:cNvGrpSpPr/>
            <p:nvPr/>
          </p:nvGrpSpPr>
          <p:grpSpPr>
            <a:xfrm>
              <a:off x="2614952" y="1798615"/>
              <a:ext cx="723900" cy="571500"/>
              <a:chOff x="279806" y="1994404"/>
              <a:chExt cx="723900" cy="571500"/>
            </a:xfrm>
          </p:grpSpPr>
          <p:grpSp>
            <p:nvGrpSpPr>
              <p:cNvPr id="123" name="Group 122">
                <a:extLst>
                  <a:ext uri="{FF2B5EF4-FFF2-40B4-BE49-F238E27FC236}">
                    <a16:creationId xmlns:a16="http://schemas.microsoft.com/office/drawing/2014/main" id="{D665ECAB-8A52-4CC6-9A6A-1C911E397DDD}"/>
                  </a:ext>
                </a:extLst>
              </p:cNvPr>
              <p:cNvGrpSpPr/>
              <p:nvPr/>
            </p:nvGrpSpPr>
            <p:grpSpPr>
              <a:xfrm>
                <a:off x="279806" y="1994404"/>
                <a:ext cx="723900" cy="571500"/>
                <a:chOff x="1532467" y="4364567"/>
                <a:chExt cx="723900" cy="571500"/>
              </a:xfrm>
            </p:grpSpPr>
            <p:sp>
              <p:nvSpPr>
                <p:cNvPr id="125" name="Oval 124">
                  <a:extLst>
                    <a:ext uri="{FF2B5EF4-FFF2-40B4-BE49-F238E27FC236}">
                      <a16:creationId xmlns:a16="http://schemas.microsoft.com/office/drawing/2014/main" id="{585D90BE-B9F2-4397-9746-59CAB6AF7BE4}"/>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52E62BB-A3D5-4177-9A7B-61972D036A4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5">
                <p14:nvContentPartPr>
                  <p14:cNvPr id="124" name="Ink 123">
                    <a:extLst>
                      <a:ext uri="{FF2B5EF4-FFF2-40B4-BE49-F238E27FC236}">
                        <a16:creationId xmlns:a16="http://schemas.microsoft.com/office/drawing/2014/main" id="{7BA53B05-BA5E-4F38-B774-B768F41F82D6}"/>
                      </a:ext>
                    </a:extLst>
                  </p14:cNvPr>
                  <p14:cNvContentPartPr/>
                  <p14:nvPr/>
                </p14:nvContentPartPr>
                <p14:xfrm>
                  <a:off x="417743" y="2326287"/>
                  <a:ext cx="250200" cy="15120"/>
                </p14:xfrm>
              </p:contentPart>
            </mc:Choice>
            <mc:Fallback xmlns="">
              <p:pic>
                <p:nvPicPr>
                  <p:cNvPr id="124" name="Ink 123">
                    <a:extLst>
                      <a:ext uri="{FF2B5EF4-FFF2-40B4-BE49-F238E27FC236}">
                        <a16:creationId xmlns:a16="http://schemas.microsoft.com/office/drawing/2014/main" id="{7BA53B05-BA5E-4F38-B774-B768F41F82D6}"/>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119" name="Group 118">
              <a:extLst>
                <a:ext uri="{FF2B5EF4-FFF2-40B4-BE49-F238E27FC236}">
                  <a16:creationId xmlns:a16="http://schemas.microsoft.com/office/drawing/2014/main" id="{6E2C9433-F511-42AD-8ADF-E9F1419702BF}"/>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36">
                <p14:nvContentPartPr>
                  <p14:cNvPr id="120" name="Ink 119">
                    <a:extLst>
                      <a:ext uri="{FF2B5EF4-FFF2-40B4-BE49-F238E27FC236}">
                        <a16:creationId xmlns:a16="http://schemas.microsoft.com/office/drawing/2014/main" id="{AD955C00-CAF2-497D-BEC5-F937CFC77BE9}"/>
                      </a:ext>
                    </a:extLst>
                  </p14:cNvPr>
                  <p14:cNvContentPartPr/>
                  <p14:nvPr/>
                </p14:nvContentPartPr>
                <p14:xfrm>
                  <a:off x="4162490" y="2488023"/>
                  <a:ext cx="53640" cy="87840"/>
                </p14:xfrm>
              </p:contentPart>
            </mc:Choice>
            <mc:Fallback xmlns="">
              <p:pic>
                <p:nvPicPr>
                  <p:cNvPr id="120" name="Ink 119">
                    <a:extLst>
                      <a:ext uri="{FF2B5EF4-FFF2-40B4-BE49-F238E27FC236}">
                        <a16:creationId xmlns:a16="http://schemas.microsoft.com/office/drawing/2014/main" id="{AD955C00-CAF2-497D-BEC5-F937CFC77BE9}"/>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1" name="Ink 120">
                    <a:extLst>
                      <a:ext uri="{FF2B5EF4-FFF2-40B4-BE49-F238E27FC236}">
                        <a16:creationId xmlns:a16="http://schemas.microsoft.com/office/drawing/2014/main" id="{4F3930E0-99DC-4EE7-BE53-E75CA8FE6EE6}"/>
                      </a:ext>
                    </a:extLst>
                  </p14:cNvPr>
                  <p14:cNvContentPartPr/>
                  <p14:nvPr/>
                </p14:nvContentPartPr>
                <p14:xfrm>
                  <a:off x="4153490" y="2490183"/>
                  <a:ext cx="72000" cy="83880"/>
                </p14:xfrm>
              </p:contentPart>
            </mc:Choice>
            <mc:Fallback xmlns="">
              <p:pic>
                <p:nvPicPr>
                  <p:cNvPr id="121" name="Ink 120">
                    <a:extLst>
                      <a:ext uri="{FF2B5EF4-FFF2-40B4-BE49-F238E27FC236}">
                        <a16:creationId xmlns:a16="http://schemas.microsoft.com/office/drawing/2014/main" id="{4F3930E0-99DC-4EE7-BE53-E75CA8FE6EE6}"/>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2" name="Ink 121">
                    <a:extLst>
                      <a:ext uri="{FF2B5EF4-FFF2-40B4-BE49-F238E27FC236}">
                        <a16:creationId xmlns:a16="http://schemas.microsoft.com/office/drawing/2014/main" id="{5DBC4616-D9C5-4377-BED7-F3C6849F16C2}"/>
                      </a:ext>
                    </a:extLst>
                  </p14:cNvPr>
                  <p14:cNvContentPartPr/>
                  <p14:nvPr/>
                </p14:nvContentPartPr>
                <p14:xfrm>
                  <a:off x="4149890" y="2531223"/>
                  <a:ext cx="81000" cy="2880"/>
                </p14:xfrm>
              </p:contentPart>
            </mc:Choice>
            <mc:Fallback xmlns="">
              <p:pic>
                <p:nvPicPr>
                  <p:cNvPr id="122" name="Ink 121">
                    <a:extLst>
                      <a:ext uri="{FF2B5EF4-FFF2-40B4-BE49-F238E27FC236}">
                        <a16:creationId xmlns:a16="http://schemas.microsoft.com/office/drawing/2014/main" id="{5DBC4616-D9C5-4377-BED7-F3C6849F16C2}"/>
                      </a:ext>
                    </a:extLst>
                  </p:cNvPr>
                  <p:cNvPicPr/>
                  <p:nvPr/>
                </p:nvPicPr>
                <p:blipFill>
                  <a:blip r:embed="rId19"/>
                  <a:stretch>
                    <a:fillRect/>
                  </a:stretch>
                </p:blipFill>
                <p:spPr>
                  <a:xfrm>
                    <a:off x="4120961" y="2513223"/>
                    <a:ext cx="137700" cy="38160"/>
                  </a:xfrm>
                  <a:prstGeom prst="rect">
                    <a:avLst/>
                  </a:prstGeom>
                </p:spPr>
              </p:pic>
            </mc:Fallback>
          </mc:AlternateContent>
        </p:grpSp>
      </p:grpSp>
      <p:sp>
        <p:nvSpPr>
          <p:cNvPr id="110" name="Rectangle 109">
            <a:extLst>
              <a:ext uri="{FF2B5EF4-FFF2-40B4-BE49-F238E27FC236}">
                <a16:creationId xmlns:a16="http://schemas.microsoft.com/office/drawing/2014/main" id="{64152028-3928-460F-A730-63DEB2AAB6FB}"/>
              </a:ext>
            </a:extLst>
          </p:cNvPr>
          <p:cNvSpPr/>
          <p:nvPr/>
        </p:nvSpPr>
        <p:spPr>
          <a:xfrm>
            <a:off x="8774963" y="3987405"/>
            <a:ext cx="477557" cy="1242102"/>
          </a:xfrm>
          <a:prstGeom prst="rect">
            <a:avLst/>
          </a:prstGeom>
          <a:solidFill>
            <a:schemeClr val="accent1">
              <a:lumMod val="20000"/>
              <a:lumOff val="80000"/>
              <a:alpha val="30196"/>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165E6CD-42C5-4549-B736-C4BE874A0CA3}"/>
              </a:ext>
            </a:extLst>
          </p:cNvPr>
          <p:cNvSpPr/>
          <p:nvPr/>
        </p:nvSpPr>
        <p:spPr>
          <a:xfrm>
            <a:off x="9852785" y="3987405"/>
            <a:ext cx="568409" cy="1242102"/>
          </a:xfrm>
          <a:prstGeom prst="rect">
            <a:avLst/>
          </a:prstGeom>
          <a:solidFill>
            <a:schemeClr val="accent1">
              <a:lumMod val="20000"/>
              <a:lumOff val="80000"/>
              <a:alpha val="30196"/>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0B0C0646-B14F-457C-B4D8-28F1BB33B96D}"/>
              </a:ext>
            </a:extLst>
          </p:cNvPr>
          <p:cNvSpPr txBox="1"/>
          <p:nvPr/>
        </p:nvSpPr>
        <p:spPr>
          <a:xfrm>
            <a:off x="9243945" y="5281179"/>
            <a:ext cx="866797" cy="246221"/>
          </a:xfrm>
          <a:prstGeom prst="rect">
            <a:avLst/>
          </a:prstGeom>
          <a:noFill/>
        </p:spPr>
        <p:txBody>
          <a:bodyPr wrap="square" rtlCol="0" anchor="ctr" anchorCtr="1">
            <a:spAutoFit/>
          </a:bodyPr>
          <a:lstStyle/>
          <a:p>
            <a:pPr algn="ctr"/>
            <a:r>
              <a:rPr lang="en-US" sz="1000">
                <a:solidFill>
                  <a:srgbClr val="333333"/>
                </a:solidFill>
                <a:latin typeface="Arial" panose="020B0604020202020204" pitchFamily="34" charset="0"/>
                <a:cs typeface="Arial" panose="020B0604020202020204" pitchFamily="34" charset="0"/>
              </a:rPr>
              <a:t>Phenotype</a:t>
            </a:r>
          </a:p>
        </p:txBody>
      </p:sp>
      <p:grpSp>
        <p:nvGrpSpPr>
          <p:cNvPr id="14" name="Group 13">
            <a:extLst>
              <a:ext uri="{FF2B5EF4-FFF2-40B4-BE49-F238E27FC236}">
                <a16:creationId xmlns:a16="http://schemas.microsoft.com/office/drawing/2014/main" id="{73F8034E-9B3C-4E4C-8C9A-E504A9F88FD7}"/>
              </a:ext>
            </a:extLst>
          </p:cNvPr>
          <p:cNvGrpSpPr/>
          <p:nvPr/>
        </p:nvGrpSpPr>
        <p:grpSpPr>
          <a:xfrm>
            <a:off x="5655648" y="3023313"/>
            <a:ext cx="678568" cy="541328"/>
            <a:chOff x="2666543" y="2295662"/>
            <a:chExt cx="723900" cy="571500"/>
          </a:xfrm>
        </p:grpSpPr>
        <p:grpSp>
          <p:nvGrpSpPr>
            <p:cNvPr id="95" name="Group 94">
              <a:extLst>
                <a:ext uri="{FF2B5EF4-FFF2-40B4-BE49-F238E27FC236}">
                  <a16:creationId xmlns:a16="http://schemas.microsoft.com/office/drawing/2014/main" id="{2C2EB75F-CE13-49FF-BD26-CD1EA5494A28}"/>
                </a:ext>
              </a:extLst>
            </p:cNvPr>
            <p:cNvGrpSpPr/>
            <p:nvPr/>
          </p:nvGrpSpPr>
          <p:grpSpPr>
            <a:xfrm>
              <a:off x="2666543" y="2295662"/>
              <a:ext cx="723900" cy="571500"/>
              <a:chOff x="279806" y="1994404"/>
              <a:chExt cx="723900" cy="571500"/>
            </a:xfrm>
          </p:grpSpPr>
          <p:grpSp>
            <p:nvGrpSpPr>
              <p:cNvPr id="100" name="Group 99">
                <a:extLst>
                  <a:ext uri="{FF2B5EF4-FFF2-40B4-BE49-F238E27FC236}">
                    <a16:creationId xmlns:a16="http://schemas.microsoft.com/office/drawing/2014/main" id="{0F89B829-4F8B-43B9-95AC-62C0DA1FB74F}"/>
                  </a:ext>
                </a:extLst>
              </p:cNvPr>
              <p:cNvGrpSpPr/>
              <p:nvPr/>
            </p:nvGrpSpPr>
            <p:grpSpPr>
              <a:xfrm>
                <a:off x="279806" y="1994404"/>
                <a:ext cx="723900" cy="571500"/>
                <a:chOff x="1532467" y="4364567"/>
                <a:chExt cx="723900" cy="571500"/>
              </a:xfrm>
            </p:grpSpPr>
            <p:sp>
              <p:nvSpPr>
                <p:cNvPr id="102" name="Oval 101">
                  <a:extLst>
                    <a:ext uri="{FF2B5EF4-FFF2-40B4-BE49-F238E27FC236}">
                      <a16:creationId xmlns:a16="http://schemas.microsoft.com/office/drawing/2014/main" id="{D3108657-9B00-4CB1-85D7-CF21DBE6C8D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A78C758-0804-4468-87D0-BB664E1333F6}"/>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9">
                <p14:nvContentPartPr>
                  <p14:cNvPr id="101" name="Ink 100">
                    <a:extLst>
                      <a:ext uri="{FF2B5EF4-FFF2-40B4-BE49-F238E27FC236}">
                        <a16:creationId xmlns:a16="http://schemas.microsoft.com/office/drawing/2014/main" id="{F870417C-702B-4D6F-BDDC-E45329C092E6}"/>
                      </a:ext>
                    </a:extLst>
                  </p14:cNvPr>
                  <p14:cNvContentPartPr/>
                  <p14:nvPr/>
                </p14:nvContentPartPr>
                <p14:xfrm>
                  <a:off x="417743" y="2326287"/>
                  <a:ext cx="250200" cy="15120"/>
                </p14:xfrm>
              </p:contentPart>
            </mc:Choice>
            <mc:Fallback xmlns="">
              <p:pic>
                <p:nvPicPr>
                  <p:cNvPr id="101" name="Ink 100">
                    <a:extLst>
                      <a:ext uri="{FF2B5EF4-FFF2-40B4-BE49-F238E27FC236}">
                        <a16:creationId xmlns:a16="http://schemas.microsoft.com/office/drawing/2014/main" id="{F870417C-702B-4D6F-BDDC-E45329C092E6}"/>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96" name="Group 95">
              <a:extLst>
                <a:ext uri="{FF2B5EF4-FFF2-40B4-BE49-F238E27FC236}">
                  <a16:creationId xmlns:a16="http://schemas.microsoft.com/office/drawing/2014/main" id="{A1D1AE47-EC09-4FC0-9E23-586B47B95904}"/>
                </a:ext>
              </a:extLst>
            </p:cNvPr>
            <p:cNvGrpSpPr/>
            <p:nvPr/>
          </p:nvGrpSpPr>
          <p:grpSpPr>
            <a:xfrm>
              <a:off x="2995679" y="2610315"/>
              <a:ext cx="45719" cy="49580"/>
              <a:chOff x="4149890" y="2488023"/>
              <a:chExt cx="81000" cy="87840"/>
            </a:xfrm>
          </p:grpSpPr>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C8E103BB-48CD-4DC1-BA65-092677AA15B6}"/>
                      </a:ext>
                    </a:extLst>
                  </p14:cNvPr>
                  <p14:cNvContentPartPr/>
                  <p14:nvPr/>
                </p14:nvContentPartPr>
                <p14:xfrm>
                  <a:off x="4162490" y="2488023"/>
                  <a:ext cx="53640" cy="87840"/>
                </p14:xfrm>
              </p:contentPart>
            </mc:Choice>
            <mc:Fallback xmlns="">
              <p:pic>
                <p:nvPicPr>
                  <p:cNvPr id="97" name="Ink 96">
                    <a:extLst>
                      <a:ext uri="{FF2B5EF4-FFF2-40B4-BE49-F238E27FC236}">
                        <a16:creationId xmlns:a16="http://schemas.microsoft.com/office/drawing/2014/main" id="{C8E103BB-48CD-4DC1-BA65-092677AA15B6}"/>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8" name="Ink 97">
                    <a:extLst>
                      <a:ext uri="{FF2B5EF4-FFF2-40B4-BE49-F238E27FC236}">
                        <a16:creationId xmlns:a16="http://schemas.microsoft.com/office/drawing/2014/main" id="{7B2A8105-C276-48F5-8CE5-05F4C4DE473A}"/>
                      </a:ext>
                    </a:extLst>
                  </p14:cNvPr>
                  <p14:cNvContentPartPr/>
                  <p14:nvPr/>
                </p14:nvContentPartPr>
                <p14:xfrm>
                  <a:off x="4153490" y="2490183"/>
                  <a:ext cx="72000" cy="83880"/>
                </p14:xfrm>
              </p:contentPart>
            </mc:Choice>
            <mc:Fallback xmlns="">
              <p:pic>
                <p:nvPicPr>
                  <p:cNvPr id="98" name="Ink 97">
                    <a:extLst>
                      <a:ext uri="{FF2B5EF4-FFF2-40B4-BE49-F238E27FC236}">
                        <a16:creationId xmlns:a16="http://schemas.microsoft.com/office/drawing/2014/main" id="{7B2A8105-C276-48F5-8CE5-05F4C4DE473A}"/>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9" name="Ink 98">
                    <a:extLst>
                      <a:ext uri="{FF2B5EF4-FFF2-40B4-BE49-F238E27FC236}">
                        <a16:creationId xmlns:a16="http://schemas.microsoft.com/office/drawing/2014/main" id="{772C2711-263E-4838-B708-CC0B7B162BC0}"/>
                      </a:ext>
                    </a:extLst>
                  </p14:cNvPr>
                  <p14:cNvContentPartPr/>
                  <p14:nvPr/>
                </p14:nvContentPartPr>
                <p14:xfrm>
                  <a:off x="4149890" y="2531223"/>
                  <a:ext cx="81000" cy="2880"/>
                </p14:xfrm>
              </p:contentPart>
            </mc:Choice>
            <mc:Fallback xmlns="">
              <p:pic>
                <p:nvPicPr>
                  <p:cNvPr id="99" name="Ink 98">
                    <a:extLst>
                      <a:ext uri="{FF2B5EF4-FFF2-40B4-BE49-F238E27FC236}">
                        <a16:creationId xmlns:a16="http://schemas.microsoft.com/office/drawing/2014/main" id="{772C2711-263E-4838-B708-CC0B7B162BC0}"/>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5" name="Group 14">
            <a:extLst>
              <a:ext uri="{FF2B5EF4-FFF2-40B4-BE49-F238E27FC236}">
                <a16:creationId xmlns:a16="http://schemas.microsoft.com/office/drawing/2014/main" id="{FEFD760E-5007-4CBA-87CC-9E1095D5D8D3}"/>
              </a:ext>
            </a:extLst>
          </p:cNvPr>
          <p:cNvGrpSpPr/>
          <p:nvPr/>
        </p:nvGrpSpPr>
        <p:grpSpPr>
          <a:xfrm>
            <a:off x="5607287" y="2554161"/>
            <a:ext cx="678568" cy="541328"/>
            <a:chOff x="2614952" y="1798615"/>
            <a:chExt cx="723900" cy="571500"/>
          </a:xfrm>
        </p:grpSpPr>
        <p:grpSp>
          <p:nvGrpSpPr>
            <p:cNvPr id="86" name="Group 85">
              <a:extLst>
                <a:ext uri="{FF2B5EF4-FFF2-40B4-BE49-F238E27FC236}">
                  <a16:creationId xmlns:a16="http://schemas.microsoft.com/office/drawing/2014/main" id="{59FB2518-DC7E-4F2F-9272-A0AC5BEF3B15}"/>
                </a:ext>
              </a:extLst>
            </p:cNvPr>
            <p:cNvGrpSpPr/>
            <p:nvPr/>
          </p:nvGrpSpPr>
          <p:grpSpPr>
            <a:xfrm>
              <a:off x="2614952" y="1798615"/>
              <a:ext cx="723900" cy="571500"/>
              <a:chOff x="279806" y="1994404"/>
              <a:chExt cx="723900" cy="571500"/>
            </a:xfrm>
          </p:grpSpPr>
          <p:grpSp>
            <p:nvGrpSpPr>
              <p:cNvPr id="91" name="Group 90">
                <a:extLst>
                  <a:ext uri="{FF2B5EF4-FFF2-40B4-BE49-F238E27FC236}">
                    <a16:creationId xmlns:a16="http://schemas.microsoft.com/office/drawing/2014/main" id="{BCA4764A-4617-421C-AE7F-B76D95127C45}"/>
                  </a:ext>
                </a:extLst>
              </p:cNvPr>
              <p:cNvGrpSpPr/>
              <p:nvPr/>
            </p:nvGrpSpPr>
            <p:grpSpPr>
              <a:xfrm>
                <a:off x="279806" y="1994404"/>
                <a:ext cx="723900" cy="571500"/>
                <a:chOff x="1532467" y="4364567"/>
                <a:chExt cx="723900" cy="571500"/>
              </a:xfrm>
            </p:grpSpPr>
            <p:sp>
              <p:nvSpPr>
                <p:cNvPr id="93" name="Oval 92">
                  <a:extLst>
                    <a:ext uri="{FF2B5EF4-FFF2-40B4-BE49-F238E27FC236}">
                      <a16:creationId xmlns:a16="http://schemas.microsoft.com/office/drawing/2014/main" id="{1AE25186-9024-4645-B2D5-505A5DB6031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D764689-7499-4072-AB3B-4B7B33C8A41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47">
                <p14:nvContentPartPr>
                  <p14:cNvPr id="92" name="Ink 91">
                    <a:extLst>
                      <a:ext uri="{FF2B5EF4-FFF2-40B4-BE49-F238E27FC236}">
                        <a16:creationId xmlns:a16="http://schemas.microsoft.com/office/drawing/2014/main" id="{385DB04B-429B-40D3-8AE8-0E58CEE992B0}"/>
                      </a:ext>
                    </a:extLst>
                  </p14:cNvPr>
                  <p14:cNvContentPartPr/>
                  <p14:nvPr/>
                </p14:nvContentPartPr>
                <p14:xfrm>
                  <a:off x="417743" y="2326287"/>
                  <a:ext cx="250200" cy="15120"/>
                </p14:xfrm>
              </p:contentPart>
            </mc:Choice>
            <mc:Fallback xmlns="">
              <p:pic>
                <p:nvPicPr>
                  <p:cNvPr id="92" name="Ink 91">
                    <a:extLst>
                      <a:ext uri="{FF2B5EF4-FFF2-40B4-BE49-F238E27FC236}">
                        <a16:creationId xmlns:a16="http://schemas.microsoft.com/office/drawing/2014/main" id="{385DB04B-429B-40D3-8AE8-0E58CEE992B0}"/>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87" name="Group 86">
              <a:extLst>
                <a:ext uri="{FF2B5EF4-FFF2-40B4-BE49-F238E27FC236}">
                  <a16:creationId xmlns:a16="http://schemas.microsoft.com/office/drawing/2014/main" id="{96CEDAE2-1D6E-41B0-B685-62D1C81674EE}"/>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48">
                <p14:nvContentPartPr>
                  <p14:cNvPr id="88" name="Ink 87">
                    <a:extLst>
                      <a:ext uri="{FF2B5EF4-FFF2-40B4-BE49-F238E27FC236}">
                        <a16:creationId xmlns:a16="http://schemas.microsoft.com/office/drawing/2014/main" id="{122CC0AA-23DE-467B-8414-65859F46611F}"/>
                      </a:ext>
                    </a:extLst>
                  </p14:cNvPr>
                  <p14:cNvContentPartPr/>
                  <p14:nvPr/>
                </p14:nvContentPartPr>
                <p14:xfrm>
                  <a:off x="4162490" y="2488023"/>
                  <a:ext cx="53640" cy="87840"/>
                </p14:xfrm>
              </p:contentPart>
            </mc:Choice>
            <mc:Fallback xmlns="">
              <p:pic>
                <p:nvPicPr>
                  <p:cNvPr id="88" name="Ink 87">
                    <a:extLst>
                      <a:ext uri="{FF2B5EF4-FFF2-40B4-BE49-F238E27FC236}">
                        <a16:creationId xmlns:a16="http://schemas.microsoft.com/office/drawing/2014/main" id="{122CC0AA-23DE-467B-8414-65859F46611F}"/>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Ink 88">
                    <a:extLst>
                      <a:ext uri="{FF2B5EF4-FFF2-40B4-BE49-F238E27FC236}">
                        <a16:creationId xmlns:a16="http://schemas.microsoft.com/office/drawing/2014/main" id="{A627DEC4-44F3-4FBB-8331-CF45A5DC8861}"/>
                      </a:ext>
                    </a:extLst>
                  </p14:cNvPr>
                  <p14:cNvContentPartPr/>
                  <p14:nvPr/>
                </p14:nvContentPartPr>
                <p14:xfrm>
                  <a:off x="4153490" y="2490183"/>
                  <a:ext cx="72000" cy="83880"/>
                </p14:xfrm>
              </p:contentPart>
            </mc:Choice>
            <mc:Fallback xmlns="">
              <p:pic>
                <p:nvPicPr>
                  <p:cNvPr id="89" name="Ink 88">
                    <a:extLst>
                      <a:ext uri="{FF2B5EF4-FFF2-40B4-BE49-F238E27FC236}">
                        <a16:creationId xmlns:a16="http://schemas.microsoft.com/office/drawing/2014/main" id="{A627DEC4-44F3-4FBB-8331-CF45A5DC8861}"/>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Ink 89">
                    <a:extLst>
                      <a:ext uri="{FF2B5EF4-FFF2-40B4-BE49-F238E27FC236}">
                        <a16:creationId xmlns:a16="http://schemas.microsoft.com/office/drawing/2014/main" id="{32A3FAFB-64AA-4D16-A486-749F3EB05F35}"/>
                      </a:ext>
                    </a:extLst>
                  </p14:cNvPr>
                  <p14:cNvContentPartPr/>
                  <p14:nvPr/>
                </p14:nvContentPartPr>
                <p14:xfrm>
                  <a:off x="4149890" y="2531223"/>
                  <a:ext cx="81000" cy="2880"/>
                </p14:xfrm>
              </p:contentPart>
            </mc:Choice>
            <mc:Fallback xmlns="">
              <p:pic>
                <p:nvPicPr>
                  <p:cNvPr id="90" name="Ink 89">
                    <a:extLst>
                      <a:ext uri="{FF2B5EF4-FFF2-40B4-BE49-F238E27FC236}">
                        <a16:creationId xmlns:a16="http://schemas.microsoft.com/office/drawing/2014/main" id="{32A3FAFB-64AA-4D16-A486-749F3EB05F35}"/>
                      </a:ext>
                    </a:extLst>
                  </p:cNvPr>
                  <p:cNvPicPr/>
                  <p:nvPr/>
                </p:nvPicPr>
                <p:blipFill>
                  <a:blip r:embed="rId53"/>
                  <a:stretch>
                    <a:fillRect/>
                  </a:stretch>
                </p:blipFill>
                <p:spPr>
                  <a:xfrm>
                    <a:off x="4133015" y="2516823"/>
                    <a:ext cx="114075" cy="31104"/>
                  </a:xfrm>
                  <a:prstGeom prst="rect">
                    <a:avLst/>
                  </a:prstGeom>
                </p:spPr>
              </p:pic>
            </mc:Fallback>
          </mc:AlternateContent>
        </p:grpSp>
      </p:grpSp>
      <p:grpSp>
        <p:nvGrpSpPr>
          <p:cNvPr id="16" name="Group 15">
            <a:extLst>
              <a:ext uri="{FF2B5EF4-FFF2-40B4-BE49-F238E27FC236}">
                <a16:creationId xmlns:a16="http://schemas.microsoft.com/office/drawing/2014/main" id="{39B5E314-1BFC-42C2-AAF4-CCAC1098DF58}"/>
              </a:ext>
            </a:extLst>
          </p:cNvPr>
          <p:cNvGrpSpPr/>
          <p:nvPr/>
        </p:nvGrpSpPr>
        <p:grpSpPr>
          <a:xfrm>
            <a:off x="6075670" y="2790392"/>
            <a:ext cx="678568" cy="541328"/>
            <a:chOff x="3114625" y="2048012"/>
            <a:chExt cx="723900" cy="571500"/>
          </a:xfrm>
        </p:grpSpPr>
        <p:grpSp>
          <p:nvGrpSpPr>
            <p:cNvPr id="77" name="Group 76">
              <a:extLst>
                <a:ext uri="{FF2B5EF4-FFF2-40B4-BE49-F238E27FC236}">
                  <a16:creationId xmlns:a16="http://schemas.microsoft.com/office/drawing/2014/main" id="{E07F3040-D84D-4FB8-B382-364745B4F2D1}"/>
                </a:ext>
              </a:extLst>
            </p:cNvPr>
            <p:cNvGrpSpPr/>
            <p:nvPr/>
          </p:nvGrpSpPr>
          <p:grpSpPr>
            <a:xfrm>
              <a:off x="3114625" y="2048012"/>
              <a:ext cx="723900" cy="571500"/>
              <a:chOff x="279806" y="1994404"/>
              <a:chExt cx="723900" cy="571500"/>
            </a:xfrm>
          </p:grpSpPr>
          <p:grpSp>
            <p:nvGrpSpPr>
              <p:cNvPr id="82" name="Group 81">
                <a:extLst>
                  <a:ext uri="{FF2B5EF4-FFF2-40B4-BE49-F238E27FC236}">
                    <a16:creationId xmlns:a16="http://schemas.microsoft.com/office/drawing/2014/main" id="{F0D5F532-960F-466F-9F2C-8702EBCABDB2}"/>
                  </a:ext>
                </a:extLst>
              </p:cNvPr>
              <p:cNvGrpSpPr/>
              <p:nvPr/>
            </p:nvGrpSpPr>
            <p:grpSpPr>
              <a:xfrm>
                <a:off x="279806" y="1994404"/>
                <a:ext cx="723900" cy="571500"/>
                <a:chOff x="1532467" y="4364567"/>
                <a:chExt cx="723900" cy="571500"/>
              </a:xfrm>
            </p:grpSpPr>
            <p:sp>
              <p:nvSpPr>
                <p:cNvPr id="84" name="Oval 83">
                  <a:extLst>
                    <a:ext uri="{FF2B5EF4-FFF2-40B4-BE49-F238E27FC236}">
                      <a16:creationId xmlns:a16="http://schemas.microsoft.com/office/drawing/2014/main" id="{20C4F46C-D00B-4043-B0BC-E675CEDAABEC}"/>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B8B8A53-BC0C-4829-9BD8-3ED2F28CEE17}"/>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D2CF9CC-9121-4F30-9F63-80C18A5E567C}"/>
                      </a:ext>
                    </a:extLst>
                  </p14:cNvPr>
                  <p14:cNvContentPartPr/>
                  <p14:nvPr/>
                </p14:nvContentPartPr>
                <p14:xfrm>
                  <a:off x="417743" y="2326287"/>
                  <a:ext cx="250200" cy="15120"/>
                </p14:xfrm>
              </p:contentPart>
            </mc:Choice>
            <mc:Fallback xmlns="">
              <p:pic>
                <p:nvPicPr>
                  <p:cNvPr id="83" name="Ink 82">
                    <a:extLst>
                      <a:ext uri="{FF2B5EF4-FFF2-40B4-BE49-F238E27FC236}">
                        <a16:creationId xmlns:a16="http://schemas.microsoft.com/office/drawing/2014/main" id="{4D2CF9CC-9121-4F30-9F63-80C18A5E567C}"/>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78" name="Group 77">
              <a:extLst>
                <a:ext uri="{FF2B5EF4-FFF2-40B4-BE49-F238E27FC236}">
                  <a16:creationId xmlns:a16="http://schemas.microsoft.com/office/drawing/2014/main" id="{B14560E7-29BA-4C3A-B12B-9698AA0EA013}"/>
                </a:ext>
              </a:extLst>
            </p:cNvPr>
            <p:cNvGrpSpPr/>
            <p:nvPr/>
          </p:nvGrpSpPr>
          <p:grpSpPr>
            <a:xfrm>
              <a:off x="3338852" y="2379895"/>
              <a:ext cx="45719" cy="49580"/>
              <a:chOff x="4149890" y="2488023"/>
              <a:chExt cx="81000" cy="87840"/>
            </a:xfrm>
          </p:grpSpPr>
          <mc:AlternateContent xmlns:mc="http://schemas.openxmlformats.org/markup-compatibility/2006" xmlns:p14="http://schemas.microsoft.com/office/powerpoint/2010/main">
            <mc:Choice Requires="p14">
              <p:contentPart p14:bwMode="auto" r:id="rId55">
                <p14:nvContentPartPr>
                  <p14:cNvPr id="79" name="Ink 78">
                    <a:extLst>
                      <a:ext uri="{FF2B5EF4-FFF2-40B4-BE49-F238E27FC236}">
                        <a16:creationId xmlns:a16="http://schemas.microsoft.com/office/drawing/2014/main" id="{5CF7EB76-C32F-4516-B6D6-DBAF56DEF1A5}"/>
                      </a:ext>
                    </a:extLst>
                  </p14:cNvPr>
                  <p14:cNvContentPartPr/>
                  <p14:nvPr/>
                </p14:nvContentPartPr>
                <p14:xfrm>
                  <a:off x="4162490" y="2488023"/>
                  <a:ext cx="53640" cy="87840"/>
                </p14:xfrm>
              </p:contentPart>
            </mc:Choice>
            <mc:Fallback xmlns="">
              <p:pic>
                <p:nvPicPr>
                  <p:cNvPr id="79" name="Ink 78">
                    <a:extLst>
                      <a:ext uri="{FF2B5EF4-FFF2-40B4-BE49-F238E27FC236}">
                        <a16:creationId xmlns:a16="http://schemas.microsoft.com/office/drawing/2014/main" id="{5CF7EB76-C32F-4516-B6D6-DBAF56DEF1A5}"/>
                      </a:ext>
                    </a:extLst>
                  </p:cNvPr>
                  <p:cNvPicPr/>
                  <p:nvPr/>
                </p:nvPicPr>
                <p:blipFill>
                  <a:blip r:embed="rId56"/>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268DABDE-E662-4A68-A0B2-B774A48538B4}"/>
                      </a:ext>
                    </a:extLst>
                  </p14:cNvPr>
                  <p14:cNvContentPartPr/>
                  <p14:nvPr/>
                </p14:nvContentPartPr>
                <p14:xfrm>
                  <a:off x="4153490" y="2490183"/>
                  <a:ext cx="72000" cy="83880"/>
                </p14:xfrm>
              </p:contentPart>
            </mc:Choice>
            <mc:Fallback xmlns="">
              <p:pic>
                <p:nvPicPr>
                  <p:cNvPr id="80" name="Ink 79">
                    <a:extLst>
                      <a:ext uri="{FF2B5EF4-FFF2-40B4-BE49-F238E27FC236}">
                        <a16:creationId xmlns:a16="http://schemas.microsoft.com/office/drawing/2014/main" id="{268DABDE-E662-4A68-A0B2-B774A48538B4}"/>
                      </a:ext>
                    </a:extLst>
                  </p:cNvPr>
                  <p:cNvPicPr/>
                  <p:nvPr/>
                </p:nvPicPr>
                <p:blipFill>
                  <a:blip r:embed="rId58"/>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 name="Ink 80">
                    <a:extLst>
                      <a:ext uri="{FF2B5EF4-FFF2-40B4-BE49-F238E27FC236}">
                        <a16:creationId xmlns:a16="http://schemas.microsoft.com/office/drawing/2014/main" id="{588F0358-6C1A-4E66-87A9-09E94FAA81AF}"/>
                      </a:ext>
                    </a:extLst>
                  </p14:cNvPr>
                  <p14:cNvContentPartPr/>
                  <p14:nvPr/>
                </p14:nvContentPartPr>
                <p14:xfrm>
                  <a:off x="4149890" y="2531223"/>
                  <a:ext cx="81000" cy="2880"/>
                </p14:xfrm>
              </p:contentPart>
            </mc:Choice>
            <mc:Fallback xmlns="">
              <p:pic>
                <p:nvPicPr>
                  <p:cNvPr id="81" name="Ink 80">
                    <a:extLst>
                      <a:ext uri="{FF2B5EF4-FFF2-40B4-BE49-F238E27FC236}">
                        <a16:creationId xmlns:a16="http://schemas.microsoft.com/office/drawing/2014/main" id="{588F0358-6C1A-4E66-87A9-09E94FAA81AF}"/>
                      </a:ext>
                    </a:extLst>
                  </p:cNvPr>
                  <p:cNvPicPr/>
                  <p:nvPr/>
                </p:nvPicPr>
                <p:blipFill>
                  <a:blip r:embed="rId60"/>
                  <a:stretch>
                    <a:fillRect/>
                  </a:stretch>
                </p:blipFill>
                <p:spPr>
                  <a:xfrm>
                    <a:off x="4133015" y="2516823"/>
                    <a:ext cx="114075" cy="31104"/>
                  </a:xfrm>
                  <a:prstGeom prst="rect">
                    <a:avLst/>
                  </a:prstGeom>
                </p:spPr>
              </p:pic>
            </mc:Fallback>
          </mc:AlternateContent>
        </p:grpSp>
      </p:grpSp>
      <p:grpSp>
        <p:nvGrpSpPr>
          <p:cNvPr id="17" name="Group 16">
            <a:extLst>
              <a:ext uri="{FF2B5EF4-FFF2-40B4-BE49-F238E27FC236}">
                <a16:creationId xmlns:a16="http://schemas.microsoft.com/office/drawing/2014/main" id="{26F855D1-07B9-4145-9C6E-DD8C3EC7AB9F}"/>
              </a:ext>
            </a:extLst>
          </p:cNvPr>
          <p:cNvGrpSpPr/>
          <p:nvPr/>
        </p:nvGrpSpPr>
        <p:grpSpPr>
          <a:xfrm>
            <a:off x="6162211" y="3288023"/>
            <a:ext cx="678568" cy="541328"/>
            <a:chOff x="3206947" y="2573379"/>
            <a:chExt cx="723900" cy="571500"/>
          </a:xfrm>
        </p:grpSpPr>
        <p:grpSp>
          <p:nvGrpSpPr>
            <p:cNvPr id="68" name="Group 67">
              <a:extLst>
                <a:ext uri="{FF2B5EF4-FFF2-40B4-BE49-F238E27FC236}">
                  <a16:creationId xmlns:a16="http://schemas.microsoft.com/office/drawing/2014/main" id="{8F766A8C-C022-4198-AC22-6E1DE001953A}"/>
                </a:ext>
              </a:extLst>
            </p:cNvPr>
            <p:cNvGrpSpPr/>
            <p:nvPr/>
          </p:nvGrpSpPr>
          <p:grpSpPr>
            <a:xfrm>
              <a:off x="3206947" y="2573379"/>
              <a:ext cx="723900" cy="571500"/>
              <a:chOff x="279806" y="1994404"/>
              <a:chExt cx="723900" cy="571500"/>
            </a:xfrm>
          </p:grpSpPr>
          <p:grpSp>
            <p:nvGrpSpPr>
              <p:cNvPr id="73" name="Group 72">
                <a:extLst>
                  <a:ext uri="{FF2B5EF4-FFF2-40B4-BE49-F238E27FC236}">
                    <a16:creationId xmlns:a16="http://schemas.microsoft.com/office/drawing/2014/main" id="{003D652A-E28D-4262-90F1-22197FECB518}"/>
                  </a:ext>
                </a:extLst>
              </p:cNvPr>
              <p:cNvGrpSpPr/>
              <p:nvPr/>
            </p:nvGrpSpPr>
            <p:grpSpPr>
              <a:xfrm>
                <a:off x="279806" y="1994404"/>
                <a:ext cx="723900" cy="571500"/>
                <a:chOff x="1532467" y="4364567"/>
                <a:chExt cx="723900" cy="571500"/>
              </a:xfrm>
            </p:grpSpPr>
            <p:sp>
              <p:nvSpPr>
                <p:cNvPr id="75" name="Oval 74">
                  <a:extLst>
                    <a:ext uri="{FF2B5EF4-FFF2-40B4-BE49-F238E27FC236}">
                      <a16:creationId xmlns:a16="http://schemas.microsoft.com/office/drawing/2014/main" id="{3153F980-5763-47B2-A3F0-2531528F2DC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AE15B59-B2E2-40EB-9E3F-3D640D6E422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61">
                <p14:nvContentPartPr>
                  <p14:cNvPr id="74" name="Ink 73">
                    <a:extLst>
                      <a:ext uri="{FF2B5EF4-FFF2-40B4-BE49-F238E27FC236}">
                        <a16:creationId xmlns:a16="http://schemas.microsoft.com/office/drawing/2014/main" id="{F81D81EB-86A0-4695-94A2-BB8D99D4C5D7}"/>
                      </a:ext>
                    </a:extLst>
                  </p14:cNvPr>
                  <p14:cNvContentPartPr/>
                  <p14:nvPr/>
                </p14:nvContentPartPr>
                <p14:xfrm>
                  <a:off x="417743" y="2326287"/>
                  <a:ext cx="250200" cy="15120"/>
                </p14:xfrm>
              </p:contentPart>
            </mc:Choice>
            <mc:Fallback xmlns="">
              <p:pic>
                <p:nvPicPr>
                  <p:cNvPr id="74" name="Ink 73">
                    <a:extLst>
                      <a:ext uri="{FF2B5EF4-FFF2-40B4-BE49-F238E27FC236}">
                        <a16:creationId xmlns:a16="http://schemas.microsoft.com/office/drawing/2014/main" id="{F81D81EB-86A0-4695-94A2-BB8D99D4C5D7}"/>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69" name="Group 68">
              <a:extLst>
                <a:ext uri="{FF2B5EF4-FFF2-40B4-BE49-F238E27FC236}">
                  <a16:creationId xmlns:a16="http://schemas.microsoft.com/office/drawing/2014/main" id="{AF667D64-1C79-4B92-AB62-D758963938F3}"/>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62">
                <p14:nvContentPartPr>
                  <p14:cNvPr id="70" name="Ink 69">
                    <a:extLst>
                      <a:ext uri="{FF2B5EF4-FFF2-40B4-BE49-F238E27FC236}">
                        <a16:creationId xmlns:a16="http://schemas.microsoft.com/office/drawing/2014/main" id="{C53FBA28-020E-4702-B988-AB5F445BE0C8}"/>
                      </a:ext>
                    </a:extLst>
                  </p14:cNvPr>
                  <p14:cNvContentPartPr/>
                  <p14:nvPr/>
                </p14:nvContentPartPr>
                <p14:xfrm>
                  <a:off x="4162490" y="2488023"/>
                  <a:ext cx="53640" cy="87840"/>
                </p14:xfrm>
              </p:contentPart>
            </mc:Choice>
            <mc:Fallback xmlns="">
              <p:pic>
                <p:nvPicPr>
                  <p:cNvPr id="70" name="Ink 69">
                    <a:extLst>
                      <a:ext uri="{FF2B5EF4-FFF2-40B4-BE49-F238E27FC236}">
                        <a16:creationId xmlns:a16="http://schemas.microsoft.com/office/drawing/2014/main" id="{C53FBA28-020E-4702-B988-AB5F445BE0C8}"/>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1" name="Ink 70">
                    <a:extLst>
                      <a:ext uri="{FF2B5EF4-FFF2-40B4-BE49-F238E27FC236}">
                        <a16:creationId xmlns:a16="http://schemas.microsoft.com/office/drawing/2014/main" id="{E4B7AE89-8C02-465D-A21B-C837427E5D6C}"/>
                      </a:ext>
                    </a:extLst>
                  </p14:cNvPr>
                  <p14:cNvContentPartPr/>
                  <p14:nvPr/>
                </p14:nvContentPartPr>
                <p14:xfrm>
                  <a:off x="4153490" y="2490183"/>
                  <a:ext cx="72000" cy="83880"/>
                </p14:xfrm>
              </p:contentPart>
            </mc:Choice>
            <mc:Fallback xmlns="">
              <p:pic>
                <p:nvPicPr>
                  <p:cNvPr id="71" name="Ink 70">
                    <a:extLst>
                      <a:ext uri="{FF2B5EF4-FFF2-40B4-BE49-F238E27FC236}">
                        <a16:creationId xmlns:a16="http://schemas.microsoft.com/office/drawing/2014/main" id="{E4B7AE89-8C02-465D-A21B-C837427E5D6C}"/>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2" name="Ink 71">
                    <a:extLst>
                      <a:ext uri="{FF2B5EF4-FFF2-40B4-BE49-F238E27FC236}">
                        <a16:creationId xmlns:a16="http://schemas.microsoft.com/office/drawing/2014/main" id="{48FC09CD-85B4-4F20-A2DB-7B688D91FA30}"/>
                      </a:ext>
                    </a:extLst>
                  </p14:cNvPr>
                  <p14:cNvContentPartPr/>
                  <p14:nvPr/>
                </p14:nvContentPartPr>
                <p14:xfrm>
                  <a:off x="4149890" y="2531223"/>
                  <a:ext cx="81000" cy="2880"/>
                </p14:xfrm>
              </p:contentPart>
            </mc:Choice>
            <mc:Fallback xmlns="">
              <p:pic>
                <p:nvPicPr>
                  <p:cNvPr id="72" name="Ink 71">
                    <a:extLst>
                      <a:ext uri="{FF2B5EF4-FFF2-40B4-BE49-F238E27FC236}">
                        <a16:creationId xmlns:a16="http://schemas.microsoft.com/office/drawing/2014/main" id="{48FC09CD-85B4-4F20-A2DB-7B688D91FA30}"/>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8" name="Group 17">
            <a:extLst>
              <a:ext uri="{FF2B5EF4-FFF2-40B4-BE49-F238E27FC236}">
                <a16:creationId xmlns:a16="http://schemas.microsoft.com/office/drawing/2014/main" id="{B2D89FD5-5ED2-46F3-832B-6B0B1CFDC1AC}"/>
              </a:ext>
            </a:extLst>
          </p:cNvPr>
          <p:cNvGrpSpPr/>
          <p:nvPr/>
        </p:nvGrpSpPr>
        <p:grpSpPr>
          <a:xfrm>
            <a:off x="5581568" y="3468284"/>
            <a:ext cx="678568" cy="541328"/>
            <a:chOff x="2587514" y="2763688"/>
            <a:chExt cx="723900" cy="571500"/>
          </a:xfrm>
        </p:grpSpPr>
        <p:grpSp>
          <p:nvGrpSpPr>
            <p:cNvPr id="59" name="Group 58">
              <a:extLst>
                <a:ext uri="{FF2B5EF4-FFF2-40B4-BE49-F238E27FC236}">
                  <a16:creationId xmlns:a16="http://schemas.microsoft.com/office/drawing/2014/main" id="{84BE4902-C46A-48E6-A90F-095BA72483DD}"/>
                </a:ext>
              </a:extLst>
            </p:cNvPr>
            <p:cNvGrpSpPr/>
            <p:nvPr/>
          </p:nvGrpSpPr>
          <p:grpSpPr>
            <a:xfrm>
              <a:off x="2587514" y="2763688"/>
              <a:ext cx="723900" cy="571500"/>
              <a:chOff x="279806" y="1994404"/>
              <a:chExt cx="723900" cy="571500"/>
            </a:xfrm>
          </p:grpSpPr>
          <p:grpSp>
            <p:nvGrpSpPr>
              <p:cNvPr id="64" name="Group 63">
                <a:extLst>
                  <a:ext uri="{FF2B5EF4-FFF2-40B4-BE49-F238E27FC236}">
                    <a16:creationId xmlns:a16="http://schemas.microsoft.com/office/drawing/2014/main" id="{EEECF2DE-06D7-48D4-8E95-31CB8B6BC50A}"/>
                  </a:ext>
                </a:extLst>
              </p:cNvPr>
              <p:cNvGrpSpPr/>
              <p:nvPr/>
            </p:nvGrpSpPr>
            <p:grpSpPr>
              <a:xfrm>
                <a:off x="279806" y="1994404"/>
                <a:ext cx="723900" cy="571500"/>
                <a:chOff x="1532467" y="4364567"/>
                <a:chExt cx="723900" cy="571500"/>
              </a:xfrm>
            </p:grpSpPr>
            <p:sp>
              <p:nvSpPr>
                <p:cNvPr id="66" name="Oval 65">
                  <a:extLst>
                    <a:ext uri="{FF2B5EF4-FFF2-40B4-BE49-F238E27FC236}">
                      <a16:creationId xmlns:a16="http://schemas.microsoft.com/office/drawing/2014/main" id="{9CA9DE98-F61C-4605-BA0F-42307837ADF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28FF371-1EB6-4CCA-9A2C-C606E9E8D140}"/>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6C46C594-3153-4EA2-839B-333A907333F2}"/>
                      </a:ext>
                    </a:extLst>
                  </p14:cNvPr>
                  <p14:cNvContentPartPr/>
                  <p14:nvPr/>
                </p14:nvContentPartPr>
                <p14:xfrm>
                  <a:off x="417743" y="2326287"/>
                  <a:ext cx="250200" cy="15120"/>
                </p14:xfrm>
              </p:contentPart>
            </mc:Choice>
            <mc:Fallback xmlns="">
              <p:pic>
                <p:nvPicPr>
                  <p:cNvPr id="65" name="Ink 64">
                    <a:extLst>
                      <a:ext uri="{FF2B5EF4-FFF2-40B4-BE49-F238E27FC236}">
                        <a16:creationId xmlns:a16="http://schemas.microsoft.com/office/drawing/2014/main" id="{6C46C594-3153-4EA2-839B-333A907333F2}"/>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60" name="Group 59">
              <a:extLst>
                <a:ext uri="{FF2B5EF4-FFF2-40B4-BE49-F238E27FC236}">
                  <a16:creationId xmlns:a16="http://schemas.microsoft.com/office/drawing/2014/main" id="{701637E0-01E4-4034-A180-0B8695CC93E5}"/>
                </a:ext>
              </a:extLst>
            </p:cNvPr>
            <p:cNvGrpSpPr/>
            <p:nvPr/>
          </p:nvGrpSpPr>
          <p:grpSpPr>
            <a:xfrm>
              <a:off x="2828132" y="3088853"/>
              <a:ext cx="45719" cy="49580"/>
              <a:chOff x="4149890" y="2488023"/>
              <a:chExt cx="81000" cy="87840"/>
            </a:xfrm>
          </p:grpSpPr>
          <mc:AlternateContent xmlns:mc="http://schemas.openxmlformats.org/markup-compatibility/2006" xmlns:p14="http://schemas.microsoft.com/office/powerpoint/2010/main">
            <mc:Choice Requires="p14">
              <p:contentPart p14:bwMode="auto" r:id="rId66">
                <p14:nvContentPartPr>
                  <p14:cNvPr id="61" name="Ink 60">
                    <a:extLst>
                      <a:ext uri="{FF2B5EF4-FFF2-40B4-BE49-F238E27FC236}">
                        <a16:creationId xmlns:a16="http://schemas.microsoft.com/office/drawing/2014/main" id="{77C59EF6-F924-4720-9D78-480B1DEFAD04}"/>
                      </a:ext>
                    </a:extLst>
                  </p14:cNvPr>
                  <p14:cNvContentPartPr/>
                  <p14:nvPr/>
                </p14:nvContentPartPr>
                <p14:xfrm>
                  <a:off x="4162490" y="2488023"/>
                  <a:ext cx="53640" cy="87840"/>
                </p14:xfrm>
              </p:contentPart>
            </mc:Choice>
            <mc:Fallback xmlns="">
              <p:pic>
                <p:nvPicPr>
                  <p:cNvPr id="61" name="Ink 60">
                    <a:extLst>
                      <a:ext uri="{FF2B5EF4-FFF2-40B4-BE49-F238E27FC236}">
                        <a16:creationId xmlns:a16="http://schemas.microsoft.com/office/drawing/2014/main" id="{77C59EF6-F924-4720-9D78-480B1DEFAD04}"/>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2" name="Ink 61">
                    <a:extLst>
                      <a:ext uri="{FF2B5EF4-FFF2-40B4-BE49-F238E27FC236}">
                        <a16:creationId xmlns:a16="http://schemas.microsoft.com/office/drawing/2014/main" id="{E705CDC5-9A6D-4A48-AA56-87AC3D13EE5B}"/>
                      </a:ext>
                    </a:extLst>
                  </p14:cNvPr>
                  <p14:cNvContentPartPr/>
                  <p14:nvPr/>
                </p14:nvContentPartPr>
                <p14:xfrm>
                  <a:off x="4153490" y="2490183"/>
                  <a:ext cx="72000" cy="83880"/>
                </p14:xfrm>
              </p:contentPart>
            </mc:Choice>
            <mc:Fallback xmlns="">
              <p:pic>
                <p:nvPicPr>
                  <p:cNvPr id="62" name="Ink 61">
                    <a:extLst>
                      <a:ext uri="{FF2B5EF4-FFF2-40B4-BE49-F238E27FC236}">
                        <a16:creationId xmlns:a16="http://schemas.microsoft.com/office/drawing/2014/main" id="{E705CDC5-9A6D-4A48-AA56-87AC3D13EE5B}"/>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3" name="Ink 62">
                    <a:extLst>
                      <a:ext uri="{FF2B5EF4-FFF2-40B4-BE49-F238E27FC236}">
                        <a16:creationId xmlns:a16="http://schemas.microsoft.com/office/drawing/2014/main" id="{669453D6-B8A5-4244-A2D2-276829EBEB80}"/>
                      </a:ext>
                    </a:extLst>
                  </p14:cNvPr>
                  <p14:cNvContentPartPr/>
                  <p14:nvPr/>
                </p14:nvContentPartPr>
                <p14:xfrm>
                  <a:off x="4149890" y="2531223"/>
                  <a:ext cx="81000" cy="2880"/>
                </p14:xfrm>
              </p:contentPart>
            </mc:Choice>
            <mc:Fallback xmlns="">
              <p:pic>
                <p:nvPicPr>
                  <p:cNvPr id="63" name="Ink 62">
                    <a:extLst>
                      <a:ext uri="{FF2B5EF4-FFF2-40B4-BE49-F238E27FC236}">
                        <a16:creationId xmlns:a16="http://schemas.microsoft.com/office/drawing/2014/main" id="{669453D6-B8A5-4244-A2D2-276829EBEB80}"/>
                      </a:ext>
                    </a:extLst>
                  </p:cNvPr>
                  <p:cNvPicPr/>
                  <p:nvPr/>
                </p:nvPicPr>
                <p:blipFill>
                  <a:blip r:embed="rId53"/>
                  <a:stretch>
                    <a:fillRect/>
                  </a:stretch>
                </p:blipFill>
                <p:spPr>
                  <a:xfrm>
                    <a:off x="4133015" y="2516823"/>
                    <a:ext cx="114075" cy="31104"/>
                  </a:xfrm>
                  <a:prstGeom prst="rect">
                    <a:avLst/>
                  </a:prstGeom>
                </p:spPr>
              </p:pic>
            </mc:Fallback>
          </mc:AlternateContent>
        </p:grpSp>
      </p:grpSp>
      <p:sp>
        <p:nvSpPr>
          <p:cNvPr id="19" name="Arrow: Right 18">
            <a:extLst>
              <a:ext uri="{FF2B5EF4-FFF2-40B4-BE49-F238E27FC236}">
                <a16:creationId xmlns:a16="http://schemas.microsoft.com/office/drawing/2014/main" id="{998856B3-5D22-4E7B-8F69-92DE44EDC8CA}"/>
              </a:ext>
            </a:extLst>
          </p:cNvPr>
          <p:cNvSpPr/>
          <p:nvPr/>
        </p:nvSpPr>
        <p:spPr>
          <a:xfrm>
            <a:off x="3649993" y="3042327"/>
            <a:ext cx="1783433" cy="32765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CFC8689-9C2D-4517-8372-F79B8E4DA348}"/>
              </a:ext>
            </a:extLst>
          </p:cNvPr>
          <p:cNvSpPr/>
          <p:nvPr/>
        </p:nvSpPr>
        <p:spPr>
          <a:xfrm rot="1876022">
            <a:off x="6795862" y="3680935"/>
            <a:ext cx="1909714" cy="34019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5CA6F18-AEF5-4A8A-BE51-F41DE1BEC0FB}"/>
              </a:ext>
            </a:extLst>
          </p:cNvPr>
          <p:cNvGrpSpPr/>
          <p:nvPr/>
        </p:nvGrpSpPr>
        <p:grpSpPr>
          <a:xfrm>
            <a:off x="2341940" y="3441790"/>
            <a:ext cx="379239" cy="413653"/>
            <a:chOff x="1664107" y="1658155"/>
            <a:chExt cx="649410" cy="700993"/>
          </a:xfrm>
        </p:grpSpPr>
        <mc:AlternateContent xmlns:mc="http://schemas.openxmlformats.org/markup-compatibility/2006" xmlns:p14="http://schemas.microsoft.com/office/powerpoint/2010/main">
          <mc:Choice Requires="p14">
            <p:contentPart p14:bwMode="auto" r:id="rId69">
              <p14:nvContentPartPr>
                <p14:cNvPr id="56" name="Ink 55">
                  <a:extLst>
                    <a:ext uri="{FF2B5EF4-FFF2-40B4-BE49-F238E27FC236}">
                      <a16:creationId xmlns:a16="http://schemas.microsoft.com/office/drawing/2014/main" id="{CB38ABDB-1EB2-408C-9596-94E83696B28A}"/>
                    </a:ext>
                  </a:extLst>
                </p14:cNvPr>
                <p14:cNvContentPartPr/>
                <p14:nvPr/>
              </p14:nvContentPartPr>
              <p14:xfrm>
                <a:off x="1664107" y="1781611"/>
                <a:ext cx="338417" cy="246913"/>
              </p14:xfrm>
            </p:contentPart>
          </mc:Choice>
          <mc:Fallback xmlns="">
            <p:pic>
              <p:nvPicPr>
                <p:cNvPr id="56" name="Ink 55">
                  <a:extLst>
                    <a:ext uri="{FF2B5EF4-FFF2-40B4-BE49-F238E27FC236}">
                      <a16:creationId xmlns:a16="http://schemas.microsoft.com/office/drawing/2014/main" id="{CB38ABDB-1EB2-408C-9596-94E83696B28A}"/>
                    </a:ext>
                  </a:extLst>
                </p:cNvPr>
                <p:cNvPicPr/>
                <p:nvPr/>
              </p:nvPicPr>
              <p:blipFill>
                <a:blip r:embed="rId70"/>
                <a:stretch>
                  <a:fillRect/>
                </a:stretch>
              </p:blipFill>
              <p:spPr>
                <a:xfrm>
                  <a:off x="1648696" y="1766369"/>
                  <a:ext cx="368622" cy="27678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7" name="Ink 56">
                  <a:extLst>
                    <a:ext uri="{FF2B5EF4-FFF2-40B4-BE49-F238E27FC236}">
                      <a16:creationId xmlns:a16="http://schemas.microsoft.com/office/drawing/2014/main" id="{84A52A5B-0692-40BA-80C9-8117E85BE88C}"/>
                    </a:ext>
                  </a:extLst>
                </p14:cNvPr>
                <p14:cNvContentPartPr/>
                <p14:nvPr/>
              </p14:nvContentPartPr>
              <p14:xfrm>
                <a:off x="1975100" y="1658155"/>
                <a:ext cx="338417" cy="246913"/>
              </p14:xfrm>
            </p:contentPart>
          </mc:Choice>
          <mc:Fallback xmlns="">
            <p:pic>
              <p:nvPicPr>
                <p:cNvPr id="57" name="Ink 56">
                  <a:extLst>
                    <a:ext uri="{FF2B5EF4-FFF2-40B4-BE49-F238E27FC236}">
                      <a16:creationId xmlns:a16="http://schemas.microsoft.com/office/drawing/2014/main" id="{84A52A5B-0692-40BA-80C9-8117E85BE88C}"/>
                    </a:ext>
                  </a:extLst>
                </p:cNvPr>
                <p:cNvPicPr/>
                <p:nvPr/>
              </p:nvPicPr>
              <p:blipFill>
                <a:blip r:embed="rId72"/>
                <a:stretch>
                  <a:fillRect/>
                </a:stretch>
              </p:blipFill>
              <p:spPr>
                <a:xfrm>
                  <a:off x="1959689" y="1642913"/>
                  <a:ext cx="368622" cy="27678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a16="http://schemas.microsoft.com/office/drawing/2014/main" id="{5DF31ED6-8C47-4757-866E-AC6CE63AAF8C}"/>
                    </a:ext>
                  </a:extLst>
                </p14:cNvPr>
                <p14:cNvContentPartPr/>
                <p14:nvPr/>
              </p14:nvContentPartPr>
              <p14:xfrm>
                <a:off x="1933559" y="2112235"/>
                <a:ext cx="338417" cy="246913"/>
              </p14:xfrm>
            </p:contentPart>
          </mc:Choice>
          <mc:Fallback xmlns="">
            <p:pic>
              <p:nvPicPr>
                <p:cNvPr id="58" name="Ink 57">
                  <a:extLst>
                    <a:ext uri="{FF2B5EF4-FFF2-40B4-BE49-F238E27FC236}">
                      <a16:creationId xmlns:a16="http://schemas.microsoft.com/office/drawing/2014/main" id="{5DF31ED6-8C47-4757-866E-AC6CE63AAF8C}"/>
                    </a:ext>
                  </a:extLst>
                </p:cNvPr>
                <p:cNvPicPr/>
                <p:nvPr/>
              </p:nvPicPr>
              <p:blipFill>
                <a:blip r:embed="rId74"/>
                <a:stretch>
                  <a:fillRect/>
                </a:stretch>
              </p:blipFill>
              <p:spPr>
                <a:xfrm>
                  <a:off x="1918148" y="2096993"/>
                  <a:ext cx="368622" cy="276786"/>
                </a:xfrm>
                <a:prstGeom prst="rect">
                  <a:avLst/>
                </a:prstGeom>
              </p:spPr>
            </p:pic>
          </mc:Fallback>
        </mc:AlternateContent>
      </p:grpSp>
      <p:grpSp>
        <p:nvGrpSpPr>
          <p:cNvPr id="22" name="Group 21">
            <a:extLst>
              <a:ext uri="{FF2B5EF4-FFF2-40B4-BE49-F238E27FC236}">
                <a16:creationId xmlns:a16="http://schemas.microsoft.com/office/drawing/2014/main" id="{036E0C1A-C396-4FA3-8E8F-50D0B4F926A7}"/>
              </a:ext>
            </a:extLst>
          </p:cNvPr>
          <p:cNvGrpSpPr/>
          <p:nvPr/>
        </p:nvGrpSpPr>
        <p:grpSpPr>
          <a:xfrm>
            <a:off x="506446" y="2454677"/>
            <a:ext cx="678568" cy="541328"/>
            <a:chOff x="279806" y="1994404"/>
            <a:chExt cx="723900" cy="571500"/>
          </a:xfrm>
        </p:grpSpPr>
        <p:grpSp>
          <p:nvGrpSpPr>
            <p:cNvPr id="52" name="Group 51">
              <a:extLst>
                <a:ext uri="{FF2B5EF4-FFF2-40B4-BE49-F238E27FC236}">
                  <a16:creationId xmlns:a16="http://schemas.microsoft.com/office/drawing/2014/main" id="{87F46E8B-5B0A-4E1E-A0D0-8C19F3D68864}"/>
                </a:ext>
              </a:extLst>
            </p:cNvPr>
            <p:cNvGrpSpPr/>
            <p:nvPr/>
          </p:nvGrpSpPr>
          <p:grpSpPr>
            <a:xfrm>
              <a:off x="279806" y="1994404"/>
              <a:ext cx="723900" cy="571500"/>
              <a:chOff x="1532467" y="4364567"/>
              <a:chExt cx="723900" cy="571500"/>
            </a:xfrm>
          </p:grpSpPr>
          <p:sp>
            <p:nvSpPr>
              <p:cNvPr id="54" name="Oval 53">
                <a:extLst>
                  <a:ext uri="{FF2B5EF4-FFF2-40B4-BE49-F238E27FC236}">
                    <a16:creationId xmlns:a16="http://schemas.microsoft.com/office/drawing/2014/main" id="{991DA272-256D-4287-9FFB-136F2DC6E4C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BC4C9CE-1EF5-41B3-A421-74037880285A}"/>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5">
              <p14:nvContentPartPr>
                <p14:cNvPr id="53" name="Ink 52">
                  <a:extLst>
                    <a:ext uri="{FF2B5EF4-FFF2-40B4-BE49-F238E27FC236}">
                      <a16:creationId xmlns:a16="http://schemas.microsoft.com/office/drawing/2014/main" id="{F553A4D5-3FE1-4C82-85FB-C9CD0B6592D1}"/>
                    </a:ext>
                  </a:extLst>
                </p14:cNvPr>
                <p14:cNvContentPartPr/>
                <p14:nvPr/>
              </p14:nvContentPartPr>
              <p14:xfrm>
                <a:off x="417743" y="2326287"/>
                <a:ext cx="250200" cy="15120"/>
              </p14:xfrm>
            </p:contentPart>
          </mc:Choice>
          <mc:Fallback xmlns="">
            <p:pic>
              <p:nvPicPr>
                <p:cNvPr id="53" name="Ink 52">
                  <a:extLst>
                    <a:ext uri="{FF2B5EF4-FFF2-40B4-BE49-F238E27FC236}">
                      <a16:creationId xmlns:a16="http://schemas.microsoft.com/office/drawing/2014/main" id="{F553A4D5-3FE1-4C82-85FB-C9CD0B6592D1}"/>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3" name="Group 22">
            <a:extLst>
              <a:ext uri="{FF2B5EF4-FFF2-40B4-BE49-F238E27FC236}">
                <a16:creationId xmlns:a16="http://schemas.microsoft.com/office/drawing/2014/main" id="{EF8B3A5C-C13A-4E8D-ACB7-A1218E26CF57}"/>
              </a:ext>
            </a:extLst>
          </p:cNvPr>
          <p:cNvGrpSpPr/>
          <p:nvPr/>
        </p:nvGrpSpPr>
        <p:grpSpPr>
          <a:xfrm>
            <a:off x="554806" y="2925483"/>
            <a:ext cx="678568" cy="541328"/>
            <a:chOff x="279806" y="1994404"/>
            <a:chExt cx="723900" cy="571500"/>
          </a:xfrm>
        </p:grpSpPr>
        <p:grpSp>
          <p:nvGrpSpPr>
            <p:cNvPr id="48" name="Group 47">
              <a:extLst>
                <a:ext uri="{FF2B5EF4-FFF2-40B4-BE49-F238E27FC236}">
                  <a16:creationId xmlns:a16="http://schemas.microsoft.com/office/drawing/2014/main" id="{DC3360F1-1B5E-4C81-959C-2C3B5BADABEC}"/>
                </a:ext>
              </a:extLst>
            </p:cNvPr>
            <p:cNvGrpSpPr/>
            <p:nvPr/>
          </p:nvGrpSpPr>
          <p:grpSpPr>
            <a:xfrm>
              <a:off x="279806" y="1994404"/>
              <a:ext cx="723900" cy="571500"/>
              <a:chOff x="1532467" y="4364567"/>
              <a:chExt cx="723900" cy="571500"/>
            </a:xfrm>
          </p:grpSpPr>
          <p:sp>
            <p:nvSpPr>
              <p:cNvPr id="50" name="Oval 49">
                <a:extLst>
                  <a:ext uri="{FF2B5EF4-FFF2-40B4-BE49-F238E27FC236}">
                    <a16:creationId xmlns:a16="http://schemas.microsoft.com/office/drawing/2014/main" id="{FC6D0011-BD8B-487B-AC96-498DB678137E}"/>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C778ED7-9D05-4456-99D3-182664D1C83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13A23751-A300-4798-8BCC-7D41BE966D99}"/>
                    </a:ext>
                  </a:extLst>
                </p14:cNvPr>
                <p14:cNvContentPartPr/>
                <p14:nvPr/>
              </p14:nvContentPartPr>
              <p14:xfrm>
                <a:off x="417743" y="2326287"/>
                <a:ext cx="250200" cy="15120"/>
              </p14:xfrm>
            </p:contentPart>
          </mc:Choice>
          <mc:Fallback xmlns="">
            <p:pic>
              <p:nvPicPr>
                <p:cNvPr id="49" name="Ink 48">
                  <a:extLst>
                    <a:ext uri="{FF2B5EF4-FFF2-40B4-BE49-F238E27FC236}">
                      <a16:creationId xmlns:a16="http://schemas.microsoft.com/office/drawing/2014/main" id="{13A23751-A300-4798-8BCC-7D41BE966D99}"/>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4" name="Group 23">
            <a:extLst>
              <a:ext uri="{FF2B5EF4-FFF2-40B4-BE49-F238E27FC236}">
                <a16:creationId xmlns:a16="http://schemas.microsoft.com/office/drawing/2014/main" id="{754F9B85-E0DA-43E0-9538-99DC00A58333}"/>
              </a:ext>
            </a:extLst>
          </p:cNvPr>
          <p:cNvGrpSpPr/>
          <p:nvPr/>
        </p:nvGrpSpPr>
        <p:grpSpPr>
          <a:xfrm>
            <a:off x="964996" y="2687004"/>
            <a:ext cx="678568" cy="541328"/>
            <a:chOff x="279806" y="1994404"/>
            <a:chExt cx="723900" cy="571500"/>
          </a:xfrm>
        </p:grpSpPr>
        <p:grpSp>
          <p:nvGrpSpPr>
            <p:cNvPr id="44" name="Group 43">
              <a:extLst>
                <a:ext uri="{FF2B5EF4-FFF2-40B4-BE49-F238E27FC236}">
                  <a16:creationId xmlns:a16="http://schemas.microsoft.com/office/drawing/2014/main" id="{83917EF8-FB2A-423A-B882-8B8A85C0DE22}"/>
                </a:ext>
              </a:extLst>
            </p:cNvPr>
            <p:cNvGrpSpPr/>
            <p:nvPr/>
          </p:nvGrpSpPr>
          <p:grpSpPr>
            <a:xfrm>
              <a:off x="279806" y="1994404"/>
              <a:ext cx="723900" cy="571500"/>
              <a:chOff x="1532467" y="4364567"/>
              <a:chExt cx="723900" cy="571500"/>
            </a:xfrm>
          </p:grpSpPr>
          <p:sp>
            <p:nvSpPr>
              <p:cNvPr id="46" name="Oval 45">
                <a:extLst>
                  <a:ext uri="{FF2B5EF4-FFF2-40B4-BE49-F238E27FC236}">
                    <a16:creationId xmlns:a16="http://schemas.microsoft.com/office/drawing/2014/main" id="{5E268FFE-E43B-4FB7-B0D7-6EB0021CAB0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6299DBE-6B1C-4530-AB5B-4B7BAA0B7BC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7">
              <p14:nvContentPartPr>
                <p14:cNvPr id="45" name="Ink 44">
                  <a:extLst>
                    <a:ext uri="{FF2B5EF4-FFF2-40B4-BE49-F238E27FC236}">
                      <a16:creationId xmlns:a16="http://schemas.microsoft.com/office/drawing/2014/main" id="{F2B84481-E1AB-40FE-AAD9-C6EEA613B087}"/>
                    </a:ext>
                  </a:extLst>
                </p14:cNvPr>
                <p14:cNvContentPartPr/>
                <p14:nvPr/>
              </p14:nvContentPartPr>
              <p14:xfrm>
                <a:off x="417743" y="2326287"/>
                <a:ext cx="250200" cy="15120"/>
              </p14:xfrm>
            </p:contentPart>
          </mc:Choice>
          <mc:Fallback xmlns="">
            <p:pic>
              <p:nvPicPr>
                <p:cNvPr id="45" name="Ink 44">
                  <a:extLst>
                    <a:ext uri="{FF2B5EF4-FFF2-40B4-BE49-F238E27FC236}">
                      <a16:creationId xmlns:a16="http://schemas.microsoft.com/office/drawing/2014/main" id="{F2B84481-E1AB-40FE-AAD9-C6EEA613B087}"/>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5" name="Group 24">
            <a:extLst>
              <a:ext uri="{FF2B5EF4-FFF2-40B4-BE49-F238E27FC236}">
                <a16:creationId xmlns:a16="http://schemas.microsoft.com/office/drawing/2014/main" id="{13669EFC-E1C6-4CE7-8C79-BA81EF22387D}"/>
              </a:ext>
            </a:extLst>
          </p:cNvPr>
          <p:cNvGrpSpPr/>
          <p:nvPr/>
        </p:nvGrpSpPr>
        <p:grpSpPr>
          <a:xfrm>
            <a:off x="1061369" y="3188538"/>
            <a:ext cx="678568" cy="541328"/>
            <a:chOff x="279806" y="1994404"/>
            <a:chExt cx="723900" cy="571500"/>
          </a:xfrm>
        </p:grpSpPr>
        <p:grpSp>
          <p:nvGrpSpPr>
            <p:cNvPr id="40" name="Group 39">
              <a:extLst>
                <a:ext uri="{FF2B5EF4-FFF2-40B4-BE49-F238E27FC236}">
                  <a16:creationId xmlns:a16="http://schemas.microsoft.com/office/drawing/2014/main" id="{6C4EC062-2E08-40A5-88D2-62FB58B590D7}"/>
                </a:ext>
              </a:extLst>
            </p:cNvPr>
            <p:cNvGrpSpPr/>
            <p:nvPr/>
          </p:nvGrpSpPr>
          <p:grpSpPr>
            <a:xfrm>
              <a:off x="279806" y="1994404"/>
              <a:ext cx="723900" cy="571500"/>
              <a:chOff x="1532467" y="4364567"/>
              <a:chExt cx="723900" cy="571500"/>
            </a:xfrm>
          </p:grpSpPr>
          <p:sp>
            <p:nvSpPr>
              <p:cNvPr id="42" name="Oval 41">
                <a:extLst>
                  <a:ext uri="{FF2B5EF4-FFF2-40B4-BE49-F238E27FC236}">
                    <a16:creationId xmlns:a16="http://schemas.microsoft.com/office/drawing/2014/main" id="{078BDB31-630E-4971-A4E8-BF6F62B54AAD}"/>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042383F-6933-4852-A3EA-0FB14E83A33D}"/>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8">
              <p14:nvContentPartPr>
                <p14:cNvPr id="41" name="Ink 40">
                  <a:extLst>
                    <a:ext uri="{FF2B5EF4-FFF2-40B4-BE49-F238E27FC236}">
                      <a16:creationId xmlns:a16="http://schemas.microsoft.com/office/drawing/2014/main" id="{524BCE19-2312-4978-9563-8B4990E4B6F8}"/>
                    </a:ext>
                  </a:extLst>
                </p14:cNvPr>
                <p14:cNvContentPartPr/>
                <p14:nvPr/>
              </p14:nvContentPartPr>
              <p14:xfrm>
                <a:off x="417743" y="2326287"/>
                <a:ext cx="250200" cy="15120"/>
              </p14:xfrm>
            </p:contentPart>
          </mc:Choice>
          <mc:Fallback xmlns="">
            <p:pic>
              <p:nvPicPr>
                <p:cNvPr id="41" name="Ink 40">
                  <a:extLst>
                    <a:ext uri="{FF2B5EF4-FFF2-40B4-BE49-F238E27FC236}">
                      <a16:creationId xmlns:a16="http://schemas.microsoft.com/office/drawing/2014/main" id="{524BCE19-2312-4978-9563-8B4990E4B6F8}"/>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6" name="Group 25">
            <a:extLst>
              <a:ext uri="{FF2B5EF4-FFF2-40B4-BE49-F238E27FC236}">
                <a16:creationId xmlns:a16="http://schemas.microsoft.com/office/drawing/2014/main" id="{1A7D1E80-19F9-44E3-BEBB-1811D942A072}"/>
              </a:ext>
            </a:extLst>
          </p:cNvPr>
          <p:cNvGrpSpPr/>
          <p:nvPr/>
        </p:nvGrpSpPr>
        <p:grpSpPr>
          <a:xfrm>
            <a:off x="480726" y="3368800"/>
            <a:ext cx="678568" cy="541328"/>
            <a:chOff x="279806" y="1994404"/>
            <a:chExt cx="723900" cy="571500"/>
          </a:xfrm>
        </p:grpSpPr>
        <p:grpSp>
          <p:nvGrpSpPr>
            <p:cNvPr id="36" name="Group 35">
              <a:extLst>
                <a:ext uri="{FF2B5EF4-FFF2-40B4-BE49-F238E27FC236}">
                  <a16:creationId xmlns:a16="http://schemas.microsoft.com/office/drawing/2014/main" id="{1D2DBF2C-8AC9-4DC8-8132-07F9472B045A}"/>
                </a:ext>
              </a:extLst>
            </p:cNvPr>
            <p:cNvGrpSpPr/>
            <p:nvPr/>
          </p:nvGrpSpPr>
          <p:grpSpPr>
            <a:xfrm>
              <a:off x="279806" y="1994404"/>
              <a:ext cx="723900" cy="571500"/>
              <a:chOff x="1532467" y="4364567"/>
              <a:chExt cx="723900" cy="571500"/>
            </a:xfrm>
          </p:grpSpPr>
          <p:sp>
            <p:nvSpPr>
              <p:cNvPr id="38" name="Oval 37">
                <a:extLst>
                  <a:ext uri="{FF2B5EF4-FFF2-40B4-BE49-F238E27FC236}">
                    <a16:creationId xmlns:a16="http://schemas.microsoft.com/office/drawing/2014/main" id="{994C2E6B-B991-4267-A82C-5E6656401B50}"/>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6C5F4A2-B14C-4F6F-B5E1-C93A429C7A21}"/>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79">
              <p14:nvContentPartPr>
                <p14:cNvPr id="37" name="Ink 36">
                  <a:extLst>
                    <a:ext uri="{FF2B5EF4-FFF2-40B4-BE49-F238E27FC236}">
                      <a16:creationId xmlns:a16="http://schemas.microsoft.com/office/drawing/2014/main" id="{A2EFE223-1B6C-45BE-93C8-EB3E551483CB}"/>
                    </a:ext>
                  </a:extLst>
                </p14:cNvPr>
                <p14:cNvContentPartPr/>
                <p14:nvPr/>
              </p14:nvContentPartPr>
              <p14:xfrm>
                <a:off x="417743" y="2326287"/>
                <a:ext cx="250200" cy="15120"/>
              </p14:xfrm>
            </p:contentPart>
          </mc:Choice>
          <mc:Fallback xmlns="">
            <p:pic>
              <p:nvPicPr>
                <p:cNvPr id="37" name="Ink 36">
                  <a:extLst>
                    <a:ext uri="{FF2B5EF4-FFF2-40B4-BE49-F238E27FC236}">
                      <a16:creationId xmlns:a16="http://schemas.microsoft.com/office/drawing/2014/main" id="{A2EFE223-1B6C-45BE-93C8-EB3E551483CB}"/>
                    </a:ext>
                  </a:extLst>
                </p:cNvPr>
                <p:cNvPicPr/>
                <p:nvPr/>
              </p:nvPicPr>
              <p:blipFill>
                <a:blip r:embed="rId40"/>
                <a:stretch>
                  <a:fillRect/>
                </a:stretch>
              </p:blipFill>
              <p:spPr>
                <a:xfrm>
                  <a:off x="408149" y="2316837"/>
                  <a:ext cx="269003" cy="3364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27" name="Ink 26">
                <a:extLst>
                  <a:ext uri="{FF2B5EF4-FFF2-40B4-BE49-F238E27FC236}">
                    <a16:creationId xmlns:a16="http://schemas.microsoft.com/office/drawing/2014/main" id="{6E058316-858B-4894-8208-7418210A1075}"/>
                  </a:ext>
                </a:extLst>
              </p14:cNvPr>
              <p14:cNvContentPartPr/>
              <p14:nvPr/>
            </p14:nvContentPartPr>
            <p14:xfrm>
              <a:off x="5788514" y="2736870"/>
              <a:ext cx="146938" cy="108331"/>
            </p14:xfrm>
          </p:contentPart>
        </mc:Choice>
        <mc:Fallback xmlns="">
          <p:pic>
            <p:nvPicPr>
              <p:cNvPr id="27" name="Ink 26">
                <a:extLst>
                  <a:ext uri="{FF2B5EF4-FFF2-40B4-BE49-F238E27FC236}">
                    <a16:creationId xmlns:a16="http://schemas.microsoft.com/office/drawing/2014/main" id="{6E058316-858B-4894-8208-7418210A1075}"/>
                  </a:ext>
                </a:extLst>
              </p:cNvPr>
              <p:cNvPicPr/>
              <p:nvPr/>
            </p:nvPicPr>
            <p:blipFill>
              <a:blip r:embed="rId81"/>
              <a:stretch>
                <a:fillRect/>
              </a:stretch>
            </p:blipFill>
            <p:spPr>
              <a:xfrm>
                <a:off x="5779532" y="2727872"/>
                <a:ext cx="164542" cy="12596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8" name="Ink 27">
                <a:extLst>
                  <a:ext uri="{FF2B5EF4-FFF2-40B4-BE49-F238E27FC236}">
                    <a16:creationId xmlns:a16="http://schemas.microsoft.com/office/drawing/2014/main" id="{5BA09B8A-39C7-47E8-95FE-D80A3B567C53}"/>
                  </a:ext>
                </a:extLst>
              </p14:cNvPr>
              <p14:cNvContentPartPr/>
              <p14:nvPr/>
            </p14:nvContentPartPr>
            <p14:xfrm>
              <a:off x="6190945" y="2964694"/>
              <a:ext cx="164728" cy="121448"/>
            </p14:xfrm>
          </p:contentPart>
        </mc:Choice>
        <mc:Fallback xmlns="">
          <p:pic>
            <p:nvPicPr>
              <p:cNvPr id="28" name="Ink 27">
                <a:extLst>
                  <a:ext uri="{FF2B5EF4-FFF2-40B4-BE49-F238E27FC236}">
                    <a16:creationId xmlns:a16="http://schemas.microsoft.com/office/drawing/2014/main" id="{5BA09B8A-39C7-47E8-95FE-D80A3B567C53}"/>
                  </a:ext>
                </a:extLst>
              </p:cNvPr>
              <p:cNvPicPr/>
              <p:nvPr/>
            </p:nvPicPr>
            <p:blipFill>
              <a:blip r:embed="rId83"/>
              <a:stretch>
                <a:fillRect/>
              </a:stretch>
            </p:blipFill>
            <p:spPr>
              <a:xfrm>
                <a:off x="6181953" y="2955711"/>
                <a:ext cx="182352" cy="139054"/>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9" name="Ink 28">
                <a:extLst>
                  <a:ext uri="{FF2B5EF4-FFF2-40B4-BE49-F238E27FC236}">
                    <a16:creationId xmlns:a16="http://schemas.microsoft.com/office/drawing/2014/main" id="{473A06C0-4B83-4A51-B236-50FB444432C6}"/>
                  </a:ext>
                </a:extLst>
              </p14:cNvPr>
              <p14:cNvContentPartPr/>
              <p14:nvPr/>
            </p14:nvContentPartPr>
            <p14:xfrm>
              <a:off x="5862192" y="3205013"/>
              <a:ext cx="149182" cy="109986"/>
            </p14:xfrm>
          </p:contentPart>
        </mc:Choice>
        <mc:Fallback xmlns="">
          <p:pic>
            <p:nvPicPr>
              <p:cNvPr id="29" name="Ink 28">
                <a:extLst>
                  <a:ext uri="{FF2B5EF4-FFF2-40B4-BE49-F238E27FC236}">
                    <a16:creationId xmlns:a16="http://schemas.microsoft.com/office/drawing/2014/main" id="{473A06C0-4B83-4A51-B236-50FB444432C6}"/>
                  </a:ext>
                </a:extLst>
              </p:cNvPr>
              <p:cNvPicPr/>
              <p:nvPr/>
            </p:nvPicPr>
            <p:blipFill>
              <a:blip r:embed="rId85"/>
              <a:stretch>
                <a:fillRect/>
              </a:stretch>
            </p:blipFill>
            <p:spPr>
              <a:xfrm>
                <a:off x="5853205" y="3196027"/>
                <a:ext cx="166796" cy="12759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0" name="Ink 29">
                <a:extLst>
                  <a:ext uri="{FF2B5EF4-FFF2-40B4-BE49-F238E27FC236}">
                    <a16:creationId xmlns:a16="http://schemas.microsoft.com/office/drawing/2014/main" id="{0DCDE197-31AD-4438-A9EE-C2974E57BC90}"/>
                  </a:ext>
                </a:extLst>
              </p14:cNvPr>
              <p14:cNvContentPartPr/>
              <p14:nvPr/>
            </p14:nvContentPartPr>
            <p14:xfrm>
              <a:off x="5755602" y="3660161"/>
              <a:ext cx="138160" cy="101860"/>
            </p14:xfrm>
          </p:contentPart>
        </mc:Choice>
        <mc:Fallback xmlns="">
          <p:pic>
            <p:nvPicPr>
              <p:cNvPr id="30" name="Ink 29">
                <a:extLst>
                  <a:ext uri="{FF2B5EF4-FFF2-40B4-BE49-F238E27FC236}">
                    <a16:creationId xmlns:a16="http://schemas.microsoft.com/office/drawing/2014/main" id="{0DCDE197-31AD-4438-A9EE-C2974E57BC90}"/>
                  </a:ext>
                </a:extLst>
              </p:cNvPr>
              <p:cNvPicPr/>
              <p:nvPr/>
            </p:nvPicPr>
            <p:blipFill>
              <a:blip r:embed="rId87"/>
              <a:stretch>
                <a:fillRect/>
              </a:stretch>
            </p:blipFill>
            <p:spPr>
              <a:xfrm>
                <a:off x="5746607" y="3651163"/>
                <a:ext cx="155790" cy="11949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1" name="Ink 30">
                <a:extLst>
                  <a:ext uri="{FF2B5EF4-FFF2-40B4-BE49-F238E27FC236}">
                    <a16:creationId xmlns:a16="http://schemas.microsoft.com/office/drawing/2014/main" id="{05A576F6-B5E2-4524-8272-FA0DDC9C82A4}"/>
                  </a:ext>
                </a:extLst>
              </p14:cNvPr>
              <p14:cNvContentPartPr/>
              <p14:nvPr/>
            </p14:nvContentPartPr>
            <p14:xfrm>
              <a:off x="6382576" y="3468894"/>
              <a:ext cx="149182" cy="109986"/>
            </p14:xfrm>
          </p:contentPart>
        </mc:Choice>
        <mc:Fallback xmlns="">
          <p:pic>
            <p:nvPicPr>
              <p:cNvPr id="31" name="Ink 30">
                <a:extLst>
                  <a:ext uri="{FF2B5EF4-FFF2-40B4-BE49-F238E27FC236}">
                    <a16:creationId xmlns:a16="http://schemas.microsoft.com/office/drawing/2014/main" id="{05A576F6-B5E2-4524-8272-FA0DDC9C82A4}"/>
                  </a:ext>
                </a:extLst>
              </p:cNvPr>
              <p:cNvPicPr/>
              <p:nvPr/>
            </p:nvPicPr>
            <p:blipFill>
              <a:blip r:embed="rId85"/>
              <a:stretch>
                <a:fillRect/>
              </a:stretch>
            </p:blipFill>
            <p:spPr>
              <a:xfrm>
                <a:off x="6373589" y="3459908"/>
                <a:ext cx="166796" cy="127598"/>
              </a:xfrm>
              <a:prstGeom prst="rect">
                <a:avLst/>
              </a:prstGeom>
            </p:spPr>
          </p:pic>
        </mc:Fallback>
      </mc:AlternateContent>
      <p:sp>
        <p:nvSpPr>
          <p:cNvPr id="33" name="TextBox 32">
            <a:extLst>
              <a:ext uri="{FF2B5EF4-FFF2-40B4-BE49-F238E27FC236}">
                <a16:creationId xmlns:a16="http://schemas.microsoft.com/office/drawing/2014/main" id="{A08B5C5E-4410-44F4-8ED5-D7314D5920D6}"/>
              </a:ext>
            </a:extLst>
          </p:cNvPr>
          <p:cNvSpPr txBox="1"/>
          <p:nvPr/>
        </p:nvSpPr>
        <p:spPr>
          <a:xfrm flipH="1">
            <a:off x="272151" y="4010226"/>
            <a:ext cx="1467786" cy="523220"/>
          </a:xfrm>
          <a:prstGeom prst="rect">
            <a:avLst/>
          </a:prstGeom>
          <a:noFill/>
        </p:spPr>
        <p:txBody>
          <a:bodyPr wrap="square" rtlCol="0">
            <a:spAutoFit/>
          </a:bodyPr>
          <a:lstStyle/>
          <a:p>
            <a:pPr algn="ctr"/>
            <a:r>
              <a:rPr lang="en-US" sz="1400" b="1"/>
              <a:t>Cas enzyme transfected cells</a:t>
            </a:r>
          </a:p>
        </p:txBody>
      </p:sp>
      <p:sp>
        <p:nvSpPr>
          <p:cNvPr id="35" name="TextBox 34">
            <a:extLst>
              <a:ext uri="{FF2B5EF4-FFF2-40B4-BE49-F238E27FC236}">
                <a16:creationId xmlns:a16="http://schemas.microsoft.com/office/drawing/2014/main" id="{DC0BFDB5-74B8-43EB-990F-9A29903E681A}"/>
              </a:ext>
            </a:extLst>
          </p:cNvPr>
          <p:cNvSpPr txBox="1"/>
          <p:nvPr/>
        </p:nvSpPr>
        <p:spPr>
          <a:xfrm flipH="1">
            <a:off x="3786820" y="2623632"/>
            <a:ext cx="1364075" cy="307777"/>
          </a:xfrm>
          <a:prstGeom prst="rect">
            <a:avLst/>
          </a:prstGeom>
          <a:noFill/>
        </p:spPr>
        <p:txBody>
          <a:bodyPr wrap="square" rtlCol="0">
            <a:spAutoFit/>
          </a:bodyPr>
          <a:lstStyle/>
          <a:p>
            <a:pPr algn="ctr"/>
            <a:r>
              <a:rPr lang="en-US" sz="1400" b="1"/>
              <a:t>Genome editing</a:t>
            </a:r>
          </a:p>
        </p:txBody>
      </p:sp>
      <p:sp>
        <p:nvSpPr>
          <p:cNvPr id="7" name="Arrow: Down 6">
            <a:extLst>
              <a:ext uri="{FF2B5EF4-FFF2-40B4-BE49-F238E27FC236}">
                <a16:creationId xmlns:a16="http://schemas.microsoft.com/office/drawing/2014/main" id="{B3B5D8E8-403B-4D55-8F1E-A6CF19FA9F32}"/>
              </a:ext>
            </a:extLst>
          </p:cNvPr>
          <p:cNvSpPr/>
          <p:nvPr/>
        </p:nvSpPr>
        <p:spPr>
          <a:xfrm>
            <a:off x="3415466" y="3370979"/>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145FCBE-A00E-4F03-A376-B8BD871CA094}"/>
              </a:ext>
            </a:extLst>
          </p:cNvPr>
          <p:cNvSpPr/>
          <p:nvPr/>
        </p:nvSpPr>
        <p:spPr>
          <a:xfrm>
            <a:off x="6098241" y="4358068"/>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FF62D7B-8E7E-4379-907A-0D7C811B38EB}"/>
              </a:ext>
            </a:extLst>
          </p:cNvPr>
          <p:cNvSpPr/>
          <p:nvPr/>
        </p:nvSpPr>
        <p:spPr>
          <a:xfrm>
            <a:off x="8903638" y="5876494"/>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3E05AE2-CCD7-4CDE-AB9C-62717DB948E9}"/>
              </a:ext>
            </a:extLst>
          </p:cNvPr>
          <p:cNvSpPr/>
          <p:nvPr/>
        </p:nvSpPr>
        <p:spPr>
          <a:xfrm>
            <a:off x="10095404" y="5876494"/>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82AE75-4816-4E52-9D9A-6920EC63EA0D}"/>
              </a:ext>
            </a:extLst>
          </p:cNvPr>
          <p:cNvSpPr txBox="1"/>
          <p:nvPr/>
        </p:nvSpPr>
        <p:spPr>
          <a:xfrm flipH="1">
            <a:off x="2854403" y="3837951"/>
            <a:ext cx="1424201" cy="291528"/>
          </a:xfrm>
          <a:prstGeom prst="rect">
            <a:avLst/>
          </a:prstGeom>
          <a:noFill/>
        </p:spPr>
        <p:txBody>
          <a:bodyPr wrap="square" rtlCol="0">
            <a:spAutoFit/>
          </a:bodyPr>
          <a:lstStyle/>
          <a:p>
            <a:pPr algn="ctr"/>
            <a:r>
              <a:rPr lang="en-US" sz="1400" b="1" u="sng"/>
              <a:t>Plasmid library</a:t>
            </a:r>
          </a:p>
        </p:txBody>
      </p:sp>
      <p:sp>
        <p:nvSpPr>
          <p:cNvPr id="12" name="TextBox 11">
            <a:extLst>
              <a:ext uri="{FF2B5EF4-FFF2-40B4-BE49-F238E27FC236}">
                <a16:creationId xmlns:a16="http://schemas.microsoft.com/office/drawing/2014/main" id="{F33C7EC6-1007-4FE3-A327-FA82B3EB6EB1}"/>
              </a:ext>
            </a:extLst>
          </p:cNvPr>
          <p:cNvSpPr txBox="1"/>
          <p:nvPr/>
        </p:nvSpPr>
        <p:spPr>
          <a:xfrm flipH="1">
            <a:off x="5591272" y="4863557"/>
            <a:ext cx="1364075" cy="291528"/>
          </a:xfrm>
          <a:prstGeom prst="rect">
            <a:avLst/>
          </a:prstGeom>
          <a:noFill/>
        </p:spPr>
        <p:txBody>
          <a:bodyPr wrap="square" rtlCol="0">
            <a:spAutoFit/>
          </a:bodyPr>
          <a:lstStyle/>
          <a:p>
            <a:pPr algn="ctr"/>
            <a:r>
              <a:rPr lang="en-US" sz="1400" b="1" u="sng"/>
              <a:t>Pre-sort(bulk)</a:t>
            </a:r>
          </a:p>
        </p:txBody>
      </p:sp>
      <p:sp>
        <p:nvSpPr>
          <p:cNvPr id="13" name="TextBox 12">
            <a:extLst>
              <a:ext uri="{FF2B5EF4-FFF2-40B4-BE49-F238E27FC236}">
                <a16:creationId xmlns:a16="http://schemas.microsoft.com/office/drawing/2014/main" id="{A205A7B2-E483-413D-98E5-90F101D7720C}"/>
              </a:ext>
            </a:extLst>
          </p:cNvPr>
          <p:cNvSpPr txBox="1"/>
          <p:nvPr/>
        </p:nvSpPr>
        <p:spPr>
          <a:xfrm flipH="1">
            <a:off x="8952540" y="6378689"/>
            <a:ext cx="1364075" cy="291528"/>
          </a:xfrm>
          <a:prstGeom prst="rect">
            <a:avLst/>
          </a:prstGeom>
          <a:noFill/>
        </p:spPr>
        <p:txBody>
          <a:bodyPr wrap="square" rtlCol="0">
            <a:spAutoFit/>
          </a:bodyPr>
          <a:lstStyle/>
          <a:p>
            <a:pPr algn="ctr"/>
            <a:r>
              <a:rPr lang="en-US" sz="1400" b="1" u="sng"/>
              <a:t>Sorted library</a:t>
            </a:r>
          </a:p>
        </p:txBody>
      </p:sp>
      <p:sp>
        <p:nvSpPr>
          <p:cNvPr id="154" name="Arrow: Right 153">
            <a:extLst>
              <a:ext uri="{FF2B5EF4-FFF2-40B4-BE49-F238E27FC236}">
                <a16:creationId xmlns:a16="http://schemas.microsoft.com/office/drawing/2014/main" id="{3BF82E31-EA4A-423F-93AA-3A74A68207FD}"/>
              </a:ext>
            </a:extLst>
          </p:cNvPr>
          <p:cNvSpPr/>
          <p:nvPr/>
        </p:nvSpPr>
        <p:spPr>
          <a:xfrm>
            <a:off x="1757476" y="3042327"/>
            <a:ext cx="1783433" cy="32765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A4783988-6F1C-425B-A0A2-58CA5F1D9262}"/>
              </a:ext>
            </a:extLst>
          </p:cNvPr>
          <p:cNvSpPr txBox="1"/>
          <p:nvPr/>
        </p:nvSpPr>
        <p:spPr>
          <a:xfrm flipH="1">
            <a:off x="1742298" y="2614073"/>
            <a:ext cx="1733285" cy="523220"/>
          </a:xfrm>
          <a:prstGeom prst="rect">
            <a:avLst/>
          </a:prstGeom>
          <a:noFill/>
        </p:spPr>
        <p:txBody>
          <a:bodyPr wrap="square" rtlCol="0">
            <a:spAutoFit/>
          </a:bodyPr>
          <a:lstStyle/>
          <a:p>
            <a:pPr algn="ctr"/>
            <a:r>
              <a:rPr lang="en-US" sz="1400" b="1"/>
              <a:t>Guide infection/</a:t>
            </a:r>
          </a:p>
          <a:p>
            <a:pPr algn="ctr"/>
            <a:r>
              <a:rPr lang="en-US" sz="1400" b="1"/>
              <a:t>selection</a:t>
            </a:r>
          </a:p>
        </p:txBody>
      </p:sp>
      <p:sp>
        <p:nvSpPr>
          <p:cNvPr id="156" name="Arrow: Right 155">
            <a:extLst>
              <a:ext uri="{FF2B5EF4-FFF2-40B4-BE49-F238E27FC236}">
                <a16:creationId xmlns:a16="http://schemas.microsoft.com/office/drawing/2014/main" id="{54C37412-0482-4A23-A31D-185BB17CAA8A}"/>
              </a:ext>
            </a:extLst>
          </p:cNvPr>
          <p:cNvSpPr/>
          <p:nvPr/>
        </p:nvSpPr>
        <p:spPr>
          <a:xfrm rot="19347044">
            <a:off x="6710018" y="2360735"/>
            <a:ext cx="1909714" cy="34019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C6EBB38B-E925-49CC-8195-24E8D52814BB}"/>
              </a:ext>
            </a:extLst>
          </p:cNvPr>
          <p:cNvCxnSpPr/>
          <p:nvPr/>
        </p:nvCxnSpPr>
        <p:spPr>
          <a:xfrm>
            <a:off x="6882308" y="3232671"/>
            <a:ext cx="4898571"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FEF9B11-C00B-4E0B-8B8B-1BD4301E8142}"/>
              </a:ext>
            </a:extLst>
          </p:cNvPr>
          <p:cNvSpPr txBox="1"/>
          <p:nvPr/>
        </p:nvSpPr>
        <p:spPr>
          <a:xfrm>
            <a:off x="8178125" y="2897889"/>
            <a:ext cx="2878609" cy="369332"/>
          </a:xfrm>
          <a:prstGeom prst="rect">
            <a:avLst/>
          </a:prstGeom>
          <a:noFill/>
        </p:spPr>
        <p:txBody>
          <a:bodyPr wrap="none" rtlCol="0">
            <a:spAutoFit/>
          </a:bodyPr>
          <a:lstStyle/>
          <a:p>
            <a:r>
              <a:rPr lang="en-US" b="1"/>
              <a:t>survival(cell viability) screen</a:t>
            </a:r>
          </a:p>
        </p:txBody>
      </p:sp>
      <p:sp>
        <p:nvSpPr>
          <p:cNvPr id="160" name="TextBox 159">
            <a:extLst>
              <a:ext uri="{FF2B5EF4-FFF2-40B4-BE49-F238E27FC236}">
                <a16:creationId xmlns:a16="http://schemas.microsoft.com/office/drawing/2014/main" id="{4B69013E-417F-435B-9A0B-1931F00BAE3B}"/>
              </a:ext>
            </a:extLst>
          </p:cNvPr>
          <p:cNvSpPr txBox="1"/>
          <p:nvPr/>
        </p:nvSpPr>
        <p:spPr>
          <a:xfrm>
            <a:off x="8835731" y="3182688"/>
            <a:ext cx="1363130" cy="369332"/>
          </a:xfrm>
          <a:prstGeom prst="rect">
            <a:avLst/>
          </a:prstGeom>
          <a:noFill/>
        </p:spPr>
        <p:txBody>
          <a:bodyPr wrap="none" rtlCol="0">
            <a:spAutoFit/>
          </a:bodyPr>
          <a:lstStyle/>
          <a:p>
            <a:r>
              <a:rPr lang="en-US" b="1"/>
              <a:t>FACS sorting</a:t>
            </a:r>
          </a:p>
        </p:txBody>
      </p:sp>
      <p:sp>
        <p:nvSpPr>
          <p:cNvPr id="161" name="TextBox 160">
            <a:extLst>
              <a:ext uri="{FF2B5EF4-FFF2-40B4-BE49-F238E27FC236}">
                <a16:creationId xmlns:a16="http://schemas.microsoft.com/office/drawing/2014/main" id="{B10B64B1-83B1-419A-9898-E114494DA201}"/>
              </a:ext>
            </a:extLst>
          </p:cNvPr>
          <p:cNvSpPr txBox="1"/>
          <p:nvPr/>
        </p:nvSpPr>
        <p:spPr>
          <a:xfrm rot="19338375" flipH="1">
            <a:off x="6770280" y="2266392"/>
            <a:ext cx="1364075" cy="307777"/>
          </a:xfrm>
          <a:prstGeom prst="rect">
            <a:avLst/>
          </a:prstGeom>
          <a:noFill/>
        </p:spPr>
        <p:txBody>
          <a:bodyPr wrap="square" rtlCol="0">
            <a:spAutoFit/>
          </a:bodyPr>
          <a:lstStyle/>
          <a:p>
            <a:pPr algn="ctr"/>
            <a:r>
              <a:rPr lang="en-US" sz="1400" b="1"/>
              <a:t>treatment</a:t>
            </a:r>
          </a:p>
        </p:txBody>
      </p:sp>
      <p:grpSp>
        <p:nvGrpSpPr>
          <p:cNvPr id="162" name="Group 161">
            <a:extLst>
              <a:ext uri="{FF2B5EF4-FFF2-40B4-BE49-F238E27FC236}">
                <a16:creationId xmlns:a16="http://schemas.microsoft.com/office/drawing/2014/main" id="{6AF3C3AC-5775-4368-8DC7-E03DEEDC4348}"/>
              </a:ext>
            </a:extLst>
          </p:cNvPr>
          <p:cNvGrpSpPr/>
          <p:nvPr/>
        </p:nvGrpSpPr>
        <p:grpSpPr>
          <a:xfrm>
            <a:off x="8852487" y="1408268"/>
            <a:ext cx="678568" cy="541328"/>
            <a:chOff x="2666543" y="2295662"/>
            <a:chExt cx="723900" cy="571500"/>
          </a:xfrm>
        </p:grpSpPr>
        <p:grpSp>
          <p:nvGrpSpPr>
            <p:cNvPr id="163" name="Group 162">
              <a:extLst>
                <a:ext uri="{FF2B5EF4-FFF2-40B4-BE49-F238E27FC236}">
                  <a16:creationId xmlns:a16="http://schemas.microsoft.com/office/drawing/2014/main" id="{F75CD75C-FF2F-4CFC-B89D-452EBA703E21}"/>
                </a:ext>
              </a:extLst>
            </p:cNvPr>
            <p:cNvGrpSpPr/>
            <p:nvPr/>
          </p:nvGrpSpPr>
          <p:grpSpPr>
            <a:xfrm>
              <a:off x="2666543" y="2295662"/>
              <a:ext cx="723900" cy="571500"/>
              <a:chOff x="279806" y="1994404"/>
              <a:chExt cx="723900" cy="571500"/>
            </a:xfrm>
          </p:grpSpPr>
          <p:grpSp>
            <p:nvGrpSpPr>
              <p:cNvPr id="168" name="Group 167">
                <a:extLst>
                  <a:ext uri="{FF2B5EF4-FFF2-40B4-BE49-F238E27FC236}">
                    <a16:creationId xmlns:a16="http://schemas.microsoft.com/office/drawing/2014/main" id="{CED9DF54-F69C-4EE5-866D-18A1F5E035BC}"/>
                  </a:ext>
                </a:extLst>
              </p:cNvPr>
              <p:cNvGrpSpPr/>
              <p:nvPr/>
            </p:nvGrpSpPr>
            <p:grpSpPr>
              <a:xfrm>
                <a:off x="279806" y="1994404"/>
                <a:ext cx="723900" cy="571500"/>
                <a:chOff x="1532467" y="4364567"/>
                <a:chExt cx="723900" cy="571500"/>
              </a:xfrm>
            </p:grpSpPr>
            <p:sp>
              <p:nvSpPr>
                <p:cNvPr id="170" name="Oval 169">
                  <a:extLst>
                    <a:ext uri="{FF2B5EF4-FFF2-40B4-BE49-F238E27FC236}">
                      <a16:creationId xmlns:a16="http://schemas.microsoft.com/office/drawing/2014/main" id="{D67CAC97-298C-4600-A8C7-D525426B1266}"/>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7DD6BF7B-E4E7-4BA3-B9BB-43529FB0FC82}"/>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89">
                <p14:nvContentPartPr>
                  <p14:cNvPr id="169" name="Ink 168">
                    <a:extLst>
                      <a:ext uri="{FF2B5EF4-FFF2-40B4-BE49-F238E27FC236}">
                        <a16:creationId xmlns:a16="http://schemas.microsoft.com/office/drawing/2014/main" id="{5B780F60-5B02-4950-85C8-C81D3E65B6C8}"/>
                      </a:ext>
                    </a:extLst>
                  </p14:cNvPr>
                  <p14:cNvContentPartPr/>
                  <p14:nvPr/>
                </p14:nvContentPartPr>
                <p14:xfrm>
                  <a:off x="417743" y="2326287"/>
                  <a:ext cx="250200" cy="15120"/>
                </p14:xfrm>
              </p:contentPart>
            </mc:Choice>
            <mc:Fallback xmlns="">
              <p:pic>
                <p:nvPicPr>
                  <p:cNvPr id="169" name="Ink 168">
                    <a:extLst>
                      <a:ext uri="{FF2B5EF4-FFF2-40B4-BE49-F238E27FC236}">
                        <a16:creationId xmlns:a16="http://schemas.microsoft.com/office/drawing/2014/main" id="{5B780F60-5B02-4950-85C8-C81D3E65B6C8}"/>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164" name="Group 163">
              <a:extLst>
                <a:ext uri="{FF2B5EF4-FFF2-40B4-BE49-F238E27FC236}">
                  <a16:creationId xmlns:a16="http://schemas.microsoft.com/office/drawing/2014/main" id="{FE9C1953-5E1A-4C30-9054-44A7D29FE336}"/>
                </a:ext>
              </a:extLst>
            </p:cNvPr>
            <p:cNvGrpSpPr/>
            <p:nvPr/>
          </p:nvGrpSpPr>
          <p:grpSpPr>
            <a:xfrm>
              <a:off x="2995679" y="2610315"/>
              <a:ext cx="45719" cy="49580"/>
              <a:chOff x="4149890" y="2488023"/>
              <a:chExt cx="81000" cy="87840"/>
            </a:xfrm>
          </p:grpSpPr>
          <mc:AlternateContent xmlns:mc="http://schemas.openxmlformats.org/markup-compatibility/2006" xmlns:p14="http://schemas.microsoft.com/office/powerpoint/2010/main">
            <mc:Choice Requires="p14">
              <p:contentPart p14:bwMode="auto" r:id="rId90">
                <p14:nvContentPartPr>
                  <p14:cNvPr id="165" name="Ink 164">
                    <a:extLst>
                      <a:ext uri="{FF2B5EF4-FFF2-40B4-BE49-F238E27FC236}">
                        <a16:creationId xmlns:a16="http://schemas.microsoft.com/office/drawing/2014/main" id="{3A045CDB-6028-4B3B-9BC9-7964C3EF5C37}"/>
                      </a:ext>
                    </a:extLst>
                  </p14:cNvPr>
                  <p14:cNvContentPartPr/>
                  <p14:nvPr/>
                </p14:nvContentPartPr>
                <p14:xfrm>
                  <a:off x="4162490" y="2488023"/>
                  <a:ext cx="53640" cy="87840"/>
                </p14:xfrm>
              </p:contentPart>
            </mc:Choice>
            <mc:Fallback xmlns="">
              <p:pic>
                <p:nvPicPr>
                  <p:cNvPr id="165" name="Ink 164">
                    <a:extLst>
                      <a:ext uri="{FF2B5EF4-FFF2-40B4-BE49-F238E27FC236}">
                        <a16:creationId xmlns:a16="http://schemas.microsoft.com/office/drawing/2014/main" id="{3A045CDB-6028-4B3B-9BC9-7964C3EF5C37}"/>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66" name="Ink 165">
                    <a:extLst>
                      <a:ext uri="{FF2B5EF4-FFF2-40B4-BE49-F238E27FC236}">
                        <a16:creationId xmlns:a16="http://schemas.microsoft.com/office/drawing/2014/main" id="{FA3B7D5E-5346-41F4-8B6D-6BA983231A11}"/>
                      </a:ext>
                    </a:extLst>
                  </p14:cNvPr>
                  <p14:cNvContentPartPr/>
                  <p14:nvPr/>
                </p14:nvContentPartPr>
                <p14:xfrm>
                  <a:off x="4153490" y="2490183"/>
                  <a:ext cx="72000" cy="83880"/>
                </p14:xfrm>
              </p:contentPart>
            </mc:Choice>
            <mc:Fallback xmlns="">
              <p:pic>
                <p:nvPicPr>
                  <p:cNvPr id="166" name="Ink 165">
                    <a:extLst>
                      <a:ext uri="{FF2B5EF4-FFF2-40B4-BE49-F238E27FC236}">
                        <a16:creationId xmlns:a16="http://schemas.microsoft.com/office/drawing/2014/main" id="{FA3B7D5E-5346-41F4-8B6D-6BA983231A11}"/>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67" name="Ink 166">
                    <a:extLst>
                      <a:ext uri="{FF2B5EF4-FFF2-40B4-BE49-F238E27FC236}">
                        <a16:creationId xmlns:a16="http://schemas.microsoft.com/office/drawing/2014/main" id="{109EC3F8-52B9-45D5-925D-05F2C7BB1A0B}"/>
                      </a:ext>
                    </a:extLst>
                  </p14:cNvPr>
                  <p14:cNvContentPartPr/>
                  <p14:nvPr/>
                </p14:nvContentPartPr>
                <p14:xfrm>
                  <a:off x="4149890" y="2531223"/>
                  <a:ext cx="81000" cy="2880"/>
                </p14:xfrm>
              </p:contentPart>
            </mc:Choice>
            <mc:Fallback xmlns="">
              <p:pic>
                <p:nvPicPr>
                  <p:cNvPr id="167" name="Ink 166">
                    <a:extLst>
                      <a:ext uri="{FF2B5EF4-FFF2-40B4-BE49-F238E27FC236}">
                        <a16:creationId xmlns:a16="http://schemas.microsoft.com/office/drawing/2014/main" id="{109EC3F8-52B9-45D5-925D-05F2C7BB1A0B}"/>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192" name="Group 191">
            <a:extLst>
              <a:ext uri="{FF2B5EF4-FFF2-40B4-BE49-F238E27FC236}">
                <a16:creationId xmlns:a16="http://schemas.microsoft.com/office/drawing/2014/main" id="{51B0420F-393F-47DD-80F9-420CA17807DC}"/>
              </a:ext>
            </a:extLst>
          </p:cNvPr>
          <p:cNvGrpSpPr/>
          <p:nvPr/>
        </p:nvGrpSpPr>
        <p:grpSpPr>
          <a:xfrm>
            <a:off x="9359050" y="1672978"/>
            <a:ext cx="678568" cy="541328"/>
            <a:chOff x="3206947" y="2573379"/>
            <a:chExt cx="723900" cy="571500"/>
          </a:xfrm>
        </p:grpSpPr>
        <p:grpSp>
          <p:nvGrpSpPr>
            <p:cNvPr id="193" name="Group 192">
              <a:extLst>
                <a:ext uri="{FF2B5EF4-FFF2-40B4-BE49-F238E27FC236}">
                  <a16:creationId xmlns:a16="http://schemas.microsoft.com/office/drawing/2014/main" id="{0D3D680A-594B-4115-97FC-09C44FA3EB0F}"/>
                </a:ext>
              </a:extLst>
            </p:cNvPr>
            <p:cNvGrpSpPr/>
            <p:nvPr/>
          </p:nvGrpSpPr>
          <p:grpSpPr>
            <a:xfrm>
              <a:off x="3206947" y="2573379"/>
              <a:ext cx="723900" cy="571500"/>
              <a:chOff x="279806" y="1994404"/>
              <a:chExt cx="723900" cy="571500"/>
            </a:xfrm>
          </p:grpSpPr>
          <p:grpSp>
            <p:nvGrpSpPr>
              <p:cNvPr id="198" name="Group 197">
                <a:extLst>
                  <a:ext uri="{FF2B5EF4-FFF2-40B4-BE49-F238E27FC236}">
                    <a16:creationId xmlns:a16="http://schemas.microsoft.com/office/drawing/2014/main" id="{99D0B969-3934-4CAF-BDDA-A645BB3846E0}"/>
                  </a:ext>
                </a:extLst>
              </p:cNvPr>
              <p:cNvGrpSpPr/>
              <p:nvPr/>
            </p:nvGrpSpPr>
            <p:grpSpPr>
              <a:xfrm>
                <a:off x="279806" y="1994404"/>
                <a:ext cx="723900" cy="571500"/>
                <a:chOff x="1532467" y="4364567"/>
                <a:chExt cx="723900" cy="571500"/>
              </a:xfrm>
            </p:grpSpPr>
            <p:sp>
              <p:nvSpPr>
                <p:cNvPr id="200" name="Oval 199">
                  <a:extLst>
                    <a:ext uri="{FF2B5EF4-FFF2-40B4-BE49-F238E27FC236}">
                      <a16:creationId xmlns:a16="http://schemas.microsoft.com/office/drawing/2014/main" id="{75C47F13-8F85-4C7E-AF27-D120FBEE8DD2}"/>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F8E2715-80DF-4E7B-B352-EA1576D7D9A5}"/>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93">
                <p14:nvContentPartPr>
                  <p14:cNvPr id="199" name="Ink 198">
                    <a:extLst>
                      <a:ext uri="{FF2B5EF4-FFF2-40B4-BE49-F238E27FC236}">
                        <a16:creationId xmlns:a16="http://schemas.microsoft.com/office/drawing/2014/main" id="{465155A7-0C4F-4BB9-B0CC-9E96F77F4481}"/>
                      </a:ext>
                    </a:extLst>
                  </p14:cNvPr>
                  <p14:cNvContentPartPr/>
                  <p14:nvPr/>
                </p14:nvContentPartPr>
                <p14:xfrm>
                  <a:off x="417743" y="2326287"/>
                  <a:ext cx="250200" cy="15120"/>
                </p14:xfrm>
              </p:contentPart>
            </mc:Choice>
            <mc:Fallback xmlns="">
              <p:pic>
                <p:nvPicPr>
                  <p:cNvPr id="199" name="Ink 198">
                    <a:extLst>
                      <a:ext uri="{FF2B5EF4-FFF2-40B4-BE49-F238E27FC236}">
                        <a16:creationId xmlns:a16="http://schemas.microsoft.com/office/drawing/2014/main" id="{465155A7-0C4F-4BB9-B0CC-9E96F77F4481}"/>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194" name="Group 193">
              <a:extLst>
                <a:ext uri="{FF2B5EF4-FFF2-40B4-BE49-F238E27FC236}">
                  <a16:creationId xmlns:a16="http://schemas.microsoft.com/office/drawing/2014/main" id="{09C31898-38C7-43EF-970E-CDEA35B55A79}"/>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94">
                <p14:nvContentPartPr>
                  <p14:cNvPr id="195" name="Ink 194">
                    <a:extLst>
                      <a:ext uri="{FF2B5EF4-FFF2-40B4-BE49-F238E27FC236}">
                        <a16:creationId xmlns:a16="http://schemas.microsoft.com/office/drawing/2014/main" id="{A19F56AC-A3AC-412B-BB54-8A2D0A61C66C}"/>
                      </a:ext>
                    </a:extLst>
                  </p14:cNvPr>
                  <p14:cNvContentPartPr/>
                  <p14:nvPr/>
                </p14:nvContentPartPr>
                <p14:xfrm>
                  <a:off x="4162490" y="2488023"/>
                  <a:ext cx="53640" cy="87840"/>
                </p14:xfrm>
              </p:contentPart>
            </mc:Choice>
            <mc:Fallback xmlns="">
              <p:pic>
                <p:nvPicPr>
                  <p:cNvPr id="195" name="Ink 194">
                    <a:extLst>
                      <a:ext uri="{FF2B5EF4-FFF2-40B4-BE49-F238E27FC236}">
                        <a16:creationId xmlns:a16="http://schemas.microsoft.com/office/drawing/2014/main" id="{A19F56AC-A3AC-412B-BB54-8A2D0A61C66C}"/>
                      </a:ext>
                    </a:extLst>
                  </p:cNvPr>
                  <p:cNvPicPr/>
                  <p:nvPr/>
                </p:nvPicPr>
                <p:blipFill>
                  <a:blip r:embed="rId42"/>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96" name="Ink 195">
                    <a:extLst>
                      <a:ext uri="{FF2B5EF4-FFF2-40B4-BE49-F238E27FC236}">
                        <a16:creationId xmlns:a16="http://schemas.microsoft.com/office/drawing/2014/main" id="{84AEAC46-8CD3-4C93-AA3B-290F5F2954FA}"/>
                      </a:ext>
                    </a:extLst>
                  </p14:cNvPr>
                  <p14:cNvContentPartPr/>
                  <p14:nvPr/>
                </p14:nvContentPartPr>
                <p14:xfrm>
                  <a:off x="4153490" y="2490183"/>
                  <a:ext cx="72000" cy="83880"/>
                </p14:xfrm>
              </p:contentPart>
            </mc:Choice>
            <mc:Fallback xmlns="">
              <p:pic>
                <p:nvPicPr>
                  <p:cNvPr id="196" name="Ink 195">
                    <a:extLst>
                      <a:ext uri="{FF2B5EF4-FFF2-40B4-BE49-F238E27FC236}">
                        <a16:creationId xmlns:a16="http://schemas.microsoft.com/office/drawing/2014/main" id="{84AEAC46-8CD3-4C93-AA3B-290F5F2954FA}"/>
                      </a:ext>
                    </a:extLst>
                  </p:cNvPr>
                  <p:cNvPicPr/>
                  <p:nvPr/>
                </p:nvPicPr>
                <p:blipFill>
                  <a:blip r:embed="rId44"/>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7" name="Ink 196">
                    <a:extLst>
                      <a:ext uri="{FF2B5EF4-FFF2-40B4-BE49-F238E27FC236}">
                        <a16:creationId xmlns:a16="http://schemas.microsoft.com/office/drawing/2014/main" id="{318D95B0-F5C1-445B-B21F-EFBD134D4349}"/>
                      </a:ext>
                    </a:extLst>
                  </p14:cNvPr>
                  <p14:cNvContentPartPr/>
                  <p14:nvPr/>
                </p14:nvContentPartPr>
                <p14:xfrm>
                  <a:off x="4149890" y="2531223"/>
                  <a:ext cx="81000" cy="2880"/>
                </p14:xfrm>
              </p:contentPart>
            </mc:Choice>
            <mc:Fallback xmlns="">
              <p:pic>
                <p:nvPicPr>
                  <p:cNvPr id="197" name="Ink 196">
                    <a:extLst>
                      <a:ext uri="{FF2B5EF4-FFF2-40B4-BE49-F238E27FC236}">
                        <a16:creationId xmlns:a16="http://schemas.microsoft.com/office/drawing/2014/main" id="{318D95B0-F5C1-445B-B21F-EFBD134D4349}"/>
                      </a:ext>
                    </a:extLst>
                  </p:cNvPr>
                  <p:cNvPicPr/>
                  <p:nvPr/>
                </p:nvPicPr>
                <p:blipFill>
                  <a:blip r:embed="rId46"/>
                  <a:stretch>
                    <a:fillRect/>
                  </a:stretch>
                </p:blipFill>
                <p:spPr>
                  <a:xfrm>
                    <a:off x="4133015" y="2516823"/>
                    <a:ext cx="114075" cy="31104"/>
                  </a:xfrm>
                  <a:prstGeom prst="rect">
                    <a:avLst/>
                  </a:prstGeom>
                </p:spPr>
              </p:pic>
            </mc:Fallback>
          </mc:AlternateContent>
        </p:grpSp>
      </p:grpSp>
      <p:grpSp>
        <p:nvGrpSpPr>
          <p:cNvPr id="202" name="Group 201">
            <a:extLst>
              <a:ext uri="{FF2B5EF4-FFF2-40B4-BE49-F238E27FC236}">
                <a16:creationId xmlns:a16="http://schemas.microsoft.com/office/drawing/2014/main" id="{B8747FC0-A24C-45F3-B1D2-153531FA7F97}"/>
              </a:ext>
            </a:extLst>
          </p:cNvPr>
          <p:cNvGrpSpPr/>
          <p:nvPr/>
        </p:nvGrpSpPr>
        <p:grpSpPr>
          <a:xfrm>
            <a:off x="8778407" y="1853239"/>
            <a:ext cx="678568" cy="541328"/>
            <a:chOff x="2587514" y="2763688"/>
            <a:chExt cx="723900" cy="571500"/>
          </a:xfrm>
        </p:grpSpPr>
        <p:grpSp>
          <p:nvGrpSpPr>
            <p:cNvPr id="203" name="Group 202">
              <a:extLst>
                <a:ext uri="{FF2B5EF4-FFF2-40B4-BE49-F238E27FC236}">
                  <a16:creationId xmlns:a16="http://schemas.microsoft.com/office/drawing/2014/main" id="{6C0A9799-8CC8-4C83-A6AF-7C2447184122}"/>
                </a:ext>
              </a:extLst>
            </p:cNvPr>
            <p:cNvGrpSpPr/>
            <p:nvPr/>
          </p:nvGrpSpPr>
          <p:grpSpPr>
            <a:xfrm>
              <a:off x="2587514" y="2763688"/>
              <a:ext cx="723900" cy="571500"/>
              <a:chOff x="279806" y="1994404"/>
              <a:chExt cx="723900" cy="571500"/>
            </a:xfrm>
          </p:grpSpPr>
          <p:grpSp>
            <p:nvGrpSpPr>
              <p:cNvPr id="208" name="Group 207">
                <a:extLst>
                  <a:ext uri="{FF2B5EF4-FFF2-40B4-BE49-F238E27FC236}">
                    <a16:creationId xmlns:a16="http://schemas.microsoft.com/office/drawing/2014/main" id="{B1C3390F-1744-4EEE-9EA8-EAE241E0FB1C}"/>
                  </a:ext>
                </a:extLst>
              </p:cNvPr>
              <p:cNvGrpSpPr/>
              <p:nvPr/>
            </p:nvGrpSpPr>
            <p:grpSpPr>
              <a:xfrm>
                <a:off x="279806" y="1994404"/>
                <a:ext cx="723900" cy="571500"/>
                <a:chOff x="1532467" y="4364567"/>
                <a:chExt cx="723900" cy="571500"/>
              </a:xfrm>
            </p:grpSpPr>
            <p:sp>
              <p:nvSpPr>
                <p:cNvPr id="210" name="Oval 209">
                  <a:extLst>
                    <a:ext uri="{FF2B5EF4-FFF2-40B4-BE49-F238E27FC236}">
                      <a16:creationId xmlns:a16="http://schemas.microsoft.com/office/drawing/2014/main" id="{9A1AFEF5-ED89-4E46-AF01-27C5E468192A}"/>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631F7924-C6EB-42E5-AA7E-075F6DF48D1E}"/>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97">
                <p14:nvContentPartPr>
                  <p14:cNvPr id="209" name="Ink 208">
                    <a:extLst>
                      <a:ext uri="{FF2B5EF4-FFF2-40B4-BE49-F238E27FC236}">
                        <a16:creationId xmlns:a16="http://schemas.microsoft.com/office/drawing/2014/main" id="{73E9A109-BE6C-461A-98A0-0DA4E449F690}"/>
                      </a:ext>
                    </a:extLst>
                  </p14:cNvPr>
                  <p14:cNvContentPartPr/>
                  <p14:nvPr/>
                </p14:nvContentPartPr>
                <p14:xfrm>
                  <a:off x="417743" y="2326287"/>
                  <a:ext cx="250200" cy="15120"/>
                </p14:xfrm>
              </p:contentPart>
            </mc:Choice>
            <mc:Fallback xmlns="">
              <p:pic>
                <p:nvPicPr>
                  <p:cNvPr id="209" name="Ink 208">
                    <a:extLst>
                      <a:ext uri="{FF2B5EF4-FFF2-40B4-BE49-F238E27FC236}">
                        <a16:creationId xmlns:a16="http://schemas.microsoft.com/office/drawing/2014/main" id="{73E9A109-BE6C-461A-98A0-0DA4E449F690}"/>
                      </a:ext>
                    </a:extLst>
                  </p:cNvPr>
                  <p:cNvPicPr/>
                  <p:nvPr/>
                </p:nvPicPr>
                <p:blipFill>
                  <a:blip r:embed="rId40"/>
                  <a:stretch>
                    <a:fillRect/>
                  </a:stretch>
                </p:blipFill>
                <p:spPr>
                  <a:xfrm>
                    <a:off x="408149" y="2316837"/>
                    <a:ext cx="269003" cy="33642"/>
                  </a:xfrm>
                  <a:prstGeom prst="rect">
                    <a:avLst/>
                  </a:prstGeom>
                </p:spPr>
              </p:pic>
            </mc:Fallback>
          </mc:AlternateContent>
        </p:grpSp>
        <p:grpSp>
          <p:nvGrpSpPr>
            <p:cNvPr id="204" name="Group 203">
              <a:extLst>
                <a:ext uri="{FF2B5EF4-FFF2-40B4-BE49-F238E27FC236}">
                  <a16:creationId xmlns:a16="http://schemas.microsoft.com/office/drawing/2014/main" id="{98C6C373-3BFC-4FFB-A9EC-B99F73AD444E}"/>
                </a:ext>
              </a:extLst>
            </p:cNvPr>
            <p:cNvGrpSpPr/>
            <p:nvPr/>
          </p:nvGrpSpPr>
          <p:grpSpPr>
            <a:xfrm>
              <a:off x="2828132" y="3088853"/>
              <a:ext cx="45719" cy="49580"/>
              <a:chOff x="4149890" y="2488023"/>
              <a:chExt cx="81000" cy="87840"/>
            </a:xfrm>
          </p:grpSpPr>
          <mc:AlternateContent xmlns:mc="http://schemas.openxmlformats.org/markup-compatibility/2006" xmlns:p14="http://schemas.microsoft.com/office/powerpoint/2010/main">
            <mc:Choice Requires="p14">
              <p:contentPart p14:bwMode="auto" r:id="rId98">
                <p14:nvContentPartPr>
                  <p14:cNvPr id="205" name="Ink 204">
                    <a:extLst>
                      <a:ext uri="{FF2B5EF4-FFF2-40B4-BE49-F238E27FC236}">
                        <a16:creationId xmlns:a16="http://schemas.microsoft.com/office/drawing/2014/main" id="{C8EB1DAE-D4F2-4A5B-85E6-A80BD12D12E3}"/>
                      </a:ext>
                    </a:extLst>
                  </p14:cNvPr>
                  <p14:cNvContentPartPr/>
                  <p14:nvPr/>
                </p14:nvContentPartPr>
                <p14:xfrm>
                  <a:off x="4162490" y="2488023"/>
                  <a:ext cx="53640" cy="87840"/>
                </p14:xfrm>
              </p:contentPart>
            </mc:Choice>
            <mc:Fallback xmlns="">
              <p:pic>
                <p:nvPicPr>
                  <p:cNvPr id="205" name="Ink 204">
                    <a:extLst>
                      <a:ext uri="{FF2B5EF4-FFF2-40B4-BE49-F238E27FC236}">
                        <a16:creationId xmlns:a16="http://schemas.microsoft.com/office/drawing/2014/main" id="{C8EB1DAE-D4F2-4A5B-85E6-A80BD12D12E3}"/>
                      </a:ext>
                    </a:extLst>
                  </p:cNvPr>
                  <p:cNvPicPr/>
                  <p:nvPr/>
                </p:nvPicPr>
                <p:blipFill>
                  <a:blip r:embed="rId49"/>
                  <a:stretch>
                    <a:fillRect/>
                  </a:stretch>
                </p:blipFill>
                <p:spPr>
                  <a:xfrm>
                    <a:off x="4145515" y="2471260"/>
                    <a:ext cx="86910" cy="12069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06" name="Ink 205">
                    <a:extLst>
                      <a:ext uri="{FF2B5EF4-FFF2-40B4-BE49-F238E27FC236}">
                        <a16:creationId xmlns:a16="http://schemas.microsoft.com/office/drawing/2014/main" id="{509E6ECF-4148-4721-871B-47CB9918B168}"/>
                      </a:ext>
                    </a:extLst>
                  </p14:cNvPr>
                  <p14:cNvContentPartPr/>
                  <p14:nvPr/>
                </p14:nvContentPartPr>
                <p14:xfrm>
                  <a:off x="4153490" y="2490183"/>
                  <a:ext cx="72000" cy="83880"/>
                </p14:xfrm>
              </p:contentPart>
            </mc:Choice>
            <mc:Fallback xmlns="">
              <p:pic>
                <p:nvPicPr>
                  <p:cNvPr id="206" name="Ink 205">
                    <a:extLst>
                      <a:ext uri="{FF2B5EF4-FFF2-40B4-BE49-F238E27FC236}">
                        <a16:creationId xmlns:a16="http://schemas.microsoft.com/office/drawing/2014/main" id="{509E6ECF-4148-4721-871B-47CB9918B168}"/>
                      </a:ext>
                    </a:extLst>
                  </p:cNvPr>
                  <p:cNvPicPr/>
                  <p:nvPr/>
                </p:nvPicPr>
                <p:blipFill>
                  <a:blip r:embed="rId51"/>
                  <a:stretch>
                    <a:fillRect/>
                  </a:stretch>
                </p:blipFill>
                <p:spPr>
                  <a:xfrm>
                    <a:off x="4136668" y="2473407"/>
                    <a:ext cx="104972" cy="116761"/>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7" name="Ink 206">
                    <a:extLst>
                      <a:ext uri="{FF2B5EF4-FFF2-40B4-BE49-F238E27FC236}">
                        <a16:creationId xmlns:a16="http://schemas.microsoft.com/office/drawing/2014/main" id="{6D7AFF39-86E1-4EF2-A80C-4708EE22083D}"/>
                      </a:ext>
                    </a:extLst>
                  </p14:cNvPr>
                  <p14:cNvContentPartPr/>
                  <p14:nvPr/>
                </p14:nvContentPartPr>
                <p14:xfrm>
                  <a:off x="4149890" y="2531223"/>
                  <a:ext cx="81000" cy="2880"/>
                </p14:xfrm>
              </p:contentPart>
            </mc:Choice>
            <mc:Fallback xmlns="">
              <p:pic>
                <p:nvPicPr>
                  <p:cNvPr id="207" name="Ink 206">
                    <a:extLst>
                      <a:ext uri="{FF2B5EF4-FFF2-40B4-BE49-F238E27FC236}">
                        <a16:creationId xmlns:a16="http://schemas.microsoft.com/office/drawing/2014/main" id="{6D7AFF39-86E1-4EF2-A80C-4708EE22083D}"/>
                      </a:ext>
                    </a:extLst>
                  </p:cNvPr>
                  <p:cNvPicPr/>
                  <p:nvPr/>
                </p:nvPicPr>
                <p:blipFill>
                  <a:blip r:embed="rId53"/>
                  <a:stretch>
                    <a:fillRect/>
                  </a:stretch>
                </p:blipFill>
                <p:spPr>
                  <a:xfrm>
                    <a:off x="4133015" y="2516823"/>
                    <a:ext cx="114075" cy="31104"/>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01">
            <p14:nvContentPartPr>
              <p14:cNvPr id="214" name="Ink 213">
                <a:extLst>
                  <a:ext uri="{FF2B5EF4-FFF2-40B4-BE49-F238E27FC236}">
                    <a16:creationId xmlns:a16="http://schemas.microsoft.com/office/drawing/2014/main" id="{534C981B-661D-4EE4-A5AF-1CCC8ED0517F}"/>
                  </a:ext>
                </a:extLst>
              </p14:cNvPr>
              <p14:cNvContentPartPr/>
              <p14:nvPr/>
            </p14:nvContentPartPr>
            <p14:xfrm>
              <a:off x="9059031" y="1589968"/>
              <a:ext cx="149182" cy="109986"/>
            </p14:xfrm>
          </p:contentPart>
        </mc:Choice>
        <mc:Fallback xmlns="">
          <p:pic>
            <p:nvPicPr>
              <p:cNvPr id="214" name="Ink 213">
                <a:extLst>
                  <a:ext uri="{FF2B5EF4-FFF2-40B4-BE49-F238E27FC236}">
                    <a16:creationId xmlns:a16="http://schemas.microsoft.com/office/drawing/2014/main" id="{534C981B-661D-4EE4-A5AF-1CCC8ED0517F}"/>
                  </a:ext>
                </a:extLst>
              </p:cNvPr>
              <p:cNvPicPr/>
              <p:nvPr/>
            </p:nvPicPr>
            <p:blipFill>
              <a:blip r:embed="rId85"/>
              <a:stretch>
                <a:fillRect/>
              </a:stretch>
            </p:blipFill>
            <p:spPr>
              <a:xfrm>
                <a:off x="9050044" y="1580982"/>
                <a:ext cx="166796" cy="127598"/>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15" name="Ink 214">
                <a:extLst>
                  <a:ext uri="{FF2B5EF4-FFF2-40B4-BE49-F238E27FC236}">
                    <a16:creationId xmlns:a16="http://schemas.microsoft.com/office/drawing/2014/main" id="{358E14B7-0B4E-4B96-9512-2A16EFE41968}"/>
                  </a:ext>
                </a:extLst>
              </p14:cNvPr>
              <p14:cNvContentPartPr/>
              <p14:nvPr/>
            </p14:nvContentPartPr>
            <p14:xfrm>
              <a:off x="8952441" y="2045116"/>
              <a:ext cx="138160" cy="101860"/>
            </p14:xfrm>
          </p:contentPart>
        </mc:Choice>
        <mc:Fallback xmlns="">
          <p:pic>
            <p:nvPicPr>
              <p:cNvPr id="215" name="Ink 214">
                <a:extLst>
                  <a:ext uri="{FF2B5EF4-FFF2-40B4-BE49-F238E27FC236}">
                    <a16:creationId xmlns:a16="http://schemas.microsoft.com/office/drawing/2014/main" id="{358E14B7-0B4E-4B96-9512-2A16EFE41968}"/>
                  </a:ext>
                </a:extLst>
              </p:cNvPr>
              <p:cNvPicPr/>
              <p:nvPr/>
            </p:nvPicPr>
            <p:blipFill>
              <a:blip r:embed="rId87"/>
              <a:stretch>
                <a:fillRect/>
              </a:stretch>
            </p:blipFill>
            <p:spPr>
              <a:xfrm>
                <a:off x="8943446" y="2036118"/>
                <a:ext cx="155790" cy="119497"/>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16" name="Ink 215">
                <a:extLst>
                  <a:ext uri="{FF2B5EF4-FFF2-40B4-BE49-F238E27FC236}">
                    <a16:creationId xmlns:a16="http://schemas.microsoft.com/office/drawing/2014/main" id="{0DE31027-42E9-4735-BF06-1974E00B4084}"/>
                  </a:ext>
                </a:extLst>
              </p14:cNvPr>
              <p14:cNvContentPartPr/>
              <p14:nvPr/>
            </p14:nvContentPartPr>
            <p14:xfrm>
              <a:off x="9579415" y="1853849"/>
              <a:ext cx="149182" cy="109986"/>
            </p14:xfrm>
          </p:contentPart>
        </mc:Choice>
        <mc:Fallback xmlns="">
          <p:pic>
            <p:nvPicPr>
              <p:cNvPr id="216" name="Ink 215">
                <a:extLst>
                  <a:ext uri="{FF2B5EF4-FFF2-40B4-BE49-F238E27FC236}">
                    <a16:creationId xmlns:a16="http://schemas.microsoft.com/office/drawing/2014/main" id="{0DE31027-42E9-4735-BF06-1974E00B4084}"/>
                  </a:ext>
                </a:extLst>
              </p:cNvPr>
              <p:cNvPicPr/>
              <p:nvPr/>
            </p:nvPicPr>
            <p:blipFill>
              <a:blip r:embed="rId85"/>
              <a:stretch>
                <a:fillRect/>
              </a:stretch>
            </p:blipFill>
            <p:spPr>
              <a:xfrm>
                <a:off x="9570428" y="1844863"/>
                <a:ext cx="166796" cy="127598"/>
              </a:xfrm>
              <a:prstGeom prst="rect">
                <a:avLst/>
              </a:prstGeom>
            </p:spPr>
          </p:pic>
        </mc:Fallback>
      </mc:AlternateContent>
      <p:sp>
        <p:nvSpPr>
          <p:cNvPr id="217" name="Arrow: Down 216">
            <a:extLst>
              <a:ext uri="{FF2B5EF4-FFF2-40B4-BE49-F238E27FC236}">
                <a16:creationId xmlns:a16="http://schemas.microsoft.com/office/drawing/2014/main" id="{2DE1CEB9-BE9B-42FC-AC1F-8A353CE41133}"/>
              </a:ext>
            </a:extLst>
          </p:cNvPr>
          <p:cNvSpPr/>
          <p:nvPr/>
        </p:nvSpPr>
        <p:spPr>
          <a:xfrm rot="16200000">
            <a:off x="10218047" y="1633655"/>
            <a:ext cx="245286" cy="436786"/>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2EDC2DBD-62AB-4AF7-897E-2512D7534863}"/>
              </a:ext>
            </a:extLst>
          </p:cNvPr>
          <p:cNvCxnSpPr/>
          <p:nvPr/>
        </p:nvCxnSpPr>
        <p:spPr>
          <a:xfrm>
            <a:off x="9255164" y="3976842"/>
            <a:ext cx="0" cy="240184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3345054-05CA-4983-9231-39ED1CA0C544}"/>
              </a:ext>
            </a:extLst>
          </p:cNvPr>
          <p:cNvCxnSpPr/>
          <p:nvPr/>
        </p:nvCxnSpPr>
        <p:spPr>
          <a:xfrm>
            <a:off x="9852785" y="4009612"/>
            <a:ext cx="0" cy="240184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810F8B0B-61D3-4C00-8681-F8EDDE840DBE}"/>
              </a:ext>
            </a:extLst>
          </p:cNvPr>
          <p:cNvGrpSpPr/>
          <p:nvPr/>
        </p:nvGrpSpPr>
        <p:grpSpPr>
          <a:xfrm>
            <a:off x="9434125" y="5541043"/>
            <a:ext cx="395640" cy="315622"/>
            <a:chOff x="2614952" y="1798615"/>
            <a:chExt cx="723900" cy="571500"/>
          </a:xfrm>
        </p:grpSpPr>
        <p:grpSp>
          <p:nvGrpSpPr>
            <p:cNvPr id="222" name="Group 221">
              <a:extLst>
                <a:ext uri="{FF2B5EF4-FFF2-40B4-BE49-F238E27FC236}">
                  <a16:creationId xmlns:a16="http://schemas.microsoft.com/office/drawing/2014/main" id="{C53B854D-2531-4785-97A2-CECCC404EE09}"/>
                </a:ext>
              </a:extLst>
            </p:cNvPr>
            <p:cNvGrpSpPr/>
            <p:nvPr/>
          </p:nvGrpSpPr>
          <p:grpSpPr>
            <a:xfrm>
              <a:off x="2614952" y="1798615"/>
              <a:ext cx="723900" cy="571500"/>
              <a:chOff x="279806" y="1994404"/>
              <a:chExt cx="723900" cy="571500"/>
            </a:xfrm>
          </p:grpSpPr>
          <p:grpSp>
            <p:nvGrpSpPr>
              <p:cNvPr id="227" name="Group 226">
                <a:extLst>
                  <a:ext uri="{FF2B5EF4-FFF2-40B4-BE49-F238E27FC236}">
                    <a16:creationId xmlns:a16="http://schemas.microsoft.com/office/drawing/2014/main" id="{C1579634-F8B2-476A-8557-2EEC6B0355D6}"/>
                  </a:ext>
                </a:extLst>
              </p:cNvPr>
              <p:cNvGrpSpPr/>
              <p:nvPr/>
            </p:nvGrpSpPr>
            <p:grpSpPr>
              <a:xfrm>
                <a:off x="279806" y="1994404"/>
                <a:ext cx="723900" cy="571500"/>
                <a:chOff x="1532467" y="4364567"/>
                <a:chExt cx="723900" cy="571500"/>
              </a:xfrm>
            </p:grpSpPr>
            <p:sp>
              <p:nvSpPr>
                <p:cNvPr id="229" name="Oval 228">
                  <a:extLst>
                    <a:ext uri="{FF2B5EF4-FFF2-40B4-BE49-F238E27FC236}">
                      <a16:creationId xmlns:a16="http://schemas.microsoft.com/office/drawing/2014/main" id="{749CE45B-D745-490A-B813-45767B9F9498}"/>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556DB55A-E1B1-431D-8F68-E2B92A1C2561}"/>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04">
                <p14:nvContentPartPr>
                  <p14:cNvPr id="228" name="Ink 227">
                    <a:extLst>
                      <a:ext uri="{FF2B5EF4-FFF2-40B4-BE49-F238E27FC236}">
                        <a16:creationId xmlns:a16="http://schemas.microsoft.com/office/drawing/2014/main" id="{CF548AD9-DFB3-472F-9C6F-BDAAE1B10F88}"/>
                      </a:ext>
                    </a:extLst>
                  </p14:cNvPr>
                  <p14:cNvContentPartPr/>
                  <p14:nvPr/>
                </p14:nvContentPartPr>
                <p14:xfrm>
                  <a:off x="417743" y="2326287"/>
                  <a:ext cx="250200" cy="15120"/>
                </p14:xfrm>
              </p:contentPart>
            </mc:Choice>
            <mc:Fallback xmlns="">
              <p:pic>
                <p:nvPicPr>
                  <p:cNvPr id="228" name="Ink 227">
                    <a:extLst>
                      <a:ext uri="{FF2B5EF4-FFF2-40B4-BE49-F238E27FC236}">
                        <a16:creationId xmlns:a16="http://schemas.microsoft.com/office/drawing/2014/main" id="{CF548AD9-DFB3-472F-9C6F-BDAAE1B10F88}"/>
                      </a:ext>
                    </a:extLst>
                  </p:cNvPr>
                  <p:cNvPicPr/>
                  <p:nvPr/>
                </p:nvPicPr>
                <p:blipFill>
                  <a:blip r:embed="rId13"/>
                  <a:stretch>
                    <a:fillRect/>
                  </a:stretch>
                </p:blipFill>
                <p:spPr>
                  <a:xfrm>
                    <a:off x="401326" y="2310537"/>
                    <a:ext cx="282378" cy="45990"/>
                  </a:xfrm>
                  <a:prstGeom prst="rect">
                    <a:avLst/>
                  </a:prstGeom>
                </p:spPr>
              </p:pic>
            </mc:Fallback>
          </mc:AlternateContent>
        </p:grpSp>
        <p:grpSp>
          <p:nvGrpSpPr>
            <p:cNvPr id="223" name="Group 222">
              <a:extLst>
                <a:ext uri="{FF2B5EF4-FFF2-40B4-BE49-F238E27FC236}">
                  <a16:creationId xmlns:a16="http://schemas.microsoft.com/office/drawing/2014/main" id="{45892A8A-1C86-444C-AF8C-20095D4B314C}"/>
                </a:ext>
              </a:extLst>
            </p:cNvPr>
            <p:cNvGrpSpPr/>
            <p:nvPr/>
          </p:nvGrpSpPr>
          <p:grpSpPr>
            <a:xfrm>
              <a:off x="2879668" y="2125857"/>
              <a:ext cx="45719" cy="49580"/>
              <a:chOff x="4149890" y="2488023"/>
              <a:chExt cx="81000" cy="87840"/>
            </a:xfrm>
          </p:grpSpPr>
          <mc:AlternateContent xmlns:mc="http://schemas.openxmlformats.org/markup-compatibility/2006" xmlns:p14="http://schemas.microsoft.com/office/powerpoint/2010/main">
            <mc:Choice Requires="p14">
              <p:contentPart p14:bwMode="auto" r:id="rId105">
                <p14:nvContentPartPr>
                  <p14:cNvPr id="224" name="Ink 223">
                    <a:extLst>
                      <a:ext uri="{FF2B5EF4-FFF2-40B4-BE49-F238E27FC236}">
                        <a16:creationId xmlns:a16="http://schemas.microsoft.com/office/drawing/2014/main" id="{C4BCC9AB-71BA-442B-B704-A451E319012B}"/>
                      </a:ext>
                    </a:extLst>
                  </p14:cNvPr>
                  <p14:cNvContentPartPr/>
                  <p14:nvPr/>
                </p14:nvContentPartPr>
                <p14:xfrm>
                  <a:off x="4162490" y="2488023"/>
                  <a:ext cx="53640" cy="87840"/>
                </p14:xfrm>
              </p:contentPart>
            </mc:Choice>
            <mc:Fallback xmlns="">
              <p:pic>
                <p:nvPicPr>
                  <p:cNvPr id="224" name="Ink 223">
                    <a:extLst>
                      <a:ext uri="{FF2B5EF4-FFF2-40B4-BE49-F238E27FC236}">
                        <a16:creationId xmlns:a16="http://schemas.microsoft.com/office/drawing/2014/main" id="{C4BCC9AB-71BA-442B-B704-A451E319012B}"/>
                      </a:ext>
                    </a:extLst>
                  </p:cNvPr>
                  <p:cNvPicPr/>
                  <p:nvPr/>
                </p:nvPicPr>
                <p:blipFill>
                  <a:blip r:embed="rId15"/>
                  <a:stretch>
                    <a:fillRect/>
                  </a:stretch>
                </p:blipFill>
                <p:spPr>
                  <a:xfrm>
                    <a:off x="4133958" y="2459504"/>
                    <a:ext cx="109563"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25" name="Ink 224">
                    <a:extLst>
                      <a:ext uri="{FF2B5EF4-FFF2-40B4-BE49-F238E27FC236}">
                        <a16:creationId xmlns:a16="http://schemas.microsoft.com/office/drawing/2014/main" id="{68E6AA94-1CF3-48F3-A65B-D297AD38E7DA}"/>
                      </a:ext>
                    </a:extLst>
                  </p14:cNvPr>
                  <p14:cNvContentPartPr/>
                  <p14:nvPr/>
                </p14:nvContentPartPr>
                <p14:xfrm>
                  <a:off x="4153490" y="2490183"/>
                  <a:ext cx="72000" cy="83880"/>
                </p14:xfrm>
              </p:contentPart>
            </mc:Choice>
            <mc:Fallback xmlns="">
              <p:pic>
                <p:nvPicPr>
                  <p:cNvPr id="225" name="Ink 224">
                    <a:extLst>
                      <a:ext uri="{FF2B5EF4-FFF2-40B4-BE49-F238E27FC236}">
                        <a16:creationId xmlns:a16="http://schemas.microsoft.com/office/drawing/2014/main" id="{68E6AA94-1CF3-48F3-A65B-D297AD38E7DA}"/>
                      </a:ext>
                    </a:extLst>
                  </p:cNvPr>
                  <p:cNvPicPr/>
                  <p:nvPr/>
                </p:nvPicPr>
                <p:blipFill>
                  <a:blip r:embed="rId17"/>
                  <a:stretch>
                    <a:fillRect/>
                  </a:stretch>
                </p:blipFill>
                <p:spPr>
                  <a:xfrm>
                    <a:off x="4124919" y="2461845"/>
                    <a:ext cx="128000" cy="13942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26" name="Ink 225">
                    <a:extLst>
                      <a:ext uri="{FF2B5EF4-FFF2-40B4-BE49-F238E27FC236}">
                        <a16:creationId xmlns:a16="http://schemas.microsoft.com/office/drawing/2014/main" id="{D67D1B50-D754-4D85-BECD-3359577539D3}"/>
                      </a:ext>
                    </a:extLst>
                  </p14:cNvPr>
                  <p14:cNvContentPartPr/>
                  <p14:nvPr/>
                </p14:nvContentPartPr>
                <p14:xfrm>
                  <a:off x="4149890" y="2531223"/>
                  <a:ext cx="81000" cy="2880"/>
                </p14:xfrm>
              </p:contentPart>
            </mc:Choice>
            <mc:Fallback xmlns="">
              <p:pic>
                <p:nvPicPr>
                  <p:cNvPr id="226" name="Ink 225">
                    <a:extLst>
                      <a:ext uri="{FF2B5EF4-FFF2-40B4-BE49-F238E27FC236}">
                        <a16:creationId xmlns:a16="http://schemas.microsoft.com/office/drawing/2014/main" id="{D67D1B50-D754-4D85-BECD-3359577539D3}"/>
                      </a:ext>
                    </a:extLst>
                  </p:cNvPr>
                  <p:cNvPicPr/>
                  <p:nvPr/>
                </p:nvPicPr>
                <p:blipFill>
                  <a:blip r:embed="rId19"/>
                  <a:stretch>
                    <a:fillRect/>
                  </a:stretch>
                </p:blipFill>
                <p:spPr>
                  <a:xfrm>
                    <a:off x="4120961" y="2513223"/>
                    <a:ext cx="137700" cy="38160"/>
                  </a:xfrm>
                  <a:prstGeom prst="rect">
                    <a:avLst/>
                  </a:prstGeom>
                </p:spPr>
              </p:pic>
            </mc:Fallback>
          </mc:AlternateContent>
        </p:grpSp>
      </p:grpSp>
      <p:grpSp>
        <p:nvGrpSpPr>
          <p:cNvPr id="231" name="Group 230">
            <a:extLst>
              <a:ext uri="{FF2B5EF4-FFF2-40B4-BE49-F238E27FC236}">
                <a16:creationId xmlns:a16="http://schemas.microsoft.com/office/drawing/2014/main" id="{02D9E771-23DE-4611-A9E4-3339DA262C92}"/>
              </a:ext>
            </a:extLst>
          </p:cNvPr>
          <p:cNvGrpSpPr/>
          <p:nvPr/>
        </p:nvGrpSpPr>
        <p:grpSpPr>
          <a:xfrm>
            <a:off x="10177037" y="5524577"/>
            <a:ext cx="393649" cy="314034"/>
            <a:chOff x="3206947" y="2573379"/>
            <a:chExt cx="723900" cy="571500"/>
          </a:xfrm>
        </p:grpSpPr>
        <p:grpSp>
          <p:nvGrpSpPr>
            <p:cNvPr id="232" name="Group 231">
              <a:extLst>
                <a:ext uri="{FF2B5EF4-FFF2-40B4-BE49-F238E27FC236}">
                  <a16:creationId xmlns:a16="http://schemas.microsoft.com/office/drawing/2014/main" id="{8E2AACC0-3C12-46A3-82AA-E2DE0BAF40E8}"/>
                </a:ext>
              </a:extLst>
            </p:cNvPr>
            <p:cNvGrpSpPr/>
            <p:nvPr/>
          </p:nvGrpSpPr>
          <p:grpSpPr>
            <a:xfrm>
              <a:off x="3206947" y="2573379"/>
              <a:ext cx="723900" cy="571500"/>
              <a:chOff x="279806" y="1994404"/>
              <a:chExt cx="723900" cy="571500"/>
            </a:xfrm>
          </p:grpSpPr>
          <p:grpSp>
            <p:nvGrpSpPr>
              <p:cNvPr id="237" name="Group 236">
                <a:extLst>
                  <a:ext uri="{FF2B5EF4-FFF2-40B4-BE49-F238E27FC236}">
                    <a16:creationId xmlns:a16="http://schemas.microsoft.com/office/drawing/2014/main" id="{5C558D1D-A29D-46D9-BEF7-267620963739}"/>
                  </a:ext>
                </a:extLst>
              </p:cNvPr>
              <p:cNvGrpSpPr/>
              <p:nvPr/>
            </p:nvGrpSpPr>
            <p:grpSpPr>
              <a:xfrm>
                <a:off x="279806" y="1994404"/>
                <a:ext cx="723900" cy="571500"/>
                <a:chOff x="1532467" y="4364567"/>
                <a:chExt cx="723900" cy="571500"/>
              </a:xfrm>
            </p:grpSpPr>
            <p:sp>
              <p:nvSpPr>
                <p:cNvPr id="239" name="Oval 238">
                  <a:extLst>
                    <a:ext uri="{FF2B5EF4-FFF2-40B4-BE49-F238E27FC236}">
                      <a16:creationId xmlns:a16="http://schemas.microsoft.com/office/drawing/2014/main" id="{C7D0255C-889A-49A7-AF0B-1B3070B202E9}"/>
                    </a:ext>
                  </a:extLst>
                </p:cNvPr>
                <p:cNvSpPr/>
                <p:nvPr/>
              </p:nvSpPr>
              <p:spPr>
                <a:xfrm>
                  <a:off x="1532467" y="4364567"/>
                  <a:ext cx="723900" cy="571500"/>
                </a:xfrm>
                <a:prstGeom prst="ellipse">
                  <a:avLst/>
                </a:prstGeom>
                <a:solidFill>
                  <a:schemeClr val="accent4">
                    <a:lumMod val="40000"/>
                    <a:lumOff val="6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D70665DE-5503-4963-920A-06AF08BFCEB4}"/>
                    </a:ext>
                  </a:extLst>
                </p:cNvPr>
                <p:cNvSpPr/>
                <p:nvPr/>
              </p:nvSpPr>
              <p:spPr>
                <a:xfrm>
                  <a:off x="1617134" y="4440767"/>
                  <a:ext cx="402166" cy="419100"/>
                </a:xfrm>
                <a:prstGeom prst="ellipse">
                  <a:avLst/>
                </a:prstGeom>
                <a:solidFill>
                  <a:schemeClr val="accent4">
                    <a:lumMod val="20000"/>
                    <a:lumOff val="80000"/>
                  </a:schemeClr>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108">
                <p14:nvContentPartPr>
                  <p14:cNvPr id="238" name="Ink 237">
                    <a:extLst>
                      <a:ext uri="{FF2B5EF4-FFF2-40B4-BE49-F238E27FC236}">
                        <a16:creationId xmlns:a16="http://schemas.microsoft.com/office/drawing/2014/main" id="{3C530A96-1169-4BF0-96DA-520A09E48C17}"/>
                      </a:ext>
                    </a:extLst>
                  </p14:cNvPr>
                  <p14:cNvContentPartPr/>
                  <p14:nvPr/>
                </p14:nvContentPartPr>
                <p14:xfrm>
                  <a:off x="417743" y="2326287"/>
                  <a:ext cx="250200" cy="15120"/>
                </p14:xfrm>
              </p:contentPart>
            </mc:Choice>
            <mc:Fallback xmlns="">
              <p:pic>
                <p:nvPicPr>
                  <p:cNvPr id="238" name="Ink 237">
                    <a:extLst>
                      <a:ext uri="{FF2B5EF4-FFF2-40B4-BE49-F238E27FC236}">
                        <a16:creationId xmlns:a16="http://schemas.microsoft.com/office/drawing/2014/main" id="{3C530A96-1169-4BF0-96DA-520A09E48C17}"/>
                      </a:ext>
                    </a:extLst>
                  </p:cNvPr>
                  <p:cNvPicPr/>
                  <p:nvPr/>
                </p:nvPicPr>
                <p:blipFill>
                  <a:blip r:embed="rId28"/>
                  <a:stretch>
                    <a:fillRect/>
                  </a:stretch>
                </p:blipFill>
                <p:spPr>
                  <a:xfrm>
                    <a:off x="401239" y="2310537"/>
                    <a:ext cx="282548" cy="45990"/>
                  </a:xfrm>
                  <a:prstGeom prst="rect">
                    <a:avLst/>
                  </a:prstGeom>
                </p:spPr>
              </p:pic>
            </mc:Fallback>
          </mc:AlternateContent>
        </p:grpSp>
        <p:grpSp>
          <p:nvGrpSpPr>
            <p:cNvPr id="233" name="Group 232">
              <a:extLst>
                <a:ext uri="{FF2B5EF4-FFF2-40B4-BE49-F238E27FC236}">
                  <a16:creationId xmlns:a16="http://schemas.microsoft.com/office/drawing/2014/main" id="{4EC48BF0-4A12-4A6B-A371-235E67995E3B}"/>
                </a:ext>
              </a:extLst>
            </p:cNvPr>
            <p:cNvGrpSpPr/>
            <p:nvPr/>
          </p:nvGrpSpPr>
          <p:grpSpPr>
            <a:xfrm>
              <a:off x="3546037" y="2887472"/>
              <a:ext cx="45719" cy="49580"/>
              <a:chOff x="4149890" y="2488023"/>
              <a:chExt cx="81000" cy="87840"/>
            </a:xfrm>
          </p:grpSpPr>
          <mc:AlternateContent xmlns:mc="http://schemas.openxmlformats.org/markup-compatibility/2006" xmlns:p14="http://schemas.microsoft.com/office/powerpoint/2010/main">
            <mc:Choice Requires="p14">
              <p:contentPart p14:bwMode="auto" r:id="rId109">
                <p14:nvContentPartPr>
                  <p14:cNvPr id="234" name="Ink 233">
                    <a:extLst>
                      <a:ext uri="{FF2B5EF4-FFF2-40B4-BE49-F238E27FC236}">
                        <a16:creationId xmlns:a16="http://schemas.microsoft.com/office/drawing/2014/main" id="{18F84D63-4BDC-4AA1-9937-CD0D5F89C3EE}"/>
                      </a:ext>
                    </a:extLst>
                  </p14:cNvPr>
                  <p14:cNvContentPartPr/>
                  <p14:nvPr/>
                </p14:nvContentPartPr>
                <p14:xfrm>
                  <a:off x="4162490" y="2488023"/>
                  <a:ext cx="53640" cy="87840"/>
                </p14:xfrm>
              </p:contentPart>
            </mc:Choice>
            <mc:Fallback xmlns="">
              <p:pic>
                <p:nvPicPr>
                  <p:cNvPr id="234" name="Ink 233">
                    <a:extLst>
                      <a:ext uri="{FF2B5EF4-FFF2-40B4-BE49-F238E27FC236}">
                        <a16:creationId xmlns:a16="http://schemas.microsoft.com/office/drawing/2014/main" id="{18F84D63-4BDC-4AA1-9937-CD0D5F89C3EE}"/>
                      </a:ext>
                    </a:extLst>
                  </p:cNvPr>
                  <p:cNvPicPr/>
                  <p:nvPr/>
                </p:nvPicPr>
                <p:blipFill>
                  <a:blip r:embed="rId30"/>
                  <a:stretch>
                    <a:fillRect/>
                  </a:stretch>
                </p:blipFill>
                <p:spPr>
                  <a:xfrm>
                    <a:off x="4133338" y="2459504"/>
                    <a:ext cx="110778" cy="14373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35" name="Ink 234">
                    <a:extLst>
                      <a:ext uri="{FF2B5EF4-FFF2-40B4-BE49-F238E27FC236}">
                        <a16:creationId xmlns:a16="http://schemas.microsoft.com/office/drawing/2014/main" id="{CA19EEAE-78AB-4A7D-910D-8208B67494EE}"/>
                      </a:ext>
                    </a:extLst>
                  </p14:cNvPr>
                  <p14:cNvContentPartPr/>
                  <p14:nvPr/>
                </p14:nvContentPartPr>
                <p14:xfrm>
                  <a:off x="4153490" y="2490183"/>
                  <a:ext cx="72000" cy="83880"/>
                </p14:xfrm>
              </p:contentPart>
            </mc:Choice>
            <mc:Fallback xmlns="">
              <p:pic>
                <p:nvPicPr>
                  <p:cNvPr id="235" name="Ink 234">
                    <a:extLst>
                      <a:ext uri="{FF2B5EF4-FFF2-40B4-BE49-F238E27FC236}">
                        <a16:creationId xmlns:a16="http://schemas.microsoft.com/office/drawing/2014/main" id="{CA19EEAE-78AB-4A7D-910D-8208B67494EE}"/>
                      </a:ext>
                    </a:extLst>
                  </p:cNvPr>
                  <p:cNvPicPr/>
                  <p:nvPr/>
                </p:nvPicPr>
                <p:blipFill>
                  <a:blip r:embed="rId32"/>
                  <a:stretch>
                    <a:fillRect/>
                  </a:stretch>
                </p:blipFill>
                <p:spPr>
                  <a:xfrm>
                    <a:off x="4124458" y="2461457"/>
                    <a:ext cx="128903" cy="140183"/>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6" name="Ink 235">
                    <a:extLst>
                      <a:ext uri="{FF2B5EF4-FFF2-40B4-BE49-F238E27FC236}">
                        <a16:creationId xmlns:a16="http://schemas.microsoft.com/office/drawing/2014/main" id="{C15EB5A6-086B-4F2D-8852-9041C3D4149F}"/>
                      </a:ext>
                    </a:extLst>
                  </p14:cNvPr>
                  <p14:cNvContentPartPr/>
                  <p14:nvPr/>
                </p14:nvContentPartPr>
                <p14:xfrm>
                  <a:off x="4149890" y="2531223"/>
                  <a:ext cx="81000" cy="2880"/>
                </p14:xfrm>
              </p:contentPart>
            </mc:Choice>
            <mc:Fallback xmlns="">
              <p:pic>
                <p:nvPicPr>
                  <p:cNvPr id="236" name="Ink 235">
                    <a:extLst>
                      <a:ext uri="{FF2B5EF4-FFF2-40B4-BE49-F238E27FC236}">
                        <a16:creationId xmlns:a16="http://schemas.microsoft.com/office/drawing/2014/main" id="{C15EB5A6-086B-4F2D-8852-9041C3D4149F}"/>
                      </a:ext>
                    </a:extLst>
                  </p:cNvPr>
                  <p:cNvPicPr/>
                  <p:nvPr/>
                </p:nvPicPr>
                <p:blipFill>
                  <a:blip r:embed="rId34"/>
                  <a:stretch>
                    <a:fillRect/>
                  </a:stretch>
                </p:blipFill>
                <p:spPr>
                  <a:xfrm>
                    <a:off x="4120961" y="2513223"/>
                    <a:ext cx="137700" cy="38160"/>
                  </a:xfrm>
                  <a:prstGeom prst="rect">
                    <a:avLst/>
                  </a:prstGeom>
                </p:spPr>
              </p:pic>
            </mc:Fallback>
          </mc:AlternateContent>
        </p:grpSp>
      </p:grpSp>
      <p:sp>
        <p:nvSpPr>
          <p:cNvPr id="241" name="TextBox 240">
            <a:extLst>
              <a:ext uri="{FF2B5EF4-FFF2-40B4-BE49-F238E27FC236}">
                <a16:creationId xmlns:a16="http://schemas.microsoft.com/office/drawing/2014/main" id="{722AC252-9F74-40A9-90B3-B630D0E6EB0B}"/>
              </a:ext>
            </a:extLst>
          </p:cNvPr>
          <p:cNvSpPr txBox="1"/>
          <p:nvPr/>
        </p:nvSpPr>
        <p:spPr>
          <a:xfrm flipH="1">
            <a:off x="10508041" y="1693041"/>
            <a:ext cx="1364075" cy="307777"/>
          </a:xfrm>
          <a:prstGeom prst="rect">
            <a:avLst/>
          </a:prstGeom>
          <a:noFill/>
        </p:spPr>
        <p:txBody>
          <a:bodyPr wrap="square" rtlCol="0">
            <a:spAutoFit/>
          </a:bodyPr>
          <a:lstStyle/>
          <a:p>
            <a:pPr algn="ctr"/>
            <a:r>
              <a:rPr lang="en-US" sz="1400" b="1" u="sng"/>
              <a:t>Selected library</a:t>
            </a:r>
          </a:p>
        </p:txBody>
      </p:sp>
      <p:sp>
        <p:nvSpPr>
          <p:cNvPr id="243" name="Rectangle: Rounded Corners 242">
            <a:extLst>
              <a:ext uri="{FF2B5EF4-FFF2-40B4-BE49-F238E27FC236}">
                <a16:creationId xmlns:a16="http://schemas.microsoft.com/office/drawing/2014/main" id="{8D87EB66-4841-443D-A4B0-EEEC7E1D94FB}"/>
              </a:ext>
            </a:extLst>
          </p:cNvPr>
          <p:cNvSpPr/>
          <p:nvPr/>
        </p:nvSpPr>
        <p:spPr>
          <a:xfrm>
            <a:off x="5462077" y="4844959"/>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A82D26B5-5CA9-41CA-8708-FB238121CDA0}"/>
              </a:ext>
            </a:extLst>
          </p:cNvPr>
          <p:cNvSpPr/>
          <p:nvPr/>
        </p:nvSpPr>
        <p:spPr>
          <a:xfrm>
            <a:off x="8828847" y="6364956"/>
            <a:ext cx="1596118" cy="34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244">
            <a:extLst>
              <a:ext uri="{FF2B5EF4-FFF2-40B4-BE49-F238E27FC236}">
                <a16:creationId xmlns:a16="http://schemas.microsoft.com/office/drawing/2014/main" id="{565CB276-967D-4C25-A3D5-A9B5D8B65514}"/>
              </a:ext>
            </a:extLst>
          </p:cNvPr>
          <p:cNvSpPr/>
          <p:nvPr/>
        </p:nvSpPr>
        <p:spPr>
          <a:xfrm>
            <a:off x="10677099" y="1682845"/>
            <a:ext cx="1062446" cy="5826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FA511D-A884-44D3-80D7-A92321E4B254}"/>
              </a:ext>
            </a:extLst>
          </p:cNvPr>
          <p:cNvSpPr txBox="1"/>
          <p:nvPr/>
        </p:nvSpPr>
        <p:spPr>
          <a:xfrm>
            <a:off x="1751156" y="4203211"/>
            <a:ext cx="3853940" cy="923330"/>
          </a:xfrm>
          <a:prstGeom prst="rect">
            <a:avLst/>
          </a:prstGeom>
          <a:noFill/>
        </p:spPr>
        <p:txBody>
          <a:bodyPr wrap="none" rtlCol="0">
            <a:spAutoFit/>
          </a:bodyPr>
          <a:lstStyle/>
          <a:p>
            <a:pPr marL="342900" indent="-342900">
              <a:buAutoNum type="arabicPeriod"/>
            </a:pPr>
            <a:r>
              <a:rPr lang="en-US"/>
              <a:t>Library design</a:t>
            </a:r>
          </a:p>
          <a:p>
            <a:pPr marL="800100" lvl="1" indent="-342900">
              <a:buAutoNum type="arabicPeriod"/>
            </a:pPr>
            <a:r>
              <a:rPr lang="en-US"/>
              <a:t>Known sgRNA – gene mapping</a:t>
            </a:r>
          </a:p>
          <a:p>
            <a:pPr marL="800100" lvl="1" indent="-342900">
              <a:buAutoNum type="arabicPeriod"/>
            </a:pPr>
            <a:r>
              <a:rPr lang="en-US"/>
              <a:t>Tiling screen</a:t>
            </a:r>
          </a:p>
        </p:txBody>
      </p:sp>
    </p:spTree>
    <p:extLst>
      <p:ext uri="{BB962C8B-B14F-4D97-AF65-F5344CB8AC3E}">
        <p14:creationId xmlns:p14="http://schemas.microsoft.com/office/powerpoint/2010/main" val="2736363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lstStyle/>
          <a:p>
            <a:r>
              <a:rPr lang="en-US"/>
              <a:t>Analysis steps</a:t>
            </a:r>
          </a:p>
        </p:txBody>
      </p:sp>
      <p:sp>
        <p:nvSpPr>
          <p:cNvPr id="5" name="Slide Number Placeholder 4">
            <a:extLst>
              <a:ext uri="{FF2B5EF4-FFF2-40B4-BE49-F238E27FC236}">
                <a16:creationId xmlns:a16="http://schemas.microsoft.com/office/drawing/2014/main" id="{F877E854-81F7-4C24-93EC-229B73AA7CD3}"/>
              </a:ext>
            </a:extLst>
          </p:cNvPr>
          <p:cNvSpPr>
            <a:spLocks noGrp="1"/>
          </p:cNvSpPr>
          <p:nvPr>
            <p:ph type="sldNum" sz="quarter" idx="12"/>
          </p:nvPr>
        </p:nvSpPr>
        <p:spPr/>
        <p:txBody>
          <a:bodyPr/>
          <a:lstStyle/>
          <a:p>
            <a:fld id="{371B65F6-4172-4674-96A7-FF623C1658F6}" type="slidenum">
              <a:rPr lang="en-US" smtClean="0"/>
              <a:t>105</a:t>
            </a:fld>
            <a:endParaRPr lang="en-US"/>
          </a:p>
        </p:txBody>
      </p:sp>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9" name="Freeform: Shape 8">
              <a:extLst>
                <a:ext uri="{FF2B5EF4-FFF2-40B4-BE49-F238E27FC236}">
                  <a16:creationId xmlns:a16="http://schemas.microsoft.com/office/drawing/2014/main" id="{804FD48D-F299-4039-A83D-107C82C89A71}"/>
                </a:ext>
              </a:extLst>
            </p:cNvPr>
            <p:cNvSpPr/>
            <p:nvPr/>
          </p:nvSpPr>
          <p:spPr>
            <a:xfrm>
              <a:off x="3273353" y="2814490"/>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6488748" y="2814490"/>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0" name="TextBox 9">
              <a:extLst>
                <a:ext uri="{FF2B5EF4-FFF2-40B4-BE49-F238E27FC236}">
                  <a16:creationId xmlns:a16="http://schemas.microsoft.com/office/drawing/2014/main" id="{45E4C2B6-2F4B-4EEE-89C6-739BBA3AFB55}"/>
                </a:ext>
              </a:extLst>
            </p:cNvPr>
            <p:cNvSpPr txBox="1"/>
            <p:nvPr/>
          </p:nvSpPr>
          <p:spPr>
            <a:xfrm>
              <a:off x="3307937" y="3018458"/>
              <a:ext cx="1097280" cy="646331"/>
            </a:xfrm>
            <a:prstGeom prst="rect">
              <a:avLst/>
            </a:prstGeom>
            <a:noFill/>
          </p:spPr>
          <p:txBody>
            <a:bodyPr wrap="square" rtlCol="0">
              <a:spAutoFit/>
            </a:bodyPr>
            <a:lstStyle/>
            <a:p>
              <a:pPr algn="ctr"/>
              <a:r>
                <a:rPr lang="en-US"/>
                <a:t>Read mapping</a:t>
              </a:r>
            </a:p>
          </p:txBody>
        </p:sp>
        <p:sp>
          <p:nvSpPr>
            <p:cNvPr id="15" name="TextBox 14">
              <a:extLst>
                <a:ext uri="{FF2B5EF4-FFF2-40B4-BE49-F238E27FC236}">
                  <a16:creationId xmlns:a16="http://schemas.microsoft.com/office/drawing/2014/main" id="{07DDED6D-6D7F-428F-8FD8-6C304BBF20A8}"/>
                </a:ext>
              </a:extLst>
            </p:cNvPr>
            <p:cNvSpPr txBox="1"/>
            <p:nvPr/>
          </p:nvSpPr>
          <p:spPr>
            <a:xfrm>
              <a:off x="6376080" y="3018457"/>
              <a:ext cx="1574459" cy="646331"/>
            </a:xfrm>
            <a:prstGeom prst="rect">
              <a:avLst/>
            </a:prstGeom>
            <a:noFill/>
          </p:spPr>
          <p:txBody>
            <a:bodyPr wrap="square" rtlCol="0">
              <a:spAutoFit/>
            </a:bodyPr>
            <a:lstStyle/>
            <a:p>
              <a:pPr algn="ctr"/>
              <a:r>
                <a:rPr lang="en-US"/>
                <a:t>Enrichment calculation</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799934" cy="369332"/>
            </a:xfrm>
            <a:prstGeom prst="rect">
              <a:avLst/>
            </a:prstGeom>
            <a:noFill/>
          </p:spPr>
          <p:txBody>
            <a:bodyPr wrap="none" rtlCol="0">
              <a:spAutoFit/>
            </a:bodyPr>
            <a:lstStyle/>
            <a:p>
              <a:r>
                <a:rPr lang="en-US"/>
                <a:t>Guide</a:t>
              </a:r>
              <a:r>
                <a:rPr lang="en-US">
                  <a:sym typeface="Wingdings" panose="05000000000000000000" pitchFamily="2" charset="2"/>
                </a:rPr>
                <a:t></a:t>
              </a:r>
              <a:r>
                <a:rPr lang="en-US"/>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a:t>Sequencing</a:t>
              </a:r>
            </a:p>
          </p:txBody>
        </p:sp>
      </p:grpSp>
    </p:spTree>
    <p:extLst>
      <p:ext uri="{BB962C8B-B14F-4D97-AF65-F5344CB8AC3E}">
        <p14:creationId xmlns:p14="http://schemas.microsoft.com/office/powerpoint/2010/main" val="33903015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lstStyle/>
          <a:p>
            <a:r>
              <a:rPr lang="en-US"/>
              <a:t>Analysis steps</a:t>
            </a:r>
          </a:p>
        </p:txBody>
      </p:sp>
      <p:sp>
        <p:nvSpPr>
          <p:cNvPr id="5" name="Slide Number Placeholder 4">
            <a:extLst>
              <a:ext uri="{FF2B5EF4-FFF2-40B4-BE49-F238E27FC236}">
                <a16:creationId xmlns:a16="http://schemas.microsoft.com/office/drawing/2014/main" id="{671DB4E6-3C78-4ED9-BD91-FD513F0B89B3}"/>
              </a:ext>
            </a:extLst>
          </p:cNvPr>
          <p:cNvSpPr>
            <a:spLocks noGrp="1"/>
          </p:cNvSpPr>
          <p:nvPr>
            <p:ph type="sldNum" sz="quarter" idx="12"/>
          </p:nvPr>
        </p:nvSpPr>
        <p:spPr/>
        <p:txBody>
          <a:bodyPr/>
          <a:lstStyle/>
          <a:p>
            <a:fld id="{371B65F6-4172-4674-96A7-FF623C1658F6}" type="slidenum">
              <a:rPr lang="en-US" smtClean="0"/>
              <a:t>106</a:t>
            </a:fld>
            <a:endParaRPr lang="en-US"/>
          </a:p>
        </p:txBody>
      </p:sp>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9" name="Freeform: Shape 8">
              <a:extLst>
                <a:ext uri="{FF2B5EF4-FFF2-40B4-BE49-F238E27FC236}">
                  <a16:creationId xmlns:a16="http://schemas.microsoft.com/office/drawing/2014/main" id="{804FD48D-F299-4039-A83D-107C82C89A71}"/>
                </a:ext>
              </a:extLst>
            </p:cNvPr>
            <p:cNvSpPr/>
            <p:nvPr/>
          </p:nvSpPr>
          <p:spPr>
            <a:xfrm>
              <a:off x="3273353" y="2814490"/>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6488748" y="2814490"/>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0" name="TextBox 9">
              <a:extLst>
                <a:ext uri="{FF2B5EF4-FFF2-40B4-BE49-F238E27FC236}">
                  <a16:creationId xmlns:a16="http://schemas.microsoft.com/office/drawing/2014/main" id="{45E4C2B6-2F4B-4EEE-89C6-739BBA3AFB55}"/>
                </a:ext>
              </a:extLst>
            </p:cNvPr>
            <p:cNvSpPr txBox="1"/>
            <p:nvPr/>
          </p:nvSpPr>
          <p:spPr>
            <a:xfrm>
              <a:off x="3307937" y="3018458"/>
              <a:ext cx="1097280" cy="646331"/>
            </a:xfrm>
            <a:prstGeom prst="rect">
              <a:avLst/>
            </a:prstGeom>
            <a:noFill/>
          </p:spPr>
          <p:txBody>
            <a:bodyPr wrap="square" rtlCol="0">
              <a:spAutoFit/>
            </a:bodyPr>
            <a:lstStyle/>
            <a:p>
              <a:pPr algn="ctr"/>
              <a:r>
                <a:rPr lang="en-US"/>
                <a:t>Read mapping</a:t>
              </a:r>
            </a:p>
          </p:txBody>
        </p:sp>
        <p:sp>
          <p:nvSpPr>
            <p:cNvPr id="15" name="TextBox 14">
              <a:extLst>
                <a:ext uri="{FF2B5EF4-FFF2-40B4-BE49-F238E27FC236}">
                  <a16:creationId xmlns:a16="http://schemas.microsoft.com/office/drawing/2014/main" id="{07DDED6D-6D7F-428F-8FD8-6C304BBF20A8}"/>
                </a:ext>
              </a:extLst>
            </p:cNvPr>
            <p:cNvSpPr txBox="1"/>
            <p:nvPr/>
          </p:nvSpPr>
          <p:spPr>
            <a:xfrm>
              <a:off x="6376080" y="3018457"/>
              <a:ext cx="1574459" cy="646331"/>
            </a:xfrm>
            <a:prstGeom prst="rect">
              <a:avLst/>
            </a:prstGeom>
            <a:noFill/>
          </p:spPr>
          <p:txBody>
            <a:bodyPr wrap="square" rtlCol="0">
              <a:spAutoFit/>
            </a:bodyPr>
            <a:lstStyle/>
            <a:p>
              <a:pPr algn="ctr"/>
              <a:r>
                <a:rPr lang="en-US"/>
                <a:t>Enrichment calculation</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799934" cy="369332"/>
            </a:xfrm>
            <a:prstGeom prst="rect">
              <a:avLst/>
            </a:prstGeom>
            <a:noFill/>
          </p:spPr>
          <p:txBody>
            <a:bodyPr wrap="none" rtlCol="0">
              <a:spAutoFit/>
            </a:bodyPr>
            <a:lstStyle/>
            <a:p>
              <a:r>
                <a:rPr lang="en-US"/>
                <a:t>Guide</a:t>
              </a:r>
              <a:r>
                <a:rPr lang="en-US">
                  <a:sym typeface="Wingdings" panose="05000000000000000000" pitchFamily="2" charset="2"/>
                </a:rPr>
                <a:t></a:t>
              </a:r>
              <a:r>
                <a:rPr lang="en-US"/>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b="1">
                  <a:solidFill>
                    <a:schemeClr val="bg1"/>
                  </a:solidFill>
                </a:rPr>
                <a:t>Sequencing</a:t>
              </a:r>
            </a:p>
          </p:txBody>
        </p:sp>
      </p:grpSp>
    </p:spTree>
    <p:extLst>
      <p:ext uri="{BB962C8B-B14F-4D97-AF65-F5344CB8AC3E}">
        <p14:creationId xmlns:p14="http://schemas.microsoft.com/office/powerpoint/2010/main" val="5477863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lstStyle/>
          <a:p>
            <a:r>
              <a:rPr lang="en-US"/>
              <a:t>NGS Sequencing</a:t>
            </a:r>
          </a:p>
        </p:txBody>
      </p:sp>
      <p:sp>
        <p:nvSpPr>
          <p:cNvPr id="3" name="Slide Number Placeholder 2">
            <a:extLst>
              <a:ext uri="{FF2B5EF4-FFF2-40B4-BE49-F238E27FC236}">
                <a16:creationId xmlns:a16="http://schemas.microsoft.com/office/drawing/2014/main" id="{1B2A5635-05AF-4D82-A048-11C1700C2C1F}"/>
              </a:ext>
            </a:extLst>
          </p:cNvPr>
          <p:cNvSpPr>
            <a:spLocks noGrp="1"/>
          </p:cNvSpPr>
          <p:nvPr>
            <p:ph type="sldNum" sz="quarter" idx="12"/>
          </p:nvPr>
        </p:nvSpPr>
        <p:spPr/>
        <p:txBody>
          <a:bodyPr/>
          <a:lstStyle/>
          <a:p>
            <a:fld id="{371B65F6-4172-4674-96A7-FF623C1658F6}" type="slidenum">
              <a:rPr lang="en-US" smtClean="0"/>
              <a:t>107</a:t>
            </a:fld>
            <a:endParaRPr lang="en-US"/>
          </a:p>
        </p:txBody>
      </p:sp>
      <p:grpSp>
        <p:nvGrpSpPr>
          <p:cNvPr id="9" name="Group 8">
            <a:extLst>
              <a:ext uri="{FF2B5EF4-FFF2-40B4-BE49-F238E27FC236}">
                <a16:creationId xmlns:a16="http://schemas.microsoft.com/office/drawing/2014/main" id="{29CE8767-39EA-4E85-9C40-C9EF54237766}"/>
              </a:ext>
            </a:extLst>
          </p:cNvPr>
          <p:cNvGrpSpPr/>
          <p:nvPr/>
        </p:nvGrpSpPr>
        <p:grpSpPr>
          <a:xfrm>
            <a:off x="393031" y="5388864"/>
            <a:ext cx="10674096" cy="670560"/>
            <a:chOff x="1018032" y="2182368"/>
            <a:chExt cx="10674096" cy="243840"/>
          </a:xfrm>
        </p:grpSpPr>
        <p:sp>
          <p:nvSpPr>
            <p:cNvPr id="4" name="Rectangle 3">
              <a:extLst>
                <a:ext uri="{FF2B5EF4-FFF2-40B4-BE49-F238E27FC236}">
                  <a16:creationId xmlns:a16="http://schemas.microsoft.com/office/drawing/2014/main" id="{FD8C6D4C-64E3-4044-B820-38661CBF3539}"/>
                </a:ext>
              </a:extLst>
            </p:cNvPr>
            <p:cNvSpPr/>
            <p:nvPr/>
          </p:nvSpPr>
          <p:spPr>
            <a:xfrm>
              <a:off x="1018032" y="2182368"/>
              <a:ext cx="1597152" cy="243840"/>
            </a:xfrm>
            <a:prstGeom prst="rect">
              <a:avLst/>
            </a:prstGeom>
            <a:solidFill>
              <a:srgbClr val="BA964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chemeClr val="tx1"/>
                  </a:solidFill>
                </a:rPr>
                <a:t>index</a:t>
              </a:r>
            </a:p>
            <a:p>
              <a:pPr algn="ctr"/>
              <a:r>
                <a:rPr lang="en-US">
                  <a:solidFill>
                    <a:schemeClr val="tx1"/>
                  </a:solidFill>
                </a:rPr>
                <a:t>(demultiplex)</a:t>
              </a:r>
            </a:p>
          </p:txBody>
        </p:sp>
        <p:sp>
          <p:nvSpPr>
            <p:cNvPr id="6" name="Rectangle 5">
              <a:extLst>
                <a:ext uri="{FF2B5EF4-FFF2-40B4-BE49-F238E27FC236}">
                  <a16:creationId xmlns:a16="http://schemas.microsoft.com/office/drawing/2014/main" id="{000915BE-9969-4BDC-9DFF-7336CE206161}"/>
                </a:ext>
              </a:extLst>
            </p:cNvPr>
            <p:cNvSpPr/>
            <p:nvPr/>
          </p:nvSpPr>
          <p:spPr>
            <a:xfrm>
              <a:off x="2615184" y="2182368"/>
              <a:ext cx="1377696" cy="243840"/>
            </a:xfrm>
            <a:prstGeom prst="rect">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chemeClr val="tx1"/>
                  </a:solidFill>
                </a:rPr>
                <a:t>Promoter</a:t>
              </a:r>
            </a:p>
            <a:p>
              <a:pPr algn="ctr"/>
              <a:r>
                <a:rPr lang="en-US">
                  <a:solidFill>
                    <a:schemeClr val="tx1"/>
                  </a:solidFill>
                </a:rPr>
                <a:t>(fixed)</a:t>
              </a:r>
            </a:p>
          </p:txBody>
        </p:sp>
        <p:sp>
          <p:nvSpPr>
            <p:cNvPr id="7" name="Rectangle 6">
              <a:extLst>
                <a:ext uri="{FF2B5EF4-FFF2-40B4-BE49-F238E27FC236}">
                  <a16:creationId xmlns:a16="http://schemas.microsoft.com/office/drawing/2014/main" id="{239D05A7-591D-4075-AD26-5E2B99B15606}"/>
                </a:ext>
              </a:extLst>
            </p:cNvPr>
            <p:cNvSpPr/>
            <p:nvPr/>
          </p:nvSpPr>
          <p:spPr>
            <a:xfrm>
              <a:off x="3992880" y="2182368"/>
              <a:ext cx="2401824" cy="243840"/>
            </a:xfrm>
            <a:prstGeom prst="rect">
              <a:avLst/>
            </a:prstGeom>
            <a:solidFill>
              <a:srgbClr val="48D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gRNA spacer</a:t>
              </a:r>
            </a:p>
            <a:p>
              <a:pPr algn="ctr"/>
              <a:r>
                <a:rPr lang="en-US">
                  <a:solidFill>
                    <a:schemeClr val="tx1"/>
                  </a:solidFill>
                </a:rPr>
                <a:t>(</a:t>
              </a:r>
              <a:r>
                <a:rPr lang="en-US" b="1">
                  <a:solidFill>
                    <a:schemeClr val="tx1"/>
                  </a:solidFill>
                </a:rPr>
                <a:t>variable</a:t>
              </a:r>
              <a:r>
                <a:rPr lang="en-US">
                  <a:solidFill>
                    <a:schemeClr val="tx1"/>
                  </a:solidFill>
                </a:rPr>
                <a:t>)</a:t>
              </a:r>
            </a:p>
          </p:txBody>
        </p:sp>
        <p:sp>
          <p:nvSpPr>
            <p:cNvPr id="8" name="Rectangle 7">
              <a:extLst>
                <a:ext uri="{FF2B5EF4-FFF2-40B4-BE49-F238E27FC236}">
                  <a16:creationId xmlns:a16="http://schemas.microsoft.com/office/drawing/2014/main" id="{AB4D70BE-E12F-43FD-8533-9E8C31006773}"/>
                </a:ext>
              </a:extLst>
            </p:cNvPr>
            <p:cNvSpPr/>
            <p:nvPr/>
          </p:nvSpPr>
          <p:spPr>
            <a:xfrm>
              <a:off x="6394704" y="2182368"/>
              <a:ext cx="5297424" cy="243840"/>
            </a:xfrm>
            <a:prstGeom prst="rect">
              <a:avLst/>
            </a:prstGeom>
            <a:solidFill>
              <a:srgbClr val="4A75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chemeClr val="bg1"/>
                  </a:solidFill>
                </a:rPr>
                <a:t>sgRNA hairpin</a:t>
              </a:r>
            </a:p>
            <a:p>
              <a:pPr algn="ctr"/>
              <a:r>
                <a:rPr lang="en-US">
                  <a:solidFill>
                    <a:schemeClr val="bg1"/>
                  </a:solidFill>
                </a:rPr>
                <a:t>(fixed)</a:t>
              </a:r>
            </a:p>
          </p:txBody>
        </p:sp>
      </p:grpSp>
      <p:pic>
        <p:nvPicPr>
          <p:cNvPr id="15" name="Graphic 14">
            <a:extLst>
              <a:ext uri="{FF2B5EF4-FFF2-40B4-BE49-F238E27FC236}">
                <a16:creationId xmlns:a16="http://schemas.microsoft.com/office/drawing/2014/main" id="{AC282D38-DC7A-43C4-8323-1298CF880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8971" y="1927755"/>
            <a:ext cx="3209925" cy="2343150"/>
          </a:xfrm>
          <a:prstGeom prst="rect">
            <a:avLst/>
          </a:prstGeom>
        </p:spPr>
      </p:pic>
    </p:spTree>
    <p:extLst>
      <p:ext uri="{BB962C8B-B14F-4D97-AF65-F5344CB8AC3E}">
        <p14:creationId xmlns:p14="http://schemas.microsoft.com/office/powerpoint/2010/main" val="1475921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33D2-D307-4AC5-861E-40D6FD181638}"/>
              </a:ext>
            </a:extLst>
          </p:cNvPr>
          <p:cNvSpPr>
            <a:spLocks noGrp="1"/>
          </p:cNvSpPr>
          <p:nvPr>
            <p:ph type="title"/>
          </p:nvPr>
        </p:nvSpPr>
        <p:spPr/>
        <p:txBody>
          <a:bodyPr/>
          <a:lstStyle/>
          <a:p>
            <a:r>
              <a:rPr lang="en-US"/>
              <a:t>QC</a:t>
            </a:r>
          </a:p>
        </p:txBody>
      </p:sp>
      <p:sp>
        <p:nvSpPr>
          <p:cNvPr id="3" name="Content Placeholder 2">
            <a:extLst>
              <a:ext uri="{FF2B5EF4-FFF2-40B4-BE49-F238E27FC236}">
                <a16:creationId xmlns:a16="http://schemas.microsoft.com/office/drawing/2014/main" id="{D7776941-5D51-482C-813B-0D5A58AC7625}"/>
              </a:ext>
            </a:extLst>
          </p:cNvPr>
          <p:cNvSpPr>
            <a:spLocks noGrp="1"/>
          </p:cNvSpPr>
          <p:nvPr>
            <p:ph idx="1"/>
          </p:nvPr>
        </p:nvSpPr>
        <p:spPr/>
        <p:txBody>
          <a:bodyPr/>
          <a:lstStyle/>
          <a:p>
            <a:pPr marL="514350" indent="-514350">
              <a:buAutoNum type="arabicPeriod"/>
            </a:pPr>
            <a:r>
              <a:rPr lang="en-US" b="1"/>
              <a:t>Sequence</a:t>
            </a:r>
          </a:p>
          <a:p>
            <a:pPr marL="457200" lvl="1" indent="0">
              <a:buNone/>
            </a:pPr>
            <a:r>
              <a:rPr lang="en-US"/>
              <a:t>Usual NGS sequence quality control- FastQC</a:t>
            </a:r>
          </a:p>
          <a:p>
            <a:pPr marL="514350" indent="-514350">
              <a:buAutoNum type="arabicPeriod"/>
            </a:pPr>
            <a:r>
              <a:rPr lang="en-US">
                <a:solidFill>
                  <a:schemeClr val="bg1">
                    <a:lumMod val="75000"/>
                  </a:schemeClr>
                </a:solidFill>
              </a:rPr>
              <a:t>Read count</a:t>
            </a:r>
          </a:p>
          <a:p>
            <a:pPr marL="514350" indent="-514350">
              <a:buAutoNum type="arabicPeriod"/>
            </a:pPr>
            <a:r>
              <a:rPr lang="en-US">
                <a:solidFill>
                  <a:schemeClr val="bg1">
                    <a:lumMod val="75000"/>
                  </a:schemeClr>
                </a:solidFill>
              </a:rPr>
              <a:t>Sample</a:t>
            </a:r>
          </a:p>
          <a:p>
            <a:pPr marL="514350" indent="-514350">
              <a:buAutoNum type="arabicPeriod"/>
            </a:pPr>
            <a:r>
              <a:rPr lang="en-US">
                <a:solidFill>
                  <a:schemeClr val="bg1">
                    <a:lumMod val="75000"/>
                  </a:schemeClr>
                </a:solidFill>
              </a:rPr>
              <a:t>Gene / targeted element</a:t>
            </a:r>
          </a:p>
        </p:txBody>
      </p:sp>
      <p:sp>
        <p:nvSpPr>
          <p:cNvPr id="5" name="Slide Number Placeholder 4">
            <a:extLst>
              <a:ext uri="{FF2B5EF4-FFF2-40B4-BE49-F238E27FC236}">
                <a16:creationId xmlns:a16="http://schemas.microsoft.com/office/drawing/2014/main" id="{DD6F58FF-C5DF-4933-8887-5A32598D4C66}"/>
              </a:ext>
            </a:extLst>
          </p:cNvPr>
          <p:cNvSpPr>
            <a:spLocks noGrp="1"/>
          </p:cNvSpPr>
          <p:nvPr>
            <p:ph type="sldNum" sz="quarter" idx="12"/>
          </p:nvPr>
        </p:nvSpPr>
        <p:spPr/>
        <p:txBody>
          <a:bodyPr/>
          <a:lstStyle/>
          <a:p>
            <a:fld id="{371B65F6-4172-4674-96A7-FF623C1658F6}" type="slidenum">
              <a:rPr lang="en-US" smtClean="0"/>
              <a:t>108</a:t>
            </a:fld>
            <a:endParaRPr lang="en-US"/>
          </a:p>
        </p:txBody>
      </p:sp>
      <p:pic>
        <p:nvPicPr>
          <p:cNvPr id="4" name="Picture 4">
            <a:extLst>
              <a:ext uri="{FF2B5EF4-FFF2-40B4-BE49-F238E27FC236}">
                <a16:creationId xmlns:a16="http://schemas.microsoft.com/office/drawing/2014/main" id="{FB32EEDF-C051-49F4-95E2-D7A8933EC358}"/>
              </a:ext>
            </a:extLst>
          </p:cNvPr>
          <p:cNvPicPr>
            <a:picLocks noChangeAspect="1"/>
          </p:cNvPicPr>
          <p:nvPr/>
        </p:nvPicPr>
        <p:blipFill rotWithShape="1">
          <a:blip r:embed="rId2"/>
          <a:srcRect b="67505"/>
          <a:stretch/>
        </p:blipFill>
        <p:spPr>
          <a:xfrm>
            <a:off x="808413" y="4785816"/>
            <a:ext cx="10666345" cy="1522912"/>
          </a:xfrm>
          <a:prstGeom prst="rect">
            <a:avLst/>
          </a:prstGeom>
        </p:spPr>
      </p:pic>
      <p:pic>
        <p:nvPicPr>
          <p:cNvPr id="6" name="Picture 5">
            <a:extLst>
              <a:ext uri="{FF2B5EF4-FFF2-40B4-BE49-F238E27FC236}">
                <a16:creationId xmlns:a16="http://schemas.microsoft.com/office/drawing/2014/main" id="{C1AB36D6-A9DC-43AA-B559-E8FAFD021BC0}"/>
              </a:ext>
            </a:extLst>
          </p:cNvPr>
          <p:cNvPicPr>
            <a:picLocks noChangeAspect="1"/>
          </p:cNvPicPr>
          <p:nvPr/>
        </p:nvPicPr>
        <p:blipFill>
          <a:blip r:embed="rId3"/>
          <a:stretch>
            <a:fillRect/>
          </a:stretch>
        </p:blipFill>
        <p:spPr>
          <a:xfrm>
            <a:off x="6710149" y="3132445"/>
            <a:ext cx="5140013" cy="1902372"/>
          </a:xfrm>
          <a:prstGeom prst="rect">
            <a:avLst/>
          </a:prstGeom>
        </p:spPr>
      </p:pic>
      <p:sp>
        <p:nvSpPr>
          <p:cNvPr id="7" name="TextBox 6">
            <a:extLst>
              <a:ext uri="{FF2B5EF4-FFF2-40B4-BE49-F238E27FC236}">
                <a16:creationId xmlns:a16="http://schemas.microsoft.com/office/drawing/2014/main" id="{6C2EA08E-112B-4B20-BADC-08FEEAC234D3}"/>
              </a:ext>
            </a:extLst>
          </p:cNvPr>
          <p:cNvSpPr txBox="1"/>
          <p:nvPr/>
        </p:nvSpPr>
        <p:spPr>
          <a:xfrm>
            <a:off x="9735403" y="6500884"/>
            <a:ext cx="2491259" cy="369332"/>
          </a:xfrm>
          <a:prstGeom prst="rect">
            <a:avLst/>
          </a:prstGeom>
          <a:noFill/>
        </p:spPr>
        <p:txBody>
          <a:bodyPr wrap="none" rtlCol="0">
            <a:spAutoFit/>
          </a:bodyPr>
          <a:lstStyle/>
          <a:p>
            <a:r>
              <a:rPr lang="en-US"/>
              <a:t>(MAGeCK-VISPR, 2015)</a:t>
            </a:r>
          </a:p>
        </p:txBody>
      </p:sp>
    </p:spTree>
    <p:extLst>
      <p:ext uri="{BB962C8B-B14F-4D97-AF65-F5344CB8AC3E}">
        <p14:creationId xmlns:p14="http://schemas.microsoft.com/office/powerpoint/2010/main" val="1891759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lstStyle/>
          <a:p>
            <a:r>
              <a:rPr lang="en-US"/>
              <a:t>Analysis steps</a:t>
            </a:r>
          </a:p>
        </p:txBody>
      </p:sp>
      <p:sp>
        <p:nvSpPr>
          <p:cNvPr id="5" name="Slide Number Placeholder 4">
            <a:extLst>
              <a:ext uri="{FF2B5EF4-FFF2-40B4-BE49-F238E27FC236}">
                <a16:creationId xmlns:a16="http://schemas.microsoft.com/office/drawing/2014/main" id="{F5AE234D-FEC5-40A9-B8BF-7B993CE98752}"/>
              </a:ext>
            </a:extLst>
          </p:cNvPr>
          <p:cNvSpPr>
            <a:spLocks noGrp="1"/>
          </p:cNvSpPr>
          <p:nvPr>
            <p:ph type="sldNum" sz="quarter" idx="12"/>
          </p:nvPr>
        </p:nvSpPr>
        <p:spPr/>
        <p:txBody>
          <a:bodyPr/>
          <a:lstStyle/>
          <a:p>
            <a:fld id="{371B65F6-4172-4674-96A7-FF623C1658F6}" type="slidenum">
              <a:rPr lang="en-US" smtClean="0"/>
              <a:t>109</a:t>
            </a:fld>
            <a:endParaRPr lang="en-US"/>
          </a:p>
        </p:txBody>
      </p:sp>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9" name="Freeform: Shape 8">
              <a:extLst>
                <a:ext uri="{FF2B5EF4-FFF2-40B4-BE49-F238E27FC236}">
                  <a16:creationId xmlns:a16="http://schemas.microsoft.com/office/drawing/2014/main" id="{804FD48D-F299-4039-A83D-107C82C89A71}"/>
                </a:ext>
              </a:extLst>
            </p:cNvPr>
            <p:cNvSpPr/>
            <p:nvPr/>
          </p:nvSpPr>
          <p:spPr>
            <a:xfrm>
              <a:off x="3273353" y="2814490"/>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accent1"/>
                </a:solidFill>
              </a:endParaRPr>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6488748" y="2814490"/>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0" name="TextBox 9">
              <a:extLst>
                <a:ext uri="{FF2B5EF4-FFF2-40B4-BE49-F238E27FC236}">
                  <a16:creationId xmlns:a16="http://schemas.microsoft.com/office/drawing/2014/main" id="{45E4C2B6-2F4B-4EEE-89C6-739BBA3AFB55}"/>
                </a:ext>
              </a:extLst>
            </p:cNvPr>
            <p:cNvSpPr txBox="1"/>
            <p:nvPr/>
          </p:nvSpPr>
          <p:spPr>
            <a:xfrm>
              <a:off x="3307937" y="3018458"/>
              <a:ext cx="1097280" cy="646331"/>
            </a:xfrm>
            <a:prstGeom prst="rect">
              <a:avLst/>
            </a:prstGeom>
            <a:noFill/>
          </p:spPr>
          <p:txBody>
            <a:bodyPr wrap="square" rtlCol="0">
              <a:spAutoFit/>
            </a:bodyPr>
            <a:lstStyle/>
            <a:p>
              <a:pPr algn="ctr"/>
              <a:r>
                <a:rPr lang="en-US" b="1">
                  <a:solidFill>
                    <a:schemeClr val="bg1"/>
                  </a:solidFill>
                </a:rPr>
                <a:t>Read mapping</a:t>
              </a:r>
            </a:p>
          </p:txBody>
        </p:sp>
        <p:sp>
          <p:nvSpPr>
            <p:cNvPr id="15" name="TextBox 14">
              <a:extLst>
                <a:ext uri="{FF2B5EF4-FFF2-40B4-BE49-F238E27FC236}">
                  <a16:creationId xmlns:a16="http://schemas.microsoft.com/office/drawing/2014/main" id="{07DDED6D-6D7F-428F-8FD8-6C304BBF20A8}"/>
                </a:ext>
              </a:extLst>
            </p:cNvPr>
            <p:cNvSpPr txBox="1"/>
            <p:nvPr/>
          </p:nvSpPr>
          <p:spPr>
            <a:xfrm>
              <a:off x="6376080" y="3018457"/>
              <a:ext cx="1574459" cy="646331"/>
            </a:xfrm>
            <a:prstGeom prst="rect">
              <a:avLst/>
            </a:prstGeom>
            <a:noFill/>
          </p:spPr>
          <p:txBody>
            <a:bodyPr wrap="square" rtlCol="0">
              <a:spAutoFit/>
            </a:bodyPr>
            <a:lstStyle/>
            <a:p>
              <a:pPr algn="ctr"/>
              <a:r>
                <a:rPr lang="en-US"/>
                <a:t>Enrichment calculation</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799934" cy="369332"/>
            </a:xfrm>
            <a:prstGeom prst="rect">
              <a:avLst/>
            </a:prstGeom>
            <a:noFill/>
          </p:spPr>
          <p:txBody>
            <a:bodyPr wrap="none" rtlCol="0">
              <a:spAutoFit/>
            </a:bodyPr>
            <a:lstStyle/>
            <a:p>
              <a:r>
                <a:rPr lang="en-US"/>
                <a:t>Guide</a:t>
              </a:r>
              <a:r>
                <a:rPr lang="en-US">
                  <a:sym typeface="Wingdings" panose="05000000000000000000" pitchFamily="2" charset="2"/>
                </a:rPr>
                <a:t></a:t>
              </a:r>
              <a:r>
                <a:rPr lang="en-US"/>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a:t>Sequencing</a:t>
              </a:r>
            </a:p>
          </p:txBody>
        </p:sp>
      </p:grpSp>
    </p:spTree>
    <p:extLst>
      <p:ext uri="{BB962C8B-B14F-4D97-AF65-F5344CB8AC3E}">
        <p14:creationId xmlns:p14="http://schemas.microsoft.com/office/powerpoint/2010/main" val="268760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 curious discovery in a Spanish salt marsh…</a:t>
            </a:r>
          </a:p>
        </p:txBody>
      </p:sp>
      <p:sp>
        <p:nvSpPr>
          <p:cNvPr id="5" name="Content Placeholder 2">
            <a:extLst>
              <a:ext uri="{FF2B5EF4-FFF2-40B4-BE49-F238E27FC236}">
                <a16:creationId xmlns:a16="http://schemas.microsoft.com/office/drawing/2014/main" id="{3A00C51E-9BCC-4D5A-A187-FF310F892629}"/>
              </a:ext>
            </a:extLst>
          </p:cNvPr>
          <p:cNvSpPr>
            <a:spLocks noGrp="1"/>
          </p:cNvSpPr>
          <p:nvPr>
            <p:ph idx="1"/>
          </p:nvPr>
        </p:nvSpPr>
        <p:spPr>
          <a:xfrm>
            <a:off x="6648694" y="3007019"/>
            <a:ext cx="5354940" cy="381056"/>
          </a:xfrm>
        </p:spPr>
        <p:txBody>
          <a:bodyPr vert="horz" lIns="91440" tIns="45720" rIns="91440" bIns="45720" rtlCol="0" anchor="t">
            <a:normAutofit/>
          </a:bodyPr>
          <a:lstStyle/>
          <a:p>
            <a:pPr marL="0" indent="0" algn="ctr">
              <a:buNone/>
            </a:pPr>
            <a:r>
              <a:rPr lang="en-US" sz="1600" b="1"/>
              <a:t>C</a:t>
            </a:r>
            <a:r>
              <a:rPr lang="en-US" sz="1600"/>
              <a:t>lustered </a:t>
            </a:r>
            <a:r>
              <a:rPr lang="en-US" sz="1600" b="1"/>
              <a:t>r</a:t>
            </a:r>
            <a:r>
              <a:rPr lang="en-US" sz="1600"/>
              <a:t>egularly </a:t>
            </a:r>
            <a:r>
              <a:rPr lang="en-US" sz="1600" b="1"/>
              <a:t>i</a:t>
            </a:r>
            <a:r>
              <a:rPr lang="en-US" sz="1600"/>
              <a:t>nterspersed </a:t>
            </a:r>
            <a:r>
              <a:rPr lang="en-US" sz="1600" b="1"/>
              <a:t>s</a:t>
            </a:r>
            <a:r>
              <a:rPr lang="en-US" sz="1600"/>
              <a:t>hort </a:t>
            </a:r>
            <a:r>
              <a:rPr lang="en-US" sz="1600" b="1"/>
              <a:t>p</a:t>
            </a:r>
            <a:r>
              <a:rPr lang="en-US" sz="1600"/>
              <a:t>alindromic </a:t>
            </a:r>
            <a:r>
              <a:rPr lang="en-US" sz="1600" b="1"/>
              <a:t>r</a:t>
            </a:r>
            <a:r>
              <a:rPr lang="en-US" sz="1600"/>
              <a:t>epeats</a:t>
            </a:r>
            <a:endParaRPr lang="en-US" sz="1600" b="1"/>
          </a:p>
        </p:txBody>
      </p:sp>
      <p:sp>
        <p:nvSpPr>
          <p:cNvPr id="11" name="Slide Number Placeholder 10">
            <a:extLst>
              <a:ext uri="{FF2B5EF4-FFF2-40B4-BE49-F238E27FC236}">
                <a16:creationId xmlns:a16="http://schemas.microsoft.com/office/drawing/2014/main" id="{E9F492DF-6CF1-4C20-BED3-BD00417AE39A}"/>
              </a:ext>
            </a:extLst>
          </p:cNvPr>
          <p:cNvSpPr>
            <a:spLocks noGrp="1"/>
          </p:cNvSpPr>
          <p:nvPr>
            <p:ph type="sldNum" sz="quarter" idx="12"/>
          </p:nvPr>
        </p:nvSpPr>
        <p:spPr/>
        <p:txBody>
          <a:bodyPr/>
          <a:lstStyle/>
          <a:p>
            <a:fld id="{371B65F6-4172-4674-96A7-FF623C1658F6}" type="slidenum">
              <a:rPr lang="en-US" smtClean="0"/>
              <a:t>11</a:t>
            </a:fld>
            <a:endParaRPr lang="en-US"/>
          </a:p>
        </p:txBody>
      </p:sp>
      <p:pic>
        <p:nvPicPr>
          <p:cNvPr id="7" name="Image" descr="Image">
            <a:extLst>
              <a:ext uri="{FF2B5EF4-FFF2-40B4-BE49-F238E27FC236}">
                <a16:creationId xmlns:a16="http://schemas.microsoft.com/office/drawing/2014/main" id="{4CDE09C6-860A-22FA-B1A8-350793B4A5BE}"/>
              </a:ext>
            </a:extLst>
          </p:cNvPr>
          <p:cNvPicPr>
            <a:picLocks noChangeAspect="1"/>
          </p:cNvPicPr>
          <p:nvPr/>
        </p:nvPicPr>
        <p:blipFill>
          <a:blip r:embed="rId3"/>
          <a:srcRect r="24908"/>
          <a:stretch>
            <a:fillRect/>
          </a:stretch>
        </p:blipFill>
        <p:spPr>
          <a:xfrm>
            <a:off x="367237" y="1417638"/>
            <a:ext cx="5728764" cy="3178763"/>
          </a:xfrm>
          <a:prstGeom prst="rect">
            <a:avLst/>
          </a:prstGeom>
          <a:ln w="12700">
            <a:miter lim="400000"/>
          </a:ln>
        </p:spPr>
      </p:pic>
      <p:pic>
        <p:nvPicPr>
          <p:cNvPr id="9" name="Image" descr="Image">
            <a:extLst>
              <a:ext uri="{FF2B5EF4-FFF2-40B4-BE49-F238E27FC236}">
                <a16:creationId xmlns:a16="http://schemas.microsoft.com/office/drawing/2014/main" id="{68C7375F-6928-8D56-91E3-8AD213D475CC}"/>
              </a:ext>
            </a:extLst>
          </p:cNvPr>
          <p:cNvPicPr>
            <a:picLocks noChangeAspect="1"/>
          </p:cNvPicPr>
          <p:nvPr/>
        </p:nvPicPr>
        <p:blipFill>
          <a:blip r:embed="rId4"/>
          <a:stretch>
            <a:fillRect/>
          </a:stretch>
        </p:blipFill>
        <p:spPr>
          <a:xfrm>
            <a:off x="1424379" y="3635548"/>
            <a:ext cx="4309864" cy="2874910"/>
          </a:xfrm>
          <a:prstGeom prst="rect">
            <a:avLst/>
          </a:prstGeom>
          <a:ln w="12700">
            <a:miter lim="400000"/>
          </a:ln>
        </p:spPr>
      </p:pic>
      <p:sp>
        <p:nvSpPr>
          <p:cNvPr id="14" name="1989">
            <a:extLst>
              <a:ext uri="{FF2B5EF4-FFF2-40B4-BE49-F238E27FC236}">
                <a16:creationId xmlns:a16="http://schemas.microsoft.com/office/drawing/2014/main" id="{FA9B1BD2-5B1D-3894-ACEF-948B9A1EC0E8}"/>
              </a:ext>
            </a:extLst>
          </p:cNvPr>
          <p:cNvSpPr/>
          <p:nvPr/>
        </p:nvSpPr>
        <p:spPr>
          <a:xfrm flipH="1">
            <a:off x="58167" y="1445941"/>
            <a:ext cx="1366212" cy="928725"/>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lvl="2" indent="448055" algn="l" defTabSz="1194786">
              <a:lnSpc>
                <a:spcPct val="90000"/>
              </a:lnSpc>
              <a:spcBef>
                <a:spcPts val="2200"/>
              </a:spcBef>
              <a:defRPr sz="2352" b="1">
                <a:solidFill>
                  <a:srgbClr val="000000"/>
                </a:solidFill>
              </a:defRPr>
            </a:pPr>
            <a:r>
              <a:t>1989</a:t>
            </a:r>
          </a:p>
        </p:txBody>
      </p:sp>
      <p:pic>
        <p:nvPicPr>
          <p:cNvPr id="17" name="Image" descr="Image">
            <a:extLst>
              <a:ext uri="{FF2B5EF4-FFF2-40B4-BE49-F238E27FC236}">
                <a16:creationId xmlns:a16="http://schemas.microsoft.com/office/drawing/2014/main" id="{86559423-D211-D451-7646-1FEA898C1AF4}"/>
              </a:ext>
            </a:extLst>
          </p:cNvPr>
          <p:cNvPicPr>
            <a:picLocks noChangeAspect="1"/>
          </p:cNvPicPr>
          <p:nvPr/>
        </p:nvPicPr>
        <p:blipFill>
          <a:blip r:embed="rId5"/>
          <a:srcRect l="2166" t="2419"/>
          <a:stretch>
            <a:fillRect/>
          </a:stretch>
        </p:blipFill>
        <p:spPr>
          <a:xfrm>
            <a:off x="1406767" y="1977519"/>
            <a:ext cx="1216527" cy="1086529"/>
          </a:xfrm>
          <a:prstGeom prst="rect">
            <a:avLst/>
          </a:prstGeom>
          <a:ln w="12700">
            <a:miter lim="400000"/>
          </a:ln>
        </p:spPr>
      </p:pic>
      <p:pic>
        <p:nvPicPr>
          <p:cNvPr id="20" name="Image" descr="Image">
            <a:extLst>
              <a:ext uri="{FF2B5EF4-FFF2-40B4-BE49-F238E27FC236}">
                <a16:creationId xmlns:a16="http://schemas.microsoft.com/office/drawing/2014/main" id="{7E524D5F-D52A-BD56-9925-B4A3546EBE0C}"/>
              </a:ext>
            </a:extLst>
          </p:cNvPr>
          <p:cNvPicPr>
            <a:picLocks noChangeAspect="1"/>
          </p:cNvPicPr>
          <p:nvPr/>
        </p:nvPicPr>
        <p:blipFill>
          <a:blip r:embed="rId5"/>
          <a:srcRect l="2166" t="2419"/>
          <a:stretch>
            <a:fillRect/>
          </a:stretch>
        </p:blipFill>
        <p:spPr>
          <a:xfrm>
            <a:off x="3597401" y="2429119"/>
            <a:ext cx="1216527" cy="1086529"/>
          </a:xfrm>
          <a:prstGeom prst="rect">
            <a:avLst/>
          </a:prstGeom>
          <a:ln w="12700">
            <a:miter lim="400000"/>
          </a:ln>
        </p:spPr>
      </p:pic>
      <p:sp>
        <p:nvSpPr>
          <p:cNvPr id="3" name="Line">
            <a:extLst>
              <a:ext uri="{FF2B5EF4-FFF2-40B4-BE49-F238E27FC236}">
                <a16:creationId xmlns:a16="http://schemas.microsoft.com/office/drawing/2014/main" id="{F14FF71E-9CAE-A21F-0866-6B7D04242247}"/>
              </a:ext>
            </a:extLst>
          </p:cNvPr>
          <p:cNvSpPr/>
          <p:nvPr/>
        </p:nvSpPr>
        <p:spPr>
          <a:xfrm>
            <a:off x="5422536" y="1650397"/>
            <a:ext cx="1177616" cy="0"/>
          </a:xfrm>
          <a:prstGeom prst="line">
            <a:avLst/>
          </a:prstGeom>
          <a:ln w="76200">
            <a:solidFill>
              <a:srgbClr val="000000"/>
            </a:solidFill>
            <a:miter lim="400000"/>
            <a:tailEnd type="triangle"/>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pic>
        <p:nvPicPr>
          <p:cNvPr id="6" name="Image" descr="Image">
            <a:extLst>
              <a:ext uri="{FF2B5EF4-FFF2-40B4-BE49-F238E27FC236}">
                <a16:creationId xmlns:a16="http://schemas.microsoft.com/office/drawing/2014/main" id="{5327BCFD-1B4C-A9D5-962B-63D843DA0D39}"/>
              </a:ext>
            </a:extLst>
          </p:cNvPr>
          <p:cNvPicPr>
            <a:picLocks noChangeAspect="1"/>
          </p:cNvPicPr>
          <p:nvPr/>
        </p:nvPicPr>
        <p:blipFill>
          <a:blip r:embed="rId6"/>
          <a:stretch>
            <a:fillRect/>
          </a:stretch>
        </p:blipFill>
        <p:spPr>
          <a:xfrm>
            <a:off x="6280435" y="4123039"/>
            <a:ext cx="5723199" cy="1922637"/>
          </a:xfrm>
          <a:prstGeom prst="rect">
            <a:avLst/>
          </a:prstGeom>
          <a:ln w="12700">
            <a:miter lim="400000"/>
          </a:ln>
        </p:spPr>
      </p:pic>
      <p:sp>
        <p:nvSpPr>
          <p:cNvPr id="8" name="Line">
            <a:extLst>
              <a:ext uri="{FF2B5EF4-FFF2-40B4-BE49-F238E27FC236}">
                <a16:creationId xmlns:a16="http://schemas.microsoft.com/office/drawing/2014/main" id="{4826EE47-FD68-06B3-E3DB-D3D2CA2299B6}"/>
              </a:ext>
            </a:extLst>
          </p:cNvPr>
          <p:cNvSpPr/>
          <p:nvPr/>
        </p:nvSpPr>
        <p:spPr>
          <a:xfrm>
            <a:off x="9328440" y="3429000"/>
            <a:ext cx="0" cy="597929"/>
          </a:xfrm>
          <a:prstGeom prst="line">
            <a:avLst/>
          </a:prstGeom>
          <a:ln w="76200">
            <a:solidFill>
              <a:srgbClr val="000000"/>
            </a:solidFill>
            <a:miter lim="400000"/>
            <a:tailEnd type="triangle"/>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sp>
        <p:nvSpPr>
          <p:cNvPr id="10" name="Mojica et al., Journal of Molecular Evolution (2005)">
            <a:extLst>
              <a:ext uri="{FF2B5EF4-FFF2-40B4-BE49-F238E27FC236}">
                <a16:creationId xmlns:a16="http://schemas.microsoft.com/office/drawing/2014/main" id="{228CAD7B-EEDA-F31C-4BBF-5B8F7D17D48F}"/>
              </a:ext>
            </a:extLst>
          </p:cNvPr>
          <p:cNvSpPr/>
          <p:nvPr/>
        </p:nvSpPr>
        <p:spPr>
          <a:xfrm>
            <a:off x="6354517" y="6093476"/>
            <a:ext cx="3805482" cy="3443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50800" tIns="50800" rIns="50800" bIns="5080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lnSpc>
                <a:spcPct val="90000"/>
              </a:lnSpc>
              <a:spcBef>
                <a:spcPts val="4500"/>
              </a:spcBef>
              <a:defRPr b="1">
                <a:solidFill>
                  <a:srgbClr val="000000"/>
                </a:solidFill>
              </a:defRPr>
            </a:pPr>
            <a:r>
              <a:rPr sz="1200"/>
              <a:t>Mojica et al., </a:t>
            </a:r>
            <a:r>
              <a:rPr sz="1200" i="1"/>
              <a:t>Journal of Molecular Evolution (2005)</a:t>
            </a:r>
          </a:p>
        </p:txBody>
      </p:sp>
      <p:pic>
        <p:nvPicPr>
          <p:cNvPr id="13" name="Picture 9" descr="Text&#10;&#10;Description automatically generated">
            <a:extLst>
              <a:ext uri="{FF2B5EF4-FFF2-40B4-BE49-F238E27FC236}">
                <a16:creationId xmlns:a16="http://schemas.microsoft.com/office/drawing/2014/main" id="{66EC4BAB-E02C-1468-C116-2D6A2C0A2754}"/>
              </a:ext>
            </a:extLst>
          </p:cNvPr>
          <p:cNvPicPr>
            <a:picLocks noChangeAspect="1"/>
          </p:cNvPicPr>
          <p:nvPr/>
        </p:nvPicPr>
        <p:blipFill>
          <a:blip r:embed="rId7"/>
          <a:stretch>
            <a:fillRect/>
          </a:stretch>
        </p:blipFill>
        <p:spPr>
          <a:xfrm>
            <a:off x="6820952" y="1470127"/>
            <a:ext cx="4780813" cy="1400198"/>
          </a:xfrm>
          <a:prstGeom prst="rect">
            <a:avLst/>
          </a:prstGeom>
        </p:spPr>
      </p:pic>
    </p:spTree>
    <p:extLst>
      <p:ext uri="{BB962C8B-B14F-4D97-AF65-F5344CB8AC3E}">
        <p14:creationId xmlns:p14="http://schemas.microsoft.com/office/powerpoint/2010/main" val="3274513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F2DD-2F0D-489F-8629-DEA8CC9C824A}"/>
              </a:ext>
            </a:extLst>
          </p:cNvPr>
          <p:cNvSpPr>
            <a:spLocks noGrp="1"/>
          </p:cNvSpPr>
          <p:nvPr>
            <p:ph type="title"/>
          </p:nvPr>
        </p:nvSpPr>
        <p:spPr>
          <a:xfrm>
            <a:off x="838200" y="348193"/>
            <a:ext cx="10515600" cy="1325563"/>
          </a:xfrm>
        </p:spPr>
        <p:txBody>
          <a:bodyPr/>
          <a:lstStyle/>
          <a:p>
            <a:r>
              <a:rPr lang="en-US"/>
              <a:t>Read mapping</a:t>
            </a:r>
          </a:p>
        </p:txBody>
      </p:sp>
      <p:sp>
        <p:nvSpPr>
          <p:cNvPr id="3" name="Content Placeholder 2">
            <a:extLst>
              <a:ext uri="{FF2B5EF4-FFF2-40B4-BE49-F238E27FC236}">
                <a16:creationId xmlns:a16="http://schemas.microsoft.com/office/drawing/2014/main" id="{C93F1D6F-00F6-4A14-ACEA-524FA0CB785F}"/>
              </a:ext>
            </a:extLst>
          </p:cNvPr>
          <p:cNvSpPr>
            <a:spLocks noGrp="1"/>
          </p:cNvSpPr>
          <p:nvPr>
            <p:ph idx="1"/>
          </p:nvPr>
        </p:nvSpPr>
        <p:spPr>
          <a:xfrm>
            <a:off x="838200" y="1825625"/>
            <a:ext cx="10291233" cy="4351338"/>
          </a:xfrm>
        </p:spPr>
        <p:txBody>
          <a:bodyPr>
            <a:normAutofit/>
          </a:bodyPr>
          <a:lstStyle/>
          <a:p>
            <a:r>
              <a:rPr lang="en-US" sz="2400"/>
              <a:t>Map the gRNA spacer to your library of sgRNAs to get read counts</a:t>
            </a:r>
          </a:p>
          <a:p>
            <a:r>
              <a:rPr lang="en-US" sz="2400"/>
              <a:t>Considerations:</a:t>
            </a:r>
          </a:p>
          <a:p>
            <a:pPr lvl="1"/>
            <a:r>
              <a:rPr lang="en-US" sz="2000"/>
              <a:t>How many mismatch do I want to allow?</a:t>
            </a:r>
          </a:p>
          <a:p>
            <a:pPr lvl="2"/>
            <a:r>
              <a:rPr lang="en-US" sz="1800"/>
              <a:t>Start with 0 mismatch, usually up to 1</a:t>
            </a:r>
          </a:p>
          <a:p>
            <a:pPr lvl="1"/>
            <a:r>
              <a:rPr lang="en-US" sz="2000"/>
              <a:t>Base editing screen: should allow for base edits</a:t>
            </a:r>
          </a:p>
        </p:txBody>
      </p:sp>
      <p:sp>
        <p:nvSpPr>
          <p:cNvPr id="5" name="Slide Number Placeholder 4">
            <a:extLst>
              <a:ext uri="{FF2B5EF4-FFF2-40B4-BE49-F238E27FC236}">
                <a16:creationId xmlns:a16="http://schemas.microsoft.com/office/drawing/2014/main" id="{4E32E425-BDC0-4202-922F-8EBDF0B7C836}"/>
              </a:ext>
            </a:extLst>
          </p:cNvPr>
          <p:cNvSpPr>
            <a:spLocks noGrp="1"/>
          </p:cNvSpPr>
          <p:nvPr>
            <p:ph type="sldNum" sz="quarter" idx="12"/>
          </p:nvPr>
        </p:nvSpPr>
        <p:spPr/>
        <p:txBody>
          <a:bodyPr/>
          <a:lstStyle/>
          <a:p>
            <a:fld id="{371B65F6-4172-4674-96A7-FF623C1658F6}" type="slidenum">
              <a:rPr lang="en-US" smtClean="0"/>
              <a:t>110</a:t>
            </a:fld>
            <a:endParaRPr lang="en-US"/>
          </a:p>
        </p:txBody>
      </p:sp>
      <p:grpSp>
        <p:nvGrpSpPr>
          <p:cNvPr id="11" name="Group 10">
            <a:extLst>
              <a:ext uri="{FF2B5EF4-FFF2-40B4-BE49-F238E27FC236}">
                <a16:creationId xmlns:a16="http://schemas.microsoft.com/office/drawing/2014/main" id="{99F13096-D9A4-4367-A578-7ADF96893588}"/>
              </a:ext>
            </a:extLst>
          </p:cNvPr>
          <p:cNvGrpSpPr/>
          <p:nvPr/>
        </p:nvGrpSpPr>
        <p:grpSpPr>
          <a:xfrm>
            <a:off x="8206081" y="4775957"/>
            <a:ext cx="3541419" cy="369332"/>
            <a:chOff x="5509448" y="1130579"/>
            <a:chExt cx="3541419" cy="369332"/>
          </a:xfrm>
        </p:grpSpPr>
        <p:grpSp>
          <p:nvGrpSpPr>
            <p:cNvPr id="4" name="Group 3">
              <a:extLst>
                <a:ext uri="{FF2B5EF4-FFF2-40B4-BE49-F238E27FC236}">
                  <a16:creationId xmlns:a16="http://schemas.microsoft.com/office/drawing/2014/main" id="{2E08F552-A03D-4EFF-951D-E45384B7FF83}"/>
                </a:ext>
              </a:extLst>
            </p:cNvPr>
            <p:cNvGrpSpPr/>
            <p:nvPr/>
          </p:nvGrpSpPr>
          <p:grpSpPr>
            <a:xfrm>
              <a:off x="5529250" y="1206330"/>
              <a:ext cx="3521617" cy="260160"/>
              <a:chOff x="2615184" y="2182368"/>
              <a:chExt cx="9076944" cy="243840"/>
            </a:xfrm>
          </p:grpSpPr>
          <p:sp>
            <p:nvSpPr>
              <p:cNvPr id="6" name="Rectangle 5">
                <a:extLst>
                  <a:ext uri="{FF2B5EF4-FFF2-40B4-BE49-F238E27FC236}">
                    <a16:creationId xmlns:a16="http://schemas.microsoft.com/office/drawing/2014/main" id="{8716C006-3095-4342-81E7-A0CA40EFC5D7}"/>
                  </a:ext>
                </a:extLst>
              </p:cNvPr>
              <p:cNvSpPr/>
              <p:nvPr/>
            </p:nvSpPr>
            <p:spPr>
              <a:xfrm>
                <a:off x="2615184" y="2182368"/>
                <a:ext cx="1377696" cy="2438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0A4974DE-DC55-43C4-970E-63523E354975}"/>
                  </a:ext>
                </a:extLst>
              </p:cNvPr>
              <p:cNvSpPr/>
              <p:nvPr/>
            </p:nvSpPr>
            <p:spPr>
              <a:xfrm>
                <a:off x="3992880" y="2182368"/>
                <a:ext cx="2401824" cy="243840"/>
              </a:xfrm>
              <a:prstGeom prst="rect">
                <a:avLst/>
              </a:prstGeom>
              <a:solidFill>
                <a:srgbClr val="48D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EFE5AA1A-2B99-4CC0-9760-3325DE3BDCA4}"/>
                  </a:ext>
                </a:extLst>
              </p:cNvPr>
              <p:cNvSpPr/>
              <p:nvPr/>
            </p:nvSpPr>
            <p:spPr>
              <a:xfrm>
                <a:off x="6394704" y="2182368"/>
                <a:ext cx="5297424" cy="243840"/>
              </a:xfrm>
              <a:prstGeom prst="rect">
                <a:avLst/>
              </a:prstGeom>
              <a:solidFill>
                <a:srgbClr val="4A75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grpSp>
        <p:sp>
          <p:nvSpPr>
            <p:cNvPr id="10" name="TextBox 9">
              <a:extLst>
                <a:ext uri="{FF2B5EF4-FFF2-40B4-BE49-F238E27FC236}">
                  <a16:creationId xmlns:a16="http://schemas.microsoft.com/office/drawing/2014/main" id="{969ECC36-738D-41CB-8AA7-747DBA27B559}"/>
                </a:ext>
              </a:extLst>
            </p:cNvPr>
            <p:cNvSpPr txBox="1"/>
            <p:nvPr/>
          </p:nvSpPr>
          <p:spPr>
            <a:xfrm>
              <a:off x="5509448" y="1130579"/>
              <a:ext cx="2040467" cy="369332"/>
            </a:xfrm>
            <a:prstGeom prst="rect">
              <a:avLst/>
            </a:prstGeom>
            <a:noFill/>
          </p:spPr>
          <p:txBody>
            <a:bodyPr wrap="square">
              <a:spAutoFit/>
            </a:bodyPr>
            <a:lstStyle/>
            <a:p>
              <a:pPr algn="ctr"/>
              <a:r>
                <a:rPr lang="en-US">
                  <a:solidFill>
                    <a:schemeClr val="tx1"/>
                  </a:solidFill>
                </a:rPr>
                <a:t>spacer</a:t>
              </a:r>
            </a:p>
          </p:txBody>
        </p:sp>
      </p:grpSp>
      <p:sp>
        <p:nvSpPr>
          <p:cNvPr id="12" name="Rectangle 11">
            <a:extLst>
              <a:ext uri="{FF2B5EF4-FFF2-40B4-BE49-F238E27FC236}">
                <a16:creationId xmlns:a16="http://schemas.microsoft.com/office/drawing/2014/main" id="{EB2FC5DE-9784-483B-BC4C-DEE481208E98}"/>
              </a:ext>
            </a:extLst>
          </p:cNvPr>
          <p:cNvSpPr/>
          <p:nvPr/>
        </p:nvSpPr>
        <p:spPr>
          <a:xfrm>
            <a:off x="9567327" y="5671546"/>
            <a:ext cx="931845" cy="260160"/>
          </a:xfrm>
          <a:prstGeom prst="rect">
            <a:avLst/>
          </a:prstGeom>
          <a:solidFill>
            <a:srgbClr val="48D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036E5DA1-36E1-470D-A26A-AEE4C2C478A1}"/>
              </a:ext>
            </a:extLst>
          </p:cNvPr>
          <p:cNvSpPr txBox="1"/>
          <p:nvPr/>
        </p:nvSpPr>
        <p:spPr>
          <a:xfrm>
            <a:off x="9567327" y="4099858"/>
            <a:ext cx="798617" cy="400110"/>
          </a:xfrm>
          <a:prstGeom prst="rect">
            <a:avLst/>
          </a:prstGeom>
          <a:noFill/>
        </p:spPr>
        <p:txBody>
          <a:bodyPr wrap="none" rtlCol="0">
            <a:spAutoFit/>
          </a:bodyPr>
          <a:lstStyle/>
          <a:p>
            <a:r>
              <a:rPr lang="en-US" sz="2000" b="1"/>
              <a:t>Input</a:t>
            </a:r>
          </a:p>
        </p:txBody>
      </p:sp>
      <p:sp>
        <p:nvSpPr>
          <p:cNvPr id="16" name="Content Placeholder 2">
            <a:extLst>
              <a:ext uri="{FF2B5EF4-FFF2-40B4-BE49-F238E27FC236}">
                <a16:creationId xmlns:a16="http://schemas.microsoft.com/office/drawing/2014/main" id="{D33FBCB4-13A2-4AEA-936B-8229F5A3901C}"/>
              </a:ext>
            </a:extLst>
          </p:cNvPr>
          <p:cNvSpPr txBox="1">
            <a:spLocks/>
          </p:cNvSpPr>
          <p:nvPr/>
        </p:nvSpPr>
        <p:spPr>
          <a:xfrm>
            <a:off x="872068" y="4299913"/>
            <a:ext cx="7222065" cy="2421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Two methods</a:t>
            </a:r>
          </a:p>
          <a:p>
            <a:pPr marL="914400" lvl="1" indent="-457200">
              <a:buFont typeface="Arial" panose="020B0604020202020204" pitchFamily="34" charset="0"/>
              <a:buAutoNum type="arabicPeriod"/>
            </a:pPr>
            <a:r>
              <a:rPr lang="en-US" sz="2000"/>
              <a:t>MAGeCK (mageck count)</a:t>
            </a:r>
          </a:p>
          <a:p>
            <a:pPr marL="914400" lvl="2" indent="0">
              <a:buFont typeface="Arial" panose="020B0604020202020204" pitchFamily="34" charset="0"/>
              <a:buNone/>
            </a:pPr>
            <a:r>
              <a:rPr lang="en-US" sz="1800"/>
              <a:t>Automatically determines gRNA spacer start/end</a:t>
            </a:r>
          </a:p>
          <a:p>
            <a:pPr marL="914400" lvl="1" indent="-457200">
              <a:buFont typeface="Arial" panose="020B0604020202020204" pitchFamily="34" charset="0"/>
              <a:buAutoNum type="arabicPeriod"/>
            </a:pPr>
            <a:r>
              <a:rPr lang="en-US" sz="2000"/>
              <a:t>Classic read mapping methods (ex. bowtie)</a:t>
            </a:r>
          </a:p>
          <a:p>
            <a:pPr marL="914400" lvl="2" indent="0">
              <a:buFont typeface="Arial" panose="020B0604020202020204" pitchFamily="34" charset="0"/>
              <a:buNone/>
            </a:pPr>
            <a:r>
              <a:rPr lang="en-US" sz="1800"/>
              <a:t>Requires read trimming based on known start/end position or sequence</a:t>
            </a:r>
          </a:p>
          <a:p>
            <a:pPr lvl="1"/>
            <a:endParaRPr lang="en-US" sz="2000"/>
          </a:p>
        </p:txBody>
      </p:sp>
    </p:spTree>
    <p:extLst>
      <p:ext uri="{BB962C8B-B14F-4D97-AF65-F5344CB8AC3E}">
        <p14:creationId xmlns:p14="http://schemas.microsoft.com/office/powerpoint/2010/main" val="33421609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33D2-D307-4AC5-861E-40D6FD181638}"/>
              </a:ext>
            </a:extLst>
          </p:cNvPr>
          <p:cNvSpPr>
            <a:spLocks noGrp="1"/>
          </p:cNvSpPr>
          <p:nvPr>
            <p:ph type="title"/>
          </p:nvPr>
        </p:nvSpPr>
        <p:spPr/>
        <p:txBody>
          <a:bodyPr/>
          <a:lstStyle/>
          <a:p>
            <a:r>
              <a:rPr lang="en-US"/>
              <a:t>QC</a:t>
            </a:r>
          </a:p>
        </p:txBody>
      </p:sp>
      <p:sp>
        <p:nvSpPr>
          <p:cNvPr id="3" name="Content Placeholder 2">
            <a:extLst>
              <a:ext uri="{FF2B5EF4-FFF2-40B4-BE49-F238E27FC236}">
                <a16:creationId xmlns:a16="http://schemas.microsoft.com/office/drawing/2014/main" id="{D7776941-5D51-482C-813B-0D5A58AC7625}"/>
              </a:ext>
            </a:extLst>
          </p:cNvPr>
          <p:cNvSpPr>
            <a:spLocks noGrp="1"/>
          </p:cNvSpPr>
          <p:nvPr>
            <p:ph idx="1"/>
          </p:nvPr>
        </p:nvSpPr>
        <p:spPr>
          <a:xfrm>
            <a:off x="609600" y="1600201"/>
            <a:ext cx="6732896" cy="4525963"/>
          </a:xfrm>
        </p:spPr>
        <p:txBody>
          <a:bodyPr>
            <a:normAutofit/>
          </a:bodyPr>
          <a:lstStyle/>
          <a:p>
            <a:pPr marL="514350" indent="-514350">
              <a:buAutoNum type="arabicPeriod"/>
            </a:pPr>
            <a:r>
              <a:rPr lang="en-US" sz="2400">
                <a:solidFill>
                  <a:schemeClr val="bg1">
                    <a:lumMod val="75000"/>
                  </a:schemeClr>
                </a:solidFill>
              </a:rPr>
              <a:t>Sequence</a:t>
            </a:r>
          </a:p>
          <a:p>
            <a:pPr marL="514350" indent="-514350">
              <a:buAutoNum type="arabicPeriod"/>
            </a:pPr>
            <a:r>
              <a:rPr lang="en-US" sz="2400"/>
              <a:t>Read count</a:t>
            </a:r>
          </a:p>
          <a:p>
            <a:pPr lvl="1"/>
            <a:r>
              <a:rPr lang="en-US" sz="2000"/>
              <a:t>% mapped reads &gt; 65%</a:t>
            </a:r>
          </a:p>
          <a:p>
            <a:pPr lvl="1"/>
            <a:r>
              <a:rPr lang="en-US" sz="2000"/>
              <a:t>Library diversity</a:t>
            </a:r>
          </a:p>
          <a:p>
            <a:pPr lvl="2"/>
            <a:r>
              <a:rPr lang="en-US" sz="1800"/>
              <a:t>Gini index across gRNAs (&lt; 0.1 before selection, &lt;0.2 after)</a:t>
            </a:r>
          </a:p>
          <a:p>
            <a:pPr lvl="2"/>
            <a:r>
              <a:rPr lang="en-US" sz="1800"/>
              <a:t>Variance of read counts</a:t>
            </a:r>
          </a:p>
          <a:p>
            <a:pPr lvl="2"/>
            <a:r>
              <a:rPr lang="en-US" sz="1800"/>
              <a:t># of guides without any reads (&lt;1%)</a:t>
            </a:r>
          </a:p>
          <a:p>
            <a:pPr lvl="1"/>
            <a:r>
              <a:rPr lang="en-US" sz="2000"/>
              <a:t>Mean/median read count</a:t>
            </a:r>
          </a:p>
          <a:p>
            <a:pPr marL="514350" indent="-514350">
              <a:buAutoNum type="arabicPeriod"/>
            </a:pPr>
            <a:r>
              <a:rPr lang="en-US" sz="2400"/>
              <a:t>Sample</a:t>
            </a:r>
          </a:p>
          <a:p>
            <a:pPr lvl="1"/>
            <a:r>
              <a:rPr lang="en-US" sz="2000"/>
              <a:t>Guide count correlation (&gt;0.8 for replicates)</a:t>
            </a:r>
          </a:p>
          <a:p>
            <a:pPr marL="514350" indent="-514350">
              <a:buAutoNum type="arabicPeriod"/>
            </a:pPr>
            <a:r>
              <a:rPr lang="en-US" sz="2400">
                <a:solidFill>
                  <a:schemeClr val="bg1">
                    <a:lumMod val="75000"/>
                  </a:schemeClr>
                </a:solidFill>
              </a:rPr>
              <a:t>Gene / targeted element</a:t>
            </a:r>
          </a:p>
        </p:txBody>
      </p:sp>
      <p:sp>
        <p:nvSpPr>
          <p:cNvPr id="4" name="Slide Number Placeholder 3">
            <a:extLst>
              <a:ext uri="{FF2B5EF4-FFF2-40B4-BE49-F238E27FC236}">
                <a16:creationId xmlns:a16="http://schemas.microsoft.com/office/drawing/2014/main" id="{131C0D2F-03E6-4506-8503-C1CB2D2C5788}"/>
              </a:ext>
            </a:extLst>
          </p:cNvPr>
          <p:cNvSpPr>
            <a:spLocks noGrp="1"/>
          </p:cNvSpPr>
          <p:nvPr>
            <p:ph type="sldNum" sz="quarter" idx="12"/>
          </p:nvPr>
        </p:nvSpPr>
        <p:spPr/>
        <p:txBody>
          <a:bodyPr/>
          <a:lstStyle/>
          <a:p>
            <a:fld id="{371B65F6-4172-4674-96A7-FF623C1658F6}" type="slidenum">
              <a:rPr lang="en-US" smtClean="0"/>
              <a:t>111</a:t>
            </a:fld>
            <a:endParaRPr lang="en-US"/>
          </a:p>
        </p:txBody>
      </p:sp>
      <p:pic>
        <p:nvPicPr>
          <p:cNvPr id="9" name="Picture 8">
            <a:extLst>
              <a:ext uri="{FF2B5EF4-FFF2-40B4-BE49-F238E27FC236}">
                <a16:creationId xmlns:a16="http://schemas.microsoft.com/office/drawing/2014/main" id="{22F06B40-A74E-47A5-B1E5-63BCBF7A88E7}"/>
              </a:ext>
            </a:extLst>
          </p:cNvPr>
          <p:cNvPicPr>
            <a:picLocks noChangeAspect="1"/>
          </p:cNvPicPr>
          <p:nvPr/>
        </p:nvPicPr>
        <p:blipFill>
          <a:blip r:embed="rId3"/>
          <a:stretch>
            <a:fillRect/>
          </a:stretch>
        </p:blipFill>
        <p:spPr>
          <a:xfrm>
            <a:off x="8263467" y="377848"/>
            <a:ext cx="2847562" cy="2284899"/>
          </a:xfrm>
          <a:prstGeom prst="rect">
            <a:avLst/>
          </a:prstGeom>
        </p:spPr>
      </p:pic>
      <p:pic>
        <p:nvPicPr>
          <p:cNvPr id="11" name="Picture 10">
            <a:extLst>
              <a:ext uri="{FF2B5EF4-FFF2-40B4-BE49-F238E27FC236}">
                <a16:creationId xmlns:a16="http://schemas.microsoft.com/office/drawing/2014/main" id="{42E02ABD-A92F-41CF-BB8A-76612E358036}"/>
              </a:ext>
            </a:extLst>
          </p:cNvPr>
          <p:cNvPicPr>
            <a:picLocks noChangeAspect="1"/>
          </p:cNvPicPr>
          <p:nvPr/>
        </p:nvPicPr>
        <p:blipFill>
          <a:blip r:embed="rId4"/>
          <a:stretch>
            <a:fillRect/>
          </a:stretch>
        </p:blipFill>
        <p:spPr>
          <a:xfrm>
            <a:off x="7761993" y="3059599"/>
            <a:ext cx="3870386" cy="3374978"/>
          </a:xfrm>
          <a:prstGeom prst="rect">
            <a:avLst/>
          </a:prstGeom>
        </p:spPr>
      </p:pic>
      <p:sp>
        <p:nvSpPr>
          <p:cNvPr id="12" name="TextBox 11">
            <a:extLst>
              <a:ext uri="{FF2B5EF4-FFF2-40B4-BE49-F238E27FC236}">
                <a16:creationId xmlns:a16="http://schemas.microsoft.com/office/drawing/2014/main" id="{958A19D2-16E8-4DDC-9004-4FE96BA3F02F}"/>
              </a:ext>
            </a:extLst>
          </p:cNvPr>
          <p:cNvSpPr txBox="1"/>
          <p:nvPr/>
        </p:nvSpPr>
        <p:spPr>
          <a:xfrm>
            <a:off x="8652630" y="6492875"/>
            <a:ext cx="2424959" cy="369332"/>
          </a:xfrm>
          <a:prstGeom prst="rect">
            <a:avLst/>
          </a:prstGeom>
          <a:noFill/>
        </p:spPr>
        <p:txBody>
          <a:bodyPr wrap="none" rtlCol="0">
            <a:spAutoFit/>
          </a:bodyPr>
          <a:lstStyle/>
          <a:p>
            <a:r>
              <a:rPr lang="en-US"/>
              <a:t>MAGeCK-VISPR (2015)</a:t>
            </a:r>
          </a:p>
        </p:txBody>
      </p:sp>
      <p:sp>
        <p:nvSpPr>
          <p:cNvPr id="13" name="TextBox 12">
            <a:extLst>
              <a:ext uri="{FF2B5EF4-FFF2-40B4-BE49-F238E27FC236}">
                <a16:creationId xmlns:a16="http://schemas.microsoft.com/office/drawing/2014/main" id="{46CAA719-CE3C-453E-9C7E-C5511065AB47}"/>
              </a:ext>
            </a:extLst>
          </p:cNvPr>
          <p:cNvSpPr txBox="1"/>
          <p:nvPr/>
        </p:nvSpPr>
        <p:spPr>
          <a:xfrm>
            <a:off x="8342429" y="164033"/>
            <a:ext cx="2481705" cy="338554"/>
          </a:xfrm>
          <a:prstGeom prst="rect">
            <a:avLst/>
          </a:prstGeom>
          <a:noFill/>
        </p:spPr>
        <p:txBody>
          <a:bodyPr wrap="none" rtlCol="0">
            <a:spAutoFit/>
          </a:bodyPr>
          <a:lstStyle/>
          <a:p>
            <a:r>
              <a:rPr lang="en-US" sz="1600" b="1"/>
              <a:t>Guide count distribution</a:t>
            </a:r>
          </a:p>
        </p:txBody>
      </p:sp>
      <p:sp>
        <p:nvSpPr>
          <p:cNvPr id="14" name="TextBox 13">
            <a:extLst>
              <a:ext uri="{FF2B5EF4-FFF2-40B4-BE49-F238E27FC236}">
                <a16:creationId xmlns:a16="http://schemas.microsoft.com/office/drawing/2014/main" id="{C970D1DB-5AE9-41E6-9B4F-A0CCE817251B}"/>
              </a:ext>
            </a:extLst>
          </p:cNvPr>
          <p:cNvSpPr txBox="1"/>
          <p:nvPr/>
        </p:nvSpPr>
        <p:spPr>
          <a:xfrm>
            <a:off x="8352367" y="2691896"/>
            <a:ext cx="2912533" cy="338554"/>
          </a:xfrm>
          <a:prstGeom prst="rect">
            <a:avLst/>
          </a:prstGeom>
          <a:noFill/>
        </p:spPr>
        <p:txBody>
          <a:bodyPr wrap="square" rtlCol="0">
            <a:spAutoFit/>
          </a:bodyPr>
          <a:lstStyle/>
          <a:p>
            <a:pPr algn="ctr"/>
            <a:r>
              <a:rPr lang="en-US" sz="1600" b="1"/>
              <a:t>Sample correlation</a:t>
            </a:r>
          </a:p>
        </p:txBody>
      </p:sp>
    </p:spTree>
    <p:extLst>
      <p:ext uri="{BB962C8B-B14F-4D97-AF65-F5344CB8AC3E}">
        <p14:creationId xmlns:p14="http://schemas.microsoft.com/office/powerpoint/2010/main" val="20972572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3230868" y="2814487"/>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5" name="TextBox 14">
              <a:extLst>
                <a:ext uri="{FF2B5EF4-FFF2-40B4-BE49-F238E27FC236}">
                  <a16:creationId xmlns:a16="http://schemas.microsoft.com/office/drawing/2014/main" id="{07DDED6D-6D7F-428F-8FD8-6C304BBF20A8}"/>
                </a:ext>
              </a:extLst>
            </p:cNvPr>
            <p:cNvSpPr txBox="1"/>
            <p:nvPr/>
          </p:nvSpPr>
          <p:spPr>
            <a:xfrm>
              <a:off x="3118200" y="3018454"/>
              <a:ext cx="1574459" cy="646331"/>
            </a:xfrm>
            <a:prstGeom prst="rect">
              <a:avLst/>
            </a:prstGeom>
            <a:noFill/>
          </p:spPr>
          <p:txBody>
            <a:bodyPr wrap="square" rtlCol="0">
              <a:spAutoFit/>
            </a:bodyPr>
            <a:lstStyle/>
            <a:p>
              <a:pPr algn="ctr"/>
              <a:r>
                <a:rPr lang="en-US"/>
                <a:t>Read</a:t>
              </a:r>
            </a:p>
            <a:p>
              <a:pPr algn="ctr"/>
              <a:r>
                <a:rPr lang="en-US"/>
                <a:t>mapping</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799934" cy="369332"/>
            </a:xfrm>
            <a:prstGeom prst="rect">
              <a:avLst/>
            </a:prstGeom>
            <a:noFill/>
          </p:spPr>
          <p:txBody>
            <a:bodyPr wrap="none" rtlCol="0">
              <a:spAutoFit/>
            </a:bodyPr>
            <a:lstStyle/>
            <a:p>
              <a:r>
                <a:rPr lang="en-US"/>
                <a:t>Guide</a:t>
              </a:r>
              <a:r>
                <a:rPr lang="en-US">
                  <a:sym typeface="Wingdings" panose="05000000000000000000" pitchFamily="2" charset="2"/>
                </a:rPr>
                <a:t></a:t>
              </a:r>
              <a:r>
                <a:rPr lang="en-US"/>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a:t>Sequencing</a:t>
              </a:r>
            </a:p>
          </p:txBody>
        </p:sp>
      </p:grpSp>
      <p:sp>
        <p:nvSpPr>
          <p:cNvPr id="26" name="Freeform: Shape 25">
            <a:extLst>
              <a:ext uri="{FF2B5EF4-FFF2-40B4-BE49-F238E27FC236}">
                <a16:creationId xmlns:a16="http://schemas.microsoft.com/office/drawing/2014/main" id="{6069C3CE-ED43-4E1F-A043-3AE730F58D5F}"/>
              </a:ext>
            </a:extLst>
          </p:cNvPr>
          <p:cNvSpPr/>
          <p:nvPr/>
        </p:nvSpPr>
        <p:spPr>
          <a:xfrm>
            <a:off x="7391023" y="2810253"/>
            <a:ext cx="161619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accent1"/>
              </a:solidFill>
            </a:endParaRPr>
          </a:p>
        </p:txBody>
      </p:sp>
      <p:sp>
        <p:nvSpPr>
          <p:cNvPr id="27" name="TextBox 26">
            <a:extLst>
              <a:ext uri="{FF2B5EF4-FFF2-40B4-BE49-F238E27FC236}">
                <a16:creationId xmlns:a16="http://schemas.microsoft.com/office/drawing/2014/main" id="{EA1B1D32-422C-4D88-9705-E405844DF110}"/>
              </a:ext>
            </a:extLst>
          </p:cNvPr>
          <p:cNvSpPr txBox="1"/>
          <p:nvPr/>
        </p:nvSpPr>
        <p:spPr>
          <a:xfrm>
            <a:off x="7340939" y="3014221"/>
            <a:ext cx="1481327" cy="646331"/>
          </a:xfrm>
          <a:prstGeom prst="rect">
            <a:avLst/>
          </a:prstGeom>
          <a:noFill/>
        </p:spPr>
        <p:txBody>
          <a:bodyPr wrap="square" rtlCol="0">
            <a:spAutoFit/>
          </a:bodyPr>
          <a:lstStyle/>
          <a:p>
            <a:pPr algn="ctr"/>
            <a:r>
              <a:rPr lang="en-US" b="1">
                <a:solidFill>
                  <a:schemeClr val="bg1"/>
                </a:solidFill>
              </a:rPr>
              <a:t>Enrichment</a:t>
            </a:r>
          </a:p>
          <a:p>
            <a:pPr algn="ctr"/>
            <a:r>
              <a:rPr lang="en-US" b="1">
                <a:solidFill>
                  <a:schemeClr val="bg1"/>
                </a:solidFill>
              </a:rPr>
              <a:t>Calculation</a:t>
            </a:r>
          </a:p>
        </p:txBody>
      </p:sp>
      <p:sp>
        <p:nvSpPr>
          <p:cNvPr id="22" name="Title 1">
            <a:extLst>
              <a:ext uri="{FF2B5EF4-FFF2-40B4-BE49-F238E27FC236}">
                <a16:creationId xmlns:a16="http://schemas.microsoft.com/office/drawing/2014/main" id="{27C2115C-B23F-4433-B40D-C64C7C160738}"/>
              </a:ext>
            </a:extLst>
          </p:cNvPr>
          <p:cNvSpPr>
            <a:spLocks noGrp="1"/>
          </p:cNvSpPr>
          <p:nvPr>
            <p:ph type="title"/>
          </p:nvPr>
        </p:nvSpPr>
        <p:spPr>
          <a:xfrm>
            <a:off x="609600" y="274638"/>
            <a:ext cx="10972800" cy="670355"/>
          </a:xfrm>
        </p:spPr>
        <p:txBody>
          <a:bodyPr>
            <a:normAutofit/>
          </a:bodyPr>
          <a:lstStyle/>
          <a:p>
            <a:r>
              <a:rPr lang="en-US"/>
              <a:t>Analysis steps</a:t>
            </a:r>
          </a:p>
        </p:txBody>
      </p:sp>
      <p:sp>
        <p:nvSpPr>
          <p:cNvPr id="2" name="Slide Number Placeholder 1">
            <a:extLst>
              <a:ext uri="{FF2B5EF4-FFF2-40B4-BE49-F238E27FC236}">
                <a16:creationId xmlns:a16="http://schemas.microsoft.com/office/drawing/2014/main" id="{9340F812-EF2D-4AD2-8F97-1AC181262539}"/>
              </a:ext>
            </a:extLst>
          </p:cNvPr>
          <p:cNvSpPr>
            <a:spLocks noGrp="1"/>
          </p:cNvSpPr>
          <p:nvPr>
            <p:ph type="sldNum" sz="quarter" idx="12"/>
          </p:nvPr>
        </p:nvSpPr>
        <p:spPr/>
        <p:txBody>
          <a:bodyPr/>
          <a:lstStyle/>
          <a:p>
            <a:fld id="{371B65F6-4172-4674-96A7-FF623C1658F6}" type="slidenum">
              <a:rPr lang="en-US" smtClean="0"/>
              <a:t>112</a:t>
            </a:fld>
            <a:endParaRPr lang="en-US"/>
          </a:p>
        </p:txBody>
      </p:sp>
    </p:spTree>
    <p:extLst>
      <p:ext uri="{BB962C8B-B14F-4D97-AF65-F5344CB8AC3E}">
        <p14:creationId xmlns:p14="http://schemas.microsoft.com/office/powerpoint/2010/main" val="7107121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a:xfrm>
            <a:off x="609600" y="274638"/>
            <a:ext cx="10972800" cy="670355"/>
          </a:xfrm>
        </p:spPr>
        <p:txBody>
          <a:bodyPr>
            <a:normAutofit/>
          </a:bodyPr>
          <a:lstStyle/>
          <a:p>
            <a:r>
              <a:rPr lang="en-US"/>
              <a:t>Analysis steps</a:t>
            </a:r>
          </a:p>
        </p:txBody>
      </p:sp>
      <p:sp>
        <p:nvSpPr>
          <p:cNvPr id="6" name="Slide Number Placeholder 5">
            <a:extLst>
              <a:ext uri="{FF2B5EF4-FFF2-40B4-BE49-F238E27FC236}">
                <a16:creationId xmlns:a16="http://schemas.microsoft.com/office/drawing/2014/main" id="{9096D9CB-B30E-4189-A03C-11682DC04C68}"/>
              </a:ext>
            </a:extLst>
          </p:cNvPr>
          <p:cNvSpPr>
            <a:spLocks noGrp="1"/>
          </p:cNvSpPr>
          <p:nvPr>
            <p:ph type="sldNum" sz="quarter" idx="12"/>
          </p:nvPr>
        </p:nvSpPr>
        <p:spPr/>
        <p:txBody>
          <a:bodyPr/>
          <a:lstStyle/>
          <a:p>
            <a:fld id="{371B65F6-4172-4674-96A7-FF623C1658F6}" type="slidenum">
              <a:rPr lang="en-US" smtClean="0"/>
              <a:t>113</a:t>
            </a:fld>
            <a:endParaRPr lang="en-US"/>
          </a:p>
        </p:txBody>
      </p:sp>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3230868" y="2814487"/>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5" name="TextBox 14">
              <a:extLst>
                <a:ext uri="{FF2B5EF4-FFF2-40B4-BE49-F238E27FC236}">
                  <a16:creationId xmlns:a16="http://schemas.microsoft.com/office/drawing/2014/main" id="{07DDED6D-6D7F-428F-8FD8-6C304BBF20A8}"/>
                </a:ext>
              </a:extLst>
            </p:cNvPr>
            <p:cNvSpPr txBox="1"/>
            <p:nvPr/>
          </p:nvSpPr>
          <p:spPr>
            <a:xfrm>
              <a:off x="3118200" y="3018454"/>
              <a:ext cx="1574459" cy="646331"/>
            </a:xfrm>
            <a:prstGeom prst="rect">
              <a:avLst/>
            </a:prstGeom>
            <a:noFill/>
          </p:spPr>
          <p:txBody>
            <a:bodyPr wrap="square" rtlCol="0">
              <a:spAutoFit/>
            </a:bodyPr>
            <a:lstStyle/>
            <a:p>
              <a:pPr algn="ctr"/>
              <a:r>
                <a:rPr lang="en-US"/>
                <a:t>Read</a:t>
              </a:r>
            </a:p>
            <a:p>
              <a:pPr algn="ctr"/>
              <a:r>
                <a:rPr lang="en-US"/>
                <a:t>mapping</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944589" cy="369332"/>
            </a:xfrm>
            <a:prstGeom prst="rect">
              <a:avLst/>
            </a:prstGeom>
            <a:noFill/>
          </p:spPr>
          <p:txBody>
            <a:bodyPr wrap="none" rtlCol="0">
              <a:spAutoFit/>
            </a:bodyPr>
            <a:lstStyle/>
            <a:p>
              <a:r>
                <a:rPr lang="en-US" b="1"/>
                <a:t>Guide</a:t>
              </a:r>
              <a:r>
                <a:rPr lang="en-US" b="1">
                  <a:sym typeface="Wingdings" panose="05000000000000000000" pitchFamily="2" charset="2"/>
                </a:rPr>
                <a:t></a:t>
              </a:r>
              <a:r>
                <a:rPr lang="en-US" b="1"/>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a:t>Sequencing</a:t>
              </a:r>
            </a:p>
          </p:txBody>
        </p:sp>
      </p:grpSp>
      <p:sp>
        <p:nvSpPr>
          <p:cNvPr id="26" name="Freeform: Shape 25">
            <a:extLst>
              <a:ext uri="{FF2B5EF4-FFF2-40B4-BE49-F238E27FC236}">
                <a16:creationId xmlns:a16="http://schemas.microsoft.com/office/drawing/2014/main" id="{6069C3CE-ED43-4E1F-A043-3AE730F58D5F}"/>
              </a:ext>
            </a:extLst>
          </p:cNvPr>
          <p:cNvSpPr/>
          <p:nvPr/>
        </p:nvSpPr>
        <p:spPr>
          <a:xfrm>
            <a:off x="7391023" y="2810253"/>
            <a:ext cx="161619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accent1"/>
              </a:solidFill>
            </a:endParaRPr>
          </a:p>
        </p:txBody>
      </p:sp>
      <p:sp>
        <p:nvSpPr>
          <p:cNvPr id="27" name="TextBox 26">
            <a:extLst>
              <a:ext uri="{FF2B5EF4-FFF2-40B4-BE49-F238E27FC236}">
                <a16:creationId xmlns:a16="http://schemas.microsoft.com/office/drawing/2014/main" id="{EA1B1D32-422C-4D88-9705-E405844DF110}"/>
              </a:ext>
            </a:extLst>
          </p:cNvPr>
          <p:cNvSpPr txBox="1"/>
          <p:nvPr/>
        </p:nvSpPr>
        <p:spPr>
          <a:xfrm>
            <a:off x="7340939" y="3014221"/>
            <a:ext cx="1481327" cy="646331"/>
          </a:xfrm>
          <a:prstGeom prst="rect">
            <a:avLst/>
          </a:prstGeom>
          <a:noFill/>
        </p:spPr>
        <p:txBody>
          <a:bodyPr wrap="square" rtlCol="0">
            <a:spAutoFit/>
          </a:bodyPr>
          <a:lstStyle/>
          <a:p>
            <a:pPr algn="ctr"/>
            <a:r>
              <a:rPr lang="en-US" b="1">
                <a:solidFill>
                  <a:schemeClr val="bg1"/>
                </a:solidFill>
              </a:rPr>
              <a:t>Enrichment</a:t>
            </a:r>
          </a:p>
          <a:p>
            <a:pPr algn="ctr"/>
            <a:r>
              <a:rPr lang="en-US" b="1">
                <a:solidFill>
                  <a:schemeClr val="bg1"/>
                </a:solidFill>
              </a:rPr>
              <a:t>Calculation</a:t>
            </a:r>
          </a:p>
        </p:txBody>
      </p:sp>
      <p:sp>
        <p:nvSpPr>
          <p:cNvPr id="5" name="TextBox 4">
            <a:extLst>
              <a:ext uri="{FF2B5EF4-FFF2-40B4-BE49-F238E27FC236}">
                <a16:creationId xmlns:a16="http://schemas.microsoft.com/office/drawing/2014/main" id="{3F76C853-05A6-4FB9-8191-5D24B1D32F55}"/>
              </a:ext>
            </a:extLst>
          </p:cNvPr>
          <p:cNvSpPr txBox="1"/>
          <p:nvPr/>
        </p:nvSpPr>
        <p:spPr>
          <a:xfrm>
            <a:off x="7391023" y="1010831"/>
            <a:ext cx="4762500" cy="1200329"/>
          </a:xfrm>
          <a:prstGeom prst="rect">
            <a:avLst/>
          </a:prstGeom>
          <a:noFill/>
        </p:spPr>
        <p:txBody>
          <a:bodyPr wrap="square" rtlCol="0">
            <a:spAutoFit/>
          </a:bodyPr>
          <a:lstStyle/>
          <a:p>
            <a:pPr marL="285750" indent="-285750">
              <a:buFont typeface="Arial" panose="020B0604020202020204" pitchFamily="34" charset="0"/>
              <a:buChar char="•"/>
            </a:pPr>
            <a:r>
              <a:rPr lang="en-US"/>
              <a:t>Known guide </a:t>
            </a:r>
            <a:r>
              <a:rPr lang="en-US">
                <a:sym typeface="Wingdings" panose="05000000000000000000" pitchFamily="2" charset="2"/>
              </a:rPr>
              <a:t> gene/variant assignment</a:t>
            </a:r>
          </a:p>
          <a:p>
            <a:pPr marL="742950" lvl="1" indent="-285750">
              <a:buFont typeface="Arial" panose="020B0604020202020204" pitchFamily="34" charset="0"/>
              <a:buChar char="•"/>
            </a:pPr>
            <a:r>
              <a:rPr lang="en-US">
                <a:sym typeface="Wingdings" panose="05000000000000000000" pitchFamily="2" charset="2"/>
              </a:rPr>
              <a:t>Genome-wide K/O screen</a:t>
            </a:r>
          </a:p>
          <a:p>
            <a:pPr marL="285750" indent="-285750">
              <a:buFont typeface="Arial" panose="020B0604020202020204" pitchFamily="34" charset="0"/>
              <a:buChar char="•"/>
            </a:pPr>
            <a:r>
              <a:rPr lang="en-US"/>
              <a:t>Unknown guide </a:t>
            </a:r>
            <a:r>
              <a:rPr lang="en-US">
                <a:sym typeface="Wingdings" panose="05000000000000000000" pitchFamily="2" charset="2"/>
              </a:rPr>
              <a:t> gene/variant assignment</a:t>
            </a:r>
          </a:p>
          <a:p>
            <a:pPr marL="742950" lvl="1" indent="-285750">
              <a:buFont typeface="Arial" panose="020B0604020202020204" pitchFamily="34" charset="0"/>
              <a:buChar char="•"/>
            </a:pPr>
            <a:r>
              <a:rPr lang="en-US">
                <a:sym typeface="Wingdings" panose="05000000000000000000" pitchFamily="2" charset="2"/>
              </a:rPr>
              <a:t>Noncoding element tiling screen</a:t>
            </a:r>
            <a:endParaRPr lang="en-US"/>
          </a:p>
        </p:txBody>
      </p:sp>
    </p:spTree>
    <p:extLst>
      <p:ext uri="{BB962C8B-B14F-4D97-AF65-F5344CB8AC3E}">
        <p14:creationId xmlns:p14="http://schemas.microsoft.com/office/powerpoint/2010/main" val="4004066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F52F-5ADC-4C49-BBDC-1A3B767AA1B2}"/>
              </a:ext>
            </a:extLst>
          </p:cNvPr>
          <p:cNvSpPr>
            <a:spLocks noGrp="1"/>
          </p:cNvSpPr>
          <p:nvPr>
            <p:ph type="title"/>
          </p:nvPr>
        </p:nvSpPr>
        <p:spPr/>
        <p:txBody>
          <a:bodyPr/>
          <a:lstStyle/>
          <a:p>
            <a:r>
              <a:rPr lang="en-US"/>
              <a:t>Enrichment calculation</a:t>
            </a:r>
          </a:p>
        </p:txBody>
      </p:sp>
      <p:sp>
        <p:nvSpPr>
          <p:cNvPr id="3" name="Content Placeholder 2">
            <a:extLst>
              <a:ext uri="{FF2B5EF4-FFF2-40B4-BE49-F238E27FC236}">
                <a16:creationId xmlns:a16="http://schemas.microsoft.com/office/drawing/2014/main" id="{9DAD333C-3784-4B26-A2A2-51D1369E826A}"/>
              </a:ext>
            </a:extLst>
          </p:cNvPr>
          <p:cNvSpPr>
            <a:spLocks noGrp="1"/>
          </p:cNvSpPr>
          <p:nvPr>
            <p:ph idx="1"/>
          </p:nvPr>
        </p:nvSpPr>
        <p:spPr>
          <a:xfrm>
            <a:off x="838200" y="1450472"/>
            <a:ext cx="10515600" cy="4351338"/>
          </a:xfrm>
        </p:spPr>
        <p:txBody>
          <a:bodyPr>
            <a:normAutofit/>
          </a:bodyPr>
          <a:lstStyle/>
          <a:p>
            <a:r>
              <a:rPr lang="en-US" sz="2800"/>
              <a:t>Baseline approach: mean log fold change calculation per guide</a:t>
            </a:r>
          </a:p>
        </p:txBody>
      </p:sp>
      <p:sp>
        <p:nvSpPr>
          <p:cNvPr id="4" name="Slide Number Placeholder 3">
            <a:extLst>
              <a:ext uri="{FF2B5EF4-FFF2-40B4-BE49-F238E27FC236}">
                <a16:creationId xmlns:a16="http://schemas.microsoft.com/office/drawing/2014/main" id="{06E30E19-0C71-4960-B3C4-EC04BBF10E4E}"/>
              </a:ext>
            </a:extLst>
          </p:cNvPr>
          <p:cNvSpPr>
            <a:spLocks noGrp="1"/>
          </p:cNvSpPr>
          <p:nvPr>
            <p:ph type="sldNum" sz="quarter" idx="12"/>
          </p:nvPr>
        </p:nvSpPr>
        <p:spPr/>
        <p:txBody>
          <a:bodyPr/>
          <a:lstStyle/>
          <a:p>
            <a:fld id="{371B65F6-4172-4674-96A7-FF623C1658F6}" type="slidenum">
              <a:rPr lang="en-US" smtClean="0"/>
              <a:t>114</a:t>
            </a:fld>
            <a:endParaRPr lang="en-US"/>
          </a:p>
        </p:txBody>
      </p:sp>
      <p:sp>
        <p:nvSpPr>
          <p:cNvPr id="13" name="TextBox 12">
            <a:extLst>
              <a:ext uri="{FF2B5EF4-FFF2-40B4-BE49-F238E27FC236}">
                <a16:creationId xmlns:a16="http://schemas.microsoft.com/office/drawing/2014/main" id="{9CB3FA35-BD2E-46BC-8E5D-F2A7C109419A}"/>
              </a:ext>
            </a:extLst>
          </p:cNvPr>
          <p:cNvSpPr txBox="1"/>
          <p:nvPr/>
        </p:nvSpPr>
        <p:spPr>
          <a:xfrm>
            <a:off x="1152930" y="1914100"/>
            <a:ext cx="9603970" cy="1631216"/>
          </a:xfrm>
          <a:prstGeom prst="rect">
            <a:avLst/>
          </a:prstGeom>
          <a:noFill/>
        </p:spPr>
        <p:txBody>
          <a:bodyPr wrap="square" rtlCol="0">
            <a:spAutoFit/>
          </a:bodyPr>
          <a:lstStyle/>
          <a:p>
            <a:pPr marL="342900" indent="-342900">
              <a:buAutoNum type="arabicPeriod"/>
            </a:pPr>
            <a:r>
              <a:rPr lang="en-US" sz="2000"/>
              <a:t>Calculate guide read fraction per sample</a:t>
            </a:r>
          </a:p>
          <a:p>
            <a:pPr marL="342900" indent="-342900">
              <a:buAutoNum type="arabicPeriod"/>
            </a:pPr>
            <a:r>
              <a:rPr lang="en-US" sz="2000"/>
              <a:t>Get log fold change per guide between treatment / control</a:t>
            </a:r>
          </a:p>
          <a:p>
            <a:pPr lvl="1"/>
            <a:r>
              <a:rPr lang="en-US"/>
              <a:t>Recommend removing guides with too small number of reads in both samples or add pseudocounts</a:t>
            </a:r>
          </a:p>
          <a:p>
            <a:pPr marL="342900" indent="-342900">
              <a:buAutoNum type="arabicPeriod"/>
            </a:pPr>
            <a:r>
              <a:rPr lang="en-US" sz="2000"/>
              <a:t>Get the mean or median of the log fold change</a:t>
            </a:r>
          </a:p>
        </p:txBody>
      </p:sp>
      <p:grpSp>
        <p:nvGrpSpPr>
          <p:cNvPr id="20" name="Group 19">
            <a:extLst>
              <a:ext uri="{FF2B5EF4-FFF2-40B4-BE49-F238E27FC236}">
                <a16:creationId xmlns:a16="http://schemas.microsoft.com/office/drawing/2014/main" id="{EF6F1CBF-292D-4A43-8451-152AF390043E}"/>
              </a:ext>
            </a:extLst>
          </p:cNvPr>
          <p:cNvGrpSpPr/>
          <p:nvPr/>
        </p:nvGrpSpPr>
        <p:grpSpPr>
          <a:xfrm>
            <a:off x="2018500" y="3626141"/>
            <a:ext cx="3888105" cy="3231859"/>
            <a:chOff x="2018500" y="3412219"/>
            <a:chExt cx="3888105" cy="3231859"/>
          </a:xfrm>
        </p:grpSpPr>
        <p:grpSp>
          <p:nvGrpSpPr>
            <p:cNvPr id="12" name="Group 11">
              <a:extLst>
                <a:ext uri="{FF2B5EF4-FFF2-40B4-BE49-F238E27FC236}">
                  <a16:creationId xmlns:a16="http://schemas.microsoft.com/office/drawing/2014/main" id="{CD2BB27C-D035-4DAA-949C-7546AE4D6FDA}"/>
                </a:ext>
              </a:extLst>
            </p:cNvPr>
            <p:cNvGrpSpPr/>
            <p:nvPr/>
          </p:nvGrpSpPr>
          <p:grpSpPr>
            <a:xfrm>
              <a:off x="2777075" y="3805766"/>
              <a:ext cx="1833021" cy="2429934"/>
              <a:chOff x="1845741" y="2506133"/>
              <a:chExt cx="1833021" cy="2429934"/>
            </a:xfrm>
          </p:grpSpPr>
          <p:cxnSp>
            <p:nvCxnSpPr>
              <p:cNvPr id="5" name="Straight Connector 4">
                <a:extLst>
                  <a:ext uri="{FF2B5EF4-FFF2-40B4-BE49-F238E27FC236}">
                    <a16:creationId xmlns:a16="http://schemas.microsoft.com/office/drawing/2014/main" id="{8263A93E-74CB-42B6-9434-CD7C82662F3E}"/>
                  </a:ext>
                </a:extLst>
              </p:cNvPr>
              <p:cNvCxnSpPr>
                <a:cxnSpLocks/>
              </p:cNvCxnSpPr>
              <p:nvPr/>
            </p:nvCxnSpPr>
            <p:spPr>
              <a:xfrm>
                <a:off x="2446867" y="2506133"/>
                <a:ext cx="0" cy="2429934"/>
              </a:xfrm>
              <a:prstGeom prst="line">
                <a:avLst/>
              </a:prstGeom>
              <a:ln w="12700"/>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8999DA43-6502-4015-B368-1742461C56CE}"/>
                  </a:ext>
                </a:extLst>
              </p:cNvPr>
              <p:cNvSpPr/>
              <p:nvPr/>
            </p:nvSpPr>
            <p:spPr>
              <a:xfrm>
                <a:off x="2446867" y="2764367"/>
                <a:ext cx="1231895" cy="24976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8E924D-1DFA-4302-8D69-3BF1025173EB}"/>
                  </a:ext>
                </a:extLst>
              </p:cNvPr>
              <p:cNvSpPr/>
              <p:nvPr/>
            </p:nvSpPr>
            <p:spPr>
              <a:xfrm>
                <a:off x="2446866" y="3154098"/>
                <a:ext cx="618067" cy="24976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A3E637-A37D-4E09-8EE9-FAA7E760F537}"/>
                  </a:ext>
                </a:extLst>
              </p:cNvPr>
              <p:cNvSpPr/>
              <p:nvPr/>
            </p:nvSpPr>
            <p:spPr>
              <a:xfrm>
                <a:off x="2446866" y="3569758"/>
                <a:ext cx="524934" cy="24976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83447F-0220-45AD-824F-A04973AF79DE}"/>
                  </a:ext>
                </a:extLst>
              </p:cNvPr>
              <p:cNvSpPr/>
              <p:nvPr/>
            </p:nvSpPr>
            <p:spPr>
              <a:xfrm>
                <a:off x="2252133" y="3984362"/>
                <a:ext cx="194733" cy="24976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7E43E5-ABC1-4729-BA14-ED05BAAC908F}"/>
                  </a:ext>
                </a:extLst>
              </p:cNvPr>
              <p:cNvSpPr/>
              <p:nvPr/>
            </p:nvSpPr>
            <p:spPr>
              <a:xfrm>
                <a:off x="1845741" y="4398966"/>
                <a:ext cx="601126" cy="24976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A11FB1F8-7F7D-4786-93AD-4C4B13C54573}"/>
                </a:ext>
              </a:extLst>
            </p:cNvPr>
            <p:cNvSpPr txBox="1"/>
            <p:nvPr/>
          </p:nvSpPr>
          <p:spPr>
            <a:xfrm>
              <a:off x="2099734" y="3412219"/>
              <a:ext cx="2695033" cy="369332"/>
            </a:xfrm>
            <a:prstGeom prst="rect">
              <a:avLst/>
            </a:prstGeom>
            <a:noFill/>
          </p:spPr>
          <p:txBody>
            <a:bodyPr wrap="none" rtlCol="0">
              <a:spAutoFit/>
            </a:bodyPr>
            <a:lstStyle/>
            <a:p>
              <a:r>
                <a:rPr lang="en-US"/>
                <a:t>Guides that target gene A</a:t>
              </a:r>
            </a:p>
          </p:txBody>
        </p:sp>
        <p:cxnSp>
          <p:nvCxnSpPr>
            <p:cNvPr id="16" name="Straight Arrow Connector 15">
              <a:extLst>
                <a:ext uri="{FF2B5EF4-FFF2-40B4-BE49-F238E27FC236}">
                  <a16:creationId xmlns:a16="http://schemas.microsoft.com/office/drawing/2014/main" id="{1BEF7E65-12C7-4D97-AB9B-BC71861DA3E7}"/>
                </a:ext>
              </a:extLst>
            </p:cNvPr>
            <p:cNvCxnSpPr/>
            <p:nvPr/>
          </p:nvCxnSpPr>
          <p:spPr>
            <a:xfrm>
              <a:off x="2018500" y="6235700"/>
              <a:ext cx="2857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975D5B-205D-4E52-9EEA-5DE72B239AC5}"/>
                </a:ext>
              </a:extLst>
            </p:cNvPr>
            <p:cNvSpPr txBox="1"/>
            <p:nvPr/>
          </p:nvSpPr>
          <p:spPr>
            <a:xfrm>
              <a:off x="4319567" y="6274746"/>
              <a:ext cx="1587038" cy="369332"/>
            </a:xfrm>
            <a:prstGeom prst="rect">
              <a:avLst/>
            </a:prstGeom>
            <a:noFill/>
          </p:spPr>
          <p:txBody>
            <a:bodyPr wrap="none" rtlCol="0">
              <a:spAutoFit/>
            </a:bodyPr>
            <a:lstStyle/>
            <a:p>
              <a:r>
                <a:rPr lang="en-US"/>
                <a:t>LFC(p</a:t>
              </a:r>
              <a:r>
                <a:rPr lang="en-US" baseline="-25000"/>
                <a:t>treat</a:t>
              </a:r>
              <a:r>
                <a:rPr lang="en-US"/>
                <a:t>/p</a:t>
              </a:r>
              <a:r>
                <a:rPr lang="en-US" baseline="-25000"/>
                <a:t>ctrl</a:t>
              </a:r>
              <a:r>
                <a:rPr lang="en-US"/>
                <a:t>)</a:t>
              </a:r>
            </a:p>
          </p:txBody>
        </p:sp>
      </p:grpSp>
      <p:sp>
        <p:nvSpPr>
          <p:cNvPr id="18" name="Arrow: Right 17">
            <a:extLst>
              <a:ext uri="{FF2B5EF4-FFF2-40B4-BE49-F238E27FC236}">
                <a16:creationId xmlns:a16="http://schemas.microsoft.com/office/drawing/2014/main" id="{967C8345-6297-4526-8799-D5FD2022A7D9}"/>
              </a:ext>
            </a:extLst>
          </p:cNvPr>
          <p:cNvSpPr/>
          <p:nvPr/>
        </p:nvSpPr>
        <p:spPr>
          <a:xfrm>
            <a:off x="5668433" y="4861592"/>
            <a:ext cx="1121834" cy="57573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EEE584-24CA-45BA-A0E9-3D43A4CC4CCF}"/>
              </a:ext>
            </a:extLst>
          </p:cNvPr>
          <p:cNvSpPr txBox="1"/>
          <p:nvPr/>
        </p:nvSpPr>
        <p:spPr>
          <a:xfrm>
            <a:off x="7050636" y="4919939"/>
            <a:ext cx="2823593" cy="369332"/>
          </a:xfrm>
          <a:prstGeom prst="rect">
            <a:avLst/>
          </a:prstGeom>
          <a:noFill/>
        </p:spPr>
        <p:txBody>
          <a:bodyPr wrap="none" rtlCol="0">
            <a:spAutoFit/>
          </a:bodyPr>
          <a:lstStyle/>
          <a:p>
            <a:r>
              <a:rPr lang="en-US"/>
              <a:t>Mean LFC of gene A = 1.25</a:t>
            </a:r>
          </a:p>
        </p:txBody>
      </p:sp>
    </p:spTree>
    <p:extLst>
      <p:ext uri="{BB962C8B-B14F-4D97-AF65-F5344CB8AC3E}">
        <p14:creationId xmlns:p14="http://schemas.microsoft.com/office/powerpoint/2010/main" val="2141389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lstStyle/>
          <a:p>
            <a:r>
              <a:rPr lang="en-US"/>
              <a:t>Enrichment calculation</a:t>
            </a:r>
          </a:p>
        </p:txBody>
      </p:sp>
      <p:sp>
        <p:nvSpPr>
          <p:cNvPr id="4" name="Slide Number Placeholder 3">
            <a:extLst>
              <a:ext uri="{FF2B5EF4-FFF2-40B4-BE49-F238E27FC236}">
                <a16:creationId xmlns:a16="http://schemas.microsoft.com/office/drawing/2014/main" id="{6688A050-B948-4F20-BDB3-610CEAD1BC0B}"/>
              </a:ext>
            </a:extLst>
          </p:cNvPr>
          <p:cNvSpPr>
            <a:spLocks noGrp="1"/>
          </p:cNvSpPr>
          <p:nvPr>
            <p:ph type="sldNum" sz="quarter" idx="12"/>
          </p:nvPr>
        </p:nvSpPr>
        <p:spPr/>
        <p:txBody>
          <a:bodyPr/>
          <a:lstStyle/>
          <a:p>
            <a:fld id="{371B65F6-4172-4674-96A7-FF623C1658F6}" type="slidenum">
              <a:rPr lang="en-US" smtClean="0"/>
              <a:t>115</a:t>
            </a:fld>
            <a:endParaRPr lang="en-US"/>
          </a:p>
        </p:txBody>
      </p:sp>
      <p:pic>
        <p:nvPicPr>
          <p:cNvPr id="15" name="Picture 14">
            <a:extLst>
              <a:ext uri="{FF2B5EF4-FFF2-40B4-BE49-F238E27FC236}">
                <a16:creationId xmlns:a16="http://schemas.microsoft.com/office/drawing/2014/main" id="{7A8FB76B-82E0-44F7-9CD1-BCD0ABD70FE8}"/>
              </a:ext>
            </a:extLst>
          </p:cNvPr>
          <p:cNvPicPr>
            <a:picLocks noChangeAspect="1"/>
          </p:cNvPicPr>
          <p:nvPr/>
        </p:nvPicPr>
        <p:blipFill>
          <a:blip r:embed="rId3"/>
          <a:stretch>
            <a:fillRect/>
          </a:stretch>
        </p:blipFill>
        <p:spPr>
          <a:xfrm>
            <a:off x="6773461" y="1534813"/>
            <a:ext cx="4992174" cy="1794805"/>
          </a:xfrm>
          <a:prstGeom prst="rect">
            <a:avLst/>
          </a:prstGeom>
        </p:spPr>
      </p:pic>
      <p:pic>
        <p:nvPicPr>
          <p:cNvPr id="17" name="Picture 16">
            <a:extLst>
              <a:ext uri="{FF2B5EF4-FFF2-40B4-BE49-F238E27FC236}">
                <a16:creationId xmlns:a16="http://schemas.microsoft.com/office/drawing/2014/main" id="{68D87FCD-B87E-4B98-86A0-FBDD04C20F38}"/>
              </a:ext>
            </a:extLst>
          </p:cNvPr>
          <p:cNvPicPr>
            <a:picLocks noChangeAspect="1"/>
          </p:cNvPicPr>
          <p:nvPr/>
        </p:nvPicPr>
        <p:blipFill>
          <a:blip r:embed="rId4"/>
          <a:stretch>
            <a:fillRect/>
          </a:stretch>
        </p:blipFill>
        <p:spPr>
          <a:xfrm>
            <a:off x="838200" y="3042587"/>
            <a:ext cx="10550540" cy="3161609"/>
          </a:xfrm>
          <a:prstGeom prst="rect">
            <a:avLst/>
          </a:prstGeom>
        </p:spPr>
      </p:pic>
      <p:sp>
        <p:nvSpPr>
          <p:cNvPr id="3" name="TextBox 2">
            <a:extLst>
              <a:ext uri="{FF2B5EF4-FFF2-40B4-BE49-F238E27FC236}">
                <a16:creationId xmlns:a16="http://schemas.microsoft.com/office/drawing/2014/main" id="{229C9444-8A60-41FB-97F7-93D477FEEC1D}"/>
              </a:ext>
            </a:extLst>
          </p:cNvPr>
          <p:cNvSpPr txBox="1"/>
          <p:nvPr/>
        </p:nvSpPr>
        <p:spPr>
          <a:xfrm>
            <a:off x="905934" y="1584828"/>
            <a:ext cx="5638800" cy="1200329"/>
          </a:xfrm>
          <a:prstGeom prst="rect">
            <a:avLst/>
          </a:prstGeom>
          <a:noFill/>
        </p:spPr>
        <p:txBody>
          <a:bodyPr wrap="square" rtlCol="0">
            <a:spAutoFit/>
          </a:bodyPr>
          <a:lstStyle/>
          <a:p>
            <a:r>
              <a:rPr lang="en-US"/>
              <a:t>Boodapati et al., </a:t>
            </a:r>
            <a:r>
              <a:rPr lang="en-US" i="1"/>
              <a:t>Genome Biology</a:t>
            </a:r>
            <a:r>
              <a:rPr lang="en-US"/>
              <a:t> (2020)</a:t>
            </a:r>
          </a:p>
          <a:p>
            <a:pPr marL="285750" indent="-285750">
              <a:buFont typeface="Arial" panose="020B0604020202020204" pitchFamily="34" charset="0"/>
              <a:buChar char="•"/>
            </a:pPr>
            <a:r>
              <a:rPr lang="en-US"/>
              <a:t>Recommends MAGeCK-RRA for most cases</a:t>
            </a:r>
          </a:p>
          <a:p>
            <a:pPr marL="285750" indent="-285750">
              <a:buFont typeface="Arial" panose="020B0604020202020204" pitchFamily="34" charset="0"/>
              <a:buChar char="•"/>
            </a:pPr>
            <a:r>
              <a:rPr lang="en-US"/>
              <a:t>MAGeCK-RRA doesn’t work well with highly variable guide editing efficiency </a:t>
            </a:r>
            <a:r>
              <a:rPr lang="en-US">
                <a:sym typeface="Wingdings" panose="05000000000000000000" pitchFamily="2" charset="2"/>
              </a:rPr>
              <a:t> Use CRISPhieRmix</a:t>
            </a:r>
            <a:endParaRPr lang="en-US"/>
          </a:p>
        </p:txBody>
      </p:sp>
    </p:spTree>
    <p:extLst>
      <p:ext uri="{BB962C8B-B14F-4D97-AF65-F5344CB8AC3E}">
        <p14:creationId xmlns:p14="http://schemas.microsoft.com/office/powerpoint/2010/main" val="28764119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52D3-6E21-4A51-98AA-2986AC57EDC8}"/>
              </a:ext>
            </a:extLst>
          </p:cNvPr>
          <p:cNvSpPr>
            <a:spLocks noGrp="1"/>
          </p:cNvSpPr>
          <p:nvPr>
            <p:ph type="title"/>
          </p:nvPr>
        </p:nvSpPr>
        <p:spPr/>
        <p:txBody>
          <a:bodyPr>
            <a:normAutofit/>
          </a:bodyPr>
          <a:lstStyle/>
          <a:p>
            <a:r>
              <a:rPr lang="en-US" sz="3600"/>
              <a:t>Other analysis methods: strengths &amp; limitations</a:t>
            </a:r>
          </a:p>
        </p:txBody>
      </p:sp>
      <p:sp>
        <p:nvSpPr>
          <p:cNvPr id="3" name="Slide Number Placeholder 2">
            <a:extLst>
              <a:ext uri="{FF2B5EF4-FFF2-40B4-BE49-F238E27FC236}">
                <a16:creationId xmlns:a16="http://schemas.microsoft.com/office/drawing/2014/main" id="{CB634DEF-7D14-49FC-9A3B-EF2B0850E8A0}"/>
              </a:ext>
            </a:extLst>
          </p:cNvPr>
          <p:cNvSpPr>
            <a:spLocks noGrp="1"/>
          </p:cNvSpPr>
          <p:nvPr>
            <p:ph type="sldNum" sz="quarter" idx="12"/>
          </p:nvPr>
        </p:nvSpPr>
        <p:spPr/>
        <p:txBody>
          <a:bodyPr/>
          <a:lstStyle/>
          <a:p>
            <a:fld id="{371B65F6-4172-4674-96A7-FF623C1658F6}" type="slidenum">
              <a:rPr lang="en-US" smtClean="0"/>
              <a:t>116</a:t>
            </a:fld>
            <a:endParaRPr lang="en-US"/>
          </a:p>
        </p:txBody>
      </p:sp>
      <p:sp>
        <p:nvSpPr>
          <p:cNvPr id="18" name="TextBox 17">
            <a:extLst>
              <a:ext uri="{FF2B5EF4-FFF2-40B4-BE49-F238E27FC236}">
                <a16:creationId xmlns:a16="http://schemas.microsoft.com/office/drawing/2014/main" id="{55705480-0F03-4F69-8962-890B4BD79940}"/>
              </a:ext>
            </a:extLst>
          </p:cNvPr>
          <p:cNvSpPr txBox="1"/>
          <p:nvPr/>
        </p:nvSpPr>
        <p:spPr>
          <a:xfrm>
            <a:off x="732366" y="1491221"/>
            <a:ext cx="10843937" cy="5047536"/>
          </a:xfrm>
          <a:prstGeom prst="rect">
            <a:avLst/>
          </a:prstGeom>
          <a:noFill/>
        </p:spPr>
        <p:txBody>
          <a:bodyPr wrap="square" rtlCol="0">
            <a:spAutoFit/>
          </a:bodyPr>
          <a:lstStyle/>
          <a:p>
            <a:r>
              <a:rPr lang="en-US"/>
              <a:t>(Boodapati et al., </a:t>
            </a:r>
            <a:r>
              <a:rPr lang="en-US" i="1"/>
              <a:t>Genome Biology</a:t>
            </a:r>
            <a:r>
              <a:rPr lang="en-US"/>
              <a:t> (2020))</a:t>
            </a:r>
          </a:p>
          <a:p>
            <a:pPr marL="285750" indent="-285750">
              <a:buFont typeface="Arial" panose="020B0604020202020204" pitchFamily="34" charset="0"/>
              <a:buChar char="•"/>
            </a:pPr>
            <a:r>
              <a:rPr lang="en-US" sz="1600"/>
              <a:t>DESeq2 per each guide and t-test against control</a:t>
            </a:r>
          </a:p>
          <a:p>
            <a:pPr marL="742950" lvl="1" indent="-285750">
              <a:buFont typeface="Arial" panose="020B0604020202020204" pitchFamily="34" charset="0"/>
              <a:buChar char="•"/>
            </a:pPr>
            <a:r>
              <a:rPr lang="en-US" sz="1600"/>
              <a:t>Should have multiple guides per gene and negative controls</a:t>
            </a:r>
          </a:p>
          <a:p>
            <a:pPr marL="285750" indent="-285750">
              <a:buFont typeface="Arial" panose="020B0604020202020204" pitchFamily="34" charset="0"/>
              <a:buChar char="•"/>
            </a:pPr>
            <a:r>
              <a:rPr lang="en-US" sz="1600"/>
              <a:t>RSA, MAGeCK RRA:</a:t>
            </a:r>
          </a:p>
          <a:p>
            <a:pPr marL="742950" lvl="1" indent="-285750">
              <a:buFont typeface="Arial" panose="020B0604020202020204" pitchFamily="34" charset="0"/>
              <a:buChar char="•"/>
            </a:pPr>
            <a:r>
              <a:rPr lang="en-US" sz="1600"/>
              <a:t>Assume uniform distribution of log fold change of guides.</a:t>
            </a:r>
          </a:p>
          <a:p>
            <a:pPr marL="742950" lvl="1" indent="-285750">
              <a:buFont typeface="Arial" panose="020B0604020202020204" pitchFamily="34" charset="0"/>
              <a:buChar char="•"/>
            </a:pPr>
            <a:r>
              <a:rPr lang="en-US" sz="1600"/>
              <a:t>Requires multiple guides per gene</a:t>
            </a:r>
          </a:p>
          <a:p>
            <a:pPr marL="742950" lvl="1" indent="-285750">
              <a:buFont typeface="Arial" panose="020B0604020202020204" pitchFamily="34" charset="0"/>
              <a:buChar char="•"/>
            </a:pPr>
            <a:r>
              <a:rPr lang="en-US" sz="1600"/>
              <a:t>Only gives you the p-value</a:t>
            </a:r>
          </a:p>
          <a:p>
            <a:pPr marL="285750" indent="-285750">
              <a:buFont typeface="Arial" panose="020B0604020202020204" pitchFamily="34" charset="0"/>
              <a:buChar char="•"/>
            </a:pPr>
            <a:r>
              <a:rPr lang="en-US" sz="1600"/>
              <a:t>MAGeCK MLE</a:t>
            </a:r>
          </a:p>
          <a:p>
            <a:pPr marL="742950" lvl="1" indent="-285750">
              <a:buFont typeface="Arial" panose="020B0604020202020204" pitchFamily="34" charset="0"/>
              <a:buChar char="•"/>
            </a:pPr>
            <a:r>
              <a:rPr lang="en-US" sz="1600"/>
              <a:t>Generalized linear model to fit the condition-specific coefficient </a:t>
            </a:r>
          </a:p>
          <a:p>
            <a:pPr marL="285750" indent="-285750">
              <a:buFont typeface="Arial" panose="020B0604020202020204" pitchFamily="34" charset="0"/>
              <a:buChar char="•"/>
            </a:pPr>
            <a:r>
              <a:rPr lang="en-US" sz="1600"/>
              <a:t>BAGEL:</a:t>
            </a:r>
          </a:p>
          <a:p>
            <a:pPr marL="742950" lvl="1" indent="-285750">
              <a:buFont typeface="Arial" panose="020B0604020202020204" pitchFamily="34" charset="0"/>
              <a:buChar char="•"/>
            </a:pPr>
            <a:r>
              <a:rPr lang="en-US" sz="1600"/>
              <a:t>Based on the log fold change distribution of the ‘truth set’ of essential &amp; non-essential genes</a:t>
            </a:r>
          </a:p>
          <a:p>
            <a:pPr marL="742950" lvl="1" indent="-285750">
              <a:buFont typeface="Arial" panose="020B0604020202020204" pitchFamily="34" charset="0"/>
              <a:buChar char="•"/>
            </a:pPr>
            <a:r>
              <a:rPr lang="en-US" sz="1600"/>
              <a:t>Depends on the truth set, only for the genome-wide KO survival screen</a:t>
            </a:r>
          </a:p>
          <a:p>
            <a:pPr marL="285750" indent="-285750">
              <a:buFont typeface="Arial" panose="020B0604020202020204" pitchFamily="34" charset="0"/>
              <a:buChar char="•"/>
            </a:pPr>
            <a:r>
              <a:rPr lang="en-US" sz="1600"/>
              <a:t>CERES</a:t>
            </a:r>
          </a:p>
          <a:p>
            <a:pPr marL="742950" lvl="1" indent="-285750">
              <a:buFont typeface="Arial" panose="020B0604020202020204" pitchFamily="34" charset="0"/>
              <a:buChar char="•"/>
            </a:pPr>
            <a:r>
              <a:rPr lang="en-US" sz="1600"/>
              <a:t>With the data from multiple cell line, regress out the cell line specific effect</a:t>
            </a:r>
          </a:p>
          <a:p>
            <a:pPr marL="742950" lvl="1" indent="-285750">
              <a:buFont typeface="Arial" panose="020B0604020202020204" pitchFamily="34" charset="0"/>
              <a:buChar char="•"/>
            </a:pPr>
            <a:r>
              <a:rPr lang="en-US" sz="1600"/>
              <a:t>Requires multiple screen data to different cell lines with known and distinct copy number profiles.</a:t>
            </a:r>
          </a:p>
          <a:p>
            <a:pPr marL="285750" indent="-285750">
              <a:buFont typeface="Arial" panose="020B0604020202020204" pitchFamily="34" charset="0"/>
              <a:buChar char="•"/>
            </a:pPr>
            <a:r>
              <a:rPr lang="en-US" sz="1600"/>
              <a:t>CRISPhieRmix	</a:t>
            </a:r>
          </a:p>
          <a:p>
            <a:pPr marL="742950" lvl="1" indent="-285750">
              <a:buFont typeface="Arial" panose="020B0604020202020204" pitchFamily="34" charset="0"/>
              <a:buChar char="•"/>
            </a:pPr>
            <a:r>
              <a:rPr lang="en-US" sz="1600"/>
              <a:t>Fit gRNA enrichment as mixture distribution vs null distribution</a:t>
            </a:r>
          </a:p>
          <a:p>
            <a:pPr marL="742950" lvl="1" indent="-285750">
              <a:buFont typeface="Arial" panose="020B0604020202020204" pitchFamily="34" charset="0"/>
              <a:buChar char="•"/>
            </a:pPr>
            <a:r>
              <a:rPr lang="en-US" sz="1600"/>
              <a:t>Only gives the FDR, not the effect sizes</a:t>
            </a:r>
          </a:p>
          <a:p>
            <a:pPr marL="285750" indent="-285750">
              <a:buFont typeface="Arial" panose="020B0604020202020204" pitchFamily="34" charset="0"/>
              <a:buChar char="•"/>
            </a:pPr>
            <a:r>
              <a:rPr lang="en-US" sz="1600"/>
              <a:t>JACKS</a:t>
            </a:r>
          </a:p>
          <a:p>
            <a:pPr marL="742950" lvl="1" indent="-285750">
              <a:buFont typeface="Arial" panose="020B0604020202020204" pitchFamily="34" charset="0"/>
              <a:buChar char="•"/>
            </a:pPr>
            <a:r>
              <a:rPr lang="en-US" sz="1600"/>
              <a:t>Models LFC as normal distribution, mainly designed for more robust inference by combining multiple samples.</a:t>
            </a:r>
          </a:p>
        </p:txBody>
      </p:sp>
    </p:spTree>
    <p:extLst>
      <p:ext uri="{BB962C8B-B14F-4D97-AF65-F5344CB8AC3E}">
        <p14:creationId xmlns:p14="http://schemas.microsoft.com/office/powerpoint/2010/main" val="33000591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F52F-5ADC-4C49-BBDC-1A3B767AA1B2}"/>
              </a:ext>
            </a:extLst>
          </p:cNvPr>
          <p:cNvSpPr>
            <a:spLocks noGrp="1"/>
          </p:cNvSpPr>
          <p:nvPr>
            <p:ph type="title"/>
          </p:nvPr>
        </p:nvSpPr>
        <p:spPr/>
        <p:txBody>
          <a:bodyPr/>
          <a:lstStyle/>
          <a:p>
            <a:r>
              <a:rPr lang="en-US"/>
              <a:t>Enrichment calculation</a:t>
            </a:r>
          </a:p>
        </p:txBody>
      </p:sp>
      <p:sp>
        <p:nvSpPr>
          <p:cNvPr id="3" name="Content Placeholder 2">
            <a:extLst>
              <a:ext uri="{FF2B5EF4-FFF2-40B4-BE49-F238E27FC236}">
                <a16:creationId xmlns:a16="http://schemas.microsoft.com/office/drawing/2014/main" id="{9DAD333C-3784-4B26-A2A2-51D1369E826A}"/>
              </a:ext>
            </a:extLst>
          </p:cNvPr>
          <p:cNvSpPr>
            <a:spLocks noGrp="1"/>
          </p:cNvSpPr>
          <p:nvPr>
            <p:ph idx="1"/>
          </p:nvPr>
        </p:nvSpPr>
        <p:spPr>
          <a:xfrm>
            <a:off x="838200" y="1450472"/>
            <a:ext cx="10515600" cy="4351338"/>
          </a:xfrm>
        </p:spPr>
        <p:txBody>
          <a:bodyPr>
            <a:normAutofit/>
          </a:bodyPr>
          <a:lstStyle/>
          <a:p>
            <a:r>
              <a:rPr lang="en-US" sz="2800"/>
              <a:t>Baseline approach: mean log fold change calculation per guide</a:t>
            </a:r>
          </a:p>
        </p:txBody>
      </p:sp>
      <p:sp>
        <p:nvSpPr>
          <p:cNvPr id="5" name="Slide Number Placeholder 4">
            <a:extLst>
              <a:ext uri="{FF2B5EF4-FFF2-40B4-BE49-F238E27FC236}">
                <a16:creationId xmlns:a16="http://schemas.microsoft.com/office/drawing/2014/main" id="{50DA80EB-D416-4CB8-8204-968BF4CB881D}"/>
              </a:ext>
            </a:extLst>
          </p:cNvPr>
          <p:cNvSpPr>
            <a:spLocks noGrp="1"/>
          </p:cNvSpPr>
          <p:nvPr>
            <p:ph type="sldNum" sz="quarter" idx="12"/>
          </p:nvPr>
        </p:nvSpPr>
        <p:spPr/>
        <p:txBody>
          <a:bodyPr/>
          <a:lstStyle/>
          <a:p>
            <a:fld id="{371B65F6-4172-4674-96A7-FF623C1658F6}" type="slidenum">
              <a:rPr lang="en-US" smtClean="0"/>
              <a:t>117</a:t>
            </a:fld>
            <a:endParaRPr lang="en-US"/>
          </a:p>
        </p:txBody>
      </p:sp>
      <p:sp>
        <p:nvSpPr>
          <p:cNvPr id="13" name="TextBox 12">
            <a:extLst>
              <a:ext uri="{FF2B5EF4-FFF2-40B4-BE49-F238E27FC236}">
                <a16:creationId xmlns:a16="http://schemas.microsoft.com/office/drawing/2014/main" id="{9CB3FA35-BD2E-46BC-8E5D-F2A7C109419A}"/>
              </a:ext>
            </a:extLst>
          </p:cNvPr>
          <p:cNvSpPr txBox="1"/>
          <p:nvPr/>
        </p:nvSpPr>
        <p:spPr>
          <a:xfrm>
            <a:off x="1152930" y="1914100"/>
            <a:ext cx="9603970" cy="1015663"/>
          </a:xfrm>
          <a:prstGeom prst="rect">
            <a:avLst/>
          </a:prstGeom>
          <a:noFill/>
        </p:spPr>
        <p:txBody>
          <a:bodyPr wrap="square" rtlCol="0">
            <a:spAutoFit/>
          </a:bodyPr>
          <a:lstStyle/>
          <a:p>
            <a:pPr marL="342900" indent="-342900">
              <a:buAutoNum type="arabicPeriod"/>
            </a:pPr>
            <a:r>
              <a:rPr lang="en-US" sz="2000">
                <a:solidFill>
                  <a:schemeClr val="tx2">
                    <a:lumMod val="75000"/>
                  </a:schemeClr>
                </a:solidFill>
              </a:rPr>
              <a:t>Calculate guide read fraction per sample</a:t>
            </a:r>
          </a:p>
          <a:p>
            <a:pPr marL="342900" indent="-342900">
              <a:buAutoNum type="arabicPeriod"/>
            </a:pPr>
            <a:r>
              <a:rPr lang="en-US" sz="2000">
                <a:solidFill>
                  <a:schemeClr val="tx2">
                    <a:lumMod val="75000"/>
                  </a:schemeClr>
                </a:solidFill>
              </a:rPr>
              <a:t>Get log fold change per guide between treatment / control</a:t>
            </a:r>
          </a:p>
          <a:p>
            <a:pPr marL="342900" indent="-342900">
              <a:buAutoNum type="arabicPeriod"/>
            </a:pPr>
            <a:r>
              <a:rPr lang="en-US" sz="2000">
                <a:solidFill>
                  <a:schemeClr val="bg1">
                    <a:lumMod val="50000"/>
                  </a:schemeClr>
                </a:solidFill>
              </a:rPr>
              <a:t>Get the mean or median of the log fold change</a:t>
            </a:r>
          </a:p>
        </p:txBody>
      </p:sp>
      <p:sp>
        <p:nvSpPr>
          <p:cNvPr id="4" name="Right Brace 3">
            <a:extLst>
              <a:ext uri="{FF2B5EF4-FFF2-40B4-BE49-F238E27FC236}">
                <a16:creationId xmlns:a16="http://schemas.microsoft.com/office/drawing/2014/main" id="{0CD05B83-C7A5-4E24-BA1F-03FA874C04DF}"/>
              </a:ext>
            </a:extLst>
          </p:cNvPr>
          <p:cNvSpPr/>
          <p:nvPr/>
        </p:nvSpPr>
        <p:spPr>
          <a:xfrm>
            <a:off x="8015817" y="2037964"/>
            <a:ext cx="338666" cy="520067"/>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3FE0B33-CCED-4D12-9789-CC1BB3894056}"/>
              </a:ext>
            </a:extLst>
          </p:cNvPr>
          <p:cNvSpPr txBox="1"/>
          <p:nvPr/>
        </p:nvSpPr>
        <p:spPr>
          <a:xfrm>
            <a:off x="8529533" y="1974831"/>
            <a:ext cx="3138997" cy="923330"/>
          </a:xfrm>
          <a:prstGeom prst="rect">
            <a:avLst/>
          </a:prstGeom>
          <a:noFill/>
        </p:spPr>
        <p:txBody>
          <a:bodyPr wrap="square" rtlCol="0">
            <a:spAutoFit/>
          </a:bodyPr>
          <a:lstStyle/>
          <a:p>
            <a:r>
              <a:rPr lang="en-US" b="1">
                <a:solidFill>
                  <a:schemeClr val="tx2">
                    <a:lumMod val="75000"/>
                  </a:schemeClr>
                </a:solidFill>
              </a:rPr>
              <a:t>Has been handled by DE analysis methods for count data!</a:t>
            </a:r>
          </a:p>
        </p:txBody>
      </p:sp>
      <p:sp>
        <p:nvSpPr>
          <p:cNvPr id="15" name="TextBox 14">
            <a:extLst>
              <a:ext uri="{FF2B5EF4-FFF2-40B4-BE49-F238E27FC236}">
                <a16:creationId xmlns:a16="http://schemas.microsoft.com/office/drawing/2014/main" id="{D80017E5-9B9C-48CF-AD98-6D339D5DA442}"/>
              </a:ext>
            </a:extLst>
          </p:cNvPr>
          <p:cNvSpPr txBox="1"/>
          <p:nvPr/>
        </p:nvSpPr>
        <p:spPr>
          <a:xfrm>
            <a:off x="9442324" y="2929763"/>
            <a:ext cx="981294" cy="1200329"/>
          </a:xfrm>
          <a:prstGeom prst="rect">
            <a:avLst/>
          </a:prstGeom>
          <a:noFill/>
        </p:spPr>
        <p:txBody>
          <a:bodyPr wrap="none" rtlCol="0">
            <a:spAutoFit/>
          </a:bodyPr>
          <a:lstStyle/>
          <a:p>
            <a:pPr algn="ctr"/>
            <a:r>
              <a:rPr lang="en-US">
                <a:solidFill>
                  <a:schemeClr val="tx2">
                    <a:lumMod val="75000"/>
                  </a:schemeClr>
                </a:solidFill>
              </a:rPr>
              <a:t>DESeq2</a:t>
            </a:r>
          </a:p>
          <a:p>
            <a:pPr algn="ctr"/>
            <a:r>
              <a:rPr lang="en-US">
                <a:solidFill>
                  <a:schemeClr val="tx2">
                    <a:lumMod val="75000"/>
                  </a:schemeClr>
                </a:solidFill>
              </a:rPr>
              <a:t>limma</a:t>
            </a:r>
          </a:p>
          <a:p>
            <a:pPr algn="ctr"/>
            <a:r>
              <a:rPr lang="en-US">
                <a:solidFill>
                  <a:schemeClr val="tx2">
                    <a:lumMod val="75000"/>
                  </a:schemeClr>
                </a:solidFill>
              </a:rPr>
              <a:t>voom</a:t>
            </a:r>
          </a:p>
          <a:p>
            <a:pPr algn="ctr"/>
            <a:r>
              <a:rPr lang="en-US">
                <a:solidFill>
                  <a:schemeClr val="tx2">
                    <a:lumMod val="75000"/>
                  </a:schemeClr>
                </a:solidFill>
              </a:rPr>
              <a:t>...</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CB3E6B8-36CD-4803-8C2A-70903F5D7D59}"/>
                  </a:ext>
                </a:extLst>
              </p:cNvPr>
              <p:cNvSpPr txBox="1"/>
              <p:nvPr/>
            </p:nvSpPr>
            <p:spPr>
              <a:xfrm>
                <a:off x="1754880" y="3263816"/>
                <a:ext cx="6344763" cy="13101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r>
                        <a:rPr lang="en-US" b="0" i="1" smtClean="0">
                          <a:latin typeface="Cambria Math" panose="02040503050406030204" pitchFamily="18" charset="0"/>
                        </a:rPr>
                        <m:t> ~ </m:t>
                      </m:r>
                      <m:r>
                        <a:rPr lang="en-US" b="0" i="1" smtClean="0">
                          <a:latin typeface="Cambria Math" panose="02040503050406030204" pitchFamily="18" charset="0"/>
                        </a:rPr>
                        <m:t>𝑁𝐵</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 </m:t>
                          </m:r>
                          <m:r>
                            <a:rPr lang="en-US" b="0" i="1" smtClean="0">
                              <a:latin typeface="Cambria Math" panose="02040503050406030204" pitchFamily="18" charset="0"/>
                            </a:rPr>
                            <m:t>𝜙</m:t>
                          </m:r>
                        </m:e>
                      </m:d>
                    </m:oMath>
                  </m:oMathPara>
                </a14:m>
                <a:endParaRPr lang="en-US" b="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r>
                            <a:rPr lang="en-US" b="0" i="1" smtClean="0">
                              <a:latin typeface="Cambria Math" panose="02040503050406030204" pitchFamily="18" charset="0"/>
                            </a:rPr>
                            <m:t>𝑔</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oMath>
                </a14:m>
                <a:r>
                  <a:rPr lang="en-US"/>
                  <a:t>: guide counts at sample j</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∈{0, 1}</m:t>
                    </m:r>
                  </m:oMath>
                </a14:m>
                <a:r>
                  <a:rPr lang="en-US"/>
                  <a:t>: condition (pre-sort/sort, control/selected)</a:t>
                </a:r>
              </a:p>
            </p:txBody>
          </p:sp>
        </mc:Choice>
        <mc:Fallback>
          <p:sp>
            <p:nvSpPr>
              <p:cNvPr id="21" name="TextBox 20">
                <a:extLst>
                  <a:ext uri="{FF2B5EF4-FFF2-40B4-BE49-F238E27FC236}">
                    <a16:creationId xmlns:a16="http://schemas.microsoft.com/office/drawing/2014/main" id="{DCB3E6B8-36CD-4803-8C2A-70903F5D7D59}"/>
                  </a:ext>
                </a:extLst>
              </p:cNvPr>
              <p:cNvSpPr txBox="1">
                <a:spLocks noRot="1" noChangeAspect="1" noMove="1" noResize="1" noEditPoints="1" noAdjustHandles="1" noChangeArrowheads="1" noChangeShapeType="1" noTextEdit="1"/>
              </p:cNvSpPr>
              <p:nvPr/>
            </p:nvSpPr>
            <p:spPr>
              <a:xfrm>
                <a:off x="1754880" y="3263816"/>
                <a:ext cx="6344763" cy="1310102"/>
              </a:xfrm>
              <a:prstGeom prst="rect">
                <a:avLst/>
              </a:prstGeom>
              <a:blipFill>
                <a:blip r:embed="rId2"/>
                <a:stretch>
                  <a:fillRect b="-6731"/>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BAF2C8A-970E-44EE-8C9C-16EAD842BC7D}"/>
              </a:ext>
            </a:extLst>
          </p:cNvPr>
          <p:cNvGrpSpPr/>
          <p:nvPr/>
        </p:nvGrpSpPr>
        <p:grpSpPr>
          <a:xfrm>
            <a:off x="3219520" y="4667683"/>
            <a:ext cx="1371600" cy="1545534"/>
            <a:chOff x="665922" y="4701209"/>
            <a:chExt cx="1371600" cy="1545534"/>
          </a:xfrm>
        </p:grpSpPr>
        <p:cxnSp>
          <p:nvCxnSpPr>
            <p:cNvPr id="23" name="Straight Arrow Connector 22">
              <a:extLst>
                <a:ext uri="{FF2B5EF4-FFF2-40B4-BE49-F238E27FC236}">
                  <a16:creationId xmlns:a16="http://schemas.microsoft.com/office/drawing/2014/main" id="{218E0CAC-11EE-4589-8EF2-DF88CA8469EF}"/>
                </a:ext>
              </a:extLst>
            </p:cNvPr>
            <p:cNvCxnSpPr/>
            <p:nvPr/>
          </p:nvCxnSpPr>
          <p:spPr>
            <a:xfrm flipV="1">
              <a:off x="665922" y="4701209"/>
              <a:ext cx="0" cy="154553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681474A-E218-44C5-A84F-7ACFE25426A0}"/>
                </a:ext>
              </a:extLst>
            </p:cNvPr>
            <p:cNvCxnSpPr>
              <a:cxnSpLocks/>
            </p:cNvCxnSpPr>
            <p:nvPr/>
          </p:nvCxnSpPr>
          <p:spPr>
            <a:xfrm>
              <a:off x="665922" y="6246743"/>
              <a:ext cx="137160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17D4C01D-DC21-4AAA-8E7E-2DA07344CAE2}"/>
              </a:ext>
            </a:extLst>
          </p:cNvPr>
          <p:cNvCxnSpPr/>
          <p:nvPr/>
        </p:nvCxnSpPr>
        <p:spPr>
          <a:xfrm>
            <a:off x="3534280" y="6144220"/>
            <a:ext cx="0" cy="152301"/>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F0FADDF-0101-4EDD-827C-450BD2B4D95A}"/>
              </a:ext>
            </a:extLst>
          </p:cNvPr>
          <p:cNvCxnSpPr/>
          <p:nvPr/>
        </p:nvCxnSpPr>
        <p:spPr>
          <a:xfrm>
            <a:off x="4162199" y="6137066"/>
            <a:ext cx="0" cy="152301"/>
          </a:xfrm>
          <a:prstGeom prst="line">
            <a:avLst/>
          </a:prstGeom>
          <a:ln w="127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67ECEEF-B03A-4C15-9AC2-6C63C7F80D94}"/>
              </a:ext>
            </a:extLst>
          </p:cNvPr>
          <p:cNvSpPr txBox="1"/>
          <p:nvPr/>
        </p:nvSpPr>
        <p:spPr>
          <a:xfrm>
            <a:off x="3219520" y="6258569"/>
            <a:ext cx="558166" cy="369332"/>
          </a:xfrm>
          <a:prstGeom prst="rect">
            <a:avLst/>
          </a:prstGeom>
          <a:noFill/>
        </p:spPr>
        <p:txBody>
          <a:bodyPr wrap="none" rtlCol="0">
            <a:spAutoFit/>
          </a:bodyPr>
          <a:lstStyle/>
          <a:p>
            <a:r>
              <a:rPr lang="en-US"/>
              <a:t>Ctrl</a:t>
            </a:r>
          </a:p>
        </p:txBody>
      </p:sp>
      <p:sp>
        <p:nvSpPr>
          <p:cNvPr id="28" name="TextBox 27">
            <a:extLst>
              <a:ext uri="{FF2B5EF4-FFF2-40B4-BE49-F238E27FC236}">
                <a16:creationId xmlns:a16="http://schemas.microsoft.com/office/drawing/2014/main" id="{8827E07B-07D3-4AAD-98A0-AC6DBCD51546}"/>
              </a:ext>
            </a:extLst>
          </p:cNvPr>
          <p:cNvSpPr txBox="1"/>
          <p:nvPr/>
        </p:nvSpPr>
        <p:spPr>
          <a:xfrm>
            <a:off x="3849040" y="6258569"/>
            <a:ext cx="677430" cy="369332"/>
          </a:xfrm>
          <a:prstGeom prst="rect">
            <a:avLst/>
          </a:prstGeom>
          <a:noFill/>
        </p:spPr>
        <p:txBody>
          <a:bodyPr wrap="none" rtlCol="0">
            <a:spAutoFit/>
          </a:bodyPr>
          <a:lstStyle/>
          <a:p>
            <a:r>
              <a:rPr lang="en-US"/>
              <a:t>Treat</a:t>
            </a:r>
          </a:p>
        </p:txBody>
      </p:sp>
      <p:sp>
        <p:nvSpPr>
          <p:cNvPr id="29" name="TextBox 28">
            <a:extLst>
              <a:ext uri="{FF2B5EF4-FFF2-40B4-BE49-F238E27FC236}">
                <a16:creationId xmlns:a16="http://schemas.microsoft.com/office/drawing/2014/main" id="{33DA0ACB-1FC0-42E9-AEEB-FBC3C3D683BD}"/>
              </a:ext>
            </a:extLst>
          </p:cNvPr>
          <p:cNvSpPr txBox="1"/>
          <p:nvPr/>
        </p:nvSpPr>
        <p:spPr>
          <a:xfrm rot="16200000">
            <a:off x="1987878" y="5317175"/>
            <a:ext cx="1833772" cy="369332"/>
          </a:xfrm>
          <a:prstGeom prst="rect">
            <a:avLst/>
          </a:prstGeom>
          <a:noFill/>
        </p:spPr>
        <p:txBody>
          <a:bodyPr wrap="none" rtlCol="0">
            <a:spAutoFit/>
          </a:bodyPr>
          <a:lstStyle/>
          <a:p>
            <a:r>
              <a:rPr lang="en-US"/>
              <a:t>guide proportion</a:t>
            </a:r>
          </a:p>
        </p:txBody>
      </p:sp>
      <p:sp>
        <p:nvSpPr>
          <p:cNvPr id="30" name="Oval 29">
            <a:extLst>
              <a:ext uri="{FF2B5EF4-FFF2-40B4-BE49-F238E27FC236}">
                <a16:creationId xmlns:a16="http://schemas.microsoft.com/office/drawing/2014/main" id="{B3B30006-348F-4508-8F15-6D7D71F4015F}"/>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A0482DB-A1D3-466A-BF9B-4C4D77341AE3}"/>
              </a:ext>
            </a:extLst>
          </p:cNvPr>
          <p:cNvSpPr/>
          <p:nvPr/>
        </p:nvSpPr>
        <p:spPr>
          <a:xfrm>
            <a:off x="4150023" y="510515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C877A9D3-42A9-4FFE-A267-68DA019A3769}"/>
              </a:ext>
            </a:extLst>
          </p:cNvPr>
          <p:cNvSpPr/>
          <p:nvPr/>
        </p:nvSpPr>
        <p:spPr>
          <a:xfrm flipH="1">
            <a:off x="3562206" y="5147173"/>
            <a:ext cx="599993" cy="408269"/>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801164A-7E05-4CAC-8E09-2C6FBDB66C8D}"/>
              </a:ext>
            </a:extLst>
          </p:cNvPr>
          <p:cNvSpPr txBox="1"/>
          <p:nvPr/>
        </p:nvSpPr>
        <p:spPr>
          <a:xfrm>
            <a:off x="3759103" y="5545770"/>
            <a:ext cx="268022" cy="276999"/>
          </a:xfrm>
          <a:prstGeom prst="rect">
            <a:avLst/>
          </a:prstGeom>
          <a:noFill/>
        </p:spPr>
        <p:txBody>
          <a:bodyPr wrap="none" rtlCol="0">
            <a:spAutoFit/>
          </a:bodyPr>
          <a:lstStyle/>
          <a:p>
            <a:r>
              <a:rPr lang="en-US" sz="1200"/>
              <a:t>1</a:t>
            </a:r>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E34B22D-679C-4D71-96F7-03EC3FD372A0}"/>
                  </a:ext>
                </a:extLst>
              </p:cNvPr>
              <p:cNvSpPr txBox="1"/>
              <p:nvPr/>
            </p:nvSpPr>
            <p:spPr>
              <a:xfrm>
                <a:off x="4127304" y="5209774"/>
                <a:ext cx="378372" cy="2920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𝛽</m:t>
                          </m:r>
                        </m:e>
                        <m:sub>
                          <m:r>
                            <a:rPr lang="en-US" sz="1200" b="0" i="1" smtClean="0">
                              <a:latin typeface="Cambria Math" panose="02040503050406030204" pitchFamily="18" charset="0"/>
                            </a:rPr>
                            <m:t>𝑔</m:t>
                          </m:r>
                        </m:sub>
                      </m:sSub>
                    </m:oMath>
                  </m:oMathPara>
                </a14:m>
                <a:endParaRPr lang="en-US" sz="1200"/>
              </a:p>
            </p:txBody>
          </p:sp>
        </mc:Choice>
        <mc:Fallback>
          <p:sp>
            <p:nvSpPr>
              <p:cNvPr id="34" name="TextBox 33">
                <a:extLst>
                  <a:ext uri="{FF2B5EF4-FFF2-40B4-BE49-F238E27FC236}">
                    <a16:creationId xmlns:a16="http://schemas.microsoft.com/office/drawing/2014/main" id="{BE34B22D-679C-4D71-96F7-03EC3FD372A0}"/>
                  </a:ext>
                </a:extLst>
              </p:cNvPr>
              <p:cNvSpPr txBox="1">
                <a:spLocks noRot="1" noChangeAspect="1" noMove="1" noResize="1" noEditPoints="1" noAdjustHandles="1" noChangeArrowheads="1" noChangeShapeType="1" noTextEdit="1"/>
              </p:cNvSpPr>
              <p:nvPr/>
            </p:nvSpPr>
            <p:spPr>
              <a:xfrm>
                <a:off x="4127304" y="5209774"/>
                <a:ext cx="378372" cy="2920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147810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04A178D0-CC3F-408C-96C3-6F4277610503}"/>
              </a:ext>
            </a:extLst>
          </p:cNvPr>
          <p:cNvPicPr>
            <a:picLocks noChangeAspect="1"/>
          </p:cNvPicPr>
          <p:nvPr/>
        </p:nvPicPr>
        <p:blipFill>
          <a:blip r:embed="rId3"/>
          <a:stretch>
            <a:fillRect/>
          </a:stretch>
        </p:blipFill>
        <p:spPr>
          <a:xfrm>
            <a:off x="6845615" y="4771114"/>
            <a:ext cx="5140013" cy="1902372"/>
          </a:xfrm>
          <a:prstGeom prst="rect">
            <a:avLst/>
          </a:prstGeom>
        </p:spPr>
      </p:pic>
      <p:sp>
        <p:nvSpPr>
          <p:cNvPr id="2" name="Title 1">
            <a:extLst>
              <a:ext uri="{FF2B5EF4-FFF2-40B4-BE49-F238E27FC236}">
                <a16:creationId xmlns:a16="http://schemas.microsoft.com/office/drawing/2014/main" id="{21C0F52F-5ADC-4C49-BBDC-1A3B767AA1B2}"/>
              </a:ext>
            </a:extLst>
          </p:cNvPr>
          <p:cNvSpPr>
            <a:spLocks noGrp="1"/>
          </p:cNvSpPr>
          <p:nvPr>
            <p:ph type="title"/>
          </p:nvPr>
        </p:nvSpPr>
        <p:spPr/>
        <p:txBody>
          <a:bodyPr/>
          <a:lstStyle/>
          <a:p>
            <a:r>
              <a:rPr lang="en-US"/>
              <a:t>Enrichment calculation</a:t>
            </a:r>
          </a:p>
        </p:txBody>
      </p:sp>
      <p:sp>
        <p:nvSpPr>
          <p:cNvPr id="3" name="Content Placeholder 2">
            <a:extLst>
              <a:ext uri="{FF2B5EF4-FFF2-40B4-BE49-F238E27FC236}">
                <a16:creationId xmlns:a16="http://schemas.microsoft.com/office/drawing/2014/main" id="{9DAD333C-3784-4B26-A2A2-51D1369E826A}"/>
              </a:ext>
            </a:extLst>
          </p:cNvPr>
          <p:cNvSpPr>
            <a:spLocks noGrp="1"/>
          </p:cNvSpPr>
          <p:nvPr>
            <p:ph idx="1"/>
          </p:nvPr>
        </p:nvSpPr>
        <p:spPr>
          <a:xfrm>
            <a:off x="838200" y="1450472"/>
            <a:ext cx="10515600" cy="4351338"/>
          </a:xfrm>
        </p:spPr>
        <p:txBody>
          <a:bodyPr/>
          <a:lstStyle/>
          <a:p>
            <a:r>
              <a:rPr lang="en-US"/>
              <a:t>Per targeted element:</a:t>
            </a:r>
          </a:p>
        </p:txBody>
      </p:sp>
      <p:sp>
        <p:nvSpPr>
          <p:cNvPr id="5" name="Slide Number Placeholder 4">
            <a:extLst>
              <a:ext uri="{FF2B5EF4-FFF2-40B4-BE49-F238E27FC236}">
                <a16:creationId xmlns:a16="http://schemas.microsoft.com/office/drawing/2014/main" id="{13DA2210-7ACE-48B0-9100-18C73DC6CD0C}"/>
              </a:ext>
            </a:extLst>
          </p:cNvPr>
          <p:cNvSpPr>
            <a:spLocks noGrp="1"/>
          </p:cNvSpPr>
          <p:nvPr>
            <p:ph type="sldNum" sz="quarter" idx="12"/>
          </p:nvPr>
        </p:nvSpPr>
        <p:spPr/>
        <p:txBody>
          <a:bodyPr/>
          <a:lstStyle/>
          <a:p>
            <a:fld id="{371B65F6-4172-4674-96A7-FF623C1658F6}" type="slidenum">
              <a:rPr lang="en-US" smtClean="0"/>
              <a:t>118</a:t>
            </a:fld>
            <a:endParaRPr lang="en-US"/>
          </a:p>
        </p:txBody>
      </p:sp>
      <p:sp>
        <p:nvSpPr>
          <p:cNvPr id="13" name="TextBox 12">
            <a:extLst>
              <a:ext uri="{FF2B5EF4-FFF2-40B4-BE49-F238E27FC236}">
                <a16:creationId xmlns:a16="http://schemas.microsoft.com/office/drawing/2014/main" id="{9CB3FA35-BD2E-46BC-8E5D-F2A7C109419A}"/>
              </a:ext>
            </a:extLst>
          </p:cNvPr>
          <p:cNvSpPr txBox="1"/>
          <p:nvPr/>
        </p:nvSpPr>
        <p:spPr>
          <a:xfrm>
            <a:off x="1152930" y="1914100"/>
            <a:ext cx="7313737" cy="1015663"/>
          </a:xfrm>
          <a:prstGeom prst="rect">
            <a:avLst/>
          </a:prstGeom>
          <a:noFill/>
        </p:spPr>
        <p:txBody>
          <a:bodyPr wrap="square" rtlCol="0">
            <a:spAutoFit/>
          </a:bodyPr>
          <a:lstStyle/>
          <a:p>
            <a:pPr marL="342900" indent="-342900">
              <a:buAutoNum type="arabicPeriod"/>
            </a:pPr>
            <a:r>
              <a:rPr lang="en-US" sz="2000">
                <a:solidFill>
                  <a:schemeClr val="tx2">
                    <a:lumMod val="75000"/>
                  </a:schemeClr>
                </a:solidFill>
              </a:rPr>
              <a:t>Calculate guide read fraction per sample</a:t>
            </a:r>
          </a:p>
          <a:p>
            <a:pPr marL="342900" indent="-342900">
              <a:buAutoNum type="arabicPeriod"/>
            </a:pPr>
            <a:r>
              <a:rPr lang="en-US" sz="2000">
                <a:solidFill>
                  <a:schemeClr val="tx2">
                    <a:lumMod val="75000"/>
                  </a:schemeClr>
                </a:solidFill>
              </a:rPr>
              <a:t>Get log fold change per guide between treatment / control</a:t>
            </a:r>
          </a:p>
          <a:p>
            <a:pPr marL="342900" indent="-342900">
              <a:buAutoNum type="arabicPeriod"/>
            </a:pPr>
            <a:r>
              <a:rPr lang="en-US" sz="2000">
                <a:solidFill>
                  <a:schemeClr val="tx2">
                    <a:lumMod val="50000"/>
                  </a:schemeClr>
                </a:solidFill>
              </a:rPr>
              <a:t>Get the mean or median of the log fold change</a:t>
            </a:r>
          </a:p>
        </p:txBody>
      </p:sp>
      <p:sp>
        <p:nvSpPr>
          <p:cNvPr id="4" name="Right Brace 3">
            <a:extLst>
              <a:ext uri="{FF2B5EF4-FFF2-40B4-BE49-F238E27FC236}">
                <a16:creationId xmlns:a16="http://schemas.microsoft.com/office/drawing/2014/main" id="{0CD05B83-C7A5-4E24-BA1F-03FA874C04DF}"/>
              </a:ext>
            </a:extLst>
          </p:cNvPr>
          <p:cNvSpPr/>
          <p:nvPr/>
        </p:nvSpPr>
        <p:spPr>
          <a:xfrm>
            <a:off x="8015817" y="2037964"/>
            <a:ext cx="338666" cy="769093"/>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3FE0B33-CCED-4D12-9789-CC1BB3894056}"/>
              </a:ext>
            </a:extLst>
          </p:cNvPr>
          <p:cNvSpPr txBox="1"/>
          <p:nvPr/>
        </p:nvSpPr>
        <p:spPr>
          <a:xfrm>
            <a:off x="8529533" y="2194965"/>
            <a:ext cx="3138997" cy="923330"/>
          </a:xfrm>
          <a:prstGeom prst="rect">
            <a:avLst/>
          </a:prstGeom>
          <a:noFill/>
        </p:spPr>
        <p:txBody>
          <a:bodyPr wrap="square" rtlCol="0">
            <a:spAutoFit/>
          </a:bodyPr>
          <a:lstStyle/>
          <a:p>
            <a:r>
              <a:rPr lang="en-US" b="1">
                <a:solidFill>
                  <a:schemeClr val="tx2">
                    <a:lumMod val="75000"/>
                  </a:schemeClr>
                </a:solidFill>
              </a:rPr>
              <a:t>MAGeCK-MLE: </a:t>
            </a:r>
          </a:p>
          <a:p>
            <a:r>
              <a:rPr lang="en-US" b="1">
                <a:solidFill>
                  <a:schemeClr val="tx2">
                    <a:lumMod val="75000"/>
                  </a:schemeClr>
                </a:solidFill>
              </a:rPr>
              <a:t>extension to calculate per-gene/target element score</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CB3E6B8-36CD-4803-8C2A-70903F5D7D59}"/>
                  </a:ext>
                </a:extLst>
              </p:cNvPr>
              <p:cNvSpPr txBox="1"/>
              <p:nvPr/>
            </p:nvSpPr>
            <p:spPr>
              <a:xfrm>
                <a:off x="1754880" y="3263816"/>
                <a:ext cx="6344763" cy="13101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r>
                        <a:rPr lang="en-US" b="0" i="1" smtClean="0">
                          <a:latin typeface="Cambria Math" panose="02040503050406030204" pitchFamily="18" charset="0"/>
                        </a:rPr>
                        <m:t> ~ </m:t>
                      </m:r>
                      <m:r>
                        <a:rPr lang="en-US" b="0" i="1" smtClean="0">
                          <a:latin typeface="Cambria Math" panose="02040503050406030204" pitchFamily="18" charset="0"/>
                        </a:rPr>
                        <m:t>𝑁𝐵</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 </m:t>
                          </m:r>
                          <m:r>
                            <a:rPr lang="en-US" b="0" i="1" smtClean="0">
                              <a:latin typeface="Cambria Math" panose="02040503050406030204" pitchFamily="18" charset="0"/>
                            </a:rPr>
                            <m:t>𝜙</m:t>
                          </m:r>
                        </m:e>
                      </m:d>
                    </m:oMath>
                  </m:oMathPara>
                </a14:m>
                <a:endParaRPr lang="en-US" b="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 | </m:t>
                      </m:r>
                      <m:r>
                        <a:rPr lang="en-US" b="0" i="1" smtClean="0">
                          <a:latin typeface="Cambria Math" panose="02040503050406030204" pitchFamily="18" charset="0"/>
                        </a:rPr>
                        <m:t>𝑡𝑎𝑟𝑔𝑒𝑡</m:t>
                      </m:r>
                      <m:d>
                        <m:dPr>
                          <m:ctrlPr>
                            <a:rPr lang="en-US" b="0" i="1" smtClean="0">
                              <a:latin typeface="Cambria Math" panose="02040503050406030204" pitchFamily="18" charset="0"/>
                            </a:rPr>
                          </m:ctrlPr>
                        </m:dPr>
                        <m:e>
                          <m:r>
                            <a:rPr lang="en-US" b="0" i="1" smtClean="0">
                              <a:latin typeface="Cambria Math" panose="02040503050406030204" pitchFamily="18" charset="0"/>
                            </a:rPr>
                            <m:t>𝑔</m:t>
                          </m:r>
                        </m:e>
                      </m:d>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oMath>
                </a14:m>
                <a:r>
                  <a:rPr lang="en-US"/>
                  <a:t>: guide counts at sample j</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∈{0, 1}</m:t>
                    </m:r>
                  </m:oMath>
                </a14:m>
                <a:r>
                  <a:rPr lang="en-US"/>
                  <a:t>: condition (pre-sort/sort, control/selected)</a:t>
                </a:r>
              </a:p>
            </p:txBody>
          </p:sp>
        </mc:Choice>
        <mc:Fallback>
          <p:sp>
            <p:nvSpPr>
              <p:cNvPr id="21" name="TextBox 20">
                <a:extLst>
                  <a:ext uri="{FF2B5EF4-FFF2-40B4-BE49-F238E27FC236}">
                    <a16:creationId xmlns:a16="http://schemas.microsoft.com/office/drawing/2014/main" id="{DCB3E6B8-36CD-4803-8C2A-70903F5D7D59}"/>
                  </a:ext>
                </a:extLst>
              </p:cNvPr>
              <p:cNvSpPr txBox="1">
                <a:spLocks noRot="1" noChangeAspect="1" noMove="1" noResize="1" noEditPoints="1" noAdjustHandles="1" noChangeArrowheads="1" noChangeShapeType="1" noTextEdit="1"/>
              </p:cNvSpPr>
              <p:nvPr/>
            </p:nvSpPr>
            <p:spPr>
              <a:xfrm>
                <a:off x="1754880" y="3263816"/>
                <a:ext cx="6344763" cy="1310102"/>
              </a:xfrm>
              <a:prstGeom prst="rect">
                <a:avLst/>
              </a:prstGeom>
              <a:blipFill>
                <a:blip r:embed="rId4"/>
                <a:stretch>
                  <a:fillRect b="-6731"/>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BAF2C8A-970E-44EE-8C9C-16EAD842BC7D}"/>
              </a:ext>
            </a:extLst>
          </p:cNvPr>
          <p:cNvGrpSpPr/>
          <p:nvPr/>
        </p:nvGrpSpPr>
        <p:grpSpPr>
          <a:xfrm>
            <a:off x="3219520" y="4667683"/>
            <a:ext cx="1371600" cy="1545534"/>
            <a:chOff x="665922" y="4701209"/>
            <a:chExt cx="1371600" cy="1545534"/>
          </a:xfrm>
        </p:grpSpPr>
        <p:cxnSp>
          <p:nvCxnSpPr>
            <p:cNvPr id="23" name="Straight Arrow Connector 22">
              <a:extLst>
                <a:ext uri="{FF2B5EF4-FFF2-40B4-BE49-F238E27FC236}">
                  <a16:creationId xmlns:a16="http://schemas.microsoft.com/office/drawing/2014/main" id="{218E0CAC-11EE-4589-8EF2-DF88CA8469EF}"/>
                </a:ext>
              </a:extLst>
            </p:cNvPr>
            <p:cNvCxnSpPr/>
            <p:nvPr/>
          </p:nvCxnSpPr>
          <p:spPr>
            <a:xfrm flipV="1">
              <a:off x="665922" y="4701209"/>
              <a:ext cx="0" cy="154553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681474A-E218-44C5-A84F-7ACFE25426A0}"/>
                </a:ext>
              </a:extLst>
            </p:cNvPr>
            <p:cNvCxnSpPr>
              <a:cxnSpLocks/>
            </p:cNvCxnSpPr>
            <p:nvPr/>
          </p:nvCxnSpPr>
          <p:spPr>
            <a:xfrm>
              <a:off x="665922" y="6246743"/>
              <a:ext cx="137160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17D4C01D-DC21-4AAA-8E7E-2DA07344CAE2}"/>
              </a:ext>
            </a:extLst>
          </p:cNvPr>
          <p:cNvCxnSpPr/>
          <p:nvPr/>
        </p:nvCxnSpPr>
        <p:spPr>
          <a:xfrm>
            <a:off x="3534280" y="6144220"/>
            <a:ext cx="0" cy="152301"/>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F0FADDF-0101-4EDD-827C-450BD2B4D95A}"/>
              </a:ext>
            </a:extLst>
          </p:cNvPr>
          <p:cNvCxnSpPr/>
          <p:nvPr/>
        </p:nvCxnSpPr>
        <p:spPr>
          <a:xfrm>
            <a:off x="4162199" y="6137066"/>
            <a:ext cx="0" cy="152301"/>
          </a:xfrm>
          <a:prstGeom prst="line">
            <a:avLst/>
          </a:prstGeom>
          <a:ln w="127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67ECEEF-B03A-4C15-9AC2-6C63C7F80D94}"/>
              </a:ext>
            </a:extLst>
          </p:cNvPr>
          <p:cNvSpPr txBox="1"/>
          <p:nvPr/>
        </p:nvSpPr>
        <p:spPr>
          <a:xfrm>
            <a:off x="3219520" y="6258569"/>
            <a:ext cx="558166" cy="369332"/>
          </a:xfrm>
          <a:prstGeom prst="rect">
            <a:avLst/>
          </a:prstGeom>
          <a:noFill/>
        </p:spPr>
        <p:txBody>
          <a:bodyPr wrap="none" rtlCol="0">
            <a:spAutoFit/>
          </a:bodyPr>
          <a:lstStyle/>
          <a:p>
            <a:r>
              <a:rPr lang="en-US"/>
              <a:t>Ctrl</a:t>
            </a:r>
          </a:p>
        </p:txBody>
      </p:sp>
      <p:sp>
        <p:nvSpPr>
          <p:cNvPr id="28" name="TextBox 27">
            <a:extLst>
              <a:ext uri="{FF2B5EF4-FFF2-40B4-BE49-F238E27FC236}">
                <a16:creationId xmlns:a16="http://schemas.microsoft.com/office/drawing/2014/main" id="{8827E07B-07D3-4AAD-98A0-AC6DBCD51546}"/>
              </a:ext>
            </a:extLst>
          </p:cNvPr>
          <p:cNvSpPr txBox="1"/>
          <p:nvPr/>
        </p:nvSpPr>
        <p:spPr>
          <a:xfrm>
            <a:off x="3849040" y="6258569"/>
            <a:ext cx="677430" cy="369332"/>
          </a:xfrm>
          <a:prstGeom prst="rect">
            <a:avLst/>
          </a:prstGeom>
          <a:noFill/>
        </p:spPr>
        <p:txBody>
          <a:bodyPr wrap="none" rtlCol="0">
            <a:spAutoFit/>
          </a:bodyPr>
          <a:lstStyle/>
          <a:p>
            <a:r>
              <a:rPr lang="en-US"/>
              <a:t>Treat</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33DA0ACB-1FC0-42E9-AEEB-FBC3C3D683BD}"/>
                  </a:ext>
                </a:extLst>
              </p:cNvPr>
              <p:cNvSpPr txBox="1"/>
              <p:nvPr/>
            </p:nvSpPr>
            <p:spPr>
              <a:xfrm rot="16200000">
                <a:off x="2107051" y="5143850"/>
                <a:ext cx="1534074"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𝑡𝑎𝑟𝑔𝑒𝑡</m:t>
                          </m:r>
                          <m:d>
                            <m:dPr>
                              <m:ctrlPr>
                                <a:rPr lang="en-US" b="0" i="1" smtClean="0">
                                  <a:latin typeface="Cambria Math" panose="02040503050406030204" pitchFamily="18" charset="0"/>
                                </a:rPr>
                              </m:ctrlPr>
                            </m:dPr>
                            <m:e>
                              <m:r>
                                <a:rPr lang="en-US" b="0" i="1" smtClean="0">
                                  <a:latin typeface="Cambria Math" panose="02040503050406030204" pitchFamily="18" charset="0"/>
                                </a:rPr>
                                <m:t>𝑔</m:t>
                              </m:r>
                            </m:e>
                          </m:d>
                          <m:r>
                            <a:rPr lang="en-US" b="0" i="1" smtClean="0">
                              <a:latin typeface="Cambria Math" panose="02040503050406030204" pitchFamily="18" charset="0"/>
                            </a:rPr>
                            <m:t>=</m:t>
                          </m:r>
                          <m:r>
                            <a:rPr lang="en-US" b="0" i="1" smtClean="0">
                              <a:latin typeface="Cambria Math" panose="02040503050406030204" pitchFamily="18" charset="0"/>
                            </a:rPr>
                            <m:t>𝑡</m:t>
                          </m:r>
                        </m:sub>
                      </m:sSub>
                    </m:oMath>
                  </m:oMathPara>
                </a14:m>
                <a:endParaRPr lang="en-US"/>
              </a:p>
            </p:txBody>
          </p:sp>
        </mc:Choice>
        <mc:Fallback>
          <p:sp>
            <p:nvSpPr>
              <p:cNvPr id="29" name="TextBox 28">
                <a:extLst>
                  <a:ext uri="{FF2B5EF4-FFF2-40B4-BE49-F238E27FC236}">
                    <a16:creationId xmlns:a16="http://schemas.microsoft.com/office/drawing/2014/main" id="{33DA0ACB-1FC0-42E9-AEEB-FBC3C3D683BD}"/>
                  </a:ext>
                </a:extLst>
              </p:cNvPr>
              <p:cNvSpPr txBox="1">
                <a:spLocks noRot="1" noChangeAspect="1" noMove="1" noResize="1" noEditPoints="1" noAdjustHandles="1" noChangeArrowheads="1" noChangeShapeType="1" noTextEdit="1"/>
              </p:cNvSpPr>
              <p:nvPr/>
            </p:nvSpPr>
            <p:spPr>
              <a:xfrm rot="16200000">
                <a:off x="2107051" y="5143850"/>
                <a:ext cx="1534074" cy="394210"/>
              </a:xfrm>
              <a:prstGeom prst="rect">
                <a:avLst/>
              </a:prstGeom>
              <a:blipFill>
                <a:blip r:embed="rId5"/>
                <a:stretch>
                  <a:fillRect r="-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E34B22D-679C-4D71-96F7-03EC3FD372A0}"/>
                  </a:ext>
                </a:extLst>
              </p:cNvPr>
              <p:cNvSpPr txBox="1"/>
              <p:nvPr/>
            </p:nvSpPr>
            <p:spPr>
              <a:xfrm>
                <a:off x="4113001" y="5405474"/>
                <a:ext cx="360675"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𝛽</m:t>
                          </m:r>
                        </m:e>
                        <m:sub>
                          <m:r>
                            <a:rPr lang="en-US" sz="1200" b="0" i="1" smtClean="0">
                              <a:solidFill>
                                <a:schemeClr val="accent1"/>
                              </a:solidFill>
                              <a:latin typeface="Cambria Math" panose="02040503050406030204" pitchFamily="18" charset="0"/>
                            </a:rPr>
                            <m:t>𝑡</m:t>
                          </m:r>
                        </m:sub>
                      </m:sSub>
                    </m:oMath>
                  </m:oMathPara>
                </a14:m>
                <a:endParaRPr lang="en-US" sz="1200">
                  <a:solidFill>
                    <a:schemeClr val="accent1"/>
                  </a:solidFill>
                </a:endParaRPr>
              </a:p>
            </p:txBody>
          </p:sp>
        </mc:Choice>
        <mc:Fallback>
          <p:sp>
            <p:nvSpPr>
              <p:cNvPr id="34" name="TextBox 33">
                <a:extLst>
                  <a:ext uri="{FF2B5EF4-FFF2-40B4-BE49-F238E27FC236}">
                    <a16:creationId xmlns:a16="http://schemas.microsoft.com/office/drawing/2014/main" id="{BE34B22D-679C-4D71-96F7-03EC3FD372A0}"/>
                  </a:ext>
                </a:extLst>
              </p:cNvPr>
              <p:cNvSpPr txBox="1">
                <a:spLocks noRot="1" noChangeAspect="1" noMove="1" noResize="1" noEditPoints="1" noAdjustHandles="1" noChangeArrowheads="1" noChangeShapeType="1" noTextEdit="1"/>
              </p:cNvSpPr>
              <p:nvPr/>
            </p:nvSpPr>
            <p:spPr>
              <a:xfrm>
                <a:off x="4113001" y="5405474"/>
                <a:ext cx="360675" cy="276999"/>
              </a:xfrm>
              <a:prstGeom prst="rect">
                <a:avLst/>
              </a:prstGeom>
              <a:blipFill>
                <a:blip r:embed="rId6"/>
                <a:stretch>
                  <a:fillRect b="-434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D370536-41AA-4D90-BC2B-6A69EAFCEA69}"/>
              </a:ext>
            </a:extLst>
          </p:cNvPr>
          <p:cNvGrpSpPr/>
          <p:nvPr/>
        </p:nvGrpSpPr>
        <p:grpSpPr>
          <a:xfrm>
            <a:off x="3523918" y="5105152"/>
            <a:ext cx="671824" cy="461802"/>
            <a:chOff x="3523918" y="5105152"/>
            <a:chExt cx="671824" cy="461802"/>
          </a:xfrm>
        </p:grpSpPr>
        <p:sp>
          <p:nvSpPr>
            <p:cNvPr id="30" name="Oval 29">
              <a:extLst>
                <a:ext uri="{FF2B5EF4-FFF2-40B4-BE49-F238E27FC236}">
                  <a16:creationId xmlns:a16="http://schemas.microsoft.com/office/drawing/2014/main" id="{B3B30006-348F-4508-8F15-6D7D71F4015F}"/>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A0482DB-A1D3-466A-BF9B-4C4D77341AE3}"/>
                </a:ext>
              </a:extLst>
            </p:cNvPr>
            <p:cNvSpPr/>
            <p:nvPr/>
          </p:nvSpPr>
          <p:spPr>
            <a:xfrm>
              <a:off x="4150023" y="510515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8E4E33F-0276-42B6-BE92-186F4C83933C}"/>
                </a:ext>
              </a:extLst>
            </p:cNvPr>
            <p:cNvCxnSpPr>
              <a:cxnSpLocks/>
              <a:stCxn id="30" idx="6"/>
              <a:endCxn id="31" idx="3"/>
            </p:cNvCxnSpPr>
            <p:nvPr/>
          </p:nvCxnSpPr>
          <p:spPr>
            <a:xfrm flipV="1">
              <a:off x="3569637" y="5144176"/>
              <a:ext cx="587081" cy="3999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3D78A46-2E30-45BE-8015-EB0FEA98F7F5}"/>
              </a:ext>
            </a:extLst>
          </p:cNvPr>
          <p:cNvGrpSpPr/>
          <p:nvPr/>
        </p:nvGrpSpPr>
        <p:grpSpPr>
          <a:xfrm>
            <a:off x="3515931" y="5618524"/>
            <a:ext cx="663646" cy="283728"/>
            <a:chOff x="3523918" y="5283226"/>
            <a:chExt cx="663646" cy="283728"/>
          </a:xfrm>
        </p:grpSpPr>
        <p:sp>
          <p:nvSpPr>
            <p:cNvPr id="36" name="Oval 35">
              <a:extLst>
                <a:ext uri="{FF2B5EF4-FFF2-40B4-BE49-F238E27FC236}">
                  <a16:creationId xmlns:a16="http://schemas.microsoft.com/office/drawing/2014/main" id="{F5E5AC8D-90C7-47EC-86C3-42C50FE6AADC}"/>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253D1EF-58D8-497F-83E1-06C6A73A3059}"/>
                </a:ext>
              </a:extLst>
            </p:cNvPr>
            <p:cNvSpPr/>
            <p:nvPr/>
          </p:nvSpPr>
          <p:spPr>
            <a:xfrm>
              <a:off x="4141845" y="528322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653013C-AF74-45D3-ADBA-5DAFA39F8F82}"/>
                </a:ext>
              </a:extLst>
            </p:cNvPr>
            <p:cNvCxnSpPr>
              <a:cxnSpLocks/>
              <a:stCxn id="36" idx="6"/>
              <a:endCxn id="37" idx="3"/>
            </p:cNvCxnSpPr>
            <p:nvPr/>
          </p:nvCxnSpPr>
          <p:spPr>
            <a:xfrm flipV="1">
              <a:off x="3569637" y="5322250"/>
              <a:ext cx="578903" cy="22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4E358D1-97DA-4B31-8E7D-FC265D410B51}"/>
              </a:ext>
            </a:extLst>
          </p:cNvPr>
          <p:cNvGrpSpPr/>
          <p:nvPr/>
        </p:nvGrpSpPr>
        <p:grpSpPr>
          <a:xfrm>
            <a:off x="3523918" y="5211946"/>
            <a:ext cx="663646" cy="283728"/>
            <a:chOff x="3523918" y="5283226"/>
            <a:chExt cx="663646" cy="283728"/>
          </a:xfrm>
        </p:grpSpPr>
        <p:sp>
          <p:nvSpPr>
            <p:cNvPr id="41" name="Oval 40">
              <a:extLst>
                <a:ext uri="{FF2B5EF4-FFF2-40B4-BE49-F238E27FC236}">
                  <a16:creationId xmlns:a16="http://schemas.microsoft.com/office/drawing/2014/main" id="{5229AA33-A88C-46DE-A817-3D0FF02B83DC}"/>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12F163F-DD5C-45EE-96D0-49FCB20D9AC4}"/>
                </a:ext>
              </a:extLst>
            </p:cNvPr>
            <p:cNvSpPr/>
            <p:nvPr/>
          </p:nvSpPr>
          <p:spPr>
            <a:xfrm>
              <a:off x="4141845" y="528322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BEB61C9-4D74-477A-80B9-38B01D6E7835}"/>
                </a:ext>
              </a:extLst>
            </p:cNvPr>
            <p:cNvCxnSpPr>
              <a:cxnSpLocks/>
              <a:stCxn id="41" idx="6"/>
              <a:endCxn id="42" idx="3"/>
            </p:cNvCxnSpPr>
            <p:nvPr/>
          </p:nvCxnSpPr>
          <p:spPr>
            <a:xfrm flipV="1">
              <a:off x="3569637" y="5322250"/>
              <a:ext cx="578903" cy="22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629A474-FBDA-4877-B14B-6302D01D5DDB}"/>
              </a:ext>
            </a:extLst>
          </p:cNvPr>
          <p:cNvGrpSpPr/>
          <p:nvPr/>
        </p:nvGrpSpPr>
        <p:grpSpPr>
          <a:xfrm>
            <a:off x="3529400" y="5428551"/>
            <a:ext cx="663646" cy="283728"/>
            <a:chOff x="3523918" y="5283226"/>
            <a:chExt cx="663646" cy="283728"/>
          </a:xfrm>
        </p:grpSpPr>
        <p:sp>
          <p:nvSpPr>
            <p:cNvPr id="45" name="Oval 44">
              <a:extLst>
                <a:ext uri="{FF2B5EF4-FFF2-40B4-BE49-F238E27FC236}">
                  <a16:creationId xmlns:a16="http://schemas.microsoft.com/office/drawing/2014/main" id="{947274BB-33F6-4822-AC98-4E87E7D327CD}"/>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3113A1D-4F69-4044-87A3-1101A06E2ECE}"/>
                </a:ext>
              </a:extLst>
            </p:cNvPr>
            <p:cNvSpPr/>
            <p:nvPr/>
          </p:nvSpPr>
          <p:spPr>
            <a:xfrm>
              <a:off x="4141845" y="528322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A3B7A1AA-3641-4E06-A906-7B58B968AF72}"/>
                </a:ext>
              </a:extLst>
            </p:cNvPr>
            <p:cNvCxnSpPr>
              <a:cxnSpLocks/>
              <a:stCxn id="45" idx="6"/>
              <a:endCxn id="46" idx="3"/>
            </p:cNvCxnSpPr>
            <p:nvPr/>
          </p:nvCxnSpPr>
          <p:spPr>
            <a:xfrm flipV="1">
              <a:off x="3569637" y="5322250"/>
              <a:ext cx="578903" cy="22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AF20DBF-5324-49E9-A447-066C5422098F}"/>
              </a:ext>
            </a:extLst>
          </p:cNvPr>
          <p:cNvGrpSpPr/>
          <p:nvPr/>
        </p:nvGrpSpPr>
        <p:grpSpPr>
          <a:xfrm>
            <a:off x="3525496" y="5547365"/>
            <a:ext cx="667184" cy="226592"/>
            <a:chOff x="3523918" y="5340362"/>
            <a:chExt cx="667184" cy="226592"/>
          </a:xfrm>
        </p:grpSpPr>
        <p:cxnSp>
          <p:nvCxnSpPr>
            <p:cNvPr id="51" name="Straight Connector 50">
              <a:extLst>
                <a:ext uri="{FF2B5EF4-FFF2-40B4-BE49-F238E27FC236}">
                  <a16:creationId xmlns:a16="http://schemas.microsoft.com/office/drawing/2014/main" id="{7A2DFD5D-A48E-41C1-9BF0-921C157C4CD8}"/>
                </a:ext>
              </a:extLst>
            </p:cNvPr>
            <p:cNvCxnSpPr>
              <a:cxnSpLocks/>
              <a:stCxn id="49" idx="6"/>
              <a:endCxn id="50" idx="3"/>
            </p:cNvCxnSpPr>
            <p:nvPr/>
          </p:nvCxnSpPr>
          <p:spPr>
            <a:xfrm flipV="1">
              <a:off x="3569637" y="5379386"/>
              <a:ext cx="582441" cy="1647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4CF18F0-71FC-4505-9C15-A52D2297D89D}"/>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FCAD098-AD8E-483D-89D9-D5DF1D293B10}"/>
                </a:ext>
              </a:extLst>
            </p:cNvPr>
            <p:cNvSpPr/>
            <p:nvPr/>
          </p:nvSpPr>
          <p:spPr>
            <a:xfrm>
              <a:off x="4145383" y="534036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2" name="Right Triangle 51">
            <a:extLst>
              <a:ext uri="{FF2B5EF4-FFF2-40B4-BE49-F238E27FC236}">
                <a16:creationId xmlns:a16="http://schemas.microsoft.com/office/drawing/2014/main" id="{82BF93E1-2943-4E4A-A858-1AA6595B7CAA}"/>
              </a:ext>
            </a:extLst>
          </p:cNvPr>
          <p:cNvSpPr/>
          <p:nvPr/>
        </p:nvSpPr>
        <p:spPr>
          <a:xfrm flipH="1">
            <a:off x="3563225" y="5389704"/>
            <a:ext cx="599993" cy="332596"/>
          </a:xfrm>
          <a:prstGeom prst="r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F18CD3-7607-4548-9F33-9C33BC0B7301}"/>
              </a:ext>
            </a:extLst>
          </p:cNvPr>
          <p:cNvSpPr txBox="1"/>
          <p:nvPr/>
        </p:nvSpPr>
        <p:spPr>
          <a:xfrm>
            <a:off x="3743499" y="5712628"/>
            <a:ext cx="268022" cy="276999"/>
          </a:xfrm>
          <a:prstGeom prst="rect">
            <a:avLst/>
          </a:prstGeom>
          <a:noFill/>
        </p:spPr>
        <p:txBody>
          <a:bodyPr wrap="none" rtlCol="0">
            <a:spAutoFit/>
          </a:bodyPr>
          <a:lstStyle/>
          <a:p>
            <a:r>
              <a:rPr lang="en-US" sz="1200">
                <a:solidFill>
                  <a:schemeClr val="accent1"/>
                </a:solidFill>
              </a:rPr>
              <a:t>1</a:t>
            </a:r>
          </a:p>
        </p:txBody>
      </p:sp>
      <p:sp>
        <p:nvSpPr>
          <p:cNvPr id="18" name="TextBox 17">
            <a:extLst>
              <a:ext uri="{FF2B5EF4-FFF2-40B4-BE49-F238E27FC236}">
                <a16:creationId xmlns:a16="http://schemas.microsoft.com/office/drawing/2014/main" id="{54F70806-992A-4E1F-9E77-BA75879AB09E}"/>
              </a:ext>
            </a:extLst>
          </p:cNvPr>
          <p:cNvSpPr txBox="1"/>
          <p:nvPr/>
        </p:nvSpPr>
        <p:spPr>
          <a:xfrm>
            <a:off x="4788546" y="5342947"/>
            <a:ext cx="1775358" cy="369332"/>
          </a:xfrm>
          <a:prstGeom prst="rect">
            <a:avLst/>
          </a:prstGeom>
          <a:noFill/>
        </p:spPr>
        <p:txBody>
          <a:bodyPr wrap="none" rtlCol="0">
            <a:spAutoFit/>
          </a:bodyPr>
          <a:lstStyle/>
          <a:p>
            <a:r>
              <a:rPr lang="en-US">
                <a:solidFill>
                  <a:schemeClr val="accent1"/>
                </a:solidFill>
              </a:rPr>
              <a:t>Fit shared slope</a:t>
            </a:r>
          </a:p>
        </p:txBody>
      </p:sp>
    </p:spTree>
    <p:extLst>
      <p:ext uri="{BB962C8B-B14F-4D97-AF65-F5344CB8AC3E}">
        <p14:creationId xmlns:p14="http://schemas.microsoft.com/office/powerpoint/2010/main" val="33337294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F52F-5ADC-4C49-BBDC-1A3B767AA1B2}"/>
              </a:ext>
            </a:extLst>
          </p:cNvPr>
          <p:cNvSpPr>
            <a:spLocks noGrp="1"/>
          </p:cNvSpPr>
          <p:nvPr>
            <p:ph type="title"/>
          </p:nvPr>
        </p:nvSpPr>
        <p:spPr/>
        <p:txBody>
          <a:bodyPr/>
          <a:lstStyle/>
          <a:p>
            <a:r>
              <a:rPr lang="en-US"/>
              <a:t>Enrichment calculation</a:t>
            </a:r>
          </a:p>
        </p:txBody>
      </p:sp>
      <p:sp>
        <p:nvSpPr>
          <p:cNvPr id="3" name="Content Placeholder 2">
            <a:extLst>
              <a:ext uri="{FF2B5EF4-FFF2-40B4-BE49-F238E27FC236}">
                <a16:creationId xmlns:a16="http://schemas.microsoft.com/office/drawing/2014/main" id="{9DAD333C-3784-4B26-A2A2-51D1369E826A}"/>
              </a:ext>
            </a:extLst>
          </p:cNvPr>
          <p:cNvSpPr>
            <a:spLocks noGrp="1"/>
          </p:cNvSpPr>
          <p:nvPr>
            <p:ph idx="1"/>
          </p:nvPr>
        </p:nvSpPr>
        <p:spPr>
          <a:xfrm>
            <a:off x="838200" y="1450472"/>
            <a:ext cx="10515600" cy="4351338"/>
          </a:xfrm>
        </p:spPr>
        <p:txBody>
          <a:bodyPr/>
          <a:lstStyle/>
          <a:p>
            <a:r>
              <a:rPr lang="en-US"/>
              <a:t>Beyond comparing two conditions</a:t>
            </a:r>
          </a:p>
        </p:txBody>
      </p:sp>
      <p:sp>
        <p:nvSpPr>
          <p:cNvPr id="5" name="Slide Number Placeholder 4">
            <a:extLst>
              <a:ext uri="{FF2B5EF4-FFF2-40B4-BE49-F238E27FC236}">
                <a16:creationId xmlns:a16="http://schemas.microsoft.com/office/drawing/2014/main" id="{BCE2720F-2464-4724-BD7B-1E77AD5826C2}"/>
              </a:ext>
            </a:extLst>
          </p:cNvPr>
          <p:cNvSpPr>
            <a:spLocks noGrp="1"/>
          </p:cNvSpPr>
          <p:nvPr>
            <p:ph type="sldNum" sz="quarter" idx="12"/>
          </p:nvPr>
        </p:nvSpPr>
        <p:spPr/>
        <p:txBody>
          <a:bodyPr/>
          <a:lstStyle/>
          <a:p>
            <a:fld id="{371B65F6-4172-4674-96A7-FF623C1658F6}" type="slidenum">
              <a:rPr lang="en-US" smtClean="0"/>
              <a:t>119</a:t>
            </a:fld>
            <a:endParaRPr lang="en-US"/>
          </a:p>
        </p:txBody>
      </p:sp>
      <p:sp>
        <p:nvSpPr>
          <p:cNvPr id="13" name="TextBox 12">
            <a:extLst>
              <a:ext uri="{FF2B5EF4-FFF2-40B4-BE49-F238E27FC236}">
                <a16:creationId xmlns:a16="http://schemas.microsoft.com/office/drawing/2014/main" id="{9CB3FA35-BD2E-46BC-8E5D-F2A7C109419A}"/>
              </a:ext>
            </a:extLst>
          </p:cNvPr>
          <p:cNvSpPr txBox="1"/>
          <p:nvPr/>
        </p:nvSpPr>
        <p:spPr>
          <a:xfrm>
            <a:off x="1152930" y="1914100"/>
            <a:ext cx="7313737" cy="1015663"/>
          </a:xfrm>
          <a:prstGeom prst="rect">
            <a:avLst/>
          </a:prstGeom>
          <a:noFill/>
        </p:spPr>
        <p:txBody>
          <a:bodyPr wrap="square" rtlCol="0">
            <a:spAutoFit/>
          </a:bodyPr>
          <a:lstStyle/>
          <a:p>
            <a:pPr marL="342900" indent="-342900">
              <a:buAutoNum type="arabicPeriod"/>
            </a:pPr>
            <a:r>
              <a:rPr lang="en-US" sz="2000">
                <a:solidFill>
                  <a:schemeClr val="tx2">
                    <a:lumMod val="75000"/>
                  </a:schemeClr>
                </a:solidFill>
              </a:rPr>
              <a:t>Calculate guide read fraction per sample</a:t>
            </a:r>
          </a:p>
          <a:p>
            <a:pPr marL="342900" indent="-342900">
              <a:buAutoNum type="arabicPeriod"/>
            </a:pPr>
            <a:r>
              <a:rPr lang="en-US" sz="2000">
                <a:solidFill>
                  <a:schemeClr val="tx2">
                    <a:lumMod val="75000"/>
                  </a:schemeClr>
                </a:solidFill>
              </a:rPr>
              <a:t>Get log fold change per guide between treatment / control</a:t>
            </a:r>
          </a:p>
          <a:p>
            <a:pPr marL="342900" indent="-342900">
              <a:buAutoNum type="arabicPeriod"/>
            </a:pPr>
            <a:r>
              <a:rPr lang="en-US" sz="2000">
                <a:solidFill>
                  <a:schemeClr val="tx2">
                    <a:lumMod val="50000"/>
                  </a:schemeClr>
                </a:solidFill>
              </a:rPr>
              <a:t>Get the mean or median of the log fold change</a:t>
            </a:r>
          </a:p>
        </p:txBody>
      </p:sp>
      <p:sp>
        <p:nvSpPr>
          <p:cNvPr id="4" name="Right Brace 3">
            <a:extLst>
              <a:ext uri="{FF2B5EF4-FFF2-40B4-BE49-F238E27FC236}">
                <a16:creationId xmlns:a16="http://schemas.microsoft.com/office/drawing/2014/main" id="{0CD05B83-C7A5-4E24-BA1F-03FA874C04DF}"/>
              </a:ext>
            </a:extLst>
          </p:cNvPr>
          <p:cNvSpPr/>
          <p:nvPr/>
        </p:nvSpPr>
        <p:spPr>
          <a:xfrm>
            <a:off x="8015817" y="2037964"/>
            <a:ext cx="338666" cy="769093"/>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3FE0B33-CCED-4D12-9789-CC1BB3894056}"/>
              </a:ext>
            </a:extLst>
          </p:cNvPr>
          <p:cNvSpPr txBox="1"/>
          <p:nvPr/>
        </p:nvSpPr>
        <p:spPr>
          <a:xfrm>
            <a:off x="8529533" y="2194965"/>
            <a:ext cx="3138997" cy="1200329"/>
          </a:xfrm>
          <a:prstGeom prst="rect">
            <a:avLst/>
          </a:prstGeom>
          <a:noFill/>
        </p:spPr>
        <p:txBody>
          <a:bodyPr wrap="square" rtlCol="0">
            <a:spAutoFit/>
          </a:bodyPr>
          <a:lstStyle/>
          <a:p>
            <a:r>
              <a:rPr lang="en-US" b="1">
                <a:solidFill>
                  <a:schemeClr val="tx2">
                    <a:lumMod val="75000"/>
                  </a:schemeClr>
                </a:solidFill>
              </a:rPr>
              <a:t>MAGeCK-MLE: </a:t>
            </a:r>
          </a:p>
          <a:p>
            <a:r>
              <a:rPr lang="en-US" b="1">
                <a:solidFill>
                  <a:schemeClr val="tx2">
                    <a:lumMod val="75000"/>
                  </a:schemeClr>
                </a:solidFill>
              </a:rPr>
              <a:t>extension to calculate per-gene/target element score</a:t>
            </a:r>
          </a:p>
          <a:p>
            <a:endParaRPr lang="en-US" b="1">
              <a:solidFill>
                <a:schemeClr val="tx2">
                  <a:lumMod val="75000"/>
                </a:schemeClr>
              </a:solidFill>
            </a:endParaRP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CB3E6B8-36CD-4803-8C2A-70903F5D7D59}"/>
                  </a:ext>
                </a:extLst>
              </p:cNvPr>
              <p:cNvSpPr txBox="1"/>
              <p:nvPr/>
            </p:nvSpPr>
            <p:spPr>
              <a:xfrm>
                <a:off x="1359985" y="3053671"/>
                <a:ext cx="6344763" cy="15871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r>
                        <a:rPr lang="en-US" b="0" i="1" smtClean="0">
                          <a:latin typeface="Cambria Math" panose="02040503050406030204" pitchFamily="18" charset="0"/>
                        </a:rPr>
                        <m:t> ~ </m:t>
                      </m:r>
                      <m:r>
                        <a:rPr lang="en-US" b="0" i="1" smtClean="0">
                          <a:latin typeface="Cambria Math" panose="02040503050406030204" pitchFamily="18" charset="0"/>
                        </a:rPr>
                        <m:t>𝑁𝐵</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 </m:t>
                          </m:r>
                          <m:r>
                            <a:rPr lang="en-US" b="0" i="1" smtClean="0">
                              <a:latin typeface="Cambria Math" panose="02040503050406030204" pitchFamily="18" charset="0"/>
                            </a:rPr>
                            <m:t>𝜙</m:t>
                          </m:r>
                        </m:e>
                      </m:d>
                    </m:oMath>
                  </m:oMathPara>
                </a14:m>
                <a:endParaRPr lang="en-US" b="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𝑗</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𝑘𝑡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𝑘𝑗</m:t>
                          </m:r>
                        </m:sub>
                      </m:sSub>
                      <m:r>
                        <a:rPr lang="en-US" b="0" i="1" smtClean="0">
                          <a:latin typeface="Cambria Math" panose="02040503050406030204" pitchFamily="18" charset="0"/>
                        </a:rPr>
                        <m:t> | </m:t>
                      </m:r>
                      <m:r>
                        <a:rPr lang="en-US" b="0" i="1" smtClean="0">
                          <a:latin typeface="Cambria Math" panose="02040503050406030204" pitchFamily="18" charset="0"/>
                        </a:rPr>
                        <m:t>𝑡𝑎𝑟𝑔𝑒𝑡</m:t>
                      </m:r>
                      <m:d>
                        <m:dPr>
                          <m:ctrlPr>
                            <a:rPr lang="en-US" b="0" i="1" smtClean="0">
                              <a:latin typeface="Cambria Math" panose="02040503050406030204" pitchFamily="18" charset="0"/>
                            </a:rPr>
                          </m:ctrlPr>
                        </m:dPr>
                        <m:e>
                          <m:r>
                            <a:rPr lang="en-US" b="0" i="1" smtClean="0">
                              <a:latin typeface="Cambria Math" panose="02040503050406030204" pitchFamily="18" charset="0"/>
                            </a:rPr>
                            <m:t>𝑔</m:t>
                          </m:r>
                        </m:e>
                      </m:d>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a:p>
              <a:p>
                <a:endParaRPr lang="en-US"/>
              </a:p>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𝑔𝑗</m:t>
                        </m:r>
                      </m:sub>
                    </m:sSub>
                  </m:oMath>
                </a14:m>
                <a:r>
                  <a:rPr lang="en-US"/>
                  <a:t>: guide counts at sample j</a:t>
                </a:r>
              </a:p>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oMath>
                </a14:m>
                <a:r>
                  <a:rPr lang="en-US"/>
                  <a:t>: condition</a:t>
                </a:r>
              </a:p>
            </p:txBody>
          </p:sp>
        </mc:Choice>
        <mc:Fallback>
          <p:sp>
            <p:nvSpPr>
              <p:cNvPr id="21" name="TextBox 20">
                <a:extLst>
                  <a:ext uri="{FF2B5EF4-FFF2-40B4-BE49-F238E27FC236}">
                    <a16:creationId xmlns:a16="http://schemas.microsoft.com/office/drawing/2014/main" id="{DCB3E6B8-36CD-4803-8C2A-70903F5D7D59}"/>
                  </a:ext>
                </a:extLst>
              </p:cNvPr>
              <p:cNvSpPr txBox="1">
                <a:spLocks noRot="1" noChangeAspect="1" noMove="1" noResize="1" noEditPoints="1" noAdjustHandles="1" noChangeArrowheads="1" noChangeShapeType="1" noTextEdit="1"/>
              </p:cNvSpPr>
              <p:nvPr/>
            </p:nvSpPr>
            <p:spPr>
              <a:xfrm>
                <a:off x="1359985" y="3053671"/>
                <a:ext cx="6344763" cy="1587101"/>
              </a:xfrm>
              <a:prstGeom prst="rect">
                <a:avLst/>
              </a:prstGeom>
              <a:blipFill>
                <a:blip r:embed="rId3"/>
                <a:stretch>
                  <a:fillRect b="-4762"/>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BAF2C8A-970E-44EE-8C9C-16EAD842BC7D}"/>
              </a:ext>
            </a:extLst>
          </p:cNvPr>
          <p:cNvGrpSpPr/>
          <p:nvPr/>
        </p:nvGrpSpPr>
        <p:grpSpPr>
          <a:xfrm>
            <a:off x="3219520" y="4667683"/>
            <a:ext cx="2625695" cy="1545534"/>
            <a:chOff x="665922" y="4701209"/>
            <a:chExt cx="1371600" cy="1545534"/>
          </a:xfrm>
        </p:grpSpPr>
        <p:cxnSp>
          <p:nvCxnSpPr>
            <p:cNvPr id="23" name="Straight Arrow Connector 22">
              <a:extLst>
                <a:ext uri="{FF2B5EF4-FFF2-40B4-BE49-F238E27FC236}">
                  <a16:creationId xmlns:a16="http://schemas.microsoft.com/office/drawing/2014/main" id="{218E0CAC-11EE-4589-8EF2-DF88CA8469EF}"/>
                </a:ext>
              </a:extLst>
            </p:cNvPr>
            <p:cNvCxnSpPr/>
            <p:nvPr/>
          </p:nvCxnSpPr>
          <p:spPr>
            <a:xfrm flipV="1">
              <a:off x="665922" y="4701209"/>
              <a:ext cx="0" cy="154553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681474A-E218-44C5-A84F-7ACFE25426A0}"/>
                </a:ext>
              </a:extLst>
            </p:cNvPr>
            <p:cNvCxnSpPr>
              <a:cxnSpLocks/>
            </p:cNvCxnSpPr>
            <p:nvPr/>
          </p:nvCxnSpPr>
          <p:spPr>
            <a:xfrm>
              <a:off x="665922" y="6246743"/>
              <a:ext cx="137160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17D4C01D-DC21-4AAA-8E7E-2DA07344CAE2}"/>
              </a:ext>
            </a:extLst>
          </p:cNvPr>
          <p:cNvCxnSpPr/>
          <p:nvPr/>
        </p:nvCxnSpPr>
        <p:spPr>
          <a:xfrm>
            <a:off x="3534280" y="6144220"/>
            <a:ext cx="0" cy="152301"/>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F0FADDF-0101-4EDD-827C-450BD2B4D95A}"/>
              </a:ext>
            </a:extLst>
          </p:cNvPr>
          <p:cNvCxnSpPr/>
          <p:nvPr/>
        </p:nvCxnSpPr>
        <p:spPr>
          <a:xfrm>
            <a:off x="4162199" y="6137066"/>
            <a:ext cx="0" cy="152301"/>
          </a:xfrm>
          <a:prstGeom prst="line">
            <a:avLst/>
          </a:prstGeom>
          <a:ln w="127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67ECEEF-B03A-4C15-9AC2-6C63C7F80D94}"/>
              </a:ext>
            </a:extLst>
          </p:cNvPr>
          <p:cNvSpPr txBox="1"/>
          <p:nvPr/>
        </p:nvSpPr>
        <p:spPr>
          <a:xfrm>
            <a:off x="3391927" y="6258569"/>
            <a:ext cx="309700" cy="369332"/>
          </a:xfrm>
          <a:prstGeom prst="rect">
            <a:avLst/>
          </a:prstGeom>
          <a:noFill/>
        </p:spPr>
        <p:txBody>
          <a:bodyPr wrap="none" rtlCol="0">
            <a:spAutoFit/>
          </a:bodyPr>
          <a:lstStyle/>
          <a:p>
            <a:r>
              <a:rPr lang="en-US"/>
              <a:t>0</a:t>
            </a:r>
          </a:p>
        </p:txBody>
      </p:sp>
      <p:sp>
        <p:nvSpPr>
          <p:cNvPr id="28" name="TextBox 27">
            <a:extLst>
              <a:ext uri="{FF2B5EF4-FFF2-40B4-BE49-F238E27FC236}">
                <a16:creationId xmlns:a16="http://schemas.microsoft.com/office/drawing/2014/main" id="{8827E07B-07D3-4AAD-98A0-AC6DBCD51546}"/>
              </a:ext>
            </a:extLst>
          </p:cNvPr>
          <p:cNvSpPr txBox="1"/>
          <p:nvPr/>
        </p:nvSpPr>
        <p:spPr>
          <a:xfrm>
            <a:off x="3995173" y="6270933"/>
            <a:ext cx="309700" cy="369332"/>
          </a:xfrm>
          <a:prstGeom prst="rect">
            <a:avLst/>
          </a:prstGeom>
          <a:noFill/>
        </p:spPr>
        <p:txBody>
          <a:bodyPr wrap="none" rtlCol="0">
            <a:spAutoFit/>
          </a:bodyPr>
          <a:lstStyle/>
          <a:p>
            <a:r>
              <a:rPr lang="en-US"/>
              <a:t>8</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33DA0ACB-1FC0-42E9-AEEB-FBC3C3D683BD}"/>
                  </a:ext>
                </a:extLst>
              </p:cNvPr>
              <p:cNvSpPr txBox="1"/>
              <p:nvPr/>
            </p:nvSpPr>
            <p:spPr>
              <a:xfrm rot="16200000">
                <a:off x="2107051" y="5143850"/>
                <a:ext cx="1534074"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𝑡𝑎𝑟𝑔𝑒𝑡</m:t>
                          </m:r>
                          <m:d>
                            <m:dPr>
                              <m:ctrlPr>
                                <a:rPr lang="en-US" b="0" i="1" smtClean="0">
                                  <a:latin typeface="Cambria Math" panose="02040503050406030204" pitchFamily="18" charset="0"/>
                                </a:rPr>
                              </m:ctrlPr>
                            </m:dPr>
                            <m:e>
                              <m:r>
                                <a:rPr lang="en-US" b="0" i="1" smtClean="0">
                                  <a:latin typeface="Cambria Math" panose="02040503050406030204" pitchFamily="18" charset="0"/>
                                </a:rPr>
                                <m:t>𝑔</m:t>
                              </m:r>
                            </m:e>
                          </m:d>
                          <m:r>
                            <a:rPr lang="en-US" b="0" i="1" smtClean="0">
                              <a:latin typeface="Cambria Math" panose="02040503050406030204" pitchFamily="18" charset="0"/>
                            </a:rPr>
                            <m:t>=</m:t>
                          </m:r>
                          <m:r>
                            <a:rPr lang="en-US" b="0" i="1" smtClean="0">
                              <a:latin typeface="Cambria Math" panose="02040503050406030204" pitchFamily="18" charset="0"/>
                            </a:rPr>
                            <m:t>𝑡</m:t>
                          </m:r>
                        </m:sub>
                      </m:sSub>
                    </m:oMath>
                  </m:oMathPara>
                </a14:m>
                <a:endParaRPr lang="en-US"/>
              </a:p>
            </p:txBody>
          </p:sp>
        </mc:Choice>
        <mc:Fallback>
          <p:sp>
            <p:nvSpPr>
              <p:cNvPr id="29" name="TextBox 28">
                <a:extLst>
                  <a:ext uri="{FF2B5EF4-FFF2-40B4-BE49-F238E27FC236}">
                    <a16:creationId xmlns:a16="http://schemas.microsoft.com/office/drawing/2014/main" id="{33DA0ACB-1FC0-42E9-AEEB-FBC3C3D683BD}"/>
                  </a:ext>
                </a:extLst>
              </p:cNvPr>
              <p:cNvSpPr txBox="1">
                <a:spLocks noRot="1" noChangeAspect="1" noMove="1" noResize="1" noEditPoints="1" noAdjustHandles="1" noChangeArrowheads="1" noChangeShapeType="1" noTextEdit="1"/>
              </p:cNvSpPr>
              <p:nvPr/>
            </p:nvSpPr>
            <p:spPr>
              <a:xfrm rot="16200000">
                <a:off x="2107051" y="5143850"/>
                <a:ext cx="1534074" cy="394210"/>
              </a:xfrm>
              <a:prstGeom prst="rect">
                <a:avLst/>
              </a:prstGeom>
              <a:blipFill>
                <a:blip r:embed="rId4"/>
                <a:stretch>
                  <a:fillRect r="-9375"/>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B3B30006-348F-4508-8F15-6D7D71F4015F}"/>
              </a:ext>
            </a:extLst>
          </p:cNvPr>
          <p:cNvSpPr/>
          <p:nvPr/>
        </p:nvSpPr>
        <p:spPr>
          <a:xfrm>
            <a:off x="3523918" y="552123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A0482DB-A1D3-466A-BF9B-4C4D77341AE3}"/>
              </a:ext>
            </a:extLst>
          </p:cNvPr>
          <p:cNvSpPr/>
          <p:nvPr/>
        </p:nvSpPr>
        <p:spPr>
          <a:xfrm>
            <a:off x="4150023" y="507071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C877A9D3-42A9-4FFE-A267-68DA019A3769}"/>
              </a:ext>
            </a:extLst>
          </p:cNvPr>
          <p:cNvSpPr/>
          <p:nvPr/>
        </p:nvSpPr>
        <p:spPr>
          <a:xfrm flipH="1">
            <a:off x="3536236" y="4900920"/>
            <a:ext cx="1559539" cy="570117"/>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E34B22D-679C-4D71-96F7-03EC3FD372A0}"/>
                  </a:ext>
                </a:extLst>
              </p:cNvPr>
              <p:cNvSpPr txBox="1"/>
              <p:nvPr/>
            </p:nvSpPr>
            <p:spPr>
              <a:xfrm>
                <a:off x="5121768" y="5050254"/>
                <a:ext cx="52097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𝛽</m:t>
                          </m:r>
                        </m:e>
                        <m:sub>
                          <m:r>
                            <a:rPr lang="en-US" sz="1200" b="0" i="1" smtClean="0">
                              <a:latin typeface="Cambria Math" panose="02040503050406030204" pitchFamily="18" charset="0"/>
                            </a:rPr>
                            <m:t>𝑡</m:t>
                          </m:r>
                        </m:sub>
                      </m:sSub>
                      <m:r>
                        <m:rPr>
                          <m:sty m:val="p"/>
                        </m:rPr>
                        <a:rPr lang="en-US" sz="1200" b="0" i="0" smtClean="0">
                          <a:latin typeface="Cambria Math" panose="02040503050406030204" pitchFamily="18" charset="0"/>
                        </a:rPr>
                        <m:t>Δ</m:t>
                      </m:r>
                      <m:r>
                        <a:rPr lang="en-US" sz="1200" b="0" i="1" smtClean="0">
                          <a:latin typeface="Cambria Math" panose="02040503050406030204" pitchFamily="18" charset="0"/>
                        </a:rPr>
                        <m:t>𝑡</m:t>
                      </m:r>
                    </m:oMath>
                  </m:oMathPara>
                </a14:m>
                <a:endParaRPr lang="en-US" sz="1200"/>
              </a:p>
            </p:txBody>
          </p:sp>
        </mc:Choice>
        <mc:Fallback>
          <p:sp>
            <p:nvSpPr>
              <p:cNvPr id="34" name="TextBox 33">
                <a:extLst>
                  <a:ext uri="{FF2B5EF4-FFF2-40B4-BE49-F238E27FC236}">
                    <a16:creationId xmlns:a16="http://schemas.microsoft.com/office/drawing/2014/main" id="{BE34B22D-679C-4D71-96F7-03EC3FD372A0}"/>
                  </a:ext>
                </a:extLst>
              </p:cNvPr>
              <p:cNvSpPr txBox="1">
                <a:spLocks noRot="1" noChangeAspect="1" noMove="1" noResize="1" noEditPoints="1" noAdjustHandles="1" noChangeArrowheads="1" noChangeShapeType="1" noTextEdit="1"/>
              </p:cNvSpPr>
              <p:nvPr/>
            </p:nvSpPr>
            <p:spPr>
              <a:xfrm>
                <a:off x="5121768" y="5050254"/>
                <a:ext cx="520976" cy="276999"/>
              </a:xfrm>
              <a:prstGeom prst="rect">
                <a:avLst/>
              </a:prstGeom>
              <a:blipFill>
                <a:blip r:embed="rId5"/>
                <a:stretch>
                  <a:fillRect b="-4348"/>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77DEACEA-A9A5-4F16-92AE-32D7E0A01BFD}"/>
              </a:ext>
            </a:extLst>
          </p:cNvPr>
          <p:cNvSpPr txBox="1"/>
          <p:nvPr/>
        </p:nvSpPr>
        <p:spPr>
          <a:xfrm>
            <a:off x="4927261" y="6270933"/>
            <a:ext cx="434734" cy="369332"/>
          </a:xfrm>
          <a:prstGeom prst="rect">
            <a:avLst/>
          </a:prstGeom>
          <a:noFill/>
        </p:spPr>
        <p:txBody>
          <a:bodyPr wrap="none" rtlCol="0">
            <a:spAutoFit/>
          </a:bodyPr>
          <a:lstStyle/>
          <a:p>
            <a:r>
              <a:rPr lang="en-US"/>
              <a:t>18</a:t>
            </a:r>
          </a:p>
        </p:txBody>
      </p:sp>
      <p:cxnSp>
        <p:nvCxnSpPr>
          <p:cNvPr id="36" name="Straight Connector 35">
            <a:extLst>
              <a:ext uri="{FF2B5EF4-FFF2-40B4-BE49-F238E27FC236}">
                <a16:creationId xmlns:a16="http://schemas.microsoft.com/office/drawing/2014/main" id="{975C0284-5D27-4C6F-A1BC-DA1CDDE393B1}"/>
              </a:ext>
            </a:extLst>
          </p:cNvPr>
          <p:cNvCxnSpPr/>
          <p:nvPr/>
        </p:nvCxnSpPr>
        <p:spPr>
          <a:xfrm>
            <a:off x="5131305" y="6149999"/>
            <a:ext cx="0" cy="152301"/>
          </a:xfrm>
          <a:prstGeom prst="line">
            <a:avLst/>
          </a:prstGeom>
          <a:ln w="12700"/>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6326E834-CFC1-4674-9942-6A4D27149317}"/>
              </a:ext>
            </a:extLst>
          </p:cNvPr>
          <p:cNvSpPr txBox="1"/>
          <p:nvPr/>
        </p:nvSpPr>
        <p:spPr>
          <a:xfrm>
            <a:off x="5566039" y="6258569"/>
            <a:ext cx="949299" cy="369332"/>
          </a:xfrm>
          <a:prstGeom prst="rect">
            <a:avLst/>
          </a:prstGeom>
          <a:noFill/>
        </p:spPr>
        <p:txBody>
          <a:bodyPr wrap="none" rtlCol="0">
            <a:spAutoFit/>
          </a:bodyPr>
          <a:lstStyle/>
          <a:p>
            <a:r>
              <a:rPr lang="en-US"/>
              <a:t>time (h)</a:t>
            </a:r>
          </a:p>
        </p:txBody>
      </p:sp>
      <p:sp>
        <p:nvSpPr>
          <p:cNvPr id="38" name="Oval 37">
            <a:extLst>
              <a:ext uri="{FF2B5EF4-FFF2-40B4-BE49-F238E27FC236}">
                <a16:creationId xmlns:a16="http://schemas.microsoft.com/office/drawing/2014/main" id="{2C553F67-6D3E-4B32-9253-7D07FE5AE703}"/>
              </a:ext>
            </a:extLst>
          </p:cNvPr>
          <p:cNvSpPr/>
          <p:nvPr/>
        </p:nvSpPr>
        <p:spPr>
          <a:xfrm>
            <a:off x="5098909" y="494150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F953B62-6FD8-4052-824A-BB878005E196}"/>
              </a:ext>
            </a:extLst>
          </p:cNvPr>
          <p:cNvSpPr txBox="1"/>
          <p:nvPr/>
        </p:nvSpPr>
        <p:spPr>
          <a:xfrm>
            <a:off x="7809641" y="4929703"/>
            <a:ext cx="4004731" cy="1477328"/>
          </a:xfrm>
          <a:prstGeom prst="rect">
            <a:avLst/>
          </a:prstGeom>
          <a:noFill/>
        </p:spPr>
        <p:txBody>
          <a:bodyPr wrap="square">
            <a:spAutoFit/>
          </a:bodyPr>
          <a:lstStyle/>
          <a:p>
            <a:pPr marL="230188" indent="-230188"/>
            <a:r>
              <a:rPr lang="en-US" b="1">
                <a:solidFill>
                  <a:schemeClr val="tx2">
                    <a:lumMod val="75000"/>
                  </a:schemeClr>
                </a:solidFill>
              </a:rPr>
              <a:t>+  Can be extended beyond treatment/control comparison</a:t>
            </a:r>
          </a:p>
          <a:p>
            <a:pPr marL="230188" indent="-230188"/>
            <a:r>
              <a:rPr lang="en-US" b="1">
                <a:solidFill>
                  <a:schemeClr val="tx2">
                    <a:lumMod val="75000"/>
                  </a:schemeClr>
                </a:solidFill>
              </a:rPr>
              <a:t>-  Enrichment trend has to be linear</a:t>
            </a:r>
          </a:p>
          <a:p>
            <a:pPr marL="228600" indent="-228600"/>
            <a:r>
              <a:rPr lang="en-US" b="1">
                <a:solidFill>
                  <a:schemeClr val="tx2">
                    <a:lumMod val="75000"/>
                  </a:schemeClr>
                </a:solidFill>
              </a:rPr>
              <a:t>-  Problem with dispersion fitting and editing efficiency estimation</a:t>
            </a:r>
          </a:p>
        </p:txBody>
      </p:sp>
      <p:pic>
        <p:nvPicPr>
          <p:cNvPr id="6" name="Picture 5">
            <a:extLst>
              <a:ext uri="{FF2B5EF4-FFF2-40B4-BE49-F238E27FC236}">
                <a16:creationId xmlns:a16="http://schemas.microsoft.com/office/drawing/2014/main" id="{B04C3223-8F2B-4180-80E9-47D0C940A69E}"/>
              </a:ext>
            </a:extLst>
          </p:cNvPr>
          <p:cNvPicPr>
            <a:picLocks noChangeAspect="1"/>
          </p:cNvPicPr>
          <p:nvPr/>
        </p:nvPicPr>
        <p:blipFill>
          <a:blip r:embed="rId6"/>
          <a:stretch>
            <a:fillRect/>
          </a:stretch>
        </p:blipFill>
        <p:spPr>
          <a:xfrm>
            <a:off x="7932756" y="3355374"/>
            <a:ext cx="3578409" cy="1152584"/>
          </a:xfrm>
          <a:prstGeom prst="rect">
            <a:avLst/>
          </a:prstGeom>
        </p:spPr>
      </p:pic>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933141B1-B586-4D10-BC0A-E3F2EAAD631C}"/>
                  </a:ext>
                </a:extLst>
              </p:cNvPr>
              <p:cNvSpPr txBox="1"/>
              <p:nvPr/>
            </p:nvSpPr>
            <p:spPr>
              <a:xfrm>
                <a:off x="3599585" y="5511623"/>
                <a:ext cx="161463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latin typeface="Cambria Math" panose="02040503050406030204" pitchFamily="18" charset="0"/>
                        </a:rPr>
                        <m:t>Δ</m:t>
                      </m:r>
                      <m:r>
                        <a:rPr lang="en-US" sz="1200" b="0" i="1" smtClean="0">
                          <a:latin typeface="Cambria Math" panose="02040503050406030204" pitchFamily="18" charset="0"/>
                        </a:rPr>
                        <m:t>𝑡</m:t>
                      </m:r>
                    </m:oMath>
                  </m:oMathPara>
                </a14:m>
                <a:endParaRPr lang="en-US" sz="1200"/>
              </a:p>
            </p:txBody>
          </p:sp>
        </mc:Choice>
        <mc:Fallback>
          <p:sp>
            <p:nvSpPr>
              <p:cNvPr id="33" name="TextBox 32">
                <a:extLst>
                  <a:ext uri="{FF2B5EF4-FFF2-40B4-BE49-F238E27FC236}">
                    <a16:creationId xmlns:a16="http://schemas.microsoft.com/office/drawing/2014/main" id="{933141B1-B586-4D10-BC0A-E3F2EAAD631C}"/>
                  </a:ext>
                </a:extLst>
              </p:cNvPr>
              <p:cNvSpPr txBox="1">
                <a:spLocks noRot="1" noChangeAspect="1" noMove="1" noResize="1" noEditPoints="1" noAdjustHandles="1" noChangeArrowheads="1" noChangeShapeType="1" noTextEdit="1"/>
              </p:cNvSpPr>
              <p:nvPr/>
            </p:nvSpPr>
            <p:spPr>
              <a:xfrm>
                <a:off x="3599585" y="5511623"/>
                <a:ext cx="1614638" cy="27699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388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 that revolutionizes biology as we know it</a:t>
            </a:r>
          </a:p>
        </p:txBody>
      </p:sp>
      <p:sp>
        <p:nvSpPr>
          <p:cNvPr id="3" name="Slide Number Placeholder 2">
            <a:extLst>
              <a:ext uri="{FF2B5EF4-FFF2-40B4-BE49-F238E27FC236}">
                <a16:creationId xmlns:a16="http://schemas.microsoft.com/office/drawing/2014/main" id="{8B8CD34F-6664-4183-B660-8B15FBEBEEAF}"/>
              </a:ext>
            </a:extLst>
          </p:cNvPr>
          <p:cNvSpPr>
            <a:spLocks noGrp="1"/>
          </p:cNvSpPr>
          <p:nvPr>
            <p:ph type="sldNum" sz="quarter" idx="12"/>
          </p:nvPr>
        </p:nvSpPr>
        <p:spPr/>
        <p:txBody>
          <a:bodyPr/>
          <a:lstStyle/>
          <a:p>
            <a:fld id="{371B65F6-4172-4674-96A7-FF623C1658F6}" type="slidenum">
              <a:rPr lang="en-US" smtClean="0"/>
              <a:t>12</a:t>
            </a:fld>
            <a:endParaRPr lang="en-US"/>
          </a:p>
        </p:txBody>
      </p:sp>
      <p:pic>
        <p:nvPicPr>
          <p:cNvPr id="13" name="Image" descr="Image">
            <a:extLst>
              <a:ext uri="{FF2B5EF4-FFF2-40B4-BE49-F238E27FC236}">
                <a16:creationId xmlns:a16="http://schemas.microsoft.com/office/drawing/2014/main" id="{86D665B4-90B5-8BFB-F473-3F50DE171033}"/>
              </a:ext>
            </a:extLst>
          </p:cNvPr>
          <p:cNvPicPr>
            <a:picLocks noChangeAspect="1"/>
          </p:cNvPicPr>
          <p:nvPr/>
        </p:nvPicPr>
        <p:blipFill>
          <a:blip r:embed="rId3"/>
          <a:stretch>
            <a:fillRect/>
          </a:stretch>
        </p:blipFill>
        <p:spPr>
          <a:xfrm>
            <a:off x="2132064" y="1324402"/>
            <a:ext cx="7927872" cy="5167096"/>
          </a:xfrm>
          <a:prstGeom prst="rect">
            <a:avLst/>
          </a:prstGeom>
          <a:ln w="12700">
            <a:miter lim="400000"/>
          </a:ln>
        </p:spPr>
      </p:pic>
    </p:spTree>
    <p:extLst>
      <p:ext uri="{BB962C8B-B14F-4D97-AF65-F5344CB8AC3E}">
        <p14:creationId xmlns:p14="http://schemas.microsoft.com/office/powerpoint/2010/main" val="24971275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4139-A3F4-419A-9C41-90C316A13ED0}"/>
              </a:ext>
            </a:extLst>
          </p:cNvPr>
          <p:cNvSpPr>
            <a:spLocks noGrp="1"/>
          </p:cNvSpPr>
          <p:nvPr>
            <p:ph type="title"/>
          </p:nvPr>
        </p:nvSpPr>
        <p:spPr/>
        <p:txBody>
          <a:bodyPr/>
          <a:lstStyle/>
          <a:p>
            <a:r>
              <a:rPr lang="en-US"/>
              <a:t>Enrichment calculation</a:t>
            </a:r>
          </a:p>
        </p:txBody>
      </p:sp>
      <p:sp>
        <p:nvSpPr>
          <p:cNvPr id="3" name="Content Placeholder 2">
            <a:extLst>
              <a:ext uri="{FF2B5EF4-FFF2-40B4-BE49-F238E27FC236}">
                <a16:creationId xmlns:a16="http://schemas.microsoft.com/office/drawing/2014/main" id="{A2A02309-6597-480B-81F5-F3709D17E830}"/>
              </a:ext>
            </a:extLst>
          </p:cNvPr>
          <p:cNvSpPr>
            <a:spLocks noGrp="1"/>
          </p:cNvSpPr>
          <p:nvPr>
            <p:ph idx="1"/>
          </p:nvPr>
        </p:nvSpPr>
        <p:spPr/>
        <p:txBody>
          <a:bodyPr>
            <a:normAutofit/>
          </a:bodyPr>
          <a:lstStyle/>
          <a:p>
            <a:r>
              <a:rPr lang="en-US"/>
              <a:t>Alternative approach: Log fold change rank-based</a:t>
            </a:r>
          </a:p>
          <a:p>
            <a:pPr lvl="1"/>
            <a:r>
              <a:rPr lang="en-US"/>
              <a:t>RSA, MAGeCK-RRA</a:t>
            </a:r>
          </a:p>
          <a:p>
            <a:pPr lvl="2"/>
            <a:r>
              <a:rPr lang="en-US"/>
              <a:t>Requires guide to gene assignment</a:t>
            </a:r>
          </a:p>
          <a:p>
            <a:pPr lvl="2"/>
            <a:r>
              <a:rPr lang="en-US"/>
              <a:t>Works only for treatment vs control setting</a:t>
            </a:r>
          </a:p>
          <a:p>
            <a:pPr marL="914400" lvl="1" indent="-457200">
              <a:buAutoNum type="arabicPeriod"/>
            </a:pPr>
            <a:r>
              <a:rPr lang="en-US"/>
              <a:t>Get p-value of treatment count assuming control sample is the truth.</a:t>
            </a:r>
          </a:p>
          <a:p>
            <a:pPr marL="914400" lvl="1" indent="-457200">
              <a:buAutoNum type="arabicPeriod"/>
            </a:pPr>
            <a:r>
              <a:rPr lang="en-US"/>
              <a:t> Rank the p-values of all genes</a:t>
            </a:r>
          </a:p>
          <a:p>
            <a:pPr marL="914400" lvl="1" indent="-457200">
              <a:buAutoNum type="arabicPeriod"/>
            </a:pPr>
            <a:endParaRPr lang="en-US"/>
          </a:p>
          <a:p>
            <a:pPr marL="914400" lvl="1" indent="-457200">
              <a:buAutoNum type="arabicPeriod"/>
            </a:pPr>
            <a:endParaRPr lang="en-US"/>
          </a:p>
          <a:p>
            <a:pPr marL="914400" lvl="1" indent="-457200">
              <a:buAutoNum type="arabicPeriod"/>
            </a:pPr>
            <a:endParaRPr lang="en-US"/>
          </a:p>
          <a:p>
            <a:pPr marL="914400" lvl="1" indent="-457200">
              <a:buAutoNum type="arabicPeriod"/>
            </a:pPr>
            <a:endParaRPr lang="en-US"/>
          </a:p>
          <a:p>
            <a:pPr marL="914400" lvl="1" indent="-457200">
              <a:buAutoNum type="arabicPeriod"/>
            </a:pPr>
            <a:r>
              <a:rPr lang="en-US"/>
              <a:t>Test if the p-values are uniformly distributed across all guides.</a:t>
            </a:r>
          </a:p>
          <a:p>
            <a:endParaRPr lang="en-US"/>
          </a:p>
        </p:txBody>
      </p:sp>
      <p:sp>
        <p:nvSpPr>
          <p:cNvPr id="6" name="Slide Number Placeholder 5">
            <a:extLst>
              <a:ext uri="{FF2B5EF4-FFF2-40B4-BE49-F238E27FC236}">
                <a16:creationId xmlns:a16="http://schemas.microsoft.com/office/drawing/2014/main" id="{DFF95C99-77C0-4C58-A326-5258AC873C93}"/>
              </a:ext>
            </a:extLst>
          </p:cNvPr>
          <p:cNvSpPr>
            <a:spLocks noGrp="1"/>
          </p:cNvSpPr>
          <p:nvPr>
            <p:ph type="sldNum" sz="quarter" idx="12"/>
          </p:nvPr>
        </p:nvSpPr>
        <p:spPr/>
        <p:txBody>
          <a:bodyPr/>
          <a:lstStyle/>
          <a:p>
            <a:fld id="{371B65F6-4172-4674-96A7-FF623C1658F6}" type="slidenum">
              <a:rPr lang="en-US" smtClean="0"/>
              <a:t>120</a:t>
            </a:fld>
            <a:endParaRPr lang="en-US"/>
          </a:p>
        </p:txBody>
      </p:sp>
      <p:pic>
        <p:nvPicPr>
          <p:cNvPr id="5" name="Picture 4">
            <a:extLst>
              <a:ext uri="{FF2B5EF4-FFF2-40B4-BE49-F238E27FC236}">
                <a16:creationId xmlns:a16="http://schemas.microsoft.com/office/drawing/2014/main" id="{6D1C5228-FD1C-4B9D-8302-9030B70C9A74}"/>
              </a:ext>
            </a:extLst>
          </p:cNvPr>
          <p:cNvPicPr>
            <a:picLocks noChangeAspect="1"/>
          </p:cNvPicPr>
          <p:nvPr/>
        </p:nvPicPr>
        <p:blipFill>
          <a:blip r:embed="rId2"/>
          <a:stretch>
            <a:fillRect/>
          </a:stretch>
        </p:blipFill>
        <p:spPr>
          <a:xfrm>
            <a:off x="6583320" y="3712603"/>
            <a:ext cx="2316589" cy="1664615"/>
          </a:xfrm>
          <a:prstGeom prst="rect">
            <a:avLst/>
          </a:prstGeom>
        </p:spPr>
      </p:pic>
      <p:sp>
        <p:nvSpPr>
          <p:cNvPr id="4" name="TextBox 3">
            <a:extLst>
              <a:ext uri="{FF2B5EF4-FFF2-40B4-BE49-F238E27FC236}">
                <a16:creationId xmlns:a16="http://schemas.microsoft.com/office/drawing/2014/main" id="{74296D77-4213-44DA-999A-04547B4E848D}"/>
              </a:ext>
            </a:extLst>
          </p:cNvPr>
          <p:cNvSpPr txBox="1"/>
          <p:nvPr/>
        </p:nvSpPr>
        <p:spPr>
          <a:xfrm>
            <a:off x="8857397" y="5007886"/>
            <a:ext cx="1765420" cy="369332"/>
          </a:xfrm>
          <a:prstGeom prst="rect">
            <a:avLst/>
          </a:prstGeom>
          <a:noFill/>
        </p:spPr>
        <p:txBody>
          <a:bodyPr wrap="none" rtlCol="0">
            <a:spAutoFit/>
          </a:bodyPr>
          <a:lstStyle/>
          <a:p>
            <a:r>
              <a:rPr lang="en-US"/>
              <a:t>MAGeCK (2014)</a:t>
            </a:r>
          </a:p>
        </p:txBody>
      </p:sp>
    </p:spTree>
    <p:extLst>
      <p:ext uri="{BB962C8B-B14F-4D97-AF65-F5344CB8AC3E}">
        <p14:creationId xmlns:p14="http://schemas.microsoft.com/office/powerpoint/2010/main" val="11042463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B6EF-1928-BBB3-9767-171A7BDE04DB}"/>
              </a:ext>
            </a:extLst>
          </p:cNvPr>
          <p:cNvSpPr>
            <a:spLocks noGrp="1"/>
          </p:cNvSpPr>
          <p:nvPr>
            <p:ph type="title"/>
          </p:nvPr>
        </p:nvSpPr>
        <p:spPr>
          <a:xfrm>
            <a:off x="0" y="308009"/>
            <a:ext cx="10515600" cy="681037"/>
          </a:xfrm>
        </p:spPr>
        <p:txBody>
          <a:bodyPr>
            <a:normAutofit fontScale="90000"/>
          </a:bodyPr>
          <a:lstStyle/>
          <a:p>
            <a:r>
              <a:rPr lang="en-US"/>
              <a:t>CRISPR saturation mutagenesis screens</a:t>
            </a:r>
            <a:br>
              <a:rPr lang="en-US"/>
            </a:br>
            <a:r>
              <a:rPr lang="en-US"/>
              <a:t>	</a:t>
            </a:r>
            <a:r>
              <a:rPr lang="en-US" sz="2700"/>
              <a:t>tiled perturbations enable discovery of functional genomic elements</a:t>
            </a:r>
            <a:endParaRPr lang="en-US"/>
          </a:p>
        </p:txBody>
      </p:sp>
      <p:sp>
        <p:nvSpPr>
          <p:cNvPr id="4" name="Slide Number Placeholder 3">
            <a:extLst>
              <a:ext uri="{FF2B5EF4-FFF2-40B4-BE49-F238E27FC236}">
                <a16:creationId xmlns:a16="http://schemas.microsoft.com/office/drawing/2014/main" id="{447A08A8-8D61-2754-0EF1-2A045376A701}"/>
              </a:ext>
            </a:extLst>
          </p:cNvPr>
          <p:cNvSpPr>
            <a:spLocks noGrp="1"/>
          </p:cNvSpPr>
          <p:nvPr>
            <p:ph type="sldNum" sz="quarter" idx="12"/>
          </p:nvPr>
        </p:nvSpPr>
        <p:spPr/>
        <p:txBody>
          <a:bodyPr/>
          <a:lstStyle/>
          <a:p>
            <a:fld id="{371B65F6-4172-4674-96A7-FF623C1658F6}" type="slidenum">
              <a:rPr lang="en-US" smtClean="0"/>
              <a:t>121</a:t>
            </a:fld>
            <a:endParaRPr lang="en-US"/>
          </a:p>
        </p:txBody>
      </p:sp>
      <p:sp>
        <p:nvSpPr>
          <p:cNvPr id="5" name="TextBox 4">
            <a:extLst>
              <a:ext uri="{FF2B5EF4-FFF2-40B4-BE49-F238E27FC236}">
                <a16:creationId xmlns:a16="http://schemas.microsoft.com/office/drawing/2014/main" id="{26E92245-F7E2-83B1-C273-9BEC626B7E75}"/>
              </a:ext>
            </a:extLst>
          </p:cNvPr>
          <p:cNvSpPr txBox="1"/>
          <p:nvPr/>
        </p:nvSpPr>
        <p:spPr>
          <a:xfrm>
            <a:off x="7001247" y="1690844"/>
            <a:ext cx="3597460" cy="830997"/>
          </a:xfrm>
          <a:prstGeom prst="rect">
            <a:avLst/>
          </a:prstGeom>
          <a:noFill/>
        </p:spPr>
        <p:txBody>
          <a:bodyPr wrap="none" rtlCol="0">
            <a:spAutoFit/>
          </a:bodyPr>
          <a:lstStyle/>
          <a:p>
            <a:pPr algn="ctr"/>
            <a:r>
              <a:rPr lang="en-US" sz="2400" b="1">
                <a:latin typeface="Amasis MT Pro" panose="02040504050005020304" pitchFamily="18" charset="77"/>
              </a:rPr>
              <a:t>Non-coding genome</a:t>
            </a:r>
          </a:p>
          <a:p>
            <a:pPr algn="ctr"/>
            <a:r>
              <a:rPr lang="en-US" sz="2400" b="1">
                <a:latin typeface="Amasis MT Pro" panose="02040504050005020304" pitchFamily="18" charset="77"/>
              </a:rPr>
              <a:t>saturation mutagenesis</a:t>
            </a:r>
          </a:p>
        </p:txBody>
      </p:sp>
      <p:sp>
        <p:nvSpPr>
          <p:cNvPr id="6" name="TextBox 5">
            <a:extLst>
              <a:ext uri="{FF2B5EF4-FFF2-40B4-BE49-F238E27FC236}">
                <a16:creationId xmlns:a16="http://schemas.microsoft.com/office/drawing/2014/main" id="{81D06612-07D9-BF34-79A5-C8B6078D0328}"/>
              </a:ext>
            </a:extLst>
          </p:cNvPr>
          <p:cNvSpPr txBox="1"/>
          <p:nvPr/>
        </p:nvSpPr>
        <p:spPr>
          <a:xfrm>
            <a:off x="1081438" y="1689075"/>
            <a:ext cx="3597460" cy="830997"/>
          </a:xfrm>
          <a:prstGeom prst="rect">
            <a:avLst/>
          </a:prstGeom>
          <a:noFill/>
        </p:spPr>
        <p:txBody>
          <a:bodyPr wrap="none" rtlCol="0">
            <a:spAutoFit/>
          </a:bodyPr>
          <a:lstStyle/>
          <a:p>
            <a:pPr algn="ctr"/>
            <a:r>
              <a:rPr lang="en-US" sz="2400" b="1">
                <a:latin typeface="Amasis MT Pro" panose="02040504050005020304" pitchFamily="18" charset="77"/>
              </a:rPr>
              <a:t>Coding genome</a:t>
            </a:r>
          </a:p>
          <a:p>
            <a:pPr algn="ctr"/>
            <a:r>
              <a:rPr lang="en-US" sz="2400" b="1">
                <a:latin typeface="Amasis MT Pro" panose="02040504050005020304" pitchFamily="18" charset="77"/>
              </a:rPr>
              <a:t>saturation mutagenesis</a:t>
            </a:r>
          </a:p>
        </p:txBody>
      </p:sp>
      <p:pic>
        <p:nvPicPr>
          <p:cNvPr id="7" name="Picture 6" descr="A picture containing text, antenna&#10;&#10;Description automatically generated">
            <a:extLst>
              <a:ext uri="{FF2B5EF4-FFF2-40B4-BE49-F238E27FC236}">
                <a16:creationId xmlns:a16="http://schemas.microsoft.com/office/drawing/2014/main" id="{43E85B2B-A75F-E0C9-57FF-5CFF903D34DE}"/>
              </a:ext>
            </a:extLst>
          </p:cNvPr>
          <p:cNvPicPr>
            <a:picLocks noChangeAspect="1"/>
          </p:cNvPicPr>
          <p:nvPr/>
        </p:nvPicPr>
        <p:blipFill>
          <a:blip r:embed="rId2"/>
          <a:stretch>
            <a:fillRect/>
          </a:stretch>
        </p:blipFill>
        <p:spPr>
          <a:xfrm>
            <a:off x="795100" y="3390089"/>
            <a:ext cx="4170136" cy="1295776"/>
          </a:xfrm>
          <a:prstGeom prst="rect">
            <a:avLst/>
          </a:prstGeom>
        </p:spPr>
      </p:pic>
      <p:pic>
        <p:nvPicPr>
          <p:cNvPr id="8" name="Picture 7" descr="Diagram&#10;&#10;Description automatically generated">
            <a:extLst>
              <a:ext uri="{FF2B5EF4-FFF2-40B4-BE49-F238E27FC236}">
                <a16:creationId xmlns:a16="http://schemas.microsoft.com/office/drawing/2014/main" id="{B9667740-B3C2-B227-6A62-08669C5C0483}"/>
              </a:ext>
            </a:extLst>
          </p:cNvPr>
          <p:cNvPicPr>
            <a:picLocks noChangeAspect="1"/>
          </p:cNvPicPr>
          <p:nvPr/>
        </p:nvPicPr>
        <p:blipFill>
          <a:blip r:embed="rId3"/>
          <a:stretch>
            <a:fillRect/>
          </a:stretch>
        </p:blipFill>
        <p:spPr>
          <a:xfrm>
            <a:off x="5680954" y="3016704"/>
            <a:ext cx="6238672" cy="3266730"/>
          </a:xfrm>
          <a:prstGeom prst="rect">
            <a:avLst/>
          </a:prstGeom>
        </p:spPr>
      </p:pic>
    </p:spTree>
    <p:extLst>
      <p:ext uri="{BB962C8B-B14F-4D97-AF65-F5344CB8AC3E}">
        <p14:creationId xmlns:p14="http://schemas.microsoft.com/office/powerpoint/2010/main" val="23977965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9044-E0B3-63C4-1057-3B511CDF31B7}"/>
              </a:ext>
            </a:extLst>
          </p:cNvPr>
          <p:cNvSpPr>
            <a:spLocks noGrp="1"/>
          </p:cNvSpPr>
          <p:nvPr>
            <p:ph type="title"/>
          </p:nvPr>
        </p:nvSpPr>
        <p:spPr>
          <a:xfrm>
            <a:off x="0" y="409588"/>
            <a:ext cx="10515600" cy="681037"/>
          </a:xfrm>
        </p:spPr>
        <p:txBody>
          <a:bodyPr>
            <a:normAutofit fontScale="90000"/>
          </a:bodyPr>
          <a:lstStyle/>
          <a:p>
            <a:r>
              <a:rPr lang="en-US"/>
              <a:t>CRISPR saturation mutagenesis screens</a:t>
            </a:r>
            <a:br>
              <a:rPr lang="en-US"/>
            </a:br>
            <a:r>
              <a:rPr lang="en-US"/>
              <a:t>	</a:t>
            </a:r>
            <a:r>
              <a:rPr lang="en-US" sz="3100"/>
              <a:t>design and experiments behind tiling screens</a:t>
            </a:r>
            <a:endParaRPr lang="en-US"/>
          </a:p>
        </p:txBody>
      </p:sp>
      <p:sp>
        <p:nvSpPr>
          <p:cNvPr id="4" name="Slide Number Placeholder 3">
            <a:extLst>
              <a:ext uri="{FF2B5EF4-FFF2-40B4-BE49-F238E27FC236}">
                <a16:creationId xmlns:a16="http://schemas.microsoft.com/office/drawing/2014/main" id="{B7E6AC75-28FD-E17A-BC23-519F0D39CC3A}"/>
              </a:ext>
            </a:extLst>
          </p:cNvPr>
          <p:cNvSpPr>
            <a:spLocks noGrp="1"/>
          </p:cNvSpPr>
          <p:nvPr>
            <p:ph type="sldNum" sz="quarter" idx="12"/>
          </p:nvPr>
        </p:nvSpPr>
        <p:spPr/>
        <p:txBody>
          <a:bodyPr/>
          <a:lstStyle/>
          <a:p>
            <a:fld id="{371B65F6-4172-4674-96A7-FF623C1658F6}" type="slidenum">
              <a:rPr lang="en-US" smtClean="0"/>
              <a:t>122</a:t>
            </a:fld>
            <a:endParaRPr lang="en-US"/>
          </a:p>
        </p:txBody>
      </p:sp>
      <p:pic>
        <p:nvPicPr>
          <p:cNvPr id="6" name="Picture 5">
            <a:extLst>
              <a:ext uri="{FF2B5EF4-FFF2-40B4-BE49-F238E27FC236}">
                <a16:creationId xmlns:a16="http://schemas.microsoft.com/office/drawing/2014/main" id="{906041BA-7BD2-3AE4-8B4C-010761678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54" y="2695815"/>
            <a:ext cx="3181489" cy="523406"/>
          </a:xfrm>
          <a:prstGeom prst="rect">
            <a:avLst/>
          </a:prstGeom>
        </p:spPr>
      </p:pic>
      <p:sp>
        <p:nvSpPr>
          <p:cNvPr id="7" name="TextBox 6">
            <a:extLst>
              <a:ext uri="{FF2B5EF4-FFF2-40B4-BE49-F238E27FC236}">
                <a16:creationId xmlns:a16="http://schemas.microsoft.com/office/drawing/2014/main" id="{EBC73791-FA41-810C-5AF7-A802F5371E7D}"/>
              </a:ext>
            </a:extLst>
          </p:cNvPr>
          <p:cNvSpPr txBox="1"/>
          <p:nvPr/>
        </p:nvSpPr>
        <p:spPr>
          <a:xfrm>
            <a:off x="1593895" y="1698492"/>
            <a:ext cx="1178528" cy="461665"/>
          </a:xfrm>
          <a:prstGeom prst="rect">
            <a:avLst/>
          </a:prstGeom>
          <a:noFill/>
        </p:spPr>
        <p:txBody>
          <a:bodyPr wrap="none" rtlCol="0">
            <a:spAutoFit/>
          </a:bodyPr>
          <a:lstStyle/>
          <a:p>
            <a:r>
              <a:rPr lang="en-US" sz="2400" b="1">
                <a:latin typeface="Amasis MT Pro" panose="02040504050005020304" pitchFamily="18" charset="77"/>
              </a:rPr>
              <a:t>Design</a:t>
            </a:r>
          </a:p>
        </p:txBody>
      </p:sp>
      <p:sp>
        <p:nvSpPr>
          <p:cNvPr id="8" name="TextBox 7">
            <a:extLst>
              <a:ext uri="{FF2B5EF4-FFF2-40B4-BE49-F238E27FC236}">
                <a16:creationId xmlns:a16="http://schemas.microsoft.com/office/drawing/2014/main" id="{F01D7409-A64C-32E2-D4A0-1E062CA3BA09}"/>
              </a:ext>
            </a:extLst>
          </p:cNvPr>
          <p:cNvSpPr txBox="1"/>
          <p:nvPr/>
        </p:nvSpPr>
        <p:spPr>
          <a:xfrm>
            <a:off x="1298943" y="2676442"/>
            <a:ext cx="1768433" cy="369332"/>
          </a:xfrm>
          <a:prstGeom prst="rect">
            <a:avLst/>
          </a:prstGeom>
          <a:noFill/>
        </p:spPr>
        <p:txBody>
          <a:bodyPr wrap="none" rtlCol="0">
            <a:spAutoFit/>
          </a:bodyPr>
          <a:lstStyle/>
          <a:p>
            <a:r>
              <a:rPr lang="en-US">
                <a:latin typeface="Amasis MT Pro" panose="02040504050005020304" pitchFamily="18" charset="77"/>
              </a:rPr>
              <a:t>Gene of Interest</a:t>
            </a:r>
          </a:p>
        </p:txBody>
      </p:sp>
      <p:sp>
        <p:nvSpPr>
          <p:cNvPr id="9" name="TextBox 8">
            <a:extLst>
              <a:ext uri="{FF2B5EF4-FFF2-40B4-BE49-F238E27FC236}">
                <a16:creationId xmlns:a16="http://schemas.microsoft.com/office/drawing/2014/main" id="{FC1BCC26-D473-B6CE-8FAD-8AB12ECBC582}"/>
              </a:ext>
            </a:extLst>
          </p:cNvPr>
          <p:cNvSpPr txBox="1"/>
          <p:nvPr/>
        </p:nvSpPr>
        <p:spPr>
          <a:xfrm>
            <a:off x="5240480" y="1702821"/>
            <a:ext cx="1883849" cy="461665"/>
          </a:xfrm>
          <a:prstGeom prst="rect">
            <a:avLst/>
          </a:prstGeom>
          <a:noFill/>
        </p:spPr>
        <p:txBody>
          <a:bodyPr wrap="none" rtlCol="0">
            <a:spAutoFit/>
          </a:bodyPr>
          <a:lstStyle/>
          <a:p>
            <a:r>
              <a:rPr lang="en-US" sz="2400" b="1">
                <a:latin typeface="Amasis MT Pro" panose="02040504050005020304" pitchFamily="18" charset="77"/>
              </a:rPr>
              <a:t>Experiment</a:t>
            </a:r>
          </a:p>
        </p:txBody>
      </p:sp>
      <p:sp>
        <p:nvSpPr>
          <p:cNvPr id="10" name="TextBox 9">
            <a:extLst>
              <a:ext uri="{FF2B5EF4-FFF2-40B4-BE49-F238E27FC236}">
                <a16:creationId xmlns:a16="http://schemas.microsoft.com/office/drawing/2014/main" id="{70D7FC1E-FA47-39AB-B2EE-B9451ECFB597}"/>
              </a:ext>
            </a:extLst>
          </p:cNvPr>
          <p:cNvSpPr txBox="1"/>
          <p:nvPr/>
        </p:nvSpPr>
        <p:spPr>
          <a:xfrm>
            <a:off x="9244366" y="1698492"/>
            <a:ext cx="1854995" cy="461665"/>
          </a:xfrm>
          <a:prstGeom prst="rect">
            <a:avLst/>
          </a:prstGeom>
          <a:noFill/>
        </p:spPr>
        <p:txBody>
          <a:bodyPr wrap="none" rtlCol="0">
            <a:spAutoFit/>
          </a:bodyPr>
          <a:lstStyle/>
          <a:p>
            <a:r>
              <a:rPr lang="en-US" sz="2400" b="1">
                <a:latin typeface="Amasis MT Pro" panose="02040504050005020304" pitchFamily="18" charset="77"/>
              </a:rPr>
              <a:t>Sequencing</a:t>
            </a:r>
          </a:p>
        </p:txBody>
      </p:sp>
      <p:pic>
        <p:nvPicPr>
          <p:cNvPr id="11" name="Picture 4" descr="A close up of a logo&#10;&#10;Description generated with high confidence">
            <a:extLst>
              <a:ext uri="{FF2B5EF4-FFF2-40B4-BE49-F238E27FC236}">
                <a16:creationId xmlns:a16="http://schemas.microsoft.com/office/drawing/2014/main" id="{3FC8C32B-2BF8-A1B5-E303-C23E411BBC24}"/>
              </a:ext>
            </a:extLst>
          </p:cNvPr>
          <p:cNvPicPr>
            <a:picLocks noChangeAspect="1"/>
          </p:cNvPicPr>
          <p:nvPr/>
        </p:nvPicPr>
        <p:blipFill rotWithShape="1">
          <a:blip r:embed="rId3"/>
          <a:srcRect t="39655" r="55033"/>
          <a:stretch/>
        </p:blipFill>
        <p:spPr>
          <a:xfrm>
            <a:off x="8837953" y="2493166"/>
            <a:ext cx="2667823" cy="3871932"/>
          </a:xfrm>
          <a:prstGeom prst="rect">
            <a:avLst/>
          </a:prstGeom>
        </p:spPr>
      </p:pic>
      <p:pic>
        <p:nvPicPr>
          <p:cNvPr id="12" name="Picture 11">
            <a:extLst>
              <a:ext uri="{FF2B5EF4-FFF2-40B4-BE49-F238E27FC236}">
                <a16:creationId xmlns:a16="http://schemas.microsoft.com/office/drawing/2014/main" id="{CC1FBC58-3BC4-985B-A18D-09E5C5340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307" y="2794135"/>
            <a:ext cx="1022337" cy="1155909"/>
          </a:xfrm>
          <a:prstGeom prst="rect">
            <a:avLst/>
          </a:prstGeom>
        </p:spPr>
      </p:pic>
      <p:pic>
        <p:nvPicPr>
          <p:cNvPr id="13" name="Picture 12">
            <a:extLst>
              <a:ext uri="{FF2B5EF4-FFF2-40B4-BE49-F238E27FC236}">
                <a16:creationId xmlns:a16="http://schemas.microsoft.com/office/drawing/2014/main" id="{EA43C926-145D-FC1F-F279-5CF7F8858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762" y="2794135"/>
            <a:ext cx="1022337" cy="1155909"/>
          </a:xfrm>
          <a:prstGeom prst="rect">
            <a:avLst/>
          </a:prstGeom>
        </p:spPr>
      </p:pic>
      <p:cxnSp>
        <p:nvCxnSpPr>
          <p:cNvPr id="14" name="Straight Arrow Connector 13">
            <a:extLst>
              <a:ext uri="{FF2B5EF4-FFF2-40B4-BE49-F238E27FC236}">
                <a16:creationId xmlns:a16="http://schemas.microsoft.com/office/drawing/2014/main" id="{CF4AEC5A-1AC9-3181-ECEA-174021321E33}"/>
              </a:ext>
            </a:extLst>
          </p:cNvPr>
          <p:cNvCxnSpPr/>
          <p:nvPr/>
        </p:nvCxnSpPr>
        <p:spPr>
          <a:xfrm>
            <a:off x="5871978" y="3356441"/>
            <a:ext cx="69860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A3386CA5-2CBF-EC13-B6C2-97F930148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9751" y="2810699"/>
            <a:ext cx="628903" cy="470151"/>
          </a:xfrm>
          <a:prstGeom prst="rect">
            <a:avLst/>
          </a:prstGeom>
        </p:spPr>
      </p:pic>
      <p:cxnSp>
        <p:nvCxnSpPr>
          <p:cNvPr id="16" name="Straight Connector 15">
            <a:extLst>
              <a:ext uri="{FF2B5EF4-FFF2-40B4-BE49-F238E27FC236}">
                <a16:creationId xmlns:a16="http://schemas.microsoft.com/office/drawing/2014/main" id="{A1040913-10B5-9FD2-457E-6E4F8CB8CF71}"/>
              </a:ext>
            </a:extLst>
          </p:cNvPr>
          <p:cNvCxnSpPr/>
          <p:nvPr/>
        </p:nvCxnSpPr>
        <p:spPr>
          <a:xfrm flipH="1">
            <a:off x="4155947" y="2303152"/>
            <a:ext cx="0" cy="425196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DB14718-3119-19C0-39BF-F6A2CBD43AEA}"/>
              </a:ext>
            </a:extLst>
          </p:cNvPr>
          <p:cNvCxnSpPr/>
          <p:nvPr/>
        </p:nvCxnSpPr>
        <p:spPr>
          <a:xfrm flipH="1">
            <a:off x="8208862" y="2303152"/>
            <a:ext cx="0" cy="4251960"/>
          </a:xfrm>
          <a:prstGeom prst="line">
            <a:avLst/>
          </a:prstGeom>
        </p:spPr>
        <p:style>
          <a:lnRef idx="3">
            <a:schemeClr val="dk1"/>
          </a:lnRef>
          <a:fillRef idx="0">
            <a:schemeClr val="dk1"/>
          </a:fillRef>
          <a:effectRef idx="2">
            <a:schemeClr val="dk1"/>
          </a:effectRef>
          <a:fontRef idx="minor">
            <a:schemeClr val="tx1"/>
          </a:fontRef>
        </p:style>
      </p:cxnSp>
      <p:pic>
        <p:nvPicPr>
          <p:cNvPr id="18" name="Picture 17">
            <a:extLst>
              <a:ext uri="{FF2B5EF4-FFF2-40B4-BE49-F238E27FC236}">
                <a16:creationId xmlns:a16="http://schemas.microsoft.com/office/drawing/2014/main" id="{75054711-D838-77DC-3F5B-76FF27456E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226" y="5602417"/>
            <a:ext cx="3860528" cy="314026"/>
          </a:xfrm>
          <a:prstGeom prst="rect">
            <a:avLst/>
          </a:prstGeom>
        </p:spPr>
      </p:pic>
      <p:sp>
        <p:nvSpPr>
          <p:cNvPr id="19" name="Trapezoid 18">
            <a:extLst>
              <a:ext uri="{FF2B5EF4-FFF2-40B4-BE49-F238E27FC236}">
                <a16:creationId xmlns:a16="http://schemas.microsoft.com/office/drawing/2014/main" id="{21E78520-8491-2D59-AA65-765449F3D3E8}"/>
              </a:ext>
            </a:extLst>
          </p:cNvPr>
          <p:cNvSpPr/>
          <p:nvPr/>
        </p:nvSpPr>
        <p:spPr>
          <a:xfrm flipV="1">
            <a:off x="1055941" y="3280328"/>
            <a:ext cx="2268368" cy="2496003"/>
          </a:xfrm>
          <a:prstGeom prst="trapezoid">
            <a:avLst>
              <a:gd name="adj" fmla="val 282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A close up of a logo&#10;&#10;Description generated with high confidence">
            <a:extLst>
              <a:ext uri="{FF2B5EF4-FFF2-40B4-BE49-F238E27FC236}">
                <a16:creationId xmlns:a16="http://schemas.microsoft.com/office/drawing/2014/main" id="{BA7839EC-4EA5-F0F1-50D1-49132E25CB5B}"/>
              </a:ext>
            </a:extLst>
          </p:cNvPr>
          <p:cNvPicPr>
            <a:picLocks noChangeAspect="1"/>
          </p:cNvPicPr>
          <p:nvPr/>
        </p:nvPicPr>
        <p:blipFill rotWithShape="1">
          <a:blip r:embed="rId3"/>
          <a:srcRect l="10303" t="8489" r="48497" b="64371"/>
          <a:stretch/>
        </p:blipFill>
        <p:spPr>
          <a:xfrm>
            <a:off x="4776379" y="4600737"/>
            <a:ext cx="2812052" cy="2003359"/>
          </a:xfrm>
          <a:prstGeom prst="rect">
            <a:avLst/>
          </a:prstGeom>
        </p:spPr>
      </p:pic>
      <p:sp>
        <p:nvSpPr>
          <p:cNvPr id="21" name="TextBox 20">
            <a:extLst>
              <a:ext uri="{FF2B5EF4-FFF2-40B4-BE49-F238E27FC236}">
                <a16:creationId xmlns:a16="http://schemas.microsoft.com/office/drawing/2014/main" id="{B660E973-4C7F-81E2-5C44-31A4F7D1E194}"/>
              </a:ext>
            </a:extLst>
          </p:cNvPr>
          <p:cNvSpPr txBox="1"/>
          <p:nvPr/>
        </p:nvSpPr>
        <p:spPr>
          <a:xfrm>
            <a:off x="5007839" y="2379242"/>
            <a:ext cx="2484975" cy="369332"/>
          </a:xfrm>
          <a:prstGeom prst="rect">
            <a:avLst/>
          </a:prstGeom>
          <a:noFill/>
        </p:spPr>
        <p:txBody>
          <a:bodyPr wrap="none" rtlCol="0">
            <a:spAutoFit/>
          </a:bodyPr>
          <a:lstStyle/>
          <a:p>
            <a:pPr algn="ctr"/>
            <a:r>
              <a:rPr lang="en-US">
                <a:latin typeface="Amasis MT Pro" panose="02040504050005020304" pitchFamily="18" charset="77"/>
              </a:rPr>
              <a:t>Lentiviral Transduction</a:t>
            </a:r>
          </a:p>
        </p:txBody>
      </p:sp>
      <p:sp>
        <p:nvSpPr>
          <p:cNvPr id="22" name="TextBox 21">
            <a:extLst>
              <a:ext uri="{FF2B5EF4-FFF2-40B4-BE49-F238E27FC236}">
                <a16:creationId xmlns:a16="http://schemas.microsoft.com/office/drawing/2014/main" id="{E7BB9E38-4D95-9551-7C4A-76E392156D5D}"/>
              </a:ext>
            </a:extLst>
          </p:cNvPr>
          <p:cNvSpPr txBox="1"/>
          <p:nvPr/>
        </p:nvSpPr>
        <p:spPr>
          <a:xfrm>
            <a:off x="5007839" y="4206154"/>
            <a:ext cx="2497799" cy="369332"/>
          </a:xfrm>
          <a:prstGeom prst="rect">
            <a:avLst/>
          </a:prstGeom>
          <a:noFill/>
        </p:spPr>
        <p:txBody>
          <a:bodyPr wrap="none" rtlCol="0">
            <a:spAutoFit/>
          </a:bodyPr>
          <a:lstStyle/>
          <a:p>
            <a:pPr algn="ctr"/>
            <a:r>
              <a:rPr lang="en-US">
                <a:latin typeface="Amasis MT Pro" panose="02040504050005020304" pitchFamily="18" charset="77"/>
              </a:rPr>
              <a:t>Phenotypic Enrichment</a:t>
            </a:r>
          </a:p>
        </p:txBody>
      </p:sp>
      <p:sp>
        <p:nvSpPr>
          <p:cNvPr id="23" name="TextBox 22">
            <a:extLst>
              <a:ext uri="{FF2B5EF4-FFF2-40B4-BE49-F238E27FC236}">
                <a16:creationId xmlns:a16="http://schemas.microsoft.com/office/drawing/2014/main" id="{D554F3F2-4E75-2FA5-4290-8B6F93FA9CF3}"/>
              </a:ext>
            </a:extLst>
          </p:cNvPr>
          <p:cNvSpPr txBox="1"/>
          <p:nvPr/>
        </p:nvSpPr>
        <p:spPr>
          <a:xfrm>
            <a:off x="1334762" y="4260139"/>
            <a:ext cx="1710725" cy="369332"/>
          </a:xfrm>
          <a:prstGeom prst="rect">
            <a:avLst/>
          </a:prstGeom>
          <a:noFill/>
        </p:spPr>
        <p:txBody>
          <a:bodyPr wrap="none" rtlCol="0">
            <a:spAutoFit/>
          </a:bodyPr>
          <a:lstStyle/>
          <a:p>
            <a:pPr algn="ctr"/>
            <a:r>
              <a:rPr lang="en-US">
                <a:latin typeface="Amasis MT Pro" panose="02040504050005020304" pitchFamily="18" charset="77"/>
              </a:rPr>
              <a:t>Design sgRNAs</a:t>
            </a:r>
          </a:p>
        </p:txBody>
      </p:sp>
    </p:spTree>
    <p:extLst>
      <p:ext uri="{BB962C8B-B14F-4D97-AF65-F5344CB8AC3E}">
        <p14:creationId xmlns:p14="http://schemas.microsoft.com/office/powerpoint/2010/main" val="877825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9044-E0B3-63C4-1057-3B511CDF31B7}"/>
              </a:ext>
            </a:extLst>
          </p:cNvPr>
          <p:cNvSpPr>
            <a:spLocks noGrp="1"/>
          </p:cNvSpPr>
          <p:nvPr>
            <p:ph type="title"/>
          </p:nvPr>
        </p:nvSpPr>
        <p:spPr>
          <a:xfrm>
            <a:off x="0" y="453398"/>
            <a:ext cx="10515600" cy="681037"/>
          </a:xfrm>
        </p:spPr>
        <p:txBody>
          <a:bodyPr>
            <a:normAutofit fontScale="90000"/>
          </a:bodyPr>
          <a:lstStyle/>
          <a:p>
            <a:r>
              <a:rPr lang="en-US"/>
              <a:t>CRISPR saturation mutagenesis screens</a:t>
            </a:r>
            <a:br>
              <a:rPr lang="en-US"/>
            </a:br>
            <a:r>
              <a:rPr lang="en-US"/>
              <a:t>	analytical challenges</a:t>
            </a:r>
          </a:p>
        </p:txBody>
      </p:sp>
      <p:sp>
        <p:nvSpPr>
          <p:cNvPr id="4" name="Slide Number Placeholder 3">
            <a:extLst>
              <a:ext uri="{FF2B5EF4-FFF2-40B4-BE49-F238E27FC236}">
                <a16:creationId xmlns:a16="http://schemas.microsoft.com/office/drawing/2014/main" id="{B7E6AC75-28FD-E17A-BC23-519F0D39CC3A}"/>
              </a:ext>
            </a:extLst>
          </p:cNvPr>
          <p:cNvSpPr>
            <a:spLocks noGrp="1"/>
          </p:cNvSpPr>
          <p:nvPr>
            <p:ph type="sldNum" sz="quarter" idx="12"/>
          </p:nvPr>
        </p:nvSpPr>
        <p:spPr/>
        <p:txBody>
          <a:bodyPr/>
          <a:lstStyle/>
          <a:p>
            <a:fld id="{371B65F6-4172-4674-96A7-FF623C1658F6}" type="slidenum">
              <a:rPr lang="en-US" smtClean="0"/>
              <a:t>123</a:t>
            </a:fld>
            <a:endParaRPr lang="en-US"/>
          </a:p>
        </p:txBody>
      </p:sp>
      <p:grpSp>
        <p:nvGrpSpPr>
          <p:cNvPr id="24" name="Group 23">
            <a:extLst>
              <a:ext uri="{FF2B5EF4-FFF2-40B4-BE49-F238E27FC236}">
                <a16:creationId xmlns:a16="http://schemas.microsoft.com/office/drawing/2014/main" id="{6B5D8D20-A8E0-1126-D842-2B2530B0F6F2}"/>
              </a:ext>
            </a:extLst>
          </p:cNvPr>
          <p:cNvGrpSpPr/>
          <p:nvPr/>
        </p:nvGrpSpPr>
        <p:grpSpPr>
          <a:xfrm>
            <a:off x="1228901" y="2322097"/>
            <a:ext cx="10160303" cy="3866767"/>
            <a:chOff x="2458613" y="2130887"/>
            <a:chExt cx="7576318" cy="2891952"/>
          </a:xfrm>
        </p:grpSpPr>
        <p:cxnSp>
          <p:nvCxnSpPr>
            <p:cNvPr id="25" name="Straight Arrow Connector 24">
              <a:extLst>
                <a:ext uri="{FF2B5EF4-FFF2-40B4-BE49-F238E27FC236}">
                  <a16:creationId xmlns:a16="http://schemas.microsoft.com/office/drawing/2014/main" id="{03D8F40C-4F04-569A-C5AA-31134EDA755A}"/>
                </a:ext>
              </a:extLst>
            </p:cNvPr>
            <p:cNvCxnSpPr>
              <a:cxnSpLocks/>
            </p:cNvCxnSpPr>
            <p:nvPr/>
          </p:nvCxnSpPr>
          <p:spPr>
            <a:xfrm>
              <a:off x="4948838" y="3253711"/>
              <a:ext cx="1864051" cy="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6" name="Picture 25">
              <a:extLst>
                <a:ext uri="{FF2B5EF4-FFF2-40B4-BE49-F238E27FC236}">
                  <a16:creationId xmlns:a16="http://schemas.microsoft.com/office/drawing/2014/main" id="{B64EFC15-BC7B-1527-20D6-01BC02D76F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613" y="2279122"/>
              <a:ext cx="2199410" cy="1904644"/>
            </a:xfrm>
            <a:prstGeom prst="rect">
              <a:avLst/>
            </a:prstGeom>
          </p:spPr>
        </p:pic>
        <p:sp>
          <p:nvSpPr>
            <p:cNvPr id="27" name="Rectangle 26">
              <a:extLst>
                <a:ext uri="{FF2B5EF4-FFF2-40B4-BE49-F238E27FC236}">
                  <a16:creationId xmlns:a16="http://schemas.microsoft.com/office/drawing/2014/main" id="{15F38D00-3CB2-E21C-95E4-928B5E39B701}"/>
                </a:ext>
              </a:extLst>
            </p:cNvPr>
            <p:cNvSpPr/>
            <p:nvPr/>
          </p:nvSpPr>
          <p:spPr>
            <a:xfrm>
              <a:off x="5672913" y="2130887"/>
              <a:ext cx="326693" cy="1067601"/>
            </a:xfrm>
            <a:prstGeom prst="rect">
              <a:avLst/>
            </a:prstGeom>
            <a:noFill/>
          </p:spPr>
          <p:txBody>
            <a:bodyPr wrap="square" lIns="51435" tIns="25718" rIns="51435" bIns="25718">
              <a:spAutoFit/>
            </a:bodyPr>
            <a:lstStyle/>
            <a:p>
              <a:pPr algn="ctr" defTabSz="457200"/>
              <a:r>
                <a:rPr lang="en-US" sz="6600" b="1">
                  <a:ln w="9525">
                    <a:solidFill>
                      <a:prstClr val="white"/>
                    </a:solidFill>
                    <a:prstDash val="solid"/>
                  </a:ln>
                  <a:solidFill>
                    <a:prstClr val="black"/>
                  </a:solidFill>
                  <a:effectLst>
                    <a:outerShdw blurRad="12700" dist="38100" dir="2700000" algn="tl" rotWithShape="0">
                      <a:prstClr val="white">
                        <a:lumMod val="50000"/>
                      </a:prstClr>
                    </a:outerShdw>
                  </a:effectLst>
                </a:rPr>
                <a:t>?</a:t>
              </a:r>
            </a:p>
          </p:txBody>
        </p:sp>
        <p:sp>
          <p:nvSpPr>
            <p:cNvPr id="28" name="TextBox 27">
              <a:extLst>
                <a:ext uri="{FF2B5EF4-FFF2-40B4-BE49-F238E27FC236}">
                  <a16:creationId xmlns:a16="http://schemas.microsoft.com/office/drawing/2014/main" id="{C5440211-AAF9-CE0D-6A16-EA645D8E000E}"/>
                </a:ext>
              </a:extLst>
            </p:cNvPr>
            <p:cNvSpPr txBox="1"/>
            <p:nvPr/>
          </p:nvSpPr>
          <p:spPr>
            <a:xfrm>
              <a:off x="4980082" y="3405784"/>
              <a:ext cx="1605248" cy="1617055"/>
            </a:xfrm>
            <a:prstGeom prst="rect">
              <a:avLst/>
            </a:prstGeom>
            <a:noFill/>
          </p:spPr>
          <p:txBody>
            <a:bodyPr wrap="square" rtlCol="0">
              <a:spAutoFit/>
            </a:bodyPr>
            <a:lstStyle/>
            <a:p>
              <a:pPr marL="160735" indent="-160735" defTabSz="457200">
                <a:buFont typeface="Arial" charset="0"/>
                <a:buChar char="•"/>
              </a:pPr>
              <a:r>
                <a:rPr lang="en-US" sz="1600">
                  <a:solidFill>
                    <a:prstClr val="black"/>
                  </a:solidFill>
                </a:rPr>
                <a:t>Genomic Alignment</a:t>
              </a:r>
            </a:p>
            <a:p>
              <a:pPr marL="160735" indent="-160735" defTabSz="457200">
                <a:buFont typeface="Arial" charset="0"/>
                <a:buChar char="•"/>
              </a:pPr>
              <a:r>
                <a:rPr lang="en-US" sz="1600">
                  <a:solidFill>
                    <a:prstClr val="black"/>
                  </a:solidFill>
                </a:rPr>
                <a:t>Scoring </a:t>
              </a:r>
            </a:p>
            <a:p>
              <a:pPr marL="160735" indent="-160735" defTabSz="457200">
                <a:buFont typeface="Arial" charset="0"/>
                <a:buChar char="•"/>
              </a:pPr>
              <a:r>
                <a:rPr lang="en-US" sz="1600">
                  <a:solidFill>
                    <a:prstClr val="black"/>
                  </a:solidFill>
                </a:rPr>
                <a:t>Normalization</a:t>
              </a:r>
            </a:p>
            <a:p>
              <a:pPr marL="160735" indent="-160735" defTabSz="457200">
                <a:buFont typeface="Arial" charset="0"/>
                <a:buChar char="•"/>
              </a:pPr>
              <a:r>
                <a:rPr lang="en-US" sz="1600">
                  <a:solidFill>
                    <a:prstClr val="black"/>
                  </a:solidFill>
                </a:rPr>
                <a:t>Smoothing Operation</a:t>
              </a:r>
            </a:p>
            <a:p>
              <a:pPr marL="160735" indent="-160735" defTabSz="457200">
                <a:buFont typeface="Arial" charset="0"/>
                <a:buChar char="•"/>
              </a:pPr>
              <a:r>
                <a:rPr lang="en-US" sz="1600">
                  <a:solidFill>
                    <a:prstClr val="black"/>
                  </a:solidFill>
                </a:rPr>
                <a:t>Significance Testing</a:t>
              </a:r>
            </a:p>
            <a:p>
              <a:pPr marL="160735" indent="-160735" defTabSz="457200">
                <a:buFont typeface="Arial" charset="0"/>
                <a:buChar char="•"/>
              </a:pPr>
              <a:r>
                <a:rPr lang="en-US" sz="1600">
                  <a:solidFill>
                    <a:prstClr val="black"/>
                  </a:solidFill>
                </a:rPr>
                <a:t>….</a:t>
              </a:r>
            </a:p>
            <a:p>
              <a:pPr marL="160735" indent="-160735" defTabSz="457200">
                <a:buFont typeface="Arial" charset="0"/>
                <a:buChar char="•"/>
              </a:pPr>
              <a:endParaRPr lang="en-US" sz="1125">
                <a:solidFill>
                  <a:prstClr val="black"/>
                </a:solidFill>
              </a:endParaRPr>
            </a:p>
            <a:p>
              <a:pPr marL="160735" indent="-160735" defTabSz="457200">
                <a:buFont typeface="Arial" charset="0"/>
                <a:buChar char="•"/>
              </a:pPr>
              <a:endParaRPr lang="en-US" sz="1125">
                <a:solidFill>
                  <a:prstClr val="black"/>
                </a:solidFill>
              </a:endParaRPr>
            </a:p>
          </p:txBody>
        </p:sp>
        <p:pic>
          <p:nvPicPr>
            <p:cNvPr id="29" name="Picture 28">
              <a:extLst>
                <a:ext uri="{FF2B5EF4-FFF2-40B4-BE49-F238E27FC236}">
                  <a16:creationId xmlns:a16="http://schemas.microsoft.com/office/drawing/2014/main" id="{563B4CA5-5BEF-2078-97B7-9B0BF620C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05" y="2468480"/>
              <a:ext cx="2931226" cy="1525926"/>
            </a:xfrm>
            <a:prstGeom prst="rect">
              <a:avLst/>
            </a:prstGeom>
          </p:spPr>
        </p:pic>
        <p:sp>
          <p:nvSpPr>
            <p:cNvPr id="30" name="TextBox 29">
              <a:extLst>
                <a:ext uri="{FF2B5EF4-FFF2-40B4-BE49-F238E27FC236}">
                  <a16:creationId xmlns:a16="http://schemas.microsoft.com/office/drawing/2014/main" id="{92284DA3-8C6D-1D73-9AFC-AA374F64DCCD}"/>
                </a:ext>
              </a:extLst>
            </p:cNvPr>
            <p:cNvSpPr txBox="1"/>
            <p:nvPr/>
          </p:nvSpPr>
          <p:spPr>
            <a:xfrm>
              <a:off x="9332131" y="2468480"/>
              <a:ext cx="558166" cy="300082"/>
            </a:xfrm>
            <a:prstGeom prst="rect">
              <a:avLst/>
            </a:prstGeom>
            <a:noFill/>
          </p:spPr>
          <p:txBody>
            <a:bodyPr wrap="square" rtlCol="0">
              <a:spAutoFit/>
            </a:bodyPr>
            <a:lstStyle/>
            <a:p>
              <a:pPr defTabSz="457200"/>
              <a:r>
                <a:rPr lang="en-US" sz="675">
                  <a:solidFill>
                    <a:prstClr val="black"/>
                  </a:solidFill>
                </a:rPr>
                <a:t>FDR &lt; 0.05</a:t>
              </a:r>
            </a:p>
          </p:txBody>
        </p:sp>
      </p:grpSp>
    </p:spTree>
    <p:extLst>
      <p:ext uri="{BB962C8B-B14F-4D97-AF65-F5344CB8AC3E}">
        <p14:creationId xmlns:p14="http://schemas.microsoft.com/office/powerpoint/2010/main" val="1516782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50C7-3074-42E6-9C55-4E625A416CB5}"/>
              </a:ext>
            </a:extLst>
          </p:cNvPr>
          <p:cNvSpPr>
            <a:spLocks noGrp="1"/>
          </p:cNvSpPr>
          <p:nvPr>
            <p:ph type="title"/>
          </p:nvPr>
        </p:nvSpPr>
        <p:spPr>
          <a:xfrm>
            <a:off x="609600" y="171271"/>
            <a:ext cx="10972800" cy="1143000"/>
          </a:xfrm>
        </p:spPr>
        <p:txBody>
          <a:bodyPr>
            <a:normAutofit fontScale="90000"/>
          </a:bodyPr>
          <a:lstStyle/>
          <a:p>
            <a:r>
              <a:rPr lang="en-US"/>
              <a:t>Enrichment calculation in tiling screen with CRISPR-SURF</a:t>
            </a:r>
          </a:p>
        </p:txBody>
      </p:sp>
      <p:sp>
        <p:nvSpPr>
          <p:cNvPr id="3" name="Slide Number Placeholder 2">
            <a:extLst>
              <a:ext uri="{FF2B5EF4-FFF2-40B4-BE49-F238E27FC236}">
                <a16:creationId xmlns:a16="http://schemas.microsoft.com/office/drawing/2014/main" id="{CDD6EF1D-9B21-4BD4-97CB-63C346B4D797}"/>
              </a:ext>
            </a:extLst>
          </p:cNvPr>
          <p:cNvSpPr>
            <a:spLocks noGrp="1"/>
          </p:cNvSpPr>
          <p:nvPr>
            <p:ph type="sldNum" sz="quarter" idx="12"/>
          </p:nvPr>
        </p:nvSpPr>
        <p:spPr/>
        <p:txBody>
          <a:bodyPr/>
          <a:lstStyle/>
          <a:p>
            <a:fld id="{371B65F6-4172-4674-96A7-FF623C1658F6}" type="slidenum">
              <a:rPr lang="en-US" smtClean="0"/>
              <a:t>124</a:t>
            </a:fld>
            <a:endParaRPr lang="en-US"/>
          </a:p>
        </p:txBody>
      </p:sp>
      <p:pic>
        <p:nvPicPr>
          <p:cNvPr id="25" name="Picture 24">
            <a:extLst>
              <a:ext uri="{FF2B5EF4-FFF2-40B4-BE49-F238E27FC236}">
                <a16:creationId xmlns:a16="http://schemas.microsoft.com/office/drawing/2014/main" id="{E3B01898-CD2E-477A-BAFD-E0885A55EDFA}"/>
              </a:ext>
            </a:extLst>
          </p:cNvPr>
          <p:cNvPicPr>
            <a:picLocks noChangeAspect="1"/>
          </p:cNvPicPr>
          <p:nvPr/>
        </p:nvPicPr>
        <p:blipFill>
          <a:blip r:embed="rId3"/>
          <a:stretch>
            <a:fillRect/>
          </a:stretch>
        </p:blipFill>
        <p:spPr>
          <a:xfrm>
            <a:off x="693683" y="2012394"/>
            <a:ext cx="4823885" cy="3511156"/>
          </a:xfrm>
          <a:prstGeom prst="rect">
            <a:avLst/>
          </a:prstGeom>
        </p:spPr>
      </p:pic>
      <p:sp>
        <p:nvSpPr>
          <p:cNvPr id="26" name="TextBox 25">
            <a:extLst>
              <a:ext uri="{FF2B5EF4-FFF2-40B4-BE49-F238E27FC236}">
                <a16:creationId xmlns:a16="http://schemas.microsoft.com/office/drawing/2014/main" id="{AA4B8124-841B-4878-BF6F-7F9E97DA76EB}"/>
              </a:ext>
            </a:extLst>
          </p:cNvPr>
          <p:cNvSpPr txBox="1"/>
          <p:nvPr/>
        </p:nvSpPr>
        <p:spPr>
          <a:xfrm>
            <a:off x="7809663" y="6400486"/>
            <a:ext cx="3552576" cy="369332"/>
          </a:xfrm>
          <a:prstGeom prst="rect">
            <a:avLst/>
          </a:prstGeom>
          <a:noFill/>
        </p:spPr>
        <p:txBody>
          <a:bodyPr wrap="none" rtlCol="0">
            <a:spAutoFit/>
          </a:bodyPr>
          <a:lstStyle/>
          <a:p>
            <a:r>
              <a:rPr lang="en-US"/>
              <a:t>Hsu et al., </a:t>
            </a:r>
            <a:r>
              <a:rPr lang="en-US" i="1"/>
              <a:t>Nature Methods</a:t>
            </a:r>
            <a:r>
              <a:rPr lang="en-US"/>
              <a:t>, 2018</a:t>
            </a:r>
          </a:p>
        </p:txBody>
      </p:sp>
      <p:pic>
        <p:nvPicPr>
          <p:cNvPr id="27" name="Picture 2">
            <a:extLst>
              <a:ext uri="{FF2B5EF4-FFF2-40B4-BE49-F238E27FC236}">
                <a16:creationId xmlns:a16="http://schemas.microsoft.com/office/drawing/2014/main" id="{776EA6E7-874B-8525-93A9-0669169E29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097" y="2710518"/>
            <a:ext cx="5835550" cy="292537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65;p13">
            <a:extLst>
              <a:ext uri="{FF2B5EF4-FFF2-40B4-BE49-F238E27FC236}">
                <a16:creationId xmlns:a16="http://schemas.microsoft.com/office/drawing/2014/main" id="{F9CB016E-792A-BA20-D57F-192C29833E33}"/>
              </a:ext>
            </a:extLst>
          </p:cNvPr>
          <p:cNvSpPr txBox="1"/>
          <p:nvPr/>
        </p:nvSpPr>
        <p:spPr>
          <a:xfrm>
            <a:off x="6602234" y="5781358"/>
            <a:ext cx="4629277" cy="263583"/>
          </a:xfrm>
          <a:prstGeom prst="rect">
            <a:avLst/>
          </a:prstGeom>
          <a:noFill/>
          <a:ln>
            <a:noFill/>
          </a:ln>
        </p:spPr>
        <p:txBody>
          <a:bodyPr spcFirstLastPara="1" wrap="square" lIns="91425" tIns="91425" rIns="91425" bIns="91425" anchor="t" anchorCtr="0">
            <a:noAutofit/>
          </a:bodyPr>
          <a:lstStyle/>
          <a:p>
            <a:pPr lvl="0" algn="r">
              <a:lnSpc>
                <a:spcPct val="115000"/>
              </a:lnSpc>
            </a:pPr>
            <a:r>
              <a:rPr lang="en-US">
                <a:latin typeface="Proxima Nova" panose="02000506030000020004" pitchFamily="2" charset="0"/>
                <a:ea typeface="Proxima Nova"/>
                <a:cs typeface="Proxima Nova"/>
                <a:sym typeface="Proxima Nova"/>
              </a:rPr>
              <a:t>https://crisprsurf.pinellolab.partners.org/</a:t>
            </a:r>
          </a:p>
        </p:txBody>
      </p:sp>
      <p:pic>
        <p:nvPicPr>
          <p:cNvPr id="29" name="Picture 4">
            <a:extLst>
              <a:ext uri="{FF2B5EF4-FFF2-40B4-BE49-F238E27FC236}">
                <a16:creationId xmlns:a16="http://schemas.microsoft.com/office/drawing/2014/main" id="{947A438A-1DEF-4E00-F3A0-330A250C92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122" y="1630747"/>
            <a:ext cx="3816466" cy="76329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2CC2A76-7048-596D-9D2B-2E9044D327F5}"/>
              </a:ext>
            </a:extLst>
          </p:cNvPr>
          <p:cNvSpPr txBox="1"/>
          <p:nvPr/>
        </p:nvSpPr>
        <p:spPr>
          <a:xfrm>
            <a:off x="778339" y="5583276"/>
            <a:ext cx="4811428" cy="923330"/>
          </a:xfrm>
          <a:prstGeom prst="rect">
            <a:avLst/>
          </a:prstGeom>
          <a:noFill/>
        </p:spPr>
        <p:txBody>
          <a:bodyPr wrap="square" rtlCol="0">
            <a:spAutoFit/>
          </a:bodyPr>
          <a:lstStyle/>
          <a:p>
            <a:pPr algn="ctr"/>
            <a:r>
              <a:rPr lang="en-US"/>
              <a:t>We can recover the functional (sub)regions by a deconvolution process that considers the perturbation profile</a:t>
            </a:r>
          </a:p>
        </p:txBody>
      </p:sp>
    </p:spTree>
    <p:extLst>
      <p:ext uri="{BB962C8B-B14F-4D97-AF65-F5344CB8AC3E}">
        <p14:creationId xmlns:p14="http://schemas.microsoft.com/office/powerpoint/2010/main" val="4779494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50C7-3074-42E6-9C55-4E625A416CB5}"/>
              </a:ext>
            </a:extLst>
          </p:cNvPr>
          <p:cNvSpPr>
            <a:spLocks noGrp="1"/>
          </p:cNvSpPr>
          <p:nvPr>
            <p:ph type="title"/>
          </p:nvPr>
        </p:nvSpPr>
        <p:spPr>
          <a:xfrm>
            <a:off x="609600" y="171271"/>
            <a:ext cx="10972800" cy="1143000"/>
          </a:xfrm>
        </p:spPr>
        <p:txBody>
          <a:bodyPr/>
          <a:lstStyle/>
          <a:p>
            <a:r>
              <a:rPr lang="en-US"/>
              <a:t>Enrichment calculation in tiling screen</a:t>
            </a:r>
          </a:p>
        </p:txBody>
      </p:sp>
      <p:sp>
        <p:nvSpPr>
          <p:cNvPr id="3" name="Slide Number Placeholder 2">
            <a:extLst>
              <a:ext uri="{FF2B5EF4-FFF2-40B4-BE49-F238E27FC236}">
                <a16:creationId xmlns:a16="http://schemas.microsoft.com/office/drawing/2014/main" id="{CDD6EF1D-9B21-4BD4-97CB-63C346B4D797}"/>
              </a:ext>
            </a:extLst>
          </p:cNvPr>
          <p:cNvSpPr>
            <a:spLocks noGrp="1"/>
          </p:cNvSpPr>
          <p:nvPr>
            <p:ph type="sldNum" sz="quarter" idx="12"/>
          </p:nvPr>
        </p:nvSpPr>
        <p:spPr/>
        <p:txBody>
          <a:bodyPr/>
          <a:lstStyle/>
          <a:p>
            <a:fld id="{371B65F6-4172-4674-96A7-FF623C1658F6}" type="slidenum">
              <a:rPr lang="en-US" smtClean="0"/>
              <a:t>125</a:t>
            </a:fld>
            <a:endParaRPr lang="en-US"/>
          </a:p>
        </p:txBody>
      </p:sp>
      <p:grpSp>
        <p:nvGrpSpPr>
          <p:cNvPr id="7" name="Group 6">
            <a:extLst>
              <a:ext uri="{FF2B5EF4-FFF2-40B4-BE49-F238E27FC236}">
                <a16:creationId xmlns:a16="http://schemas.microsoft.com/office/drawing/2014/main" id="{3A2AFBE7-095A-4E33-902F-F56850C36F14}"/>
              </a:ext>
            </a:extLst>
          </p:cNvPr>
          <p:cNvGrpSpPr/>
          <p:nvPr/>
        </p:nvGrpSpPr>
        <p:grpSpPr>
          <a:xfrm>
            <a:off x="1045633" y="1646767"/>
            <a:ext cx="9922934" cy="300566"/>
            <a:chOff x="1045633" y="1646767"/>
            <a:chExt cx="9922934" cy="300566"/>
          </a:xfrm>
        </p:grpSpPr>
        <p:sp>
          <p:nvSpPr>
            <p:cNvPr id="4" name="Rectangle 3">
              <a:extLst>
                <a:ext uri="{FF2B5EF4-FFF2-40B4-BE49-F238E27FC236}">
                  <a16:creationId xmlns:a16="http://schemas.microsoft.com/office/drawing/2014/main" id="{E50E4AC4-F38E-4F3F-AA14-3313576FB590}"/>
                </a:ext>
              </a:extLst>
            </p:cNvPr>
            <p:cNvSpPr/>
            <p:nvPr/>
          </p:nvSpPr>
          <p:spPr>
            <a:xfrm>
              <a:off x="1045633" y="1646767"/>
              <a:ext cx="9922934" cy="3005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019947-BA7B-4196-9370-4D46CE7B44D2}"/>
                </a:ext>
              </a:extLst>
            </p:cNvPr>
            <p:cNvSpPr/>
            <p:nvPr/>
          </p:nvSpPr>
          <p:spPr>
            <a:xfrm>
              <a:off x="2446866" y="1646767"/>
              <a:ext cx="1253067" cy="3005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enhancer</a:t>
              </a:r>
            </a:p>
          </p:txBody>
        </p:sp>
        <p:sp>
          <p:nvSpPr>
            <p:cNvPr id="6" name="Rectangle 5">
              <a:extLst>
                <a:ext uri="{FF2B5EF4-FFF2-40B4-BE49-F238E27FC236}">
                  <a16:creationId xmlns:a16="http://schemas.microsoft.com/office/drawing/2014/main" id="{C06DD687-B894-41E9-B377-66D606687575}"/>
                </a:ext>
              </a:extLst>
            </p:cNvPr>
            <p:cNvSpPr/>
            <p:nvPr/>
          </p:nvSpPr>
          <p:spPr>
            <a:xfrm>
              <a:off x="6081182" y="1646767"/>
              <a:ext cx="2135718" cy="3005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coding sequence</a:t>
              </a:r>
            </a:p>
          </p:txBody>
        </p:sp>
      </p:grpSp>
      <p:grpSp>
        <p:nvGrpSpPr>
          <p:cNvPr id="14" name="Group 13">
            <a:extLst>
              <a:ext uri="{FF2B5EF4-FFF2-40B4-BE49-F238E27FC236}">
                <a16:creationId xmlns:a16="http://schemas.microsoft.com/office/drawing/2014/main" id="{FB7C7CA7-700D-4F2F-90EE-6E211584FFBC}"/>
              </a:ext>
            </a:extLst>
          </p:cNvPr>
          <p:cNvGrpSpPr/>
          <p:nvPr/>
        </p:nvGrpSpPr>
        <p:grpSpPr>
          <a:xfrm>
            <a:off x="2345266" y="2006600"/>
            <a:ext cx="1354667" cy="855133"/>
            <a:chOff x="2010833" y="2032000"/>
            <a:chExt cx="1354667" cy="855133"/>
          </a:xfrm>
        </p:grpSpPr>
        <p:sp>
          <p:nvSpPr>
            <p:cNvPr id="8" name="Rectangle 7">
              <a:extLst>
                <a:ext uri="{FF2B5EF4-FFF2-40B4-BE49-F238E27FC236}">
                  <a16:creationId xmlns:a16="http://schemas.microsoft.com/office/drawing/2014/main" id="{4208BE0D-09F1-4301-A412-B417F075030F}"/>
                </a:ext>
              </a:extLst>
            </p:cNvPr>
            <p:cNvSpPr/>
            <p:nvPr/>
          </p:nvSpPr>
          <p:spPr>
            <a:xfrm>
              <a:off x="2010833" y="20320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72F802-7322-47A3-9BE6-EDF71D710E07}"/>
                </a:ext>
              </a:extLst>
            </p:cNvPr>
            <p:cNvSpPr/>
            <p:nvPr/>
          </p:nvSpPr>
          <p:spPr>
            <a:xfrm>
              <a:off x="2163233" y="21844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8902E3-C11C-4364-96DE-16C4647450DE}"/>
                </a:ext>
              </a:extLst>
            </p:cNvPr>
            <p:cNvSpPr/>
            <p:nvPr/>
          </p:nvSpPr>
          <p:spPr>
            <a:xfrm>
              <a:off x="2315633" y="23368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622383-FD54-4848-9FF2-431CC6FCD78E}"/>
                </a:ext>
              </a:extLst>
            </p:cNvPr>
            <p:cNvSpPr/>
            <p:nvPr/>
          </p:nvSpPr>
          <p:spPr>
            <a:xfrm>
              <a:off x="2468033" y="24892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F5EDE7-BF79-4BC8-B674-8BBC096E03E2}"/>
                </a:ext>
              </a:extLst>
            </p:cNvPr>
            <p:cNvSpPr/>
            <p:nvPr/>
          </p:nvSpPr>
          <p:spPr>
            <a:xfrm>
              <a:off x="2620433" y="26416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D829C1-06D2-4DDD-B9E7-AB134D18A357}"/>
                </a:ext>
              </a:extLst>
            </p:cNvPr>
            <p:cNvSpPr/>
            <p:nvPr/>
          </p:nvSpPr>
          <p:spPr>
            <a:xfrm>
              <a:off x="2772833" y="27940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887D5D-A5A8-4B9F-A2AC-3AB3C7DCE45D}"/>
              </a:ext>
            </a:extLst>
          </p:cNvPr>
          <p:cNvGrpSpPr/>
          <p:nvPr/>
        </p:nvGrpSpPr>
        <p:grpSpPr>
          <a:xfrm>
            <a:off x="6081182" y="2053166"/>
            <a:ext cx="1354667" cy="855133"/>
            <a:chOff x="2010833" y="2032000"/>
            <a:chExt cx="1354667" cy="855133"/>
          </a:xfrm>
        </p:grpSpPr>
        <p:sp>
          <p:nvSpPr>
            <p:cNvPr id="16" name="Rectangle 15">
              <a:extLst>
                <a:ext uri="{FF2B5EF4-FFF2-40B4-BE49-F238E27FC236}">
                  <a16:creationId xmlns:a16="http://schemas.microsoft.com/office/drawing/2014/main" id="{6CFC9BA8-EA9C-4BC0-B85D-8C0157E2DF0D}"/>
                </a:ext>
              </a:extLst>
            </p:cNvPr>
            <p:cNvSpPr/>
            <p:nvPr/>
          </p:nvSpPr>
          <p:spPr>
            <a:xfrm>
              <a:off x="2010833" y="20320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249702-A194-4BC3-9349-FB952A5A8DC9}"/>
                </a:ext>
              </a:extLst>
            </p:cNvPr>
            <p:cNvSpPr/>
            <p:nvPr/>
          </p:nvSpPr>
          <p:spPr>
            <a:xfrm>
              <a:off x="2163233" y="21844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BC3CEB-3291-4A41-8909-9F85042FCDEE}"/>
                </a:ext>
              </a:extLst>
            </p:cNvPr>
            <p:cNvSpPr/>
            <p:nvPr/>
          </p:nvSpPr>
          <p:spPr>
            <a:xfrm>
              <a:off x="2315633" y="23368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C76829-D691-45B1-B155-9CBDC8B0CE12}"/>
                </a:ext>
              </a:extLst>
            </p:cNvPr>
            <p:cNvSpPr/>
            <p:nvPr/>
          </p:nvSpPr>
          <p:spPr>
            <a:xfrm>
              <a:off x="2468033" y="24892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9C7076-825B-4749-8942-E526C7D5B98E}"/>
                </a:ext>
              </a:extLst>
            </p:cNvPr>
            <p:cNvSpPr/>
            <p:nvPr/>
          </p:nvSpPr>
          <p:spPr>
            <a:xfrm>
              <a:off x="2620433" y="26416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3D9C15A-370E-4A0B-BC69-0C650BB9056F}"/>
                </a:ext>
              </a:extLst>
            </p:cNvPr>
            <p:cNvSpPr/>
            <p:nvPr/>
          </p:nvSpPr>
          <p:spPr>
            <a:xfrm>
              <a:off x="2772833" y="2794000"/>
              <a:ext cx="592667" cy="93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A20449C2-113E-4612-8775-EADA884A7319}"/>
              </a:ext>
            </a:extLst>
          </p:cNvPr>
          <p:cNvSpPr txBox="1"/>
          <p:nvPr/>
        </p:nvSpPr>
        <p:spPr>
          <a:xfrm rot="2768598">
            <a:off x="3388227" y="2825755"/>
            <a:ext cx="496412" cy="369332"/>
          </a:xfrm>
          <a:prstGeom prst="rect">
            <a:avLst/>
          </a:prstGeom>
          <a:noFill/>
        </p:spPr>
        <p:txBody>
          <a:bodyPr wrap="square" rtlCol="0">
            <a:spAutoFit/>
          </a:bodyPr>
          <a:lstStyle/>
          <a:p>
            <a:r>
              <a:rPr lang="en-US"/>
              <a:t>... </a:t>
            </a:r>
          </a:p>
        </p:txBody>
      </p:sp>
      <p:sp>
        <p:nvSpPr>
          <p:cNvPr id="23" name="TextBox 22">
            <a:extLst>
              <a:ext uri="{FF2B5EF4-FFF2-40B4-BE49-F238E27FC236}">
                <a16:creationId xmlns:a16="http://schemas.microsoft.com/office/drawing/2014/main" id="{82E24245-9101-46F2-9603-D910F3049FFC}"/>
              </a:ext>
            </a:extLst>
          </p:cNvPr>
          <p:cNvSpPr txBox="1"/>
          <p:nvPr/>
        </p:nvSpPr>
        <p:spPr>
          <a:xfrm rot="2768598">
            <a:off x="7100860" y="2878154"/>
            <a:ext cx="496412" cy="369332"/>
          </a:xfrm>
          <a:prstGeom prst="rect">
            <a:avLst/>
          </a:prstGeom>
          <a:noFill/>
        </p:spPr>
        <p:txBody>
          <a:bodyPr wrap="square" rtlCol="0">
            <a:spAutoFit/>
          </a:bodyPr>
          <a:lstStyle/>
          <a:p>
            <a:r>
              <a:rPr lang="en-US"/>
              <a:t>... </a:t>
            </a:r>
          </a:p>
        </p:txBody>
      </p:sp>
      <p:pic>
        <p:nvPicPr>
          <p:cNvPr id="25" name="Picture 24">
            <a:extLst>
              <a:ext uri="{FF2B5EF4-FFF2-40B4-BE49-F238E27FC236}">
                <a16:creationId xmlns:a16="http://schemas.microsoft.com/office/drawing/2014/main" id="{E3B01898-CD2E-477A-BAFD-E0885A55EDFA}"/>
              </a:ext>
            </a:extLst>
          </p:cNvPr>
          <p:cNvPicPr>
            <a:picLocks noChangeAspect="1"/>
          </p:cNvPicPr>
          <p:nvPr/>
        </p:nvPicPr>
        <p:blipFill>
          <a:blip r:embed="rId2"/>
          <a:stretch>
            <a:fillRect/>
          </a:stretch>
        </p:blipFill>
        <p:spPr>
          <a:xfrm>
            <a:off x="3636433" y="3269172"/>
            <a:ext cx="4823885" cy="3511156"/>
          </a:xfrm>
          <a:prstGeom prst="rect">
            <a:avLst/>
          </a:prstGeom>
        </p:spPr>
      </p:pic>
      <p:sp>
        <p:nvSpPr>
          <p:cNvPr id="26" name="TextBox 25">
            <a:extLst>
              <a:ext uri="{FF2B5EF4-FFF2-40B4-BE49-F238E27FC236}">
                <a16:creationId xmlns:a16="http://schemas.microsoft.com/office/drawing/2014/main" id="{AA4B8124-841B-4878-BF6F-7F9E97DA76EB}"/>
              </a:ext>
            </a:extLst>
          </p:cNvPr>
          <p:cNvSpPr txBox="1"/>
          <p:nvPr/>
        </p:nvSpPr>
        <p:spPr>
          <a:xfrm>
            <a:off x="9775098" y="6410996"/>
            <a:ext cx="2267993" cy="369332"/>
          </a:xfrm>
          <a:prstGeom prst="rect">
            <a:avLst/>
          </a:prstGeom>
          <a:noFill/>
        </p:spPr>
        <p:txBody>
          <a:bodyPr wrap="none" rtlCol="0">
            <a:spAutoFit/>
          </a:bodyPr>
          <a:lstStyle/>
          <a:p>
            <a:r>
              <a:rPr lang="en-US"/>
              <a:t>CRISPR-SURF (2018)</a:t>
            </a:r>
          </a:p>
        </p:txBody>
      </p:sp>
    </p:spTree>
    <p:extLst>
      <p:ext uri="{BB962C8B-B14F-4D97-AF65-F5344CB8AC3E}">
        <p14:creationId xmlns:p14="http://schemas.microsoft.com/office/powerpoint/2010/main" val="42184095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33D2-D307-4AC5-861E-40D6FD181638}"/>
              </a:ext>
            </a:extLst>
          </p:cNvPr>
          <p:cNvSpPr>
            <a:spLocks noGrp="1"/>
          </p:cNvSpPr>
          <p:nvPr>
            <p:ph type="title"/>
          </p:nvPr>
        </p:nvSpPr>
        <p:spPr>
          <a:xfrm>
            <a:off x="0" y="309146"/>
            <a:ext cx="10515600" cy="681037"/>
          </a:xfrm>
        </p:spPr>
        <p:txBody>
          <a:bodyPr/>
          <a:lstStyle/>
          <a:p>
            <a:r>
              <a:rPr lang="en-US"/>
              <a:t>QC</a:t>
            </a:r>
          </a:p>
        </p:txBody>
      </p:sp>
      <p:sp>
        <p:nvSpPr>
          <p:cNvPr id="3" name="Content Placeholder 2">
            <a:extLst>
              <a:ext uri="{FF2B5EF4-FFF2-40B4-BE49-F238E27FC236}">
                <a16:creationId xmlns:a16="http://schemas.microsoft.com/office/drawing/2014/main" id="{D7776941-5D51-482C-813B-0D5A58AC7625}"/>
              </a:ext>
            </a:extLst>
          </p:cNvPr>
          <p:cNvSpPr>
            <a:spLocks noGrp="1"/>
          </p:cNvSpPr>
          <p:nvPr>
            <p:ph idx="1"/>
          </p:nvPr>
        </p:nvSpPr>
        <p:spPr/>
        <p:txBody>
          <a:bodyPr>
            <a:normAutofit/>
          </a:bodyPr>
          <a:lstStyle/>
          <a:p>
            <a:pPr marL="514350" indent="-514350">
              <a:buAutoNum type="arabicPeriod"/>
            </a:pPr>
            <a:r>
              <a:rPr lang="en-US">
                <a:solidFill>
                  <a:schemeClr val="bg1">
                    <a:lumMod val="75000"/>
                  </a:schemeClr>
                </a:solidFill>
              </a:rPr>
              <a:t>Sequence</a:t>
            </a:r>
          </a:p>
          <a:p>
            <a:pPr marL="514350" indent="-514350">
              <a:buAutoNum type="arabicPeriod"/>
            </a:pPr>
            <a:r>
              <a:rPr lang="en-US">
                <a:solidFill>
                  <a:schemeClr val="bg1">
                    <a:lumMod val="75000"/>
                  </a:schemeClr>
                </a:solidFill>
              </a:rPr>
              <a:t>Read count</a:t>
            </a:r>
          </a:p>
          <a:p>
            <a:pPr marL="514350" indent="-514350">
              <a:buAutoNum type="arabicPeriod"/>
            </a:pPr>
            <a:r>
              <a:rPr lang="en-US"/>
              <a:t>Sample</a:t>
            </a:r>
          </a:p>
          <a:p>
            <a:pPr lvl="1"/>
            <a:r>
              <a:rPr lang="en-US"/>
              <a:t>Guide enrichment correlation across sample</a:t>
            </a:r>
          </a:p>
          <a:p>
            <a:pPr marL="514350" indent="-514350">
              <a:buAutoNum type="arabicPeriod"/>
            </a:pPr>
            <a:r>
              <a:rPr lang="en-US"/>
              <a:t>Gene / targeted element</a:t>
            </a:r>
          </a:p>
          <a:p>
            <a:pPr lvl="1"/>
            <a:r>
              <a:rPr lang="en-US"/>
              <a:t>Gene enrichment correlation across sample</a:t>
            </a:r>
          </a:p>
        </p:txBody>
      </p:sp>
      <p:sp>
        <p:nvSpPr>
          <p:cNvPr id="4" name="Slide Number Placeholder 3">
            <a:extLst>
              <a:ext uri="{FF2B5EF4-FFF2-40B4-BE49-F238E27FC236}">
                <a16:creationId xmlns:a16="http://schemas.microsoft.com/office/drawing/2014/main" id="{FC2C380C-A727-4941-9EA7-51250C976E1C}"/>
              </a:ext>
            </a:extLst>
          </p:cNvPr>
          <p:cNvSpPr>
            <a:spLocks noGrp="1"/>
          </p:cNvSpPr>
          <p:nvPr>
            <p:ph type="sldNum" sz="quarter" idx="12"/>
          </p:nvPr>
        </p:nvSpPr>
        <p:spPr/>
        <p:txBody>
          <a:bodyPr/>
          <a:lstStyle/>
          <a:p>
            <a:fld id="{371B65F6-4172-4674-96A7-FF623C1658F6}" type="slidenum">
              <a:rPr lang="en-US" smtClean="0"/>
              <a:t>126</a:t>
            </a:fld>
            <a:endParaRPr lang="en-US"/>
          </a:p>
        </p:txBody>
      </p:sp>
      <p:sp>
        <p:nvSpPr>
          <p:cNvPr id="12" name="TextBox 11">
            <a:extLst>
              <a:ext uri="{FF2B5EF4-FFF2-40B4-BE49-F238E27FC236}">
                <a16:creationId xmlns:a16="http://schemas.microsoft.com/office/drawing/2014/main" id="{958A19D2-16E8-4DDC-9004-4FE96BA3F02F}"/>
              </a:ext>
            </a:extLst>
          </p:cNvPr>
          <p:cNvSpPr txBox="1"/>
          <p:nvPr/>
        </p:nvSpPr>
        <p:spPr>
          <a:xfrm>
            <a:off x="9004167" y="5054065"/>
            <a:ext cx="2424959" cy="369332"/>
          </a:xfrm>
          <a:prstGeom prst="rect">
            <a:avLst/>
          </a:prstGeom>
          <a:noFill/>
        </p:spPr>
        <p:txBody>
          <a:bodyPr wrap="none" rtlCol="0">
            <a:spAutoFit/>
          </a:bodyPr>
          <a:lstStyle/>
          <a:p>
            <a:r>
              <a:rPr lang="en-US"/>
              <a:t>MAGeCK-VISPR (2015)</a:t>
            </a:r>
          </a:p>
        </p:txBody>
      </p:sp>
      <p:sp>
        <p:nvSpPr>
          <p:cNvPr id="13" name="TextBox 12">
            <a:extLst>
              <a:ext uri="{FF2B5EF4-FFF2-40B4-BE49-F238E27FC236}">
                <a16:creationId xmlns:a16="http://schemas.microsoft.com/office/drawing/2014/main" id="{46CAA719-CE3C-453E-9C7E-C5511065AB47}"/>
              </a:ext>
            </a:extLst>
          </p:cNvPr>
          <p:cNvSpPr txBox="1"/>
          <p:nvPr/>
        </p:nvSpPr>
        <p:spPr>
          <a:xfrm>
            <a:off x="9177361" y="1375152"/>
            <a:ext cx="1816523" cy="338554"/>
          </a:xfrm>
          <a:prstGeom prst="rect">
            <a:avLst/>
          </a:prstGeom>
          <a:noFill/>
        </p:spPr>
        <p:txBody>
          <a:bodyPr wrap="none" rtlCol="0">
            <a:spAutoFit/>
          </a:bodyPr>
          <a:lstStyle/>
          <a:p>
            <a:r>
              <a:rPr lang="en-US" sz="1600" b="1"/>
              <a:t>Gene enrichment</a:t>
            </a:r>
          </a:p>
        </p:txBody>
      </p:sp>
      <p:pic>
        <p:nvPicPr>
          <p:cNvPr id="5" name="Picture 4">
            <a:extLst>
              <a:ext uri="{FF2B5EF4-FFF2-40B4-BE49-F238E27FC236}">
                <a16:creationId xmlns:a16="http://schemas.microsoft.com/office/drawing/2014/main" id="{61DA10E0-D6BC-426F-BDF8-9DFE29EEEFAC}"/>
              </a:ext>
            </a:extLst>
          </p:cNvPr>
          <p:cNvPicPr>
            <a:picLocks noChangeAspect="1"/>
          </p:cNvPicPr>
          <p:nvPr/>
        </p:nvPicPr>
        <p:blipFill>
          <a:blip r:embed="rId2"/>
          <a:stretch>
            <a:fillRect/>
          </a:stretch>
        </p:blipFill>
        <p:spPr>
          <a:xfrm>
            <a:off x="8563447" y="1736724"/>
            <a:ext cx="3044353" cy="3323093"/>
          </a:xfrm>
          <a:prstGeom prst="rect">
            <a:avLst/>
          </a:prstGeom>
        </p:spPr>
      </p:pic>
    </p:spTree>
    <p:extLst>
      <p:ext uri="{BB962C8B-B14F-4D97-AF65-F5344CB8AC3E}">
        <p14:creationId xmlns:p14="http://schemas.microsoft.com/office/powerpoint/2010/main" val="24392434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B7676D7-96DC-4873-BE21-D4AB4B2C3E64}"/>
              </a:ext>
            </a:extLst>
          </p:cNvPr>
          <p:cNvGrpSpPr/>
          <p:nvPr/>
        </p:nvGrpSpPr>
        <p:grpSpPr>
          <a:xfrm>
            <a:off x="894592" y="2148288"/>
            <a:ext cx="9794575" cy="3764719"/>
            <a:chOff x="1359" y="2152521"/>
            <a:chExt cx="9794575" cy="3764719"/>
          </a:xfrm>
        </p:grpSpPr>
        <p:sp>
          <p:nvSpPr>
            <p:cNvPr id="24" name="Freeform: Shape 23">
              <a:extLst>
                <a:ext uri="{FF2B5EF4-FFF2-40B4-BE49-F238E27FC236}">
                  <a16:creationId xmlns:a16="http://schemas.microsoft.com/office/drawing/2014/main" id="{4A743850-F73F-4795-942F-E01C49784A31}"/>
                </a:ext>
              </a:extLst>
            </p:cNvPr>
            <p:cNvSpPr/>
            <p:nvPr/>
          </p:nvSpPr>
          <p:spPr>
            <a:xfrm>
              <a:off x="142470" y="2814487"/>
              <a:ext cx="151575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p:txBody>
        </p:sp>
        <p:sp>
          <p:nvSpPr>
            <p:cNvPr id="8" name="Freeform: Shape 7">
              <a:extLst>
                <a:ext uri="{FF2B5EF4-FFF2-40B4-BE49-F238E27FC236}">
                  <a16:creationId xmlns:a16="http://schemas.microsoft.com/office/drawing/2014/main" id="{B7E3AF61-9439-44B5-ACF2-3745D04F8951}"/>
                </a:ext>
              </a:extLst>
            </p:cNvPr>
            <p:cNvSpPr/>
            <p:nvPr/>
          </p:nvSpPr>
          <p:spPr>
            <a:xfrm>
              <a:off x="169604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.fastq file</a:t>
              </a:r>
            </a:p>
          </p:txBody>
        </p:sp>
        <p:sp>
          <p:nvSpPr>
            <p:cNvPr id="12" name="Freeform: Shape 11">
              <a:extLst>
                <a:ext uri="{FF2B5EF4-FFF2-40B4-BE49-F238E27FC236}">
                  <a16:creationId xmlns:a16="http://schemas.microsoft.com/office/drawing/2014/main" id="{719FADCA-3417-40F5-A3F0-7847AB7AF9B5}"/>
                </a:ext>
              </a:extLst>
            </p:cNvPr>
            <p:cNvSpPr/>
            <p:nvPr/>
          </p:nvSpPr>
          <p:spPr>
            <a:xfrm>
              <a:off x="4955901" y="2814490"/>
              <a:ext cx="1353324"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 read count</a:t>
              </a:r>
            </a:p>
          </p:txBody>
        </p:sp>
        <p:sp>
          <p:nvSpPr>
            <p:cNvPr id="13" name="Freeform: Shape 12">
              <a:extLst>
                <a:ext uri="{FF2B5EF4-FFF2-40B4-BE49-F238E27FC236}">
                  <a16:creationId xmlns:a16="http://schemas.microsoft.com/office/drawing/2014/main" id="{3C29AC70-452E-468F-89EC-DABBD6ED39F4}"/>
                </a:ext>
              </a:extLst>
            </p:cNvPr>
            <p:cNvSpPr/>
            <p:nvPr/>
          </p:nvSpPr>
          <p:spPr>
            <a:xfrm>
              <a:off x="3230868" y="2814487"/>
              <a:ext cx="1616196" cy="1054269"/>
            </a:xfrm>
            <a:custGeom>
              <a:avLst/>
              <a:gdLst>
                <a:gd name="connsiteX0" fmla="*/ 0 w 1616196"/>
                <a:gd name="connsiteY0" fmla="*/ 210854 h 1054269"/>
                <a:gd name="connsiteX1" fmla="*/ 1089062 w 1616196"/>
                <a:gd name="connsiteY1" fmla="*/ 210854 h 1054269"/>
                <a:gd name="connsiteX2" fmla="*/ 1089062 w 1616196"/>
                <a:gd name="connsiteY2" fmla="*/ 0 h 1054269"/>
                <a:gd name="connsiteX3" fmla="*/ 1616196 w 1616196"/>
                <a:gd name="connsiteY3" fmla="*/ 527135 h 1054269"/>
                <a:gd name="connsiteX4" fmla="*/ 1089062 w 1616196"/>
                <a:gd name="connsiteY4" fmla="*/ 1054269 h 1054269"/>
                <a:gd name="connsiteX5" fmla="*/ 1089062 w 1616196"/>
                <a:gd name="connsiteY5" fmla="*/ 843415 h 1054269"/>
                <a:gd name="connsiteX6" fmla="*/ 0 w 1616196"/>
                <a:gd name="connsiteY6" fmla="*/ 843415 h 1054269"/>
                <a:gd name="connsiteX7" fmla="*/ 0 w 161619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196" h="1054269">
                  <a:moveTo>
                    <a:pt x="0" y="210854"/>
                  </a:moveTo>
                  <a:lnTo>
                    <a:pt x="1089062" y="210854"/>
                  </a:lnTo>
                  <a:lnTo>
                    <a:pt x="1089062" y="0"/>
                  </a:lnTo>
                  <a:lnTo>
                    <a:pt x="1616196" y="527135"/>
                  </a:lnTo>
                  <a:lnTo>
                    <a:pt x="1089062" y="1054269"/>
                  </a:lnTo>
                  <a:lnTo>
                    <a:pt x="108906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4" name="Freeform: Shape 13">
              <a:extLst>
                <a:ext uri="{FF2B5EF4-FFF2-40B4-BE49-F238E27FC236}">
                  <a16:creationId xmlns:a16="http://schemas.microsoft.com/office/drawing/2014/main" id="{D4F18357-F74D-4BF9-A5FA-D8418EB4C7CD}"/>
                </a:ext>
              </a:extLst>
            </p:cNvPr>
            <p:cNvSpPr/>
            <p:nvPr/>
          </p:nvSpPr>
          <p:spPr>
            <a:xfrm>
              <a:off x="8226936" y="2814490"/>
              <a:ext cx="1568998" cy="1054269"/>
            </a:xfrm>
            <a:custGeom>
              <a:avLst/>
              <a:gdLst>
                <a:gd name="connsiteX0" fmla="*/ 0 w 1568998"/>
                <a:gd name="connsiteY0" fmla="*/ 105427 h 1054269"/>
                <a:gd name="connsiteX1" fmla="*/ 105427 w 1568998"/>
                <a:gd name="connsiteY1" fmla="*/ 0 h 1054269"/>
                <a:gd name="connsiteX2" fmla="*/ 1463571 w 1568998"/>
                <a:gd name="connsiteY2" fmla="*/ 0 h 1054269"/>
                <a:gd name="connsiteX3" fmla="*/ 1568998 w 1568998"/>
                <a:gd name="connsiteY3" fmla="*/ 105427 h 1054269"/>
                <a:gd name="connsiteX4" fmla="*/ 1568998 w 1568998"/>
                <a:gd name="connsiteY4" fmla="*/ 948842 h 1054269"/>
                <a:gd name="connsiteX5" fmla="*/ 1463571 w 1568998"/>
                <a:gd name="connsiteY5" fmla="*/ 1054269 h 1054269"/>
                <a:gd name="connsiteX6" fmla="*/ 105427 w 1568998"/>
                <a:gd name="connsiteY6" fmla="*/ 1054269 h 1054269"/>
                <a:gd name="connsiteX7" fmla="*/ 0 w 1568998"/>
                <a:gd name="connsiteY7" fmla="*/ 948842 h 1054269"/>
                <a:gd name="connsiteX8" fmla="*/ 0 w 1568998"/>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998" h="1054269">
                  <a:moveTo>
                    <a:pt x="0" y="105427"/>
                  </a:moveTo>
                  <a:cubicBezTo>
                    <a:pt x="0" y="47201"/>
                    <a:pt x="47201" y="0"/>
                    <a:pt x="105427" y="0"/>
                  </a:cubicBezTo>
                  <a:lnTo>
                    <a:pt x="1463571" y="0"/>
                  </a:lnTo>
                  <a:cubicBezTo>
                    <a:pt x="1521797" y="0"/>
                    <a:pt x="1568998" y="47201"/>
                    <a:pt x="1568998" y="105427"/>
                  </a:cubicBezTo>
                  <a:lnTo>
                    <a:pt x="1568998" y="948842"/>
                  </a:lnTo>
                  <a:cubicBezTo>
                    <a:pt x="1568998" y="1007068"/>
                    <a:pt x="1521797" y="1054269"/>
                    <a:pt x="1463571"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Guide/gene enrichment</a:t>
              </a:r>
            </a:p>
          </p:txBody>
        </p:sp>
        <p:sp>
          <p:nvSpPr>
            <p:cNvPr id="15" name="TextBox 14">
              <a:extLst>
                <a:ext uri="{FF2B5EF4-FFF2-40B4-BE49-F238E27FC236}">
                  <a16:creationId xmlns:a16="http://schemas.microsoft.com/office/drawing/2014/main" id="{07DDED6D-6D7F-428F-8FD8-6C304BBF20A8}"/>
                </a:ext>
              </a:extLst>
            </p:cNvPr>
            <p:cNvSpPr txBox="1"/>
            <p:nvPr/>
          </p:nvSpPr>
          <p:spPr>
            <a:xfrm>
              <a:off x="3118200" y="3018454"/>
              <a:ext cx="1574459" cy="646331"/>
            </a:xfrm>
            <a:prstGeom prst="rect">
              <a:avLst/>
            </a:prstGeom>
            <a:noFill/>
          </p:spPr>
          <p:txBody>
            <a:bodyPr wrap="square" rtlCol="0">
              <a:spAutoFit/>
            </a:bodyPr>
            <a:lstStyle/>
            <a:p>
              <a:pPr algn="ctr"/>
              <a:r>
                <a:rPr lang="en-US"/>
                <a:t>Read</a:t>
              </a:r>
            </a:p>
            <a:p>
              <a:pPr algn="ctr"/>
              <a:r>
                <a:rPr lang="en-US"/>
                <a:t>mapping</a:t>
              </a:r>
            </a:p>
          </p:txBody>
        </p:sp>
        <p:sp>
          <p:nvSpPr>
            <p:cNvPr id="11" name="TextBox 10">
              <a:extLst>
                <a:ext uri="{FF2B5EF4-FFF2-40B4-BE49-F238E27FC236}">
                  <a16:creationId xmlns:a16="http://schemas.microsoft.com/office/drawing/2014/main" id="{C8E44B6D-F268-4838-A29D-0D394248D013}"/>
                </a:ext>
              </a:extLst>
            </p:cNvPr>
            <p:cNvSpPr txBox="1"/>
            <p:nvPr/>
          </p:nvSpPr>
          <p:spPr>
            <a:xfrm>
              <a:off x="2833794" y="3946765"/>
              <a:ext cx="1996440" cy="646331"/>
            </a:xfrm>
            <a:prstGeom prst="rect">
              <a:avLst/>
            </a:prstGeom>
            <a:noFill/>
          </p:spPr>
          <p:txBody>
            <a:bodyPr wrap="square" rtlCol="0">
              <a:spAutoFit/>
            </a:bodyPr>
            <a:lstStyle/>
            <a:p>
              <a:pPr algn="ctr"/>
              <a:r>
                <a:rPr lang="en-US">
                  <a:solidFill>
                    <a:schemeClr val="tx2"/>
                  </a:solidFill>
                </a:rPr>
                <a:t>Bowtie2</a:t>
              </a:r>
            </a:p>
            <a:p>
              <a:pPr algn="ctr"/>
              <a:r>
                <a:rPr lang="en-US">
                  <a:solidFill>
                    <a:schemeClr val="tx2"/>
                  </a:solidFill>
                </a:rPr>
                <a:t>MAGeCK count</a:t>
              </a:r>
            </a:p>
          </p:txBody>
        </p:sp>
        <p:sp>
          <p:nvSpPr>
            <p:cNvPr id="16" name="TextBox 15">
              <a:extLst>
                <a:ext uri="{FF2B5EF4-FFF2-40B4-BE49-F238E27FC236}">
                  <a16:creationId xmlns:a16="http://schemas.microsoft.com/office/drawing/2014/main" id="{2865ED76-BA9B-43B2-941E-A3B3030871C0}"/>
                </a:ext>
              </a:extLst>
            </p:cNvPr>
            <p:cNvSpPr txBox="1"/>
            <p:nvPr/>
          </p:nvSpPr>
          <p:spPr>
            <a:xfrm>
              <a:off x="6532374" y="3868759"/>
              <a:ext cx="1261872" cy="646331"/>
            </a:xfrm>
            <a:prstGeom prst="rect">
              <a:avLst/>
            </a:prstGeom>
            <a:noFill/>
          </p:spPr>
          <p:txBody>
            <a:bodyPr wrap="square" rtlCol="0">
              <a:spAutoFit/>
            </a:bodyPr>
            <a:lstStyle/>
            <a:p>
              <a:pPr algn="ctr"/>
              <a:r>
                <a:rPr lang="en-US">
                  <a:solidFill>
                    <a:schemeClr val="tx2"/>
                  </a:solidFill>
                </a:rPr>
                <a:t>MAGeCK</a:t>
              </a:r>
            </a:p>
            <a:p>
              <a:pPr algn="ctr"/>
              <a:r>
                <a:rPr lang="en-US">
                  <a:solidFill>
                    <a:schemeClr val="tx2"/>
                  </a:solidFill>
                </a:rPr>
                <a:t>DESeq2</a:t>
              </a:r>
            </a:p>
          </p:txBody>
        </p:sp>
        <p:sp>
          <p:nvSpPr>
            <p:cNvPr id="3" name="TextBox 2">
              <a:extLst>
                <a:ext uri="{FF2B5EF4-FFF2-40B4-BE49-F238E27FC236}">
                  <a16:creationId xmlns:a16="http://schemas.microsoft.com/office/drawing/2014/main" id="{419FB48D-EC0E-4046-9AC7-152CC32E09B6}"/>
                </a:ext>
              </a:extLst>
            </p:cNvPr>
            <p:cNvSpPr txBox="1"/>
            <p:nvPr/>
          </p:nvSpPr>
          <p:spPr>
            <a:xfrm>
              <a:off x="6032500" y="2152521"/>
              <a:ext cx="2799934" cy="369332"/>
            </a:xfrm>
            <a:prstGeom prst="rect">
              <a:avLst/>
            </a:prstGeom>
            <a:noFill/>
          </p:spPr>
          <p:txBody>
            <a:bodyPr wrap="none" rtlCol="0">
              <a:spAutoFit/>
            </a:bodyPr>
            <a:lstStyle/>
            <a:p>
              <a:r>
                <a:rPr lang="en-US"/>
                <a:t>Guide</a:t>
              </a:r>
              <a:r>
                <a:rPr lang="en-US">
                  <a:sym typeface="Wingdings" panose="05000000000000000000" pitchFamily="2" charset="2"/>
                </a:rPr>
                <a:t></a:t>
              </a:r>
              <a:r>
                <a:rPr lang="en-US"/>
                <a:t>target assignment</a:t>
              </a:r>
            </a:p>
          </p:txBody>
        </p:sp>
        <p:sp>
          <p:nvSpPr>
            <p:cNvPr id="4" name="Arrow: Down 3">
              <a:extLst>
                <a:ext uri="{FF2B5EF4-FFF2-40B4-BE49-F238E27FC236}">
                  <a16:creationId xmlns:a16="http://schemas.microsoft.com/office/drawing/2014/main" id="{8A1A9781-990B-44C0-AFB7-BF12163AEC81}"/>
                </a:ext>
              </a:extLst>
            </p:cNvPr>
            <p:cNvSpPr/>
            <p:nvPr/>
          </p:nvSpPr>
          <p:spPr>
            <a:xfrm>
              <a:off x="5239525"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B5187D3-DA89-4C34-94BD-EEFBD9F5AEF5}"/>
                </a:ext>
              </a:extLst>
            </p:cNvPr>
            <p:cNvSpPr/>
            <p:nvPr/>
          </p:nvSpPr>
          <p:spPr>
            <a:xfrm>
              <a:off x="1905990" y="3946765"/>
              <a:ext cx="842433" cy="83820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9E7017-99CA-4CFC-B5ED-E8F1F76CE6F7}"/>
                </a:ext>
              </a:extLst>
            </p:cNvPr>
            <p:cNvSpPr/>
            <p:nvPr/>
          </p:nvSpPr>
          <p:spPr>
            <a:xfrm>
              <a:off x="1696041" y="4862971"/>
              <a:ext cx="8099893" cy="1054269"/>
            </a:xfrm>
            <a:custGeom>
              <a:avLst/>
              <a:gdLst>
                <a:gd name="connsiteX0" fmla="*/ 0 w 1353324"/>
                <a:gd name="connsiteY0" fmla="*/ 105427 h 1054269"/>
                <a:gd name="connsiteX1" fmla="*/ 105427 w 1353324"/>
                <a:gd name="connsiteY1" fmla="*/ 0 h 1054269"/>
                <a:gd name="connsiteX2" fmla="*/ 1247897 w 1353324"/>
                <a:gd name="connsiteY2" fmla="*/ 0 h 1054269"/>
                <a:gd name="connsiteX3" fmla="*/ 1353324 w 1353324"/>
                <a:gd name="connsiteY3" fmla="*/ 105427 h 1054269"/>
                <a:gd name="connsiteX4" fmla="*/ 1353324 w 1353324"/>
                <a:gd name="connsiteY4" fmla="*/ 948842 h 1054269"/>
                <a:gd name="connsiteX5" fmla="*/ 1247897 w 1353324"/>
                <a:gd name="connsiteY5" fmla="*/ 1054269 h 1054269"/>
                <a:gd name="connsiteX6" fmla="*/ 105427 w 1353324"/>
                <a:gd name="connsiteY6" fmla="*/ 1054269 h 1054269"/>
                <a:gd name="connsiteX7" fmla="*/ 0 w 1353324"/>
                <a:gd name="connsiteY7" fmla="*/ 948842 h 1054269"/>
                <a:gd name="connsiteX8" fmla="*/ 0 w 1353324"/>
                <a:gd name="connsiteY8" fmla="*/ 105427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24" h="1054269">
                  <a:moveTo>
                    <a:pt x="0" y="105427"/>
                  </a:moveTo>
                  <a:cubicBezTo>
                    <a:pt x="0" y="47201"/>
                    <a:pt x="47201" y="0"/>
                    <a:pt x="105427" y="0"/>
                  </a:cubicBezTo>
                  <a:lnTo>
                    <a:pt x="1247897" y="0"/>
                  </a:lnTo>
                  <a:cubicBezTo>
                    <a:pt x="1306123" y="0"/>
                    <a:pt x="1353324" y="47201"/>
                    <a:pt x="1353324" y="105427"/>
                  </a:cubicBezTo>
                  <a:lnTo>
                    <a:pt x="1353324" y="948842"/>
                  </a:lnTo>
                  <a:cubicBezTo>
                    <a:pt x="1353324" y="1007068"/>
                    <a:pt x="1306123" y="1054269"/>
                    <a:pt x="1247897" y="1054269"/>
                  </a:cubicBezTo>
                  <a:lnTo>
                    <a:pt x="105427" y="1054269"/>
                  </a:lnTo>
                  <a:cubicBezTo>
                    <a:pt x="47201" y="1054269"/>
                    <a:pt x="0" y="1007068"/>
                    <a:pt x="0" y="948842"/>
                  </a:cubicBezTo>
                  <a:lnTo>
                    <a:pt x="0" y="105427"/>
                  </a:lnTo>
                  <a:close/>
                </a:path>
              </a:pathLst>
            </a:custGeom>
            <a:no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458" tIns="99458" rIns="99458" bIns="99458"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QC</a:t>
              </a:r>
            </a:p>
          </p:txBody>
        </p:sp>
        <p:sp>
          <p:nvSpPr>
            <p:cNvPr id="21" name="TextBox 20">
              <a:extLst>
                <a:ext uri="{FF2B5EF4-FFF2-40B4-BE49-F238E27FC236}">
                  <a16:creationId xmlns:a16="http://schemas.microsoft.com/office/drawing/2014/main" id="{3FA9A8E0-B0F8-415C-94C2-4678B6002299}"/>
                </a:ext>
              </a:extLst>
            </p:cNvPr>
            <p:cNvSpPr txBox="1"/>
            <p:nvPr/>
          </p:nvSpPr>
          <p:spPr>
            <a:xfrm>
              <a:off x="4534674" y="5543098"/>
              <a:ext cx="2252133" cy="369332"/>
            </a:xfrm>
            <a:prstGeom prst="rect">
              <a:avLst/>
            </a:prstGeom>
            <a:noFill/>
          </p:spPr>
          <p:txBody>
            <a:bodyPr wrap="square">
              <a:spAutoFit/>
            </a:bodyPr>
            <a:lstStyle/>
            <a:p>
              <a:pPr algn="ctr"/>
              <a:r>
                <a:rPr lang="en-US">
                  <a:solidFill>
                    <a:schemeClr val="tx2"/>
                  </a:solidFill>
                </a:rPr>
                <a:t>MAGeCK-VISPR</a:t>
              </a:r>
            </a:p>
          </p:txBody>
        </p:sp>
        <p:sp>
          <p:nvSpPr>
            <p:cNvPr id="23" name="TextBox 22">
              <a:extLst>
                <a:ext uri="{FF2B5EF4-FFF2-40B4-BE49-F238E27FC236}">
                  <a16:creationId xmlns:a16="http://schemas.microsoft.com/office/drawing/2014/main" id="{E3164864-9E70-421E-835F-C5FE5A745AA3}"/>
                </a:ext>
              </a:extLst>
            </p:cNvPr>
            <p:cNvSpPr txBox="1"/>
            <p:nvPr/>
          </p:nvSpPr>
          <p:spPr>
            <a:xfrm>
              <a:off x="1359" y="3156955"/>
              <a:ext cx="1540277" cy="369332"/>
            </a:xfrm>
            <a:prstGeom prst="rect">
              <a:avLst/>
            </a:prstGeom>
            <a:noFill/>
          </p:spPr>
          <p:txBody>
            <a:bodyPr wrap="square" rtlCol="0">
              <a:spAutoFit/>
            </a:bodyPr>
            <a:lstStyle/>
            <a:p>
              <a:pPr algn="ctr"/>
              <a:r>
                <a:rPr lang="en-US"/>
                <a:t>Sequencing</a:t>
              </a:r>
            </a:p>
          </p:txBody>
        </p:sp>
      </p:grpSp>
      <p:sp>
        <p:nvSpPr>
          <p:cNvPr id="26" name="Freeform: Shape 25">
            <a:extLst>
              <a:ext uri="{FF2B5EF4-FFF2-40B4-BE49-F238E27FC236}">
                <a16:creationId xmlns:a16="http://schemas.microsoft.com/office/drawing/2014/main" id="{6069C3CE-ED43-4E1F-A043-3AE730F58D5F}"/>
              </a:ext>
            </a:extLst>
          </p:cNvPr>
          <p:cNvSpPr/>
          <p:nvPr/>
        </p:nvSpPr>
        <p:spPr>
          <a:xfrm>
            <a:off x="7391023" y="2810253"/>
            <a:ext cx="1616196" cy="1054269"/>
          </a:xfrm>
          <a:custGeom>
            <a:avLst/>
            <a:gdLst>
              <a:gd name="connsiteX0" fmla="*/ 0 w 1515756"/>
              <a:gd name="connsiteY0" fmla="*/ 210854 h 1054269"/>
              <a:gd name="connsiteX1" fmla="*/ 988622 w 1515756"/>
              <a:gd name="connsiteY1" fmla="*/ 210854 h 1054269"/>
              <a:gd name="connsiteX2" fmla="*/ 988622 w 1515756"/>
              <a:gd name="connsiteY2" fmla="*/ 0 h 1054269"/>
              <a:gd name="connsiteX3" fmla="*/ 1515756 w 1515756"/>
              <a:gd name="connsiteY3" fmla="*/ 527135 h 1054269"/>
              <a:gd name="connsiteX4" fmla="*/ 988622 w 1515756"/>
              <a:gd name="connsiteY4" fmla="*/ 1054269 h 1054269"/>
              <a:gd name="connsiteX5" fmla="*/ 988622 w 1515756"/>
              <a:gd name="connsiteY5" fmla="*/ 843415 h 1054269"/>
              <a:gd name="connsiteX6" fmla="*/ 0 w 1515756"/>
              <a:gd name="connsiteY6" fmla="*/ 843415 h 1054269"/>
              <a:gd name="connsiteX7" fmla="*/ 0 w 1515756"/>
              <a:gd name="connsiteY7" fmla="*/ 210854 h 10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756" h="1054269">
                <a:moveTo>
                  <a:pt x="0" y="210854"/>
                </a:moveTo>
                <a:lnTo>
                  <a:pt x="988622" y="210854"/>
                </a:lnTo>
                <a:lnTo>
                  <a:pt x="988622" y="0"/>
                </a:lnTo>
                <a:lnTo>
                  <a:pt x="1515756" y="527135"/>
                </a:lnTo>
                <a:lnTo>
                  <a:pt x="988622" y="1054269"/>
                </a:lnTo>
                <a:lnTo>
                  <a:pt x="988622" y="843415"/>
                </a:lnTo>
                <a:lnTo>
                  <a:pt x="0" y="843415"/>
                </a:lnTo>
                <a:lnTo>
                  <a:pt x="0" y="210854"/>
                </a:lnTo>
                <a:close/>
              </a:path>
            </a:pathLst>
          </a:custGeom>
          <a:solidFill>
            <a:schemeClr val="tx2">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10854" rIns="316281" bIns="210854"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accent1"/>
              </a:solidFill>
            </a:endParaRPr>
          </a:p>
        </p:txBody>
      </p:sp>
      <p:sp>
        <p:nvSpPr>
          <p:cNvPr id="27" name="TextBox 26">
            <a:extLst>
              <a:ext uri="{FF2B5EF4-FFF2-40B4-BE49-F238E27FC236}">
                <a16:creationId xmlns:a16="http://schemas.microsoft.com/office/drawing/2014/main" id="{EA1B1D32-422C-4D88-9705-E405844DF110}"/>
              </a:ext>
            </a:extLst>
          </p:cNvPr>
          <p:cNvSpPr txBox="1"/>
          <p:nvPr/>
        </p:nvSpPr>
        <p:spPr>
          <a:xfrm>
            <a:off x="7340939" y="3014221"/>
            <a:ext cx="1481327" cy="646331"/>
          </a:xfrm>
          <a:prstGeom prst="rect">
            <a:avLst/>
          </a:prstGeom>
          <a:noFill/>
        </p:spPr>
        <p:txBody>
          <a:bodyPr wrap="square" rtlCol="0">
            <a:spAutoFit/>
          </a:bodyPr>
          <a:lstStyle/>
          <a:p>
            <a:pPr algn="ctr"/>
            <a:r>
              <a:rPr lang="en-US"/>
              <a:t>Enrichment</a:t>
            </a:r>
          </a:p>
          <a:p>
            <a:pPr algn="ctr"/>
            <a:r>
              <a:rPr lang="en-US"/>
              <a:t>Calculation</a:t>
            </a:r>
          </a:p>
        </p:txBody>
      </p:sp>
      <p:sp>
        <p:nvSpPr>
          <p:cNvPr id="22" name="Title 1">
            <a:extLst>
              <a:ext uri="{FF2B5EF4-FFF2-40B4-BE49-F238E27FC236}">
                <a16:creationId xmlns:a16="http://schemas.microsoft.com/office/drawing/2014/main" id="{27C2115C-B23F-4433-B40D-C64C7C160738}"/>
              </a:ext>
            </a:extLst>
          </p:cNvPr>
          <p:cNvSpPr>
            <a:spLocks noGrp="1"/>
          </p:cNvSpPr>
          <p:nvPr>
            <p:ph type="title"/>
          </p:nvPr>
        </p:nvSpPr>
        <p:spPr>
          <a:xfrm>
            <a:off x="609600" y="274638"/>
            <a:ext cx="10972800" cy="670355"/>
          </a:xfrm>
        </p:spPr>
        <p:txBody>
          <a:bodyPr>
            <a:normAutofit/>
          </a:bodyPr>
          <a:lstStyle/>
          <a:p>
            <a:r>
              <a:rPr lang="en-US"/>
              <a:t>Summary</a:t>
            </a:r>
          </a:p>
        </p:txBody>
      </p:sp>
      <p:sp>
        <p:nvSpPr>
          <p:cNvPr id="2" name="Slide Number Placeholder 1">
            <a:extLst>
              <a:ext uri="{FF2B5EF4-FFF2-40B4-BE49-F238E27FC236}">
                <a16:creationId xmlns:a16="http://schemas.microsoft.com/office/drawing/2014/main" id="{06AC696B-3FD1-4414-B7AE-D194958DFDA7}"/>
              </a:ext>
            </a:extLst>
          </p:cNvPr>
          <p:cNvSpPr>
            <a:spLocks noGrp="1"/>
          </p:cNvSpPr>
          <p:nvPr>
            <p:ph type="sldNum" sz="quarter" idx="12"/>
          </p:nvPr>
        </p:nvSpPr>
        <p:spPr/>
        <p:txBody>
          <a:bodyPr/>
          <a:lstStyle/>
          <a:p>
            <a:fld id="{371B65F6-4172-4674-96A7-FF623C1658F6}" type="slidenum">
              <a:rPr lang="en-US" smtClean="0"/>
              <a:t>127</a:t>
            </a:fld>
            <a:endParaRPr lang="en-US"/>
          </a:p>
        </p:txBody>
      </p:sp>
    </p:spTree>
    <p:extLst>
      <p:ext uri="{BB962C8B-B14F-4D97-AF65-F5344CB8AC3E}">
        <p14:creationId xmlns:p14="http://schemas.microsoft.com/office/powerpoint/2010/main" val="26956056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F-F30F-4615-B6B1-630A103DF449}"/>
              </a:ext>
            </a:extLst>
          </p:cNvPr>
          <p:cNvSpPr>
            <a:spLocks noGrp="1"/>
          </p:cNvSpPr>
          <p:nvPr>
            <p:ph type="title"/>
          </p:nvPr>
        </p:nvSpPr>
        <p:spPr/>
        <p:txBody>
          <a:bodyPr/>
          <a:lstStyle/>
          <a:p>
            <a:r>
              <a:rPr lang="en-US"/>
              <a:t>Limitations &amp; Future Perspective</a:t>
            </a:r>
          </a:p>
        </p:txBody>
      </p:sp>
      <p:sp>
        <p:nvSpPr>
          <p:cNvPr id="3" name="Content Placeholder 2">
            <a:extLst>
              <a:ext uri="{FF2B5EF4-FFF2-40B4-BE49-F238E27FC236}">
                <a16:creationId xmlns:a16="http://schemas.microsoft.com/office/drawing/2014/main" id="{D9A2F596-B663-4E03-8746-2A9CF2F4D59B}"/>
              </a:ext>
            </a:extLst>
          </p:cNvPr>
          <p:cNvSpPr>
            <a:spLocks noGrp="1"/>
          </p:cNvSpPr>
          <p:nvPr>
            <p:ph idx="1"/>
          </p:nvPr>
        </p:nvSpPr>
        <p:spPr/>
        <p:txBody>
          <a:bodyPr>
            <a:normAutofit/>
          </a:bodyPr>
          <a:lstStyle/>
          <a:p>
            <a:r>
              <a:rPr lang="en-US" sz="2800"/>
              <a:t>Accurate incorporation of guide editing rate into scoring genes</a:t>
            </a:r>
          </a:p>
          <a:p>
            <a:pPr lvl="1"/>
            <a:r>
              <a:rPr lang="en-US" sz="2400"/>
              <a:t>Experimental works: base editor sensors (Sánchez-Rivera et al., </a:t>
            </a:r>
            <a:r>
              <a:rPr lang="en-US" sz="2400" i="1"/>
              <a:t>Nat Biotech </a:t>
            </a:r>
            <a:r>
              <a:rPr lang="en-US" sz="2400"/>
              <a:t>2022, Kim et al</a:t>
            </a:r>
            <a:r>
              <a:rPr lang="en-US" sz="2400" i="1"/>
              <a:t>., Nat Biotech </a:t>
            </a:r>
            <a:r>
              <a:rPr lang="en-US" sz="2400"/>
              <a:t>2022)</a:t>
            </a:r>
          </a:p>
          <a:p>
            <a:pPr lvl="1"/>
            <a:r>
              <a:rPr lang="en-US" sz="2400"/>
              <a:t>Computational works: CRISPhieRmix, under development</a:t>
            </a:r>
          </a:p>
          <a:p>
            <a:r>
              <a:rPr lang="en-US" sz="2800"/>
              <a:t>Going beyond linear model of pairwise comparison</a:t>
            </a:r>
          </a:p>
          <a:p>
            <a:pPr lvl="1"/>
            <a:r>
              <a:rPr lang="en-US" sz="2400"/>
              <a:t>BAGEL if we know negative control</a:t>
            </a:r>
          </a:p>
          <a:p>
            <a:endParaRPr lang="en-US" sz="2800"/>
          </a:p>
          <a:p>
            <a:endParaRPr lang="en-US" sz="2800"/>
          </a:p>
          <a:p>
            <a:endParaRPr lang="en-US" sz="2800"/>
          </a:p>
        </p:txBody>
      </p:sp>
      <p:sp>
        <p:nvSpPr>
          <p:cNvPr id="4" name="Slide Number Placeholder 3">
            <a:extLst>
              <a:ext uri="{FF2B5EF4-FFF2-40B4-BE49-F238E27FC236}">
                <a16:creationId xmlns:a16="http://schemas.microsoft.com/office/drawing/2014/main" id="{82F4E689-1568-4CAD-BB3A-7247E44263F2}"/>
              </a:ext>
            </a:extLst>
          </p:cNvPr>
          <p:cNvSpPr>
            <a:spLocks noGrp="1"/>
          </p:cNvSpPr>
          <p:nvPr>
            <p:ph type="sldNum" sz="quarter" idx="12"/>
          </p:nvPr>
        </p:nvSpPr>
        <p:spPr/>
        <p:txBody>
          <a:bodyPr/>
          <a:lstStyle/>
          <a:p>
            <a:fld id="{371B65F6-4172-4674-96A7-FF623C1658F6}" type="slidenum">
              <a:rPr lang="en-US" smtClean="0"/>
              <a:t>128</a:t>
            </a:fld>
            <a:endParaRPr lang="en-US"/>
          </a:p>
        </p:txBody>
      </p:sp>
    </p:spTree>
    <p:extLst>
      <p:ext uri="{BB962C8B-B14F-4D97-AF65-F5344CB8AC3E}">
        <p14:creationId xmlns:p14="http://schemas.microsoft.com/office/powerpoint/2010/main" val="7646618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AD85-FD8F-EB6B-C699-62CFDF2FE688}"/>
              </a:ext>
            </a:extLst>
          </p:cNvPr>
          <p:cNvSpPr>
            <a:spLocks noGrp="1"/>
          </p:cNvSpPr>
          <p:nvPr>
            <p:ph type="title"/>
          </p:nvPr>
        </p:nvSpPr>
        <p:spPr/>
        <p:txBody>
          <a:bodyPr/>
          <a:lstStyle/>
          <a:p>
            <a:r>
              <a:rPr lang="en-US"/>
              <a:t>Method under development</a:t>
            </a:r>
          </a:p>
        </p:txBody>
      </p:sp>
      <p:sp>
        <p:nvSpPr>
          <p:cNvPr id="3" name="Content Placeholder 2">
            <a:extLst>
              <a:ext uri="{FF2B5EF4-FFF2-40B4-BE49-F238E27FC236}">
                <a16:creationId xmlns:a16="http://schemas.microsoft.com/office/drawing/2014/main" id="{9BE0B42A-071E-9B46-AC56-68622D38066A}"/>
              </a:ext>
            </a:extLst>
          </p:cNvPr>
          <p:cNvSpPr>
            <a:spLocks noGrp="1"/>
          </p:cNvSpPr>
          <p:nvPr>
            <p:ph idx="1"/>
          </p:nvPr>
        </p:nvSpPr>
        <p:spPr/>
        <p:txBody>
          <a:bodyPr/>
          <a:lstStyle/>
          <a:p>
            <a:r>
              <a:rPr lang="en-US"/>
              <a:t>Accounts for editing rate and pattern or infer those with or without reporter sequence data</a:t>
            </a:r>
          </a:p>
          <a:p>
            <a:pPr lvl="1"/>
            <a:r>
              <a:rPr lang="en-US"/>
              <a:t>Correct identification of target variant</a:t>
            </a:r>
          </a:p>
          <a:p>
            <a:pPr lvl="1"/>
            <a:r>
              <a:rPr lang="en-US"/>
              <a:t>Correct quantification of target variant effect on phenotype</a:t>
            </a:r>
          </a:p>
          <a:p>
            <a:r>
              <a:rPr lang="en-US"/>
              <a:t>Contact </a:t>
            </a:r>
            <a:r>
              <a:rPr lang="en-US">
                <a:hlinkClick r:id="rId2"/>
              </a:rPr>
              <a:t>Jayoung_ryu@g.Harvard.edu</a:t>
            </a:r>
            <a:r>
              <a:rPr lang="en-US"/>
              <a:t> for application!</a:t>
            </a:r>
          </a:p>
        </p:txBody>
      </p:sp>
      <p:sp>
        <p:nvSpPr>
          <p:cNvPr id="4" name="Slide Number Placeholder 3">
            <a:extLst>
              <a:ext uri="{FF2B5EF4-FFF2-40B4-BE49-F238E27FC236}">
                <a16:creationId xmlns:a16="http://schemas.microsoft.com/office/drawing/2014/main" id="{9F589D28-2E02-4DB7-B194-17E79F8E3680}"/>
              </a:ext>
            </a:extLst>
          </p:cNvPr>
          <p:cNvSpPr>
            <a:spLocks noGrp="1"/>
          </p:cNvSpPr>
          <p:nvPr>
            <p:ph type="sldNum" sz="quarter" idx="12"/>
          </p:nvPr>
        </p:nvSpPr>
        <p:spPr/>
        <p:txBody>
          <a:bodyPr/>
          <a:lstStyle/>
          <a:p>
            <a:fld id="{371B65F6-4172-4674-96A7-FF623C1658F6}" type="slidenum">
              <a:rPr lang="en-US" smtClean="0"/>
              <a:t>129</a:t>
            </a:fld>
            <a:endParaRPr lang="en-US"/>
          </a:p>
        </p:txBody>
      </p:sp>
    </p:spTree>
    <p:extLst>
      <p:ext uri="{BB962C8B-B14F-4D97-AF65-F5344CB8AC3E}">
        <p14:creationId xmlns:p14="http://schemas.microsoft.com/office/powerpoint/2010/main" val="173674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3"/>
            <a:ext cx="10972800" cy="1178769"/>
          </a:xfrm>
        </p:spPr>
        <p:txBody>
          <a:bodyPr>
            <a:normAutofit fontScale="90000"/>
          </a:bodyPr>
          <a:lstStyle/>
          <a:p>
            <a:r>
              <a:rPr lang="en-US"/>
              <a:t>With individual, targeted guides, we can precisely induce genetic edits to study specific biological hypotheses...</a:t>
            </a:r>
          </a:p>
        </p:txBody>
      </p:sp>
      <p:sp>
        <p:nvSpPr>
          <p:cNvPr id="3" name="Slide Number Placeholder 2">
            <a:extLst>
              <a:ext uri="{FF2B5EF4-FFF2-40B4-BE49-F238E27FC236}">
                <a16:creationId xmlns:a16="http://schemas.microsoft.com/office/drawing/2014/main" id="{8B8CD34F-6664-4183-B660-8B15FBEBEEAF}"/>
              </a:ext>
            </a:extLst>
          </p:cNvPr>
          <p:cNvSpPr>
            <a:spLocks noGrp="1"/>
          </p:cNvSpPr>
          <p:nvPr>
            <p:ph type="sldNum" sz="quarter" idx="12"/>
          </p:nvPr>
        </p:nvSpPr>
        <p:spPr/>
        <p:txBody>
          <a:bodyPr/>
          <a:lstStyle/>
          <a:p>
            <a:fld id="{371B65F6-4172-4674-96A7-FF623C1658F6}" type="slidenum">
              <a:rPr lang="en-US" smtClean="0"/>
              <a:t>13</a:t>
            </a:fld>
            <a:endParaRPr lang="en-US"/>
          </a:p>
        </p:txBody>
      </p:sp>
      <p:grpSp>
        <p:nvGrpSpPr>
          <p:cNvPr id="18" name="Group 17">
            <a:extLst>
              <a:ext uri="{FF2B5EF4-FFF2-40B4-BE49-F238E27FC236}">
                <a16:creationId xmlns:a16="http://schemas.microsoft.com/office/drawing/2014/main" id="{8E6E269E-9D3C-03AE-FC36-DBD98F471247}"/>
              </a:ext>
            </a:extLst>
          </p:cNvPr>
          <p:cNvGrpSpPr/>
          <p:nvPr/>
        </p:nvGrpSpPr>
        <p:grpSpPr>
          <a:xfrm>
            <a:off x="1132958" y="2275958"/>
            <a:ext cx="10494942" cy="1471255"/>
            <a:chOff x="1316074" y="2110563"/>
            <a:chExt cx="10494942" cy="1471255"/>
          </a:xfrm>
        </p:grpSpPr>
        <p:pic>
          <p:nvPicPr>
            <p:cNvPr id="10" name="Picture 10" descr="Graphical user interface, text, application&#10;&#10;Description automatically generated">
              <a:extLst>
                <a:ext uri="{FF2B5EF4-FFF2-40B4-BE49-F238E27FC236}">
                  <a16:creationId xmlns:a16="http://schemas.microsoft.com/office/drawing/2014/main" id="{B8340DDD-BFAB-8151-ACC5-5FD74EE8687D}"/>
                </a:ext>
              </a:extLst>
            </p:cNvPr>
            <p:cNvPicPr>
              <a:picLocks noChangeAspect="1"/>
            </p:cNvPicPr>
            <p:nvPr/>
          </p:nvPicPr>
          <p:blipFill rotWithShape="1">
            <a:blip r:embed="rId3"/>
            <a:srcRect t="21831"/>
            <a:stretch/>
          </p:blipFill>
          <p:spPr>
            <a:xfrm>
              <a:off x="3106618" y="2269923"/>
              <a:ext cx="8704398" cy="1311895"/>
            </a:xfrm>
            <a:prstGeom prst="rect">
              <a:avLst/>
            </a:prstGeom>
          </p:spPr>
        </p:pic>
        <p:pic>
          <p:nvPicPr>
            <p:cNvPr id="13" name="Picture 13" descr="Logo, company name&#10;&#10;Description automatically generated">
              <a:extLst>
                <a:ext uri="{FF2B5EF4-FFF2-40B4-BE49-F238E27FC236}">
                  <a16:creationId xmlns:a16="http://schemas.microsoft.com/office/drawing/2014/main" id="{223B371F-7173-7E3D-35F2-F68F7ED7EA6B}"/>
                </a:ext>
              </a:extLst>
            </p:cNvPr>
            <p:cNvPicPr>
              <a:picLocks noChangeAspect="1"/>
            </p:cNvPicPr>
            <p:nvPr/>
          </p:nvPicPr>
          <p:blipFill>
            <a:blip r:embed="rId4"/>
            <a:stretch>
              <a:fillRect/>
            </a:stretch>
          </p:blipFill>
          <p:spPr>
            <a:xfrm>
              <a:off x="1316074" y="2110563"/>
              <a:ext cx="1467295" cy="1467295"/>
            </a:xfrm>
            <a:prstGeom prst="rect">
              <a:avLst/>
            </a:prstGeom>
          </p:spPr>
        </p:pic>
      </p:grpSp>
      <p:pic>
        <p:nvPicPr>
          <p:cNvPr id="14" name="Picture 14">
            <a:extLst>
              <a:ext uri="{FF2B5EF4-FFF2-40B4-BE49-F238E27FC236}">
                <a16:creationId xmlns:a16="http://schemas.microsoft.com/office/drawing/2014/main" id="{3BE76201-2ABD-2D11-C035-C3460A7D8E32}"/>
              </a:ext>
            </a:extLst>
          </p:cNvPr>
          <p:cNvPicPr>
            <a:picLocks noChangeAspect="1"/>
          </p:cNvPicPr>
          <p:nvPr/>
        </p:nvPicPr>
        <p:blipFill rotWithShape="1">
          <a:blip r:embed="rId5"/>
          <a:srcRect b="74806"/>
          <a:stretch/>
        </p:blipFill>
        <p:spPr>
          <a:xfrm>
            <a:off x="642681" y="3984498"/>
            <a:ext cx="7628269" cy="2364148"/>
          </a:xfrm>
          <a:prstGeom prst="rect">
            <a:avLst/>
          </a:prstGeom>
        </p:spPr>
      </p:pic>
      <p:sp>
        <p:nvSpPr>
          <p:cNvPr id="16" name="Rectangle 15">
            <a:extLst>
              <a:ext uri="{FF2B5EF4-FFF2-40B4-BE49-F238E27FC236}">
                <a16:creationId xmlns:a16="http://schemas.microsoft.com/office/drawing/2014/main" id="{DFDC5368-A6C6-9DE6-07E4-E6A02DA285E5}"/>
              </a:ext>
            </a:extLst>
          </p:cNvPr>
          <p:cNvSpPr/>
          <p:nvPr/>
        </p:nvSpPr>
        <p:spPr>
          <a:xfrm>
            <a:off x="527400" y="3746858"/>
            <a:ext cx="1209841" cy="47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287872-7FF4-17D2-D909-B605B0295AFE}"/>
              </a:ext>
            </a:extLst>
          </p:cNvPr>
          <p:cNvSpPr/>
          <p:nvPr/>
        </p:nvSpPr>
        <p:spPr>
          <a:xfrm>
            <a:off x="8153307" y="3427881"/>
            <a:ext cx="1209841" cy="47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2755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2EFE-E4B3-4CBB-86CB-AE1B78CB6C17}"/>
              </a:ext>
            </a:extLst>
          </p:cNvPr>
          <p:cNvSpPr>
            <a:spLocks noGrp="1"/>
          </p:cNvSpPr>
          <p:nvPr>
            <p:ph type="title"/>
          </p:nvPr>
        </p:nvSpPr>
        <p:spPr/>
        <p:txBody>
          <a:bodyPr/>
          <a:lstStyle/>
          <a:p>
            <a:r>
              <a:rPr lang="en-US"/>
              <a:t>Workshop</a:t>
            </a:r>
          </a:p>
        </p:txBody>
      </p:sp>
      <p:sp>
        <p:nvSpPr>
          <p:cNvPr id="3" name="Content Placeholder 2">
            <a:extLst>
              <a:ext uri="{FF2B5EF4-FFF2-40B4-BE49-F238E27FC236}">
                <a16:creationId xmlns:a16="http://schemas.microsoft.com/office/drawing/2014/main" id="{A04986C7-A879-42E2-A6F3-314EB6B6483D}"/>
              </a:ext>
            </a:extLst>
          </p:cNvPr>
          <p:cNvSpPr>
            <a:spLocks noGrp="1"/>
          </p:cNvSpPr>
          <p:nvPr>
            <p:ph idx="1"/>
          </p:nvPr>
        </p:nvSpPr>
        <p:spPr/>
        <p:txBody>
          <a:bodyPr/>
          <a:lstStyle/>
          <a:p>
            <a:pPr marL="0" indent="0">
              <a:buNone/>
            </a:pPr>
            <a:r>
              <a:rPr lang="en-US"/>
              <a:t>In this workshop using </a:t>
            </a:r>
            <a:r>
              <a:rPr lang="en-US">
                <a:solidFill>
                  <a:schemeClr val="tx2"/>
                </a:solidFill>
                <a:hlinkClick r:id="rId2">
                  <a:extLst>
                    <a:ext uri="{A12FA001-AC4F-418D-AE19-62706E023703}">
                      <ahyp:hlinkClr xmlns:ahyp="http://schemas.microsoft.com/office/drawing/2018/hyperlinkcolor" val="tx"/>
                    </a:ext>
                  </a:extLst>
                </a:hlinkClick>
              </a:rPr>
              <a:t>Colab</a:t>
            </a:r>
            <a:r>
              <a:rPr lang="en-US"/>
              <a:t>, we’ll cover</a:t>
            </a:r>
          </a:p>
          <a:p>
            <a:pPr lvl="1"/>
            <a:r>
              <a:rPr lang="en-US"/>
              <a:t>Read mapping</a:t>
            </a:r>
          </a:p>
          <a:p>
            <a:pPr lvl="1"/>
            <a:r>
              <a:rPr lang="en-US"/>
              <a:t>Log fold change analysis</a:t>
            </a:r>
          </a:p>
          <a:p>
            <a:pPr lvl="1"/>
            <a:r>
              <a:rPr lang="en-US"/>
              <a:t>MAGeCK-RRA, MLE</a:t>
            </a:r>
          </a:p>
        </p:txBody>
      </p:sp>
      <p:sp>
        <p:nvSpPr>
          <p:cNvPr id="4" name="Slide Number Placeholder 3">
            <a:extLst>
              <a:ext uri="{FF2B5EF4-FFF2-40B4-BE49-F238E27FC236}">
                <a16:creationId xmlns:a16="http://schemas.microsoft.com/office/drawing/2014/main" id="{965D6D91-F794-4588-92CC-1A4F62C58E2E}"/>
              </a:ext>
            </a:extLst>
          </p:cNvPr>
          <p:cNvSpPr>
            <a:spLocks noGrp="1"/>
          </p:cNvSpPr>
          <p:nvPr>
            <p:ph type="sldNum" sz="quarter" idx="12"/>
          </p:nvPr>
        </p:nvSpPr>
        <p:spPr/>
        <p:txBody>
          <a:bodyPr/>
          <a:lstStyle/>
          <a:p>
            <a:fld id="{371B65F6-4172-4674-96A7-FF623C1658F6}" type="slidenum">
              <a:rPr lang="en-US" smtClean="0"/>
              <a:t>130</a:t>
            </a:fld>
            <a:endParaRPr lang="en-US"/>
          </a:p>
        </p:txBody>
      </p:sp>
    </p:spTree>
    <p:extLst>
      <p:ext uri="{BB962C8B-B14F-4D97-AF65-F5344CB8AC3E}">
        <p14:creationId xmlns:p14="http://schemas.microsoft.com/office/powerpoint/2010/main" val="17559733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4;p78" descr="IMG_1336.jpeg">
            <a:extLst>
              <a:ext uri="{FF2B5EF4-FFF2-40B4-BE49-F238E27FC236}">
                <a16:creationId xmlns:a16="http://schemas.microsoft.com/office/drawing/2014/main" id="{3F415A6D-EFE5-2E78-CEFF-13A7D5236C44}"/>
              </a:ext>
            </a:extLst>
          </p:cNvPr>
          <p:cNvPicPr preferRelativeResize="0">
            <a:picLocks/>
          </p:cNvPicPr>
          <p:nvPr/>
        </p:nvPicPr>
        <p:blipFill rotWithShape="1">
          <a:blip r:embed="rId2">
            <a:alphaModFix amt="42000"/>
          </a:blip>
          <a:srcRect t="20" b="19"/>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617F66CB-3EB9-EC37-F91D-B5360CF6B635}"/>
              </a:ext>
            </a:extLst>
          </p:cNvPr>
          <p:cNvSpPr>
            <a:spLocks noGrp="1"/>
          </p:cNvSpPr>
          <p:nvPr>
            <p:ph type="title"/>
          </p:nvPr>
        </p:nvSpPr>
        <p:spPr>
          <a:xfrm>
            <a:off x="831850" y="3609474"/>
            <a:ext cx="10515600" cy="953001"/>
          </a:xfrm>
          <a:noFill/>
          <a:ln>
            <a:noFill/>
          </a:ln>
          <a:effectLst>
            <a:softEdge rad="31750"/>
          </a:effectLst>
        </p:spPr>
        <p:txBody>
          <a:bodyPr vert="horz" lIns="91440" tIns="45720" rIns="91440" bIns="45720" rtlCol="0" anchor="t">
            <a:normAutofit/>
          </a:bodyPr>
          <a:lstStyle/>
          <a:p>
            <a:r>
              <a:rPr lang="en">
                <a:ea typeface="Cambria"/>
              </a:rPr>
              <a:t>Single-cell pooled CRISPR screens</a:t>
            </a:r>
            <a:endParaRPr lang="en-US"/>
          </a:p>
        </p:txBody>
      </p:sp>
      <p:sp>
        <p:nvSpPr>
          <p:cNvPr id="3" name="Text Placeholder 2">
            <a:extLst>
              <a:ext uri="{FF2B5EF4-FFF2-40B4-BE49-F238E27FC236}">
                <a16:creationId xmlns:a16="http://schemas.microsoft.com/office/drawing/2014/main" id="{607631EE-C51D-DB6F-DEAE-809E94E0AE05}"/>
              </a:ext>
            </a:extLst>
          </p:cNvPr>
          <p:cNvSpPr>
            <a:spLocks noGrp="1"/>
          </p:cNvSpPr>
          <p:nvPr>
            <p:ph type="body" idx="1"/>
          </p:nvPr>
        </p:nvSpPr>
        <p:spPr/>
        <p:txBody>
          <a:bodyPr>
            <a:normAutofit/>
          </a:bodyPr>
          <a:lstStyle/>
          <a:p>
            <a:r>
              <a:rPr lang="pt-BR" sz="3200" b="1">
                <a:solidFill>
                  <a:schemeClr val="tx1"/>
                </a:solidFill>
              </a:rPr>
              <a:t>Lucas Ferreira da Silva &amp; Maya </a:t>
            </a:r>
            <a:r>
              <a:rPr lang="pt-BR" sz="3200" b="1" err="1">
                <a:solidFill>
                  <a:schemeClr val="tx1"/>
                </a:solidFill>
              </a:rPr>
              <a:t>Talukdar</a:t>
            </a:r>
          </a:p>
        </p:txBody>
      </p:sp>
      <p:sp>
        <p:nvSpPr>
          <p:cNvPr id="6" name="Slide Number Placeholder 5">
            <a:extLst>
              <a:ext uri="{FF2B5EF4-FFF2-40B4-BE49-F238E27FC236}">
                <a16:creationId xmlns:a16="http://schemas.microsoft.com/office/drawing/2014/main" id="{253E8810-1E88-4A2D-9B46-BB5373E89D80}"/>
              </a:ext>
            </a:extLst>
          </p:cNvPr>
          <p:cNvSpPr>
            <a:spLocks noGrp="1"/>
          </p:cNvSpPr>
          <p:nvPr>
            <p:ph type="sldNum" sz="quarter" idx="12"/>
          </p:nvPr>
        </p:nvSpPr>
        <p:spPr/>
        <p:txBody>
          <a:bodyPr/>
          <a:lstStyle/>
          <a:p>
            <a:fld id="{371B65F6-4172-4674-96A7-FF623C1658F6}" type="slidenum">
              <a:rPr lang="en-US" smtClean="0"/>
              <a:t>131</a:t>
            </a:fld>
            <a:endParaRPr lang="en-US"/>
          </a:p>
        </p:txBody>
      </p:sp>
      <p:sp>
        <p:nvSpPr>
          <p:cNvPr id="5" name="Subtitle 2">
            <a:extLst>
              <a:ext uri="{FF2B5EF4-FFF2-40B4-BE49-F238E27FC236}">
                <a16:creationId xmlns:a16="http://schemas.microsoft.com/office/drawing/2014/main" id="{24D15C27-727C-41EB-85A2-A5BE78D3751B}"/>
              </a:ext>
            </a:extLst>
          </p:cNvPr>
          <p:cNvSpPr txBox="1">
            <a:spLocks/>
          </p:cNvSpPr>
          <p:nvPr/>
        </p:nvSpPr>
        <p:spPr>
          <a:xfrm>
            <a:off x="10363200" y="10162"/>
            <a:ext cx="1782372" cy="48570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b="1">
                <a:solidFill>
                  <a:schemeClr val="tx1"/>
                </a:solidFill>
              </a:rPr>
              <a:t>ISMB 2022</a:t>
            </a:r>
            <a:endParaRPr lang="en-US" sz="1800" b="1">
              <a:solidFill>
                <a:schemeClr val="tx1"/>
              </a:solidFill>
            </a:endParaRPr>
          </a:p>
        </p:txBody>
      </p:sp>
    </p:spTree>
    <p:extLst>
      <p:ext uri="{BB962C8B-B14F-4D97-AF65-F5344CB8AC3E}">
        <p14:creationId xmlns:p14="http://schemas.microsoft.com/office/powerpoint/2010/main" val="28771358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AIMS</a:t>
            </a:r>
          </a:p>
        </p:txBody>
      </p:sp>
      <p:sp>
        <p:nvSpPr>
          <p:cNvPr id="3" name="Content Placeholder 2"/>
          <p:cNvSpPr>
            <a:spLocks noGrp="1"/>
          </p:cNvSpPr>
          <p:nvPr>
            <p:ph idx="1"/>
          </p:nvPr>
        </p:nvSpPr>
        <p:spPr>
          <a:xfrm>
            <a:off x="628842" y="1600201"/>
            <a:ext cx="10972800" cy="4525963"/>
          </a:xfrm>
        </p:spPr>
        <p:txBody>
          <a:bodyPr vert="horz" lIns="91440" tIns="45720" rIns="91440" bIns="45720" rtlCol="0" anchor="t">
            <a:normAutofit/>
          </a:bodyPr>
          <a:lstStyle/>
          <a:p>
            <a:pPr marL="914400" indent="-914400" defTabSz="1316703">
              <a:buAutoNum type="arabicPeriod"/>
              <a:defRPr sz="4860" spc="-97"/>
            </a:pPr>
            <a:r>
              <a:rPr lang="en-US" sz="3600"/>
              <a:t>To introduce single-cell pooled CRISPR screens and their applications</a:t>
            </a:r>
          </a:p>
          <a:p>
            <a:pPr marL="914400" indent="-914400" defTabSz="1316703">
              <a:buFont typeface="+mj-lt"/>
              <a:buAutoNum type="arabicPeriod"/>
              <a:defRPr sz="4860" spc="-97"/>
            </a:pPr>
            <a:r>
              <a:rPr lang="en-US" sz="3600"/>
              <a:t>To explore important considerations in the experimental design and analysis of such screens </a:t>
            </a:r>
          </a:p>
          <a:p>
            <a:pPr marL="514350" indent="-514350">
              <a:buFont typeface="+mj-lt"/>
              <a:buAutoNum type="arabicPeriod"/>
            </a:pPr>
            <a:endParaRPr lang="en-US" sz="1600"/>
          </a:p>
        </p:txBody>
      </p:sp>
      <p:sp>
        <p:nvSpPr>
          <p:cNvPr id="4" name="Slide Number Placeholder 3">
            <a:extLst>
              <a:ext uri="{FF2B5EF4-FFF2-40B4-BE49-F238E27FC236}">
                <a16:creationId xmlns:a16="http://schemas.microsoft.com/office/drawing/2014/main" id="{8E1BC83A-D9F0-441F-A9BD-696A8D95D66E}"/>
              </a:ext>
            </a:extLst>
          </p:cNvPr>
          <p:cNvSpPr>
            <a:spLocks noGrp="1"/>
          </p:cNvSpPr>
          <p:nvPr>
            <p:ph type="sldNum" sz="quarter" idx="12"/>
          </p:nvPr>
        </p:nvSpPr>
        <p:spPr/>
        <p:txBody>
          <a:bodyPr/>
          <a:lstStyle/>
          <a:p>
            <a:fld id="{371B65F6-4172-4674-96A7-FF623C1658F6}" type="slidenum">
              <a:rPr lang="en-US" smtClean="0"/>
              <a:t>132</a:t>
            </a:fld>
            <a:endParaRPr lang="en-US"/>
          </a:p>
        </p:txBody>
      </p:sp>
    </p:spTree>
    <p:extLst>
      <p:ext uri="{BB962C8B-B14F-4D97-AF65-F5344CB8AC3E}">
        <p14:creationId xmlns:p14="http://schemas.microsoft.com/office/powerpoint/2010/main" val="10416798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0D69-21B8-A931-2A21-76D411A0EE6D}"/>
              </a:ext>
            </a:extLst>
          </p:cNvPr>
          <p:cNvSpPr>
            <a:spLocks noGrp="1"/>
          </p:cNvSpPr>
          <p:nvPr>
            <p:ph type="title"/>
          </p:nvPr>
        </p:nvSpPr>
        <p:spPr/>
        <p:txBody>
          <a:bodyPr anchor="ctr">
            <a:normAutofit/>
          </a:bodyPr>
          <a:lstStyle/>
          <a:p>
            <a:r>
              <a:rPr lang="en-US" sz="4000" b="1">
                <a:solidFill>
                  <a:srgbClr val="002060"/>
                </a:solidFill>
                <a:latin typeface="Bierstadt Regular" panose="020B0004020202020204" pitchFamily="34" charset="0"/>
              </a:rPr>
              <a:t>Overview of single-cell pooled CRISPR screens </a:t>
            </a:r>
          </a:p>
        </p:txBody>
      </p:sp>
      <p:sp>
        <p:nvSpPr>
          <p:cNvPr id="22" name="Slide Number Placeholder 21">
            <a:extLst>
              <a:ext uri="{FF2B5EF4-FFF2-40B4-BE49-F238E27FC236}">
                <a16:creationId xmlns:a16="http://schemas.microsoft.com/office/drawing/2014/main" id="{E4923370-DCC0-4A18-B186-B272A0EBDF53}"/>
              </a:ext>
            </a:extLst>
          </p:cNvPr>
          <p:cNvSpPr>
            <a:spLocks noGrp="1"/>
          </p:cNvSpPr>
          <p:nvPr>
            <p:ph type="sldNum" sz="quarter" idx="12"/>
          </p:nvPr>
        </p:nvSpPr>
        <p:spPr/>
        <p:txBody>
          <a:bodyPr/>
          <a:lstStyle/>
          <a:p>
            <a:fld id="{371B65F6-4172-4674-96A7-FF623C1658F6}" type="slidenum">
              <a:rPr lang="en-US" smtClean="0"/>
              <a:t>133</a:t>
            </a:fld>
            <a:endParaRPr lang="en-US"/>
          </a:p>
        </p:txBody>
      </p:sp>
      <p:pic>
        <p:nvPicPr>
          <p:cNvPr id="6" name="Google Shape;313;p22">
            <a:extLst>
              <a:ext uri="{FF2B5EF4-FFF2-40B4-BE49-F238E27FC236}">
                <a16:creationId xmlns:a16="http://schemas.microsoft.com/office/drawing/2014/main" id="{DAAF6FCF-61C0-10D2-FD3A-80BDD187AA23}"/>
              </a:ext>
            </a:extLst>
          </p:cNvPr>
          <p:cNvPicPr preferRelativeResize="0"/>
          <p:nvPr/>
        </p:nvPicPr>
        <p:blipFill rotWithShape="1">
          <a:blip r:embed="rId2">
            <a:alphaModFix/>
          </a:blip>
          <a:srcRect l="5791" t="20802" r="58919" b="401"/>
          <a:stretch/>
        </p:blipFill>
        <p:spPr>
          <a:xfrm rot="16200000">
            <a:off x="9841388" y="1457600"/>
            <a:ext cx="2047891" cy="2085717"/>
          </a:xfrm>
          <a:prstGeom prst="rect">
            <a:avLst/>
          </a:prstGeom>
          <a:noFill/>
          <a:ln>
            <a:noFill/>
          </a:ln>
        </p:spPr>
      </p:pic>
      <p:sp>
        <p:nvSpPr>
          <p:cNvPr id="40" name="Google Shape;804;p98">
            <a:extLst>
              <a:ext uri="{FF2B5EF4-FFF2-40B4-BE49-F238E27FC236}">
                <a16:creationId xmlns:a16="http://schemas.microsoft.com/office/drawing/2014/main" id="{D1B1D78D-EC72-BDC3-5647-3D1DBA2D5C54}"/>
              </a:ext>
            </a:extLst>
          </p:cNvPr>
          <p:cNvSpPr/>
          <p:nvPr/>
        </p:nvSpPr>
        <p:spPr>
          <a:xfrm>
            <a:off x="5392596" y="3845610"/>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1" name="Google Shape;806;p98">
            <a:extLst>
              <a:ext uri="{FF2B5EF4-FFF2-40B4-BE49-F238E27FC236}">
                <a16:creationId xmlns:a16="http://schemas.microsoft.com/office/drawing/2014/main" id="{745987D9-E9C0-C6D7-3009-8A6BBC69BB8C}"/>
              </a:ext>
            </a:extLst>
          </p:cNvPr>
          <p:cNvSpPr/>
          <p:nvPr/>
        </p:nvSpPr>
        <p:spPr>
          <a:xfrm>
            <a:off x="3752144" y="3796437"/>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2" name="Google Shape;807;p98">
            <a:extLst>
              <a:ext uri="{FF2B5EF4-FFF2-40B4-BE49-F238E27FC236}">
                <a16:creationId xmlns:a16="http://schemas.microsoft.com/office/drawing/2014/main" id="{7357A2EC-2C50-60B0-71FD-F072174295D7}"/>
              </a:ext>
            </a:extLst>
          </p:cNvPr>
          <p:cNvSpPr/>
          <p:nvPr/>
        </p:nvSpPr>
        <p:spPr>
          <a:xfrm>
            <a:off x="5736438" y="3458980"/>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3" name="Google Shape;808;p98">
            <a:extLst>
              <a:ext uri="{FF2B5EF4-FFF2-40B4-BE49-F238E27FC236}">
                <a16:creationId xmlns:a16="http://schemas.microsoft.com/office/drawing/2014/main" id="{1AF366A9-9076-958B-1730-952B49774B37}"/>
              </a:ext>
            </a:extLst>
          </p:cNvPr>
          <p:cNvSpPr/>
          <p:nvPr/>
        </p:nvSpPr>
        <p:spPr>
          <a:xfrm>
            <a:off x="4294078" y="3315902"/>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4" name="Google Shape;809;p98">
            <a:extLst>
              <a:ext uri="{FF2B5EF4-FFF2-40B4-BE49-F238E27FC236}">
                <a16:creationId xmlns:a16="http://schemas.microsoft.com/office/drawing/2014/main" id="{C5C279B4-3494-AE15-25AC-2538F561B526}"/>
              </a:ext>
            </a:extLst>
          </p:cNvPr>
          <p:cNvSpPr/>
          <p:nvPr/>
        </p:nvSpPr>
        <p:spPr>
          <a:xfrm>
            <a:off x="5048000" y="3367914"/>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5" name="Google Shape;810;p98">
            <a:extLst>
              <a:ext uri="{FF2B5EF4-FFF2-40B4-BE49-F238E27FC236}">
                <a16:creationId xmlns:a16="http://schemas.microsoft.com/office/drawing/2014/main" id="{2F43C85C-6269-78A7-F2DC-AFF3F2B2270A}"/>
              </a:ext>
            </a:extLst>
          </p:cNvPr>
          <p:cNvSpPr/>
          <p:nvPr/>
        </p:nvSpPr>
        <p:spPr>
          <a:xfrm>
            <a:off x="4568962" y="3797665"/>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6" name="Google Shape;811;p98">
            <a:extLst>
              <a:ext uri="{FF2B5EF4-FFF2-40B4-BE49-F238E27FC236}">
                <a16:creationId xmlns:a16="http://schemas.microsoft.com/office/drawing/2014/main" id="{8DDEEC8F-530E-70EB-D685-0DE5F4A69598}"/>
              </a:ext>
            </a:extLst>
          </p:cNvPr>
          <p:cNvSpPr/>
          <p:nvPr/>
        </p:nvSpPr>
        <p:spPr>
          <a:xfrm>
            <a:off x="4401468" y="3531403"/>
            <a:ext cx="174515" cy="163000"/>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7" name="Google Shape;812;p98">
            <a:extLst>
              <a:ext uri="{FF2B5EF4-FFF2-40B4-BE49-F238E27FC236}">
                <a16:creationId xmlns:a16="http://schemas.microsoft.com/office/drawing/2014/main" id="{6292FB3C-CF3D-E0E9-6CB7-88DD306095FD}"/>
              </a:ext>
            </a:extLst>
          </p:cNvPr>
          <p:cNvSpPr/>
          <p:nvPr/>
        </p:nvSpPr>
        <p:spPr>
          <a:xfrm>
            <a:off x="4700773" y="4021775"/>
            <a:ext cx="174515" cy="152115"/>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8" name="Google Shape;813;p98">
            <a:extLst>
              <a:ext uri="{FF2B5EF4-FFF2-40B4-BE49-F238E27FC236}">
                <a16:creationId xmlns:a16="http://schemas.microsoft.com/office/drawing/2014/main" id="{80BB1AF5-394F-8ADE-FA81-C36F825CC5AB}"/>
              </a:ext>
            </a:extLst>
          </p:cNvPr>
          <p:cNvSpPr/>
          <p:nvPr/>
        </p:nvSpPr>
        <p:spPr>
          <a:xfrm>
            <a:off x="5168069" y="3620669"/>
            <a:ext cx="174515" cy="152115"/>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9" name="Google Shape;816;p98">
            <a:extLst>
              <a:ext uri="{FF2B5EF4-FFF2-40B4-BE49-F238E27FC236}">
                <a16:creationId xmlns:a16="http://schemas.microsoft.com/office/drawing/2014/main" id="{5E244865-77FE-AF8F-5AB1-B611739C780F}"/>
              </a:ext>
            </a:extLst>
          </p:cNvPr>
          <p:cNvSpPr/>
          <p:nvPr/>
        </p:nvSpPr>
        <p:spPr>
          <a:xfrm>
            <a:off x="5476877" y="3955798"/>
            <a:ext cx="174515" cy="163000"/>
          </a:xfrm>
          <a:prstGeom prst="ellipse">
            <a:avLst/>
          </a:prstGeom>
          <a:solidFill>
            <a:srgbClr val="7030A0"/>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0" name="Google Shape;813;p98">
            <a:extLst>
              <a:ext uri="{FF2B5EF4-FFF2-40B4-BE49-F238E27FC236}">
                <a16:creationId xmlns:a16="http://schemas.microsoft.com/office/drawing/2014/main" id="{7D25921B-E1AD-58E9-52C2-B33441F9E8AF}"/>
              </a:ext>
            </a:extLst>
          </p:cNvPr>
          <p:cNvSpPr/>
          <p:nvPr/>
        </p:nvSpPr>
        <p:spPr>
          <a:xfrm>
            <a:off x="5875640" y="3685983"/>
            <a:ext cx="174515" cy="152115"/>
          </a:xfrm>
          <a:prstGeom prst="ellipse">
            <a:avLst/>
          </a:prstGeom>
          <a:solidFill>
            <a:srgbClr val="ED7D31"/>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1" name="Google Shape;812;p98">
            <a:extLst>
              <a:ext uri="{FF2B5EF4-FFF2-40B4-BE49-F238E27FC236}">
                <a16:creationId xmlns:a16="http://schemas.microsoft.com/office/drawing/2014/main" id="{34F5233E-8246-555E-9671-2C03C1C340DD}"/>
              </a:ext>
            </a:extLst>
          </p:cNvPr>
          <p:cNvSpPr/>
          <p:nvPr/>
        </p:nvSpPr>
        <p:spPr>
          <a:xfrm>
            <a:off x="5876430" y="3477489"/>
            <a:ext cx="174515" cy="152115"/>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2" name="Google Shape;812;p98">
            <a:extLst>
              <a:ext uri="{FF2B5EF4-FFF2-40B4-BE49-F238E27FC236}">
                <a16:creationId xmlns:a16="http://schemas.microsoft.com/office/drawing/2014/main" id="{1A27C54E-EA3D-55CB-263A-F288F37880E9}"/>
              </a:ext>
            </a:extLst>
          </p:cNvPr>
          <p:cNvSpPr/>
          <p:nvPr/>
        </p:nvSpPr>
        <p:spPr>
          <a:xfrm>
            <a:off x="5245058" y="3444832"/>
            <a:ext cx="174515" cy="152115"/>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3" name="Google Shape;816;p98">
            <a:extLst>
              <a:ext uri="{FF2B5EF4-FFF2-40B4-BE49-F238E27FC236}">
                <a16:creationId xmlns:a16="http://schemas.microsoft.com/office/drawing/2014/main" id="{25707485-D113-33D0-5DF8-6D8A8C201A2E}"/>
              </a:ext>
            </a:extLst>
          </p:cNvPr>
          <p:cNvSpPr/>
          <p:nvPr/>
        </p:nvSpPr>
        <p:spPr>
          <a:xfrm>
            <a:off x="4725762" y="3846941"/>
            <a:ext cx="174515" cy="163000"/>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4" name="Google Shape;813;p98">
            <a:extLst>
              <a:ext uri="{FF2B5EF4-FFF2-40B4-BE49-F238E27FC236}">
                <a16:creationId xmlns:a16="http://schemas.microsoft.com/office/drawing/2014/main" id="{5B1F7F80-7380-2D66-1CC9-E0693B456915}"/>
              </a:ext>
            </a:extLst>
          </p:cNvPr>
          <p:cNvSpPr/>
          <p:nvPr/>
        </p:nvSpPr>
        <p:spPr>
          <a:xfrm>
            <a:off x="4874154" y="3979897"/>
            <a:ext cx="174515" cy="152115"/>
          </a:xfrm>
          <a:prstGeom prst="ellipse">
            <a:avLst/>
          </a:prstGeom>
          <a:solidFill>
            <a:srgbClr val="ED7D31"/>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5" name="Google Shape;811;p98">
            <a:extLst>
              <a:ext uri="{FF2B5EF4-FFF2-40B4-BE49-F238E27FC236}">
                <a16:creationId xmlns:a16="http://schemas.microsoft.com/office/drawing/2014/main" id="{3B324E9C-0F0E-7D26-2A62-F1DDC38B63F2}"/>
              </a:ext>
            </a:extLst>
          </p:cNvPr>
          <p:cNvSpPr/>
          <p:nvPr/>
        </p:nvSpPr>
        <p:spPr>
          <a:xfrm>
            <a:off x="3791868" y="3955946"/>
            <a:ext cx="174515" cy="163000"/>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6" name="Google Shape;816;p98">
            <a:extLst>
              <a:ext uri="{FF2B5EF4-FFF2-40B4-BE49-F238E27FC236}">
                <a16:creationId xmlns:a16="http://schemas.microsoft.com/office/drawing/2014/main" id="{7E26C4CF-0AD1-5CBB-C898-8533800F1EC8}"/>
              </a:ext>
            </a:extLst>
          </p:cNvPr>
          <p:cNvSpPr/>
          <p:nvPr/>
        </p:nvSpPr>
        <p:spPr>
          <a:xfrm>
            <a:off x="4529820" y="3378855"/>
            <a:ext cx="174515" cy="163000"/>
          </a:xfrm>
          <a:prstGeom prst="ellipse">
            <a:avLst/>
          </a:prstGeom>
          <a:solidFill>
            <a:srgbClr val="7030A0"/>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7" name="Rectangle: Rounded Corners 56">
            <a:extLst>
              <a:ext uri="{FF2B5EF4-FFF2-40B4-BE49-F238E27FC236}">
                <a16:creationId xmlns:a16="http://schemas.microsoft.com/office/drawing/2014/main" id="{7FC864BB-3B59-48D9-FD2E-5DEA35953DF9}"/>
              </a:ext>
            </a:extLst>
          </p:cNvPr>
          <p:cNvSpPr/>
          <p:nvPr/>
        </p:nvSpPr>
        <p:spPr>
          <a:xfrm>
            <a:off x="252029" y="2453001"/>
            <a:ext cx="6094807" cy="2337653"/>
          </a:xfrm>
          <a:prstGeom prst="roundRect">
            <a:avLst/>
          </a:prstGeom>
          <a:solidFill>
            <a:srgbClr val="95B3D7">
              <a:alpha val="5882"/>
            </a:srgb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2894FD2-5E03-A658-D6CA-C79F3E9B825D}"/>
              </a:ext>
            </a:extLst>
          </p:cNvPr>
          <p:cNvSpPr txBox="1"/>
          <p:nvPr/>
        </p:nvSpPr>
        <p:spPr>
          <a:xfrm>
            <a:off x="3498887" y="2601987"/>
            <a:ext cx="2619666" cy="650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(Usually) high MOI transduction</a:t>
            </a:r>
          </a:p>
        </p:txBody>
      </p:sp>
      <p:sp>
        <p:nvSpPr>
          <p:cNvPr id="73" name="Google Shape;811;p98">
            <a:extLst>
              <a:ext uri="{FF2B5EF4-FFF2-40B4-BE49-F238E27FC236}">
                <a16:creationId xmlns:a16="http://schemas.microsoft.com/office/drawing/2014/main" id="{040E0971-BAE0-4BAE-60F0-8EEFBF687B90}"/>
              </a:ext>
            </a:extLst>
          </p:cNvPr>
          <p:cNvSpPr/>
          <p:nvPr/>
        </p:nvSpPr>
        <p:spPr>
          <a:xfrm>
            <a:off x="1451440" y="3172175"/>
            <a:ext cx="261600" cy="239200"/>
          </a:xfrm>
          <a:solidFill>
            <a:srgbClr val="F21616"/>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74" name="Google Shape;813;p98">
            <a:extLst>
              <a:ext uri="{FF2B5EF4-FFF2-40B4-BE49-F238E27FC236}">
                <a16:creationId xmlns:a16="http://schemas.microsoft.com/office/drawing/2014/main" id="{6A5E856F-BB63-0E21-2993-F1CCFBCB262B}"/>
              </a:ext>
            </a:extLst>
          </p:cNvPr>
          <p:cNvSpPr/>
          <p:nvPr/>
        </p:nvSpPr>
        <p:spPr>
          <a:xfrm>
            <a:off x="1586669" y="3653327"/>
            <a:ext cx="261600" cy="239200"/>
          </a:xfrm>
          <a:solidFill>
            <a:schemeClr val="accent5"/>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75" name="Google Shape;813;p98">
            <a:extLst>
              <a:ext uri="{FF2B5EF4-FFF2-40B4-BE49-F238E27FC236}">
                <a16:creationId xmlns:a16="http://schemas.microsoft.com/office/drawing/2014/main" id="{7EAC435D-0358-C863-8683-194DDDAE2110}"/>
              </a:ext>
            </a:extLst>
          </p:cNvPr>
          <p:cNvSpPr/>
          <p:nvPr/>
        </p:nvSpPr>
        <p:spPr>
          <a:xfrm>
            <a:off x="1194783" y="3490041"/>
            <a:ext cx="261600" cy="239200"/>
          </a:xfrm>
          <a:solidFill>
            <a:srgbClr val="ED7D31"/>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pic>
        <p:nvPicPr>
          <p:cNvPr id="76" name="Picture 72">
            <a:extLst>
              <a:ext uri="{FF2B5EF4-FFF2-40B4-BE49-F238E27FC236}">
                <a16:creationId xmlns:a16="http://schemas.microsoft.com/office/drawing/2014/main" id="{8F924C51-1C06-6357-02DB-D22C657955CF}"/>
              </a:ext>
            </a:extLst>
          </p:cNvPr>
          <p:cNvPicPr>
            <a:picLocks noChangeAspect="1"/>
          </p:cNvPicPr>
          <p:nvPr/>
        </p:nvPicPr>
        <p:blipFill>
          <a:blip r:embed="rId3"/>
          <a:stretch>
            <a:fillRect/>
          </a:stretch>
        </p:blipFill>
        <p:spPr>
          <a:xfrm>
            <a:off x="2550776" y="3106608"/>
            <a:ext cx="1055915" cy="1077686"/>
          </a:xfrm>
          <a:prstGeom prst="rect">
            <a:avLst/>
          </a:prstGeom>
        </p:spPr>
      </p:pic>
      <p:sp>
        <p:nvSpPr>
          <p:cNvPr id="77" name="Google Shape;811;p98">
            <a:extLst>
              <a:ext uri="{FF2B5EF4-FFF2-40B4-BE49-F238E27FC236}">
                <a16:creationId xmlns:a16="http://schemas.microsoft.com/office/drawing/2014/main" id="{3FE96BE5-DA35-A901-433E-8DE93676FAEE}"/>
              </a:ext>
            </a:extLst>
          </p:cNvPr>
          <p:cNvSpPr/>
          <p:nvPr/>
        </p:nvSpPr>
        <p:spPr>
          <a:xfrm>
            <a:off x="1092211" y="3030660"/>
            <a:ext cx="261600" cy="239200"/>
          </a:xfrm>
          <a:solidFill>
            <a:srgbClr val="F21616"/>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78" name="Google Shape;813;p98">
            <a:extLst>
              <a:ext uri="{FF2B5EF4-FFF2-40B4-BE49-F238E27FC236}">
                <a16:creationId xmlns:a16="http://schemas.microsoft.com/office/drawing/2014/main" id="{F5681EBC-C772-45CF-B5F8-CDE9FE9212C7}"/>
              </a:ext>
            </a:extLst>
          </p:cNvPr>
          <p:cNvSpPr/>
          <p:nvPr/>
        </p:nvSpPr>
        <p:spPr>
          <a:xfrm>
            <a:off x="1009726" y="3903698"/>
            <a:ext cx="261600" cy="239200"/>
          </a:xfrm>
          <a:solidFill>
            <a:srgbClr val="ED7D31"/>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79" name="Google Shape;813;p98">
            <a:extLst>
              <a:ext uri="{FF2B5EF4-FFF2-40B4-BE49-F238E27FC236}">
                <a16:creationId xmlns:a16="http://schemas.microsoft.com/office/drawing/2014/main" id="{155C4AF7-F261-B7BB-3065-D34B1D195741}"/>
              </a:ext>
            </a:extLst>
          </p:cNvPr>
          <p:cNvSpPr/>
          <p:nvPr/>
        </p:nvSpPr>
        <p:spPr>
          <a:xfrm>
            <a:off x="364040" y="3522698"/>
            <a:ext cx="261600" cy="239200"/>
          </a:xfrm>
          <a:solidFill>
            <a:schemeClr val="accent5"/>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80" name="Google Shape;811;p98">
            <a:extLst>
              <a:ext uri="{FF2B5EF4-FFF2-40B4-BE49-F238E27FC236}">
                <a16:creationId xmlns:a16="http://schemas.microsoft.com/office/drawing/2014/main" id="{069CF6D5-3733-7D3D-2890-18096F970DEE}"/>
              </a:ext>
            </a:extLst>
          </p:cNvPr>
          <p:cNvSpPr/>
          <p:nvPr/>
        </p:nvSpPr>
        <p:spPr>
          <a:xfrm>
            <a:off x="1451439" y="4010374"/>
            <a:ext cx="261600" cy="239200"/>
          </a:xfrm>
          <a:solidFill>
            <a:srgbClr val="F21616"/>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81" name="Google Shape;813;p98">
            <a:extLst>
              <a:ext uri="{FF2B5EF4-FFF2-40B4-BE49-F238E27FC236}">
                <a16:creationId xmlns:a16="http://schemas.microsoft.com/office/drawing/2014/main" id="{0FCE288B-52A3-F7BF-482F-2EFFFD11D29B}"/>
              </a:ext>
            </a:extLst>
          </p:cNvPr>
          <p:cNvSpPr/>
          <p:nvPr/>
        </p:nvSpPr>
        <p:spPr>
          <a:xfrm>
            <a:off x="1902354" y="3239669"/>
            <a:ext cx="261600" cy="239200"/>
          </a:xfrm>
          <a:solidFill>
            <a:schemeClr val="accent4"/>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82" name="Google Shape;813;p98">
            <a:extLst>
              <a:ext uri="{FF2B5EF4-FFF2-40B4-BE49-F238E27FC236}">
                <a16:creationId xmlns:a16="http://schemas.microsoft.com/office/drawing/2014/main" id="{BB81BEC3-9DDA-6A2C-3527-DD77A67EA0D2}"/>
              </a:ext>
            </a:extLst>
          </p:cNvPr>
          <p:cNvSpPr/>
          <p:nvPr/>
        </p:nvSpPr>
        <p:spPr>
          <a:xfrm>
            <a:off x="1956783" y="3653326"/>
            <a:ext cx="261600" cy="239200"/>
          </a:xfrm>
          <a:solidFill>
            <a:schemeClr val="accent4"/>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83" name="TextBox 82">
            <a:extLst>
              <a:ext uri="{FF2B5EF4-FFF2-40B4-BE49-F238E27FC236}">
                <a16:creationId xmlns:a16="http://schemas.microsoft.com/office/drawing/2014/main" id="{16BE9C56-F33F-05AD-5F0B-073E86D388FB}"/>
              </a:ext>
            </a:extLst>
          </p:cNvPr>
          <p:cNvSpPr txBox="1"/>
          <p:nvPr/>
        </p:nvSpPr>
        <p:spPr>
          <a:xfrm>
            <a:off x="364761" y="4276823"/>
            <a:ext cx="2732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Lentiviral gRNA library</a:t>
            </a:r>
          </a:p>
        </p:txBody>
      </p:sp>
      <p:cxnSp>
        <p:nvCxnSpPr>
          <p:cNvPr id="91" name="Straight Arrow Connector 90">
            <a:extLst>
              <a:ext uri="{FF2B5EF4-FFF2-40B4-BE49-F238E27FC236}">
                <a16:creationId xmlns:a16="http://schemas.microsoft.com/office/drawing/2014/main" id="{9E18352F-6074-CB17-0D2F-3617EFBC486D}"/>
              </a:ext>
            </a:extLst>
          </p:cNvPr>
          <p:cNvCxnSpPr>
            <a:cxnSpLocks/>
          </p:cNvCxnSpPr>
          <p:nvPr/>
        </p:nvCxnSpPr>
        <p:spPr>
          <a:xfrm flipV="1">
            <a:off x="6823417" y="2731053"/>
            <a:ext cx="2514602" cy="78377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93" name="Straight Arrow Connector 92">
            <a:extLst>
              <a:ext uri="{FF2B5EF4-FFF2-40B4-BE49-F238E27FC236}">
                <a16:creationId xmlns:a16="http://schemas.microsoft.com/office/drawing/2014/main" id="{2E47BA9E-8DF6-E986-5201-106C4CFAE630}"/>
              </a:ext>
            </a:extLst>
          </p:cNvPr>
          <p:cNvCxnSpPr>
            <a:cxnSpLocks/>
          </p:cNvCxnSpPr>
          <p:nvPr/>
        </p:nvCxnSpPr>
        <p:spPr>
          <a:xfrm>
            <a:off x="6841595" y="3594618"/>
            <a:ext cx="2406154" cy="167804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nvGrpSpPr>
          <p:cNvPr id="10" name="Group 9">
            <a:extLst>
              <a:ext uri="{FF2B5EF4-FFF2-40B4-BE49-F238E27FC236}">
                <a16:creationId xmlns:a16="http://schemas.microsoft.com/office/drawing/2014/main" id="{DCC14914-BF3B-69F4-9E6A-36380B474FAC}"/>
              </a:ext>
            </a:extLst>
          </p:cNvPr>
          <p:cNvGrpSpPr/>
          <p:nvPr/>
        </p:nvGrpSpPr>
        <p:grpSpPr>
          <a:xfrm>
            <a:off x="9716244" y="4398473"/>
            <a:ext cx="2173810" cy="2031392"/>
            <a:chOff x="8877457" y="4020411"/>
            <a:chExt cx="2173810" cy="2031392"/>
          </a:xfrm>
        </p:grpSpPr>
        <p:pic>
          <p:nvPicPr>
            <p:cNvPr id="8" name="Google Shape;314;p22">
              <a:extLst>
                <a:ext uri="{FF2B5EF4-FFF2-40B4-BE49-F238E27FC236}">
                  <a16:creationId xmlns:a16="http://schemas.microsoft.com/office/drawing/2014/main" id="{B3E0AEB2-8BF0-AD68-8EAD-E19168577DEF}"/>
                </a:ext>
              </a:extLst>
            </p:cNvPr>
            <p:cNvPicPr preferRelativeResize="0"/>
            <p:nvPr/>
          </p:nvPicPr>
          <p:blipFill rotWithShape="1">
            <a:blip r:embed="rId2">
              <a:alphaModFix/>
            </a:blip>
            <a:srcRect l="38148" t="17722" r="26562"/>
            <a:stretch/>
          </p:blipFill>
          <p:spPr>
            <a:xfrm rot="16200000">
              <a:off x="8948666" y="3949202"/>
              <a:ext cx="2031392" cy="2173810"/>
            </a:xfrm>
            <a:prstGeom prst="rect">
              <a:avLst/>
            </a:prstGeom>
            <a:noFill/>
            <a:ln>
              <a:noFill/>
            </a:ln>
          </p:spPr>
        </p:pic>
        <p:sp>
          <p:nvSpPr>
            <p:cNvPr id="9" name="Rectangle 8">
              <a:extLst>
                <a:ext uri="{FF2B5EF4-FFF2-40B4-BE49-F238E27FC236}">
                  <a16:creationId xmlns:a16="http://schemas.microsoft.com/office/drawing/2014/main" id="{1ADF442E-E78F-3978-545B-3EEB7E755F53}"/>
                </a:ext>
              </a:extLst>
            </p:cNvPr>
            <p:cNvSpPr/>
            <p:nvPr/>
          </p:nvSpPr>
          <p:spPr>
            <a:xfrm>
              <a:off x="9688287" y="5040086"/>
              <a:ext cx="217714" cy="195943"/>
            </a:xfrm>
            <a:prstGeom prst="rect">
              <a:avLst/>
            </a:prstGeom>
            <a:solidFill>
              <a:srgbClr val="FF0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ADF07CE-80FF-C1D2-65F5-195333C80307}"/>
                </a:ext>
              </a:extLst>
            </p:cNvPr>
            <p:cNvSpPr/>
            <p:nvPr/>
          </p:nvSpPr>
          <p:spPr>
            <a:xfrm>
              <a:off x="10091058" y="5040086"/>
              <a:ext cx="217714" cy="195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FAA0AAD-6C23-2D05-6415-6CBBB8FF5EF0}"/>
                </a:ext>
              </a:extLst>
            </p:cNvPr>
            <p:cNvSpPr/>
            <p:nvPr/>
          </p:nvSpPr>
          <p:spPr>
            <a:xfrm>
              <a:off x="10099431" y="5432808"/>
              <a:ext cx="217714" cy="195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B38AB04-6F62-13DC-DDC4-A48B3E268E96}"/>
                </a:ext>
              </a:extLst>
            </p:cNvPr>
            <p:cNvSpPr/>
            <p:nvPr/>
          </p:nvSpPr>
          <p:spPr>
            <a:xfrm>
              <a:off x="10678887" y="4648200"/>
              <a:ext cx="217714" cy="19594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9BC2130E-2979-3042-084A-95CE37EED193}"/>
              </a:ext>
            </a:extLst>
          </p:cNvPr>
          <p:cNvSpPr txBox="1"/>
          <p:nvPr/>
        </p:nvSpPr>
        <p:spPr>
          <a:xfrm>
            <a:off x="7790928" y="1860195"/>
            <a:ext cx="1922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Transcriptome</a:t>
            </a:r>
          </a:p>
        </p:txBody>
      </p:sp>
      <p:sp>
        <p:nvSpPr>
          <p:cNvPr id="71" name="TextBox 70">
            <a:extLst>
              <a:ext uri="{FF2B5EF4-FFF2-40B4-BE49-F238E27FC236}">
                <a16:creationId xmlns:a16="http://schemas.microsoft.com/office/drawing/2014/main" id="{27DA1173-129D-9608-EDF8-0B4ACEAA692B}"/>
              </a:ext>
            </a:extLst>
          </p:cNvPr>
          <p:cNvSpPr txBox="1"/>
          <p:nvPr/>
        </p:nvSpPr>
        <p:spPr>
          <a:xfrm>
            <a:off x="8082813" y="5762305"/>
            <a:ext cx="1175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Guides</a:t>
            </a:r>
          </a:p>
        </p:txBody>
      </p:sp>
      <p:sp>
        <p:nvSpPr>
          <p:cNvPr id="86" name="TextBox 85">
            <a:extLst>
              <a:ext uri="{FF2B5EF4-FFF2-40B4-BE49-F238E27FC236}">
                <a16:creationId xmlns:a16="http://schemas.microsoft.com/office/drawing/2014/main" id="{229F4439-4FFD-3463-A241-959CFB8C820D}"/>
              </a:ext>
            </a:extLst>
          </p:cNvPr>
          <p:cNvSpPr txBox="1"/>
          <p:nvPr/>
        </p:nvSpPr>
        <p:spPr>
          <a:xfrm>
            <a:off x="4809560" y="4276823"/>
            <a:ext cx="1175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Cells</a:t>
            </a:r>
          </a:p>
        </p:txBody>
      </p:sp>
      <p:cxnSp>
        <p:nvCxnSpPr>
          <p:cNvPr id="13" name="Straight Arrow Connector 12">
            <a:extLst>
              <a:ext uri="{FF2B5EF4-FFF2-40B4-BE49-F238E27FC236}">
                <a16:creationId xmlns:a16="http://schemas.microsoft.com/office/drawing/2014/main" id="{2BF95053-EFDD-126B-06D7-7AA7EB3CD279}"/>
              </a:ext>
            </a:extLst>
          </p:cNvPr>
          <p:cNvCxnSpPr/>
          <p:nvPr/>
        </p:nvCxnSpPr>
        <p:spPr>
          <a:xfrm>
            <a:off x="2218761" y="3569251"/>
            <a:ext cx="250374" cy="1"/>
          </a:xfrm>
          <a:prstGeom prst="straightConnector1">
            <a:avLst/>
          </a:prstGeom>
          <a:ln w="57150">
            <a:solidFill>
              <a:srgbClr val="00A2FF"/>
            </a:solidFill>
            <a:tailEnd type="triangle"/>
          </a:ln>
        </p:spPr>
        <p:style>
          <a:lnRef idx="1">
            <a:schemeClr val="accent5"/>
          </a:lnRef>
          <a:fillRef idx="0">
            <a:schemeClr val="accent5"/>
          </a:fillRef>
          <a:effectRef idx="0">
            <a:schemeClr val="accent5"/>
          </a:effectRef>
          <a:fontRef idx="minor">
            <a:schemeClr val="tx1"/>
          </a:fontRef>
        </p:style>
      </p:cxnSp>
      <p:cxnSp>
        <p:nvCxnSpPr>
          <p:cNvPr id="88" name="Straight Arrow Connector 87">
            <a:extLst>
              <a:ext uri="{FF2B5EF4-FFF2-40B4-BE49-F238E27FC236}">
                <a16:creationId xmlns:a16="http://schemas.microsoft.com/office/drawing/2014/main" id="{CA1E2A3B-FD4E-D9F8-1780-59779A1B5721}"/>
              </a:ext>
            </a:extLst>
          </p:cNvPr>
          <p:cNvCxnSpPr>
            <a:cxnSpLocks/>
          </p:cNvCxnSpPr>
          <p:nvPr/>
        </p:nvCxnSpPr>
        <p:spPr>
          <a:xfrm>
            <a:off x="3764532" y="3580136"/>
            <a:ext cx="250374" cy="1"/>
          </a:xfrm>
          <a:prstGeom prst="straightConnector1">
            <a:avLst/>
          </a:prstGeom>
          <a:ln w="57150">
            <a:solidFill>
              <a:srgbClr val="00A2FF"/>
            </a:solidFill>
            <a:tailEnd type="triangle"/>
          </a:ln>
        </p:spPr>
        <p:style>
          <a:lnRef idx="1">
            <a:schemeClr val="accent5"/>
          </a:lnRef>
          <a:fillRef idx="0">
            <a:schemeClr val="accent5"/>
          </a:fillRef>
          <a:effectRef idx="0">
            <a:schemeClr val="accent5"/>
          </a:effectRef>
          <a:fontRef idx="minor">
            <a:schemeClr val="tx1"/>
          </a:fontRef>
        </p:style>
      </p:cxnSp>
      <p:pic>
        <p:nvPicPr>
          <p:cNvPr id="4" name="Picture 6" descr="A picture containing icon&#10;&#10;Description automatically generated">
            <a:extLst>
              <a:ext uri="{FF2B5EF4-FFF2-40B4-BE49-F238E27FC236}">
                <a16:creationId xmlns:a16="http://schemas.microsoft.com/office/drawing/2014/main" id="{12F16396-A10A-9980-B0F2-EC2999B4A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233" y="3462474"/>
            <a:ext cx="994054" cy="66270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46;p22">
            <a:extLst>
              <a:ext uri="{FF2B5EF4-FFF2-40B4-BE49-F238E27FC236}">
                <a16:creationId xmlns:a16="http://schemas.microsoft.com/office/drawing/2014/main" id="{60F90405-DF90-63E2-F6E0-675AFD17043B}"/>
              </a:ext>
            </a:extLst>
          </p:cNvPr>
          <p:cNvSpPr txBox="1"/>
          <p:nvPr/>
        </p:nvSpPr>
        <p:spPr>
          <a:xfrm>
            <a:off x="8603223" y="3445175"/>
            <a:ext cx="1488285" cy="800179"/>
          </a:xfrm>
          <a:prstGeom prst="rect">
            <a:avLst/>
          </a:prstGeom>
          <a:noFill/>
          <a:ln>
            <a:noFill/>
          </a:ln>
        </p:spPr>
        <p:txBody>
          <a:bodyPr spcFirstLastPara="1" wrap="square" lIns="121900" tIns="121900" rIns="121900" bIns="121900" anchor="t" anchorCtr="0">
            <a:spAutoFit/>
          </a:bodyPr>
          <a:lstStyle/>
          <a:p>
            <a:pPr algn="ctr"/>
            <a:r>
              <a:rPr lang="en" sz="1200" b="1">
                <a:solidFill>
                  <a:srgbClr val="6D9EEB"/>
                </a:solidFill>
              </a:rPr>
              <a:t>Barcoding, Sequencing</a:t>
            </a:r>
          </a:p>
          <a:p>
            <a:pPr algn="ctr"/>
            <a:r>
              <a:rPr lang="en" sz="1200" b="1">
                <a:solidFill>
                  <a:srgbClr val="6D9EEB"/>
                </a:solidFill>
              </a:rPr>
              <a:t> Preprocessing</a:t>
            </a:r>
          </a:p>
        </p:txBody>
      </p:sp>
      <p:sp>
        <p:nvSpPr>
          <p:cNvPr id="3" name="Google Shape;811;p98">
            <a:extLst>
              <a:ext uri="{FF2B5EF4-FFF2-40B4-BE49-F238E27FC236}">
                <a16:creationId xmlns:a16="http://schemas.microsoft.com/office/drawing/2014/main" id="{5EB284F6-F703-8DBC-B450-492E1E76A69E}"/>
              </a:ext>
            </a:extLst>
          </p:cNvPr>
          <p:cNvSpPr/>
          <p:nvPr/>
        </p:nvSpPr>
        <p:spPr>
          <a:xfrm>
            <a:off x="1752890" y="3445992"/>
            <a:ext cx="261600" cy="239200"/>
          </a:xfrm>
          <a:solidFill>
            <a:srgbClr val="F21616"/>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7" name="Google Shape;813;p98">
            <a:extLst>
              <a:ext uri="{FF2B5EF4-FFF2-40B4-BE49-F238E27FC236}">
                <a16:creationId xmlns:a16="http://schemas.microsoft.com/office/drawing/2014/main" id="{64B0BA54-A2C6-FC1B-2BE9-3F7D0A03CCFE}"/>
              </a:ext>
            </a:extLst>
          </p:cNvPr>
          <p:cNvSpPr/>
          <p:nvPr/>
        </p:nvSpPr>
        <p:spPr>
          <a:xfrm>
            <a:off x="1539776" y="3807401"/>
            <a:ext cx="261600" cy="239200"/>
          </a:xfrm>
          <a:solidFill>
            <a:srgbClr val="ED7D31"/>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 name="Google Shape;813;p98">
            <a:extLst>
              <a:ext uri="{FF2B5EF4-FFF2-40B4-BE49-F238E27FC236}">
                <a16:creationId xmlns:a16="http://schemas.microsoft.com/office/drawing/2014/main" id="{958A52D1-E552-6CB4-9225-87537835E8BC}"/>
              </a:ext>
            </a:extLst>
          </p:cNvPr>
          <p:cNvSpPr/>
          <p:nvPr/>
        </p:nvSpPr>
        <p:spPr>
          <a:xfrm>
            <a:off x="1137004" y="3796515"/>
            <a:ext cx="261600" cy="239200"/>
          </a:xfrm>
          <a:solidFill>
            <a:schemeClr val="accent5"/>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2" name="Google Shape;813;p98">
            <a:extLst>
              <a:ext uri="{FF2B5EF4-FFF2-40B4-BE49-F238E27FC236}">
                <a16:creationId xmlns:a16="http://schemas.microsoft.com/office/drawing/2014/main" id="{DF9E42A9-F832-66A2-4DEE-EC3C441DAC8D}"/>
              </a:ext>
            </a:extLst>
          </p:cNvPr>
          <p:cNvSpPr/>
          <p:nvPr/>
        </p:nvSpPr>
        <p:spPr>
          <a:xfrm>
            <a:off x="1267633" y="3437286"/>
            <a:ext cx="261600" cy="239200"/>
          </a:xfrm>
          <a:solidFill>
            <a:schemeClr val="accent4"/>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4" name="Google Shape;811;p98">
            <a:extLst>
              <a:ext uri="{FF2B5EF4-FFF2-40B4-BE49-F238E27FC236}">
                <a16:creationId xmlns:a16="http://schemas.microsoft.com/office/drawing/2014/main" id="{FDE2B902-09FB-B0D1-DE5A-D5B52BD76368}"/>
              </a:ext>
            </a:extLst>
          </p:cNvPr>
          <p:cNvSpPr/>
          <p:nvPr/>
        </p:nvSpPr>
        <p:spPr>
          <a:xfrm>
            <a:off x="1252983" y="3326248"/>
            <a:ext cx="169491" cy="172211"/>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5" name="Google Shape;811;p98">
            <a:extLst>
              <a:ext uri="{FF2B5EF4-FFF2-40B4-BE49-F238E27FC236}">
                <a16:creationId xmlns:a16="http://schemas.microsoft.com/office/drawing/2014/main" id="{25B7D808-6071-176B-B541-5C348A780C32}"/>
              </a:ext>
            </a:extLst>
          </p:cNvPr>
          <p:cNvSpPr/>
          <p:nvPr/>
        </p:nvSpPr>
        <p:spPr>
          <a:xfrm>
            <a:off x="1479069" y="3636071"/>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6" name="Google Shape;811;p98">
            <a:extLst>
              <a:ext uri="{FF2B5EF4-FFF2-40B4-BE49-F238E27FC236}">
                <a16:creationId xmlns:a16="http://schemas.microsoft.com/office/drawing/2014/main" id="{471DCE12-E296-9D1E-6756-C3C335D014EE}"/>
              </a:ext>
            </a:extLst>
          </p:cNvPr>
          <p:cNvSpPr/>
          <p:nvPr/>
        </p:nvSpPr>
        <p:spPr>
          <a:xfrm>
            <a:off x="1169246" y="3753302"/>
            <a:ext cx="169491" cy="172211"/>
          </a:xfrm>
          <a:prstGeom prst="ellipse">
            <a:avLst/>
          </a:prstGeom>
          <a:solidFill>
            <a:schemeClr val="accent5">
              <a:lumMod val="75000"/>
            </a:schemeClr>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7" name="Google Shape;811;p98">
            <a:extLst>
              <a:ext uri="{FF2B5EF4-FFF2-40B4-BE49-F238E27FC236}">
                <a16:creationId xmlns:a16="http://schemas.microsoft.com/office/drawing/2014/main" id="{8683A995-DE75-27CC-5A2B-504DE7ACB11A}"/>
              </a:ext>
            </a:extLst>
          </p:cNvPr>
          <p:cNvSpPr/>
          <p:nvPr/>
        </p:nvSpPr>
        <p:spPr>
          <a:xfrm>
            <a:off x="993399" y="3468598"/>
            <a:ext cx="169491" cy="172211"/>
          </a:xfrm>
          <a:prstGeom prst="ellipse">
            <a:avLst/>
          </a:prstGeom>
          <a:solidFill>
            <a:schemeClr val="accent4"/>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8" name="Google Shape;811;p98">
            <a:extLst>
              <a:ext uri="{FF2B5EF4-FFF2-40B4-BE49-F238E27FC236}">
                <a16:creationId xmlns:a16="http://schemas.microsoft.com/office/drawing/2014/main" id="{50CEA851-2E79-5F0E-2F6D-C60EB038A7BA}"/>
              </a:ext>
            </a:extLst>
          </p:cNvPr>
          <p:cNvSpPr/>
          <p:nvPr/>
        </p:nvSpPr>
        <p:spPr>
          <a:xfrm>
            <a:off x="1613048" y="3292752"/>
            <a:ext cx="169491" cy="172211"/>
          </a:xfrm>
          <a:prstGeom prst="ellipse">
            <a:avLst/>
          </a:prstGeom>
          <a:solidFill>
            <a:schemeClr val="accent5">
              <a:lumMod val="75000"/>
            </a:schemeClr>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9" name="Google Shape;811;p98">
            <a:extLst>
              <a:ext uri="{FF2B5EF4-FFF2-40B4-BE49-F238E27FC236}">
                <a16:creationId xmlns:a16="http://schemas.microsoft.com/office/drawing/2014/main" id="{6A08606D-1620-CCE0-FCAC-5FE9F919A5FF}"/>
              </a:ext>
            </a:extLst>
          </p:cNvPr>
          <p:cNvSpPr/>
          <p:nvPr/>
        </p:nvSpPr>
        <p:spPr>
          <a:xfrm>
            <a:off x="1085508" y="4088246"/>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20" name="Google Shape;811;p98">
            <a:extLst>
              <a:ext uri="{FF2B5EF4-FFF2-40B4-BE49-F238E27FC236}">
                <a16:creationId xmlns:a16="http://schemas.microsoft.com/office/drawing/2014/main" id="{E827B334-AADD-B5A1-0DC1-4E053704B096}"/>
              </a:ext>
            </a:extLst>
          </p:cNvPr>
          <p:cNvSpPr/>
          <p:nvPr/>
        </p:nvSpPr>
        <p:spPr>
          <a:xfrm>
            <a:off x="1654916" y="4004511"/>
            <a:ext cx="169491" cy="172211"/>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21" name="Google Shape;811;p98">
            <a:extLst>
              <a:ext uri="{FF2B5EF4-FFF2-40B4-BE49-F238E27FC236}">
                <a16:creationId xmlns:a16="http://schemas.microsoft.com/office/drawing/2014/main" id="{E6ED4018-B012-A17E-FA60-328F4D46D351}"/>
              </a:ext>
            </a:extLst>
          </p:cNvPr>
          <p:cNvSpPr/>
          <p:nvPr/>
        </p:nvSpPr>
        <p:spPr>
          <a:xfrm>
            <a:off x="1830761" y="3761675"/>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3" name="Google Shape;811;p98">
            <a:extLst>
              <a:ext uri="{FF2B5EF4-FFF2-40B4-BE49-F238E27FC236}">
                <a16:creationId xmlns:a16="http://schemas.microsoft.com/office/drawing/2014/main" id="{C916889D-25C0-40F4-B54C-5C34E7CB8033}"/>
              </a:ext>
            </a:extLst>
          </p:cNvPr>
          <p:cNvSpPr/>
          <p:nvPr/>
        </p:nvSpPr>
        <p:spPr>
          <a:xfrm>
            <a:off x="2087835" y="2809596"/>
            <a:ext cx="261600" cy="239200"/>
          </a:xfrm>
          <a:solidFill>
            <a:srgbClr val="F21616"/>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4" name="Google Shape;813;p98">
            <a:extLst>
              <a:ext uri="{FF2B5EF4-FFF2-40B4-BE49-F238E27FC236}">
                <a16:creationId xmlns:a16="http://schemas.microsoft.com/office/drawing/2014/main" id="{E61819D9-04EE-E016-127C-69E305C4090B}"/>
              </a:ext>
            </a:extLst>
          </p:cNvPr>
          <p:cNvSpPr/>
          <p:nvPr/>
        </p:nvSpPr>
        <p:spPr>
          <a:xfrm>
            <a:off x="1874721" y="3171006"/>
            <a:ext cx="261600" cy="239200"/>
          </a:xfrm>
          <a:solidFill>
            <a:srgbClr val="ED7D31"/>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5" name="Google Shape;813;p98">
            <a:extLst>
              <a:ext uri="{FF2B5EF4-FFF2-40B4-BE49-F238E27FC236}">
                <a16:creationId xmlns:a16="http://schemas.microsoft.com/office/drawing/2014/main" id="{7DADC0E7-18BB-C6E5-8188-4A0ECAB35BBA}"/>
              </a:ext>
            </a:extLst>
          </p:cNvPr>
          <p:cNvSpPr/>
          <p:nvPr/>
        </p:nvSpPr>
        <p:spPr>
          <a:xfrm>
            <a:off x="1471949" y="3160120"/>
            <a:ext cx="261600" cy="239200"/>
          </a:xfrm>
          <a:solidFill>
            <a:schemeClr val="accent5"/>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6" name="Google Shape;813;p98">
            <a:extLst>
              <a:ext uri="{FF2B5EF4-FFF2-40B4-BE49-F238E27FC236}">
                <a16:creationId xmlns:a16="http://schemas.microsoft.com/office/drawing/2014/main" id="{DE0658AF-CDE2-4D40-4DD6-0C6B5071DC86}"/>
              </a:ext>
            </a:extLst>
          </p:cNvPr>
          <p:cNvSpPr/>
          <p:nvPr/>
        </p:nvSpPr>
        <p:spPr>
          <a:xfrm>
            <a:off x="1602578" y="2800891"/>
            <a:ext cx="261600" cy="239200"/>
          </a:xfrm>
          <a:solidFill>
            <a:schemeClr val="accent4"/>
          </a:solidFill>
          <a:ln w="28575" cap="flat" cmpd="sng">
            <a:solidFill>
              <a:schemeClr val="tx1"/>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7" name="Google Shape;811;p98">
            <a:extLst>
              <a:ext uri="{FF2B5EF4-FFF2-40B4-BE49-F238E27FC236}">
                <a16:creationId xmlns:a16="http://schemas.microsoft.com/office/drawing/2014/main" id="{1011F8BC-38FB-D388-E59E-C78A371B9DF5}"/>
              </a:ext>
            </a:extLst>
          </p:cNvPr>
          <p:cNvSpPr/>
          <p:nvPr/>
        </p:nvSpPr>
        <p:spPr>
          <a:xfrm>
            <a:off x="1587928" y="2689853"/>
            <a:ext cx="169491" cy="172211"/>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8" name="Google Shape;811;p98">
            <a:extLst>
              <a:ext uri="{FF2B5EF4-FFF2-40B4-BE49-F238E27FC236}">
                <a16:creationId xmlns:a16="http://schemas.microsoft.com/office/drawing/2014/main" id="{83AA8DC4-9DDC-0471-0119-C24176BC8A79}"/>
              </a:ext>
            </a:extLst>
          </p:cNvPr>
          <p:cNvSpPr/>
          <p:nvPr/>
        </p:nvSpPr>
        <p:spPr>
          <a:xfrm>
            <a:off x="1814014" y="2999676"/>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9" name="Google Shape;811;p98">
            <a:extLst>
              <a:ext uri="{FF2B5EF4-FFF2-40B4-BE49-F238E27FC236}">
                <a16:creationId xmlns:a16="http://schemas.microsoft.com/office/drawing/2014/main" id="{9C7CEFA2-7A30-70D5-5725-0B6E23A44B12}"/>
              </a:ext>
            </a:extLst>
          </p:cNvPr>
          <p:cNvSpPr/>
          <p:nvPr/>
        </p:nvSpPr>
        <p:spPr>
          <a:xfrm>
            <a:off x="1504191" y="3116907"/>
            <a:ext cx="169491" cy="172211"/>
          </a:xfrm>
          <a:prstGeom prst="ellipse">
            <a:avLst/>
          </a:prstGeom>
          <a:solidFill>
            <a:schemeClr val="accent5">
              <a:lumMod val="75000"/>
            </a:schemeClr>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0" name="Google Shape;811;p98">
            <a:extLst>
              <a:ext uri="{FF2B5EF4-FFF2-40B4-BE49-F238E27FC236}">
                <a16:creationId xmlns:a16="http://schemas.microsoft.com/office/drawing/2014/main" id="{7DB998E0-08CA-BE23-1E92-F73FC50BFD5E}"/>
              </a:ext>
            </a:extLst>
          </p:cNvPr>
          <p:cNvSpPr/>
          <p:nvPr/>
        </p:nvSpPr>
        <p:spPr>
          <a:xfrm>
            <a:off x="1328344" y="2832203"/>
            <a:ext cx="169491" cy="172211"/>
          </a:xfrm>
          <a:prstGeom prst="ellipse">
            <a:avLst/>
          </a:prstGeom>
          <a:solidFill>
            <a:schemeClr val="accent4"/>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1" name="Google Shape;811;p98">
            <a:extLst>
              <a:ext uri="{FF2B5EF4-FFF2-40B4-BE49-F238E27FC236}">
                <a16:creationId xmlns:a16="http://schemas.microsoft.com/office/drawing/2014/main" id="{0BA6F799-EDF2-A3B5-ED84-D3D968219E6E}"/>
              </a:ext>
            </a:extLst>
          </p:cNvPr>
          <p:cNvSpPr/>
          <p:nvPr/>
        </p:nvSpPr>
        <p:spPr>
          <a:xfrm>
            <a:off x="1947993" y="2656357"/>
            <a:ext cx="169491" cy="172211"/>
          </a:xfrm>
          <a:prstGeom prst="ellipse">
            <a:avLst/>
          </a:prstGeom>
          <a:solidFill>
            <a:schemeClr val="accent5">
              <a:lumMod val="75000"/>
            </a:schemeClr>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2" name="Google Shape;811;p98">
            <a:extLst>
              <a:ext uri="{FF2B5EF4-FFF2-40B4-BE49-F238E27FC236}">
                <a16:creationId xmlns:a16="http://schemas.microsoft.com/office/drawing/2014/main" id="{3ADF5B23-6F05-DEB9-CA08-3E4AD851B859}"/>
              </a:ext>
            </a:extLst>
          </p:cNvPr>
          <p:cNvSpPr/>
          <p:nvPr/>
        </p:nvSpPr>
        <p:spPr>
          <a:xfrm>
            <a:off x="1420453" y="3451851"/>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3" name="Google Shape;811;p98">
            <a:extLst>
              <a:ext uri="{FF2B5EF4-FFF2-40B4-BE49-F238E27FC236}">
                <a16:creationId xmlns:a16="http://schemas.microsoft.com/office/drawing/2014/main" id="{5BB5A748-6E08-3E0E-1D3D-7B2CA271C6BF}"/>
              </a:ext>
            </a:extLst>
          </p:cNvPr>
          <p:cNvSpPr/>
          <p:nvPr/>
        </p:nvSpPr>
        <p:spPr>
          <a:xfrm>
            <a:off x="1989861" y="3368116"/>
            <a:ext cx="169491" cy="172211"/>
          </a:xfrm>
          <a:prstGeom prst="ellipse">
            <a:avLst/>
          </a:prstGeom>
          <a:solidFill>
            <a:srgbClr val="F2161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14" name="Google Shape;811;p98">
            <a:extLst>
              <a:ext uri="{FF2B5EF4-FFF2-40B4-BE49-F238E27FC236}">
                <a16:creationId xmlns:a16="http://schemas.microsoft.com/office/drawing/2014/main" id="{45C041EA-499F-6533-2D57-6C8FDB26D00B}"/>
              </a:ext>
            </a:extLst>
          </p:cNvPr>
          <p:cNvSpPr/>
          <p:nvPr/>
        </p:nvSpPr>
        <p:spPr>
          <a:xfrm>
            <a:off x="2165706" y="3125280"/>
            <a:ext cx="169491" cy="172211"/>
          </a:xfrm>
          <a:prstGeom prst="ellipse">
            <a:avLst/>
          </a:prstGeom>
          <a:solidFill>
            <a:schemeClr val="accent6"/>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Tree>
    <p:extLst>
      <p:ext uri="{BB962C8B-B14F-4D97-AF65-F5344CB8AC3E}">
        <p14:creationId xmlns:p14="http://schemas.microsoft.com/office/powerpoint/2010/main" val="37069591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E4923370-DCC0-4A18-B186-B272A0EBDF53}"/>
              </a:ext>
            </a:extLst>
          </p:cNvPr>
          <p:cNvSpPr>
            <a:spLocks noGrp="1"/>
          </p:cNvSpPr>
          <p:nvPr>
            <p:ph type="sldNum" sz="quarter" idx="12"/>
          </p:nvPr>
        </p:nvSpPr>
        <p:spPr/>
        <p:txBody>
          <a:bodyPr/>
          <a:lstStyle/>
          <a:p>
            <a:fld id="{371B65F6-4172-4674-96A7-FF623C1658F6}" type="slidenum">
              <a:rPr lang="en-US" smtClean="0"/>
              <a:t>134</a:t>
            </a:fld>
            <a:endParaRPr lang="en-US"/>
          </a:p>
        </p:txBody>
      </p:sp>
      <p:grpSp>
        <p:nvGrpSpPr>
          <p:cNvPr id="7" name="Group 6">
            <a:extLst>
              <a:ext uri="{FF2B5EF4-FFF2-40B4-BE49-F238E27FC236}">
                <a16:creationId xmlns:a16="http://schemas.microsoft.com/office/drawing/2014/main" id="{7E7D867E-D9B3-CB4F-1791-80C588F4FFF0}"/>
              </a:ext>
            </a:extLst>
          </p:cNvPr>
          <p:cNvGrpSpPr/>
          <p:nvPr/>
        </p:nvGrpSpPr>
        <p:grpSpPr>
          <a:xfrm>
            <a:off x="267250" y="1193567"/>
            <a:ext cx="6055880" cy="3005429"/>
            <a:chOff x="410388" y="1864853"/>
            <a:chExt cx="6418737" cy="3486214"/>
          </a:xfrm>
        </p:grpSpPr>
        <p:pic>
          <p:nvPicPr>
            <p:cNvPr id="5" name="Picture 5" descr="Timeline&#10;&#10;Description automatically generated">
              <a:extLst>
                <a:ext uri="{FF2B5EF4-FFF2-40B4-BE49-F238E27FC236}">
                  <a16:creationId xmlns:a16="http://schemas.microsoft.com/office/drawing/2014/main" id="{337B8327-5F3F-705A-0777-9A9F957E933A}"/>
                </a:ext>
              </a:extLst>
            </p:cNvPr>
            <p:cNvPicPr>
              <a:picLocks noChangeAspect="1"/>
            </p:cNvPicPr>
            <p:nvPr/>
          </p:nvPicPr>
          <p:blipFill rotWithShape="1">
            <a:blip r:embed="rId2"/>
            <a:srcRect l="3701" t="17675" r="10443" b="15690"/>
            <a:stretch/>
          </p:blipFill>
          <p:spPr>
            <a:xfrm>
              <a:off x="410388" y="1864853"/>
              <a:ext cx="6418737" cy="3486214"/>
            </a:xfrm>
            <a:prstGeom prst="rect">
              <a:avLst/>
            </a:prstGeom>
          </p:spPr>
        </p:pic>
        <p:sp>
          <p:nvSpPr>
            <p:cNvPr id="6" name="Rectangle 5">
              <a:extLst>
                <a:ext uri="{FF2B5EF4-FFF2-40B4-BE49-F238E27FC236}">
                  <a16:creationId xmlns:a16="http://schemas.microsoft.com/office/drawing/2014/main" id="{A70C8CC5-0261-33DB-A3B0-DF3CCF102DC9}"/>
                </a:ext>
              </a:extLst>
            </p:cNvPr>
            <p:cNvSpPr/>
            <p:nvPr/>
          </p:nvSpPr>
          <p:spPr>
            <a:xfrm>
              <a:off x="5546182" y="4622098"/>
              <a:ext cx="905139" cy="197866"/>
            </a:xfrm>
            <a:prstGeom prst="rect">
              <a:avLst/>
            </a:prstGeom>
            <a:noFill/>
            <a:ln>
              <a:solidFill>
                <a:srgbClr val="F2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6" descr="Diagram&#10;&#10;Description automatically generated">
            <a:extLst>
              <a:ext uri="{FF2B5EF4-FFF2-40B4-BE49-F238E27FC236}">
                <a16:creationId xmlns:a16="http://schemas.microsoft.com/office/drawing/2014/main" id="{BBA014C5-87A6-7952-3AB2-F19350EDE860}"/>
              </a:ext>
            </a:extLst>
          </p:cNvPr>
          <p:cNvPicPr>
            <a:picLocks noChangeAspect="1"/>
          </p:cNvPicPr>
          <p:nvPr/>
        </p:nvPicPr>
        <p:blipFill>
          <a:blip r:embed="rId3"/>
          <a:stretch>
            <a:fillRect/>
          </a:stretch>
        </p:blipFill>
        <p:spPr>
          <a:xfrm>
            <a:off x="6486699" y="1820076"/>
            <a:ext cx="4734363" cy="1835772"/>
          </a:xfrm>
          <a:prstGeom prst="rect">
            <a:avLst/>
          </a:prstGeom>
        </p:spPr>
      </p:pic>
      <p:sp>
        <p:nvSpPr>
          <p:cNvPr id="8" name="Title 7">
            <a:extLst>
              <a:ext uri="{FF2B5EF4-FFF2-40B4-BE49-F238E27FC236}">
                <a16:creationId xmlns:a16="http://schemas.microsoft.com/office/drawing/2014/main" id="{9B317761-86FA-42E2-9560-0976B90E7E64}"/>
              </a:ext>
            </a:extLst>
          </p:cNvPr>
          <p:cNvSpPr>
            <a:spLocks noGrp="1"/>
          </p:cNvSpPr>
          <p:nvPr>
            <p:ph type="title"/>
          </p:nvPr>
        </p:nvSpPr>
        <p:spPr>
          <a:xfrm>
            <a:off x="838200" y="365125"/>
            <a:ext cx="10515600" cy="674403"/>
          </a:xfrm>
        </p:spPr>
        <p:txBody>
          <a:bodyPr>
            <a:normAutofit fontScale="90000"/>
          </a:bodyPr>
          <a:lstStyle/>
          <a:p>
            <a:r>
              <a:rPr lang="en-US" sz="4400" b="1">
                <a:solidFill>
                  <a:srgbClr val="002060"/>
                </a:solidFill>
                <a:latin typeface="Bierstadt Regular" panose="020B0004020202020204" pitchFamily="34" charset="0"/>
              </a:rPr>
              <a:t>Reading out single-cell transcriptome</a:t>
            </a:r>
            <a:endParaRPr lang="en-US"/>
          </a:p>
        </p:txBody>
      </p:sp>
      <p:sp>
        <p:nvSpPr>
          <p:cNvPr id="13" name="Title 1">
            <a:extLst>
              <a:ext uri="{FF2B5EF4-FFF2-40B4-BE49-F238E27FC236}">
                <a16:creationId xmlns:a16="http://schemas.microsoft.com/office/drawing/2014/main" id="{636BB8AF-7A99-4CFF-8E2C-F3CD76841CDC}"/>
              </a:ext>
            </a:extLst>
          </p:cNvPr>
          <p:cNvSpPr txBox="1">
            <a:spLocks/>
          </p:cNvSpPr>
          <p:nvPr/>
        </p:nvSpPr>
        <p:spPr>
          <a:xfrm>
            <a:off x="838200" y="365126"/>
            <a:ext cx="10515600" cy="892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002060"/>
              </a:solidFill>
              <a:latin typeface="Bierstadt Regular" panose="020B0004020202020204" pitchFamily="34" charset="0"/>
            </a:endParaRPr>
          </a:p>
        </p:txBody>
      </p:sp>
    </p:spTree>
    <p:extLst>
      <p:ext uri="{BB962C8B-B14F-4D97-AF65-F5344CB8AC3E}">
        <p14:creationId xmlns:p14="http://schemas.microsoft.com/office/powerpoint/2010/main" val="18108490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E4923370-DCC0-4A18-B186-B272A0EBDF53}"/>
              </a:ext>
            </a:extLst>
          </p:cNvPr>
          <p:cNvSpPr>
            <a:spLocks noGrp="1"/>
          </p:cNvSpPr>
          <p:nvPr>
            <p:ph type="sldNum" sz="quarter" idx="12"/>
          </p:nvPr>
        </p:nvSpPr>
        <p:spPr/>
        <p:txBody>
          <a:bodyPr/>
          <a:lstStyle/>
          <a:p>
            <a:fld id="{371B65F6-4172-4674-96A7-FF623C1658F6}" type="slidenum">
              <a:rPr lang="en-US" smtClean="0"/>
              <a:t>135</a:t>
            </a:fld>
            <a:endParaRPr lang="en-US"/>
          </a:p>
        </p:txBody>
      </p:sp>
      <p:grpSp>
        <p:nvGrpSpPr>
          <p:cNvPr id="7" name="Group 6">
            <a:extLst>
              <a:ext uri="{FF2B5EF4-FFF2-40B4-BE49-F238E27FC236}">
                <a16:creationId xmlns:a16="http://schemas.microsoft.com/office/drawing/2014/main" id="{7E7D867E-D9B3-CB4F-1791-80C588F4FFF0}"/>
              </a:ext>
            </a:extLst>
          </p:cNvPr>
          <p:cNvGrpSpPr/>
          <p:nvPr/>
        </p:nvGrpSpPr>
        <p:grpSpPr>
          <a:xfrm>
            <a:off x="267250" y="1193567"/>
            <a:ext cx="6055880" cy="3005429"/>
            <a:chOff x="410388" y="1864853"/>
            <a:chExt cx="6418737" cy="3486214"/>
          </a:xfrm>
        </p:grpSpPr>
        <p:pic>
          <p:nvPicPr>
            <p:cNvPr id="5" name="Picture 5" descr="Timeline&#10;&#10;Description automatically generated">
              <a:extLst>
                <a:ext uri="{FF2B5EF4-FFF2-40B4-BE49-F238E27FC236}">
                  <a16:creationId xmlns:a16="http://schemas.microsoft.com/office/drawing/2014/main" id="{337B8327-5F3F-705A-0777-9A9F957E933A}"/>
                </a:ext>
              </a:extLst>
            </p:cNvPr>
            <p:cNvPicPr>
              <a:picLocks noChangeAspect="1"/>
            </p:cNvPicPr>
            <p:nvPr/>
          </p:nvPicPr>
          <p:blipFill rotWithShape="1">
            <a:blip r:embed="rId2"/>
            <a:srcRect l="3701" t="17675" r="10443" b="15690"/>
            <a:stretch/>
          </p:blipFill>
          <p:spPr>
            <a:xfrm>
              <a:off x="410388" y="1864853"/>
              <a:ext cx="6418737" cy="3486214"/>
            </a:xfrm>
            <a:prstGeom prst="rect">
              <a:avLst/>
            </a:prstGeom>
          </p:spPr>
        </p:pic>
        <p:sp>
          <p:nvSpPr>
            <p:cNvPr id="6" name="Rectangle 5">
              <a:extLst>
                <a:ext uri="{FF2B5EF4-FFF2-40B4-BE49-F238E27FC236}">
                  <a16:creationId xmlns:a16="http://schemas.microsoft.com/office/drawing/2014/main" id="{A70C8CC5-0261-33DB-A3B0-DF3CCF102DC9}"/>
                </a:ext>
              </a:extLst>
            </p:cNvPr>
            <p:cNvSpPr/>
            <p:nvPr/>
          </p:nvSpPr>
          <p:spPr>
            <a:xfrm>
              <a:off x="5546182" y="4622098"/>
              <a:ext cx="905139" cy="197866"/>
            </a:xfrm>
            <a:prstGeom prst="rect">
              <a:avLst/>
            </a:prstGeom>
            <a:noFill/>
            <a:ln>
              <a:solidFill>
                <a:srgbClr val="F2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3" descr="Diagram&#10;&#10;Description automatically generated">
            <a:extLst>
              <a:ext uri="{FF2B5EF4-FFF2-40B4-BE49-F238E27FC236}">
                <a16:creationId xmlns:a16="http://schemas.microsoft.com/office/drawing/2014/main" id="{F8524CA9-D844-D1FF-3B63-D13B203BD5F8}"/>
              </a:ext>
            </a:extLst>
          </p:cNvPr>
          <p:cNvPicPr>
            <a:picLocks noChangeAspect="1"/>
          </p:cNvPicPr>
          <p:nvPr/>
        </p:nvPicPr>
        <p:blipFill rotWithShape="1">
          <a:blip r:embed="rId3"/>
          <a:srcRect l="1242" t="57576" r="2483" b="-284"/>
          <a:stretch/>
        </p:blipFill>
        <p:spPr>
          <a:xfrm>
            <a:off x="957279" y="4506625"/>
            <a:ext cx="10551427" cy="2047001"/>
          </a:xfrm>
          <a:prstGeom prst="rect">
            <a:avLst/>
          </a:prstGeom>
        </p:spPr>
      </p:pic>
      <p:pic>
        <p:nvPicPr>
          <p:cNvPr id="11" name="Picture 6" descr="Diagram&#10;&#10;Description automatically generated">
            <a:extLst>
              <a:ext uri="{FF2B5EF4-FFF2-40B4-BE49-F238E27FC236}">
                <a16:creationId xmlns:a16="http://schemas.microsoft.com/office/drawing/2014/main" id="{18B2EBF4-C560-5FDF-2B11-1EB1A6BDB386}"/>
              </a:ext>
            </a:extLst>
          </p:cNvPr>
          <p:cNvPicPr>
            <a:picLocks noChangeAspect="1"/>
          </p:cNvPicPr>
          <p:nvPr/>
        </p:nvPicPr>
        <p:blipFill>
          <a:blip r:embed="rId4"/>
          <a:stretch>
            <a:fillRect/>
          </a:stretch>
        </p:blipFill>
        <p:spPr>
          <a:xfrm>
            <a:off x="6486699" y="1820076"/>
            <a:ext cx="4734363" cy="1835772"/>
          </a:xfrm>
          <a:prstGeom prst="rect">
            <a:avLst/>
          </a:prstGeom>
        </p:spPr>
      </p:pic>
      <p:sp>
        <p:nvSpPr>
          <p:cNvPr id="14" name="Title 7">
            <a:extLst>
              <a:ext uri="{FF2B5EF4-FFF2-40B4-BE49-F238E27FC236}">
                <a16:creationId xmlns:a16="http://schemas.microsoft.com/office/drawing/2014/main" id="{C5D24DB3-1345-445B-865C-985685E12EB3}"/>
              </a:ext>
            </a:extLst>
          </p:cNvPr>
          <p:cNvSpPr>
            <a:spLocks noGrp="1"/>
          </p:cNvSpPr>
          <p:nvPr>
            <p:ph type="title"/>
          </p:nvPr>
        </p:nvSpPr>
        <p:spPr>
          <a:xfrm>
            <a:off x="838200" y="365125"/>
            <a:ext cx="10515600" cy="674403"/>
          </a:xfrm>
        </p:spPr>
        <p:txBody>
          <a:bodyPr>
            <a:normAutofit fontScale="90000"/>
          </a:bodyPr>
          <a:lstStyle/>
          <a:p>
            <a:r>
              <a:rPr lang="en-US" sz="4400" b="1">
                <a:solidFill>
                  <a:srgbClr val="002060"/>
                </a:solidFill>
                <a:latin typeface="Bierstadt Regular" panose="020B0004020202020204" pitchFamily="34" charset="0"/>
              </a:rPr>
              <a:t>Reading out single-cell transcriptome</a:t>
            </a:r>
            <a:endParaRPr lang="en-US"/>
          </a:p>
        </p:txBody>
      </p:sp>
    </p:spTree>
    <p:extLst>
      <p:ext uri="{BB962C8B-B14F-4D97-AF65-F5344CB8AC3E}">
        <p14:creationId xmlns:p14="http://schemas.microsoft.com/office/powerpoint/2010/main" val="26079501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7405-066D-7F98-0BDE-48BA49128909}"/>
              </a:ext>
            </a:extLst>
          </p:cNvPr>
          <p:cNvSpPr>
            <a:spLocks noGrp="1"/>
          </p:cNvSpPr>
          <p:nvPr>
            <p:ph type="title"/>
          </p:nvPr>
        </p:nvSpPr>
        <p:spPr/>
        <p:txBody>
          <a:bodyPr>
            <a:normAutofit/>
          </a:bodyPr>
          <a:lstStyle/>
          <a:p>
            <a:r>
              <a:rPr lang="en-US"/>
              <a:t>Reading out guide assignment</a:t>
            </a:r>
          </a:p>
        </p:txBody>
      </p:sp>
      <p:sp>
        <p:nvSpPr>
          <p:cNvPr id="5" name="Slide Number Placeholder 4">
            <a:extLst>
              <a:ext uri="{FF2B5EF4-FFF2-40B4-BE49-F238E27FC236}">
                <a16:creationId xmlns:a16="http://schemas.microsoft.com/office/drawing/2014/main" id="{5F769210-0212-6966-5520-ED42A4A8E0BC}"/>
              </a:ext>
            </a:extLst>
          </p:cNvPr>
          <p:cNvSpPr>
            <a:spLocks noGrp="1"/>
          </p:cNvSpPr>
          <p:nvPr>
            <p:ph type="sldNum" sz="quarter" idx="12"/>
          </p:nvPr>
        </p:nvSpPr>
        <p:spPr/>
        <p:txBody>
          <a:bodyPr/>
          <a:lstStyle/>
          <a:p>
            <a:fld id="{371B65F6-4172-4674-96A7-FF623C1658F6}" type="slidenum">
              <a:rPr lang="en-US" smtClean="0"/>
              <a:t>136</a:t>
            </a:fld>
            <a:endParaRPr lang="en-US"/>
          </a:p>
        </p:txBody>
      </p:sp>
      <p:pic>
        <p:nvPicPr>
          <p:cNvPr id="12" name="Picture 12" descr="Timeline&#10;&#10;Description automatically generated">
            <a:extLst>
              <a:ext uri="{FF2B5EF4-FFF2-40B4-BE49-F238E27FC236}">
                <a16:creationId xmlns:a16="http://schemas.microsoft.com/office/drawing/2014/main" id="{C7830F10-FEE2-AD81-9425-8966DCFD64E4}"/>
              </a:ext>
            </a:extLst>
          </p:cNvPr>
          <p:cNvPicPr>
            <a:picLocks noChangeAspect="1"/>
          </p:cNvPicPr>
          <p:nvPr/>
        </p:nvPicPr>
        <p:blipFill rotWithShape="1">
          <a:blip r:embed="rId2"/>
          <a:srcRect l="9567" t="5537" r="9624" b="8469"/>
          <a:stretch/>
        </p:blipFill>
        <p:spPr>
          <a:xfrm>
            <a:off x="482866" y="1624271"/>
            <a:ext cx="5349395" cy="1991036"/>
          </a:xfrm>
          <a:prstGeom prst="rect">
            <a:avLst/>
          </a:prstGeom>
        </p:spPr>
      </p:pic>
      <p:sp>
        <p:nvSpPr>
          <p:cNvPr id="14" name="TextBox 13">
            <a:extLst>
              <a:ext uri="{FF2B5EF4-FFF2-40B4-BE49-F238E27FC236}">
                <a16:creationId xmlns:a16="http://schemas.microsoft.com/office/drawing/2014/main" id="{AF1A48CA-6FCF-91C7-2DC6-9CDAA000C02B}"/>
              </a:ext>
            </a:extLst>
          </p:cNvPr>
          <p:cNvSpPr txBox="1"/>
          <p:nvPr/>
        </p:nvSpPr>
        <p:spPr>
          <a:xfrm>
            <a:off x="6713182" y="1712848"/>
            <a:ext cx="439759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Perturb-seq/CRISPR-seq construct</a:t>
            </a:r>
          </a:p>
          <a:p>
            <a:pPr marL="742950" lvl="1" indent="-285750">
              <a:buFont typeface="Arial"/>
              <a:buChar char="•"/>
            </a:pPr>
            <a:r>
              <a:rPr lang="en-US" sz="1400"/>
              <a:t>Produces two distinct transcripts: 1) sgRNA, and 2) a guide barcode, which is linked to a cell barcode</a:t>
            </a:r>
          </a:p>
          <a:p>
            <a:pPr lvl="1"/>
            <a:endParaRPr lang="en-US" sz="1400"/>
          </a:p>
          <a:p>
            <a:pPr marL="742950" lvl="1" indent="-285750">
              <a:buFont typeface="Arial"/>
              <a:buChar char="•"/>
            </a:pPr>
            <a:r>
              <a:rPr lang="en-US" sz="1400"/>
              <a:t>Guide barcode acts as a proxy for identity of sgRNA within cell, but errors can be induced by lentiviral recombination between the two</a:t>
            </a:r>
          </a:p>
        </p:txBody>
      </p:sp>
    </p:spTree>
    <p:extLst>
      <p:ext uri="{BB962C8B-B14F-4D97-AF65-F5344CB8AC3E}">
        <p14:creationId xmlns:p14="http://schemas.microsoft.com/office/powerpoint/2010/main" val="14621175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7405-066D-7F98-0BDE-48BA49128909}"/>
              </a:ext>
            </a:extLst>
          </p:cNvPr>
          <p:cNvSpPr>
            <a:spLocks noGrp="1"/>
          </p:cNvSpPr>
          <p:nvPr>
            <p:ph type="title"/>
          </p:nvPr>
        </p:nvSpPr>
        <p:spPr/>
        <p:txBody>
          <a:bodyPr>
            <a:normAutofit/>
          </a:bodyPr>
          <a:lstStyle/>
          <a:p>
            <a:r>
              <a:rPr lang="en-US"/>
              <a:t>Reading out guide assignment</a:t>
            </a:r>
          </a:p>
        </p:txBody>
      </p:sp>
      <p:sp>
        <p:nvSpPr>
          <p:cNvPr id="5" name="Slide Number Placeholder 4">
            <a:extLst>
              <a:ext uri="{FF2B5EF4-FFF2-40B4-BE49-F238E27FC236}">
                <a16:creationId xmlns:a16="http://schemas.microsoft.com/office/drawing/2014/main" id="{5F769210-0212-6966-5520-ED42A4A8E0BC}"/>
              </a:ext>
            </a:extLst>
          </p:cNvPr>
          <p:cNvSpPr>
            <a:spLocks noGrp="1"/>
          </p:cNvSpPr>
          <p:nvPr>
            <p:ph type="sldNum" sz="quarter" idx="12"/>
          </p:nvPr>
        </p:nvSpPr>
        <p:spPr/>
        <p:txBody>
          <a:bodyPr/>
          <a:lstStyle/>
          <a:p>
            <a:fld id="{371B65F6-4172-4674-96A7-FF623C1658F6}" type="slidenum">
              <a:rPr lang="en-US" smtClean="0"/>
              <a:t>137</a:t>
            </a:fld>
            <a:endParaRPr lang="en-US"/>
          </a:p>
        </p:txBody>
      </p:sp>
      <p:pic>
        <p:nvPicPr>
          <p:cNvPr id="12" name="Picture 12" descr="Timeline&#10;&#10;Description automatically generated">
            <a:extLst>
              <a:ext uri="{FF2B5EF4-FFF2-40B4-BE49-F238E27FC236}">
                <a16:creationId xmlns:a16="http://schemas.microsoft.com/office/drawing/2014/main" id="{C7830F10-FEE2-AD81-9425-8966DCFD64E4}"/>
              </a:ext>
            </a:extLst>
          </p:cNvPr>
          <p:cNvPicPr>
            <a:picLocks noChangeAspect="1"/>
          </p:cNvPicPr>
          <p:nvPr/>
        </p:nvPicPr>
        <p:blipFill rotWithShape="1">
          <a:blip r:embed="rId2"/>
          <a:srcRect l="9567" t="5537" r="9624" b="8469"/>
          <a:stretch/>
        </p:blipFill>
        <p:spPr>
          <a:xfrm>
            <a:off x="482866" y="1624271"/>
            <a:ext cx="5349395" cy="1991036"/>
          </a:xfrm>
          <a:prstGeom prst="rect">
            <a:avLst/>
          </a:prstGeom>
        </p:spPr>
      </p:pic>
      <p:sp>
        <p:nvSpPr>
          <p:cNvPr id="14" name="TextBox 13">
            <a:extLst>
              <a:ext uri="{FF2B5EF4-FFF2-40B4-BE49-F238E27FC236}">
                <a16:creationId xmlns:a16="http://schemas.microsoft.com/office/drawing/2014/main" id="{AF1A48CA-6FCF-91C7-2DC6-9CDAA000C02B}"/>
              </a:ext>
            </a:extLst>
          </p:cNvPr>
          <p:cNvSpPr txBox="1"/>
          <p:nvPr/>
        </p:nvSpPr>
        <p:spPr>
          <a:xfrm>
            <a:off x="6713182" y="1712848"/>
            <a:ext cx="439759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Perturb-seq/CRISPR-seq construct</a:t>
            </a:r>
          </a:p>
          <a:p>
            <a:pPr marL="742950" lvl="1" indent="-285750">
              <a:buFont typeface="Arial"/>
              <a:buChar char="•"/>
            </a:pPr>
            <a:r>
              <a:rPr lang="en-US" sz="1400"/>
              <a:t>Produces two distinct transcripts: 1) sgRNA, and 2) a guide barcode, which is linked to a cell barcode</a:t>
            </a:r>
          </a:p>
          <a:p>
            <a:pPr lvl="1"/>
            <a:endParaRPr lang="en-US" sz="1400"/>
          </a:p>
          <a:p>
            <a:pPr marL="742950" lvl="1" indent="-285750">
              <a:buFont typeface="Arial"/>
              <a:buChar char="•"/>
            </a:pPr>
            <a:r>
              <a:rPr lang="en-US" sz="1400"/>
              <a:t>Guide barcode acts as a proxy for identity of sgRNA within cell, but errors can be induced by lentiviral recombination between the two</a:t>
            </a:r>
          </a:p>
        </p:txBody>
      </p:sp>
      <p:sp>
        <p:nvSpPr>
          <p:cNvPr id="3" name="TextBox 2">
            <a:extLst>
              <a:ext uri="{FF2B5EF4-FFF2-40B4-BE49-F238E27FC236}">
                <a16:creationId xmlns:a16="http://schemas.microsoft.com/office/drawing/2014/main" id="{FC2B5D02-DE43-04C6-51C9-5D6608064459}"/>
              </a:ext>
            </a:extLst>
          </p:cNvPr>
          <p:cNvSpPr txBox="1"/>
          <p:nvPr/>
        </p:nvSpPr>
        <p:spPr>
          <a:xfrm>
            <a:off x="608762" y="4419842"/>
            <a:ext cx="439759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CROP-seq construct</a:t>
            </a:r>
            <a:endParaRPr lang="en-US"/>
          </a:p>
          <a:p>
            <a:pPr marL="742950" lvl="1" indent="-285750">
              <a:buFont typeface="Arial"/>
              <a:buChar char="•"/>
            </a:pPr>
            <a:r>
              <a:rPr lang="en-US" sz="1400"/>
              <a:t>Produces a singular transcript that encodes the sgRNA, allowing the sgRNA to be directly detected when performing scRNA-seq on each cell</a:t>
            </a:r>
          </a:p>
          <a:p>
            <a:pPr lvl="1"/>
            <a:endParaRPr lang="en-US" sz="1400"/>
          </a:p>
          <a:p>
            <a:pPr marL="742950" lvl="1" indent="-285750">
              <a:buFont typeface="Arial"/>
              <a:buChar char="•"/>
            </a:pPr>
            <a:r>
              <a:rPr lang="en-US" sz="1400"/>
              <a:t>Addresses lentiviral recombination problem, but causes identification of sgRNA to be linked to transcriptomic sequencing depth</a:t>
            </a:r>
          </a:p>
        </p:txBody>
      </p:sp>
      <p:pic>
        <p:nvPicPr>
          <p:cNvPr id="4" name="Picture 5" descr="Diagram, timeline&#10;&#10;Description automatically generated">
            <a:extLst>
              <a:ext uri="{FF2B5EF4-FFF2-40B4-BE49-F238E27FC236}">
                <a16:creationId xmlns:a16="http://schemas.microsoft.com/office/drawing/2014/main" id="{04F562BC-9767-424F-3A8B-EAD846198D91}"/>
              </a:ext>
            </a:extLst>
          </p:cNvPr>
          <p:cNvPicPr>
            <a:picLocks noChangeAspect="1"/>
          </p:cNvPicPr>
          <p:nvPr/>
        </p:nvPicPr>
        <p:blipFill>
          <a:blip r:embed="rId3"/>
          <a:stretch>
            <a:fillRect/>
          </a:stretch>
        </p:blipFill>
        <p:spPr>
          <a:xfrm>
            <a:off x="5970543" y="3875768"/>
            <a:ext cx="5445984" cy="2621768"/>
          </a:xfrm>
          <a:prstGeom prst="rect">
            <a:avLst/>
          </a:prstGeom>
        </p:spPr>
      </p:pic>
    </p:spTree>
    <p:extLst>
      <p:ext uri="{BB962C8B-B14F-4D97-AF65-F5344CB8AC3E}">
        <p14:creationId xmlns:p14="http://schemas.microsoft.com/office/powerpoint/2010/main" val="7912717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7405-066D-7F98-0BDE-48BA49128909}"/>
              </a:ext>
            </a:extLst>
          </p:cNvPr>
          <p:cNvSpPr>
            <a:spLocks noGrp="1"/>
          </p:cNvSpPr>
          <p:nvPr>
            <p:ph type="title"/>
          </p:nvPr>
        </p:nvSpPr>
        <p:spPr/>
        <p:txBody>
          <a:bodyPr>
            <a:normAutofit/>
          </a:bodyPr>
          <a:lstStyle/>
          <a:p>
            <a:r>
              <a:rPr lang="en-US"/>
              <a:t>Reading out guide assignment</a:t>
            </a:r>
          </a:p>
        </p:txBody>
      </p:sp>
      <p:sp>
        <p:nvSpPr>
          <p:cNvPr id="5" name="Slide Number Placeholder 4">
            <a:extLst>
              <a:ext uri="{FF2B5EF4-FFF2-40B4-BE49-F238E27FC236}">
                <a16:creationId xmlns:a16="http://schemas.microsoft.com/office/drawing/2014/main" id="{5F769210-0212-6966-5520-ED42A4A8E0BC}"/>
              </a:ext>
            </a:extLst>
          </p:cNvPr>
          <p:cNvSpPr>
            <a:spLocks noGrp="1"/>
          </p:cNvSpPr>
          <p:nvPr>
            <p:ph type="sldNum" sz="quarter" idx="12"/>
          </p:nvPr>
        </p:nvSpPr>
        <p:spPr/>
        <p:txBody>
          <a:bodyPr/>
          <a:lstStyle/>
          <a:p>
            <a:fld id="{371B65F6-4172-4674-96A7-FF623C1658F6}" type="slidenum">
              <a:rPr lang="en-US" smtClean="0"/>
              <a:t>138</a:t>
            </a:fld>
            <a:endParaRPr lang="en-US"/>
          </a:p>
        </p:txBody>
      </p:sp>
      <p:grpSp>
        <p:nvGrpSpPr>
          <p:cNvPr id="9" name="Group 8">
            <a:extLst>
              <a:ext uri="{FF2B5EF4-FFF2-40B4-BE49-F238E27FC236}">
                <a16:creationId xmlns:a16="http://schemas.microsoft.com/office/drawing/2014/main" id="{0C6E67A1-8EC6-EE80-DFB5-4BAC32C94CD8}"/>
              </a:ext>
            </a:extLst>
          </p:cNvPr>
          <p:cNvGrpSpPr/>
          <p:nvPr/>
        </p:nvGrpSpPr>
        <p:grpSpPr>
          <a:xfrm>
            <a:off x="455490" y="2048573"/>
            <a:ext cx="6052362" cy="2001550"/>
            <a:chOff x="578304" y="3534194"/>
            <a:chExt cx="6198890" cy="2275113"/>
          </a:xfrm>
        </p:grpSpPr>
        <p:pic>
          <p:nvPicPr>
            <p:cNvPr id="7" name="Picture 5">
              <a:extLst>
                <a:ext uri="{FF2B5EF4-FFF2-40B4-BE49-F238E27FC236}">
                  <a16:creationId xmlns:a16="http://schemas.microsoft.com/office/drawing/2014/main" id="{E5557EEB-1E73-3602-C756-E402852DB6E9}"/>
                </a:ext>
              </a:extLst>
            </p:cNvPr>
            <p:cNvPicPr>
              <a:picLocks noChangeAspect="1"/>
            </p:cNvPicPr>
            <p:nvPr/>
          </p:nvPicPr>
          <p:blipFill>
            <a:blip r:embed="rId3"/>
            <a:stretch>
              <a:fillRect/>
            </a:stretch>
          </p:blipFill>
          <p:spPr>
            <a:xfrm>
              <a:off x="578304" y="3534194"/>
              <a:ext cx="6198890" cy="2275113"/>
            </a:xfrm>
            <a:prstGeom prst="rect">
              <a:avLst/>
            </a:prstGeom>
          </p:spPr>
        </p:pic>
        <p:sp>
          <p:nvSpPr>
            <p:cNvPr id="8" name="Rectangle 7">
              <a:extLst>
                <a:ext uri="{FF2B5EF4-FFF2-40B4-BE49-F238E27FC236}">
                  <a16:creationId xmlns:a16="http://schemas.microsoft.com/office/drawing/2014/main" id="{B70D1200-12B2-BCCF-7E8D-E91B9BF283DF}"/>
                </a:ext>
              </a:extLst>
            </p:cNvPr>
            <p:cNvSpPr/>
            <p:nvPr/>
          </p:nvSpPr>
          <p:spPr>
            <a:xfrm>
              <a:off x="581129" y="3599820"/>
              <a:ext cx="410308" cy="410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065E9A3-B983-9649-CA9D-9643BFCCAB9A}"/>
              </a:ext>
            </a:extLst>
          </p:cNvPr>
          <p:cNvGrpSpPr/>
          <p:nvPr/>
        </p:nvGrpSpPr>
        <p:grpSpPr>
          <a:xfrm>
            <a:off x="6898539" y="1856159"/>
            <a:ext cx="4747455" cy="2044337"/>
            <a:chOff x="6898539" y="1856159"/>
            <a:chExt cx="4747455" cy="2044337"/>
          </a:xfrm>
        </p:grpSpPr>
        <p:sp>
          <p:nvSpPr>
            <p:cNvPr id="14" name="TextBox 13">
              <a:extLst>
                <a:ext uri="{FF2B5EF4-FFF2-40B4-BE49-F238E27FC236}">
                  <a16:creationId xmlns:a16="http://schemas.microsoft.com/office/drawing/2014/main" id="{AF1A48CA-6FCF-91C7-2DC6-9CDAA000C02B}"/>
                </a:ext>
              </a:extLst>
            </p:cNvPr>
            <p:cNvSpPr txBox="1"/>
            <p:nvPr/>
          </p:nvSpPr>
          <p:spPr>
            <a:xfrm>
              <a:off x="7048825" y="2619991"/>
              <a:ext cx="45971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Direct capture Perturb-seq construct</a:t>
              </a:r>
            </a:p>
            <a:p>
              <a:pPr marL="742950" lvl="1" indent="-285750">
                <a:buFont typeface="Arial"/>
                <a:buChar char="•"/>
              </a:pPr>
              <a:r>
                <a:rPr lang="en-US" sz="1400"/>
                <a:t>&lt;LUCAS FILL IN&gt; </a:t>
              </a:r>
              <a:endParaRPr lang="en-US"/>
            </a:p>
          </p:txBody>
        </p:sp>
        <p:grpSp>
          <p:nvGrpSpPr>
            <p:cNvPr id="10" name="Group 9">
              <a:extLst>
                <a:ext uri="{FF2B5EF4-FFF2-40B4-BE49-F238E27FC236}">
                  <a16:creationId xmlns:a16="http://schemas.microsoft.com/office/drawing/2014/main" id="{A9F13BF7-B118-288F-6F82-B16DFF98FD58}"/>
                </a:ext>
              </a:extLst>
            </p:cNvPr>
            <p:cNvGrpSpPr/>
            <p:nvPr/>
          </p:nvGrpSpPr>
          <p:grpSpPr>
            <a:xfrm>
              <a:off x="6898539" y="1856159"/>
              <a:ext cx="4643716" cy="2044337"/>
              <a:chOff x="6793276" y="2590055"/>
              <a:chExt cx="4643716" cy="2044337"/>
            </a:xfrm>
          </p:grpSpPr>
          <p:pic>
            <p:nvPicPr>
              <p:cNvPr id="11" name="Picture 3" descr="Diagram&#10;&#10;Description automatically generated">
                <a:extLst>
                  <a:ext uri="{FF2B5EF4-FFF2-40B4-BE49-F238E27FC236}">
                    <a16:creationId xmlns:a16="http://schemas.microsoft.com/office/drawing/2014/main" id="{053936C4-B752-2342-C59B-DFDFDED4C9BE}"/>
                  </a:ext>
                </a:extLst>
              </p:cNvPr>
              <p:cNvPicPr>
                <a:picLocks noChangeAspect="1"/>
              </p:cNvPicPr>
              <p:nvPr/>
            </p:nvPicPr>
            <p:blipFill>
              <a:blip r:embed="rId4"/>
              <a:stretch>
                <a:fillRect/>
              </a:stretch>
            </p:blipFill>
            <p:spPr>
              <a:xfrm>
                <a:off x="6793276" y="2590055"/>
                <a:ext cx="4643716" cy="2044337"/>
              </a:xfrm>
              <a:prstGeom prst="rect">
                <a:avLst/>
              </a:prstGeom>
            </p:spPr>
          </p:pic>
          <p:sp>
            <p:nvSpPr>
              <p:cNvPr id="12" name="Rectangle 11">
                <a:extLst>
                  <a:ext uri="{FF2B5EF4-FFF2-40B4-BE49-F238E27FC236}">
                    <a16:creationId xmlns:a16="http://schemas.microsoft.com/office/drawing/2014/main" id="{82656716-9D5B-51D7-F783-DC294CB3D7AA}"/>
                  </a:ext>
                </a:extLst>
              </p:cNvPr>
              <p:cNvSpPr/>
              <p:nvPr/>
            </p:nvSpPr>
            <p:spPr>
              <a:xfrm>
                <a:off x="10472501" y="2934196"/>
                <a:ext cx="624781" cy="205054"/>
              </a:xfrm>
              <a:prstGeom prst="rect">
                <a:avLst/>
              </a:prstGeom>
              <a:noFill/>
              <a:ln>
                <a:solidFill>
                  <a:srgbClr val="F2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C567325B-F027-1619-65CD-62D28B5942B7}"/>
                </a:ext>
              </a:extLst>
            </p:cNvPr>
            <p:cNvSpPr/>
            <p:nvPr/>
          </p:nvSpPr>
          <p:spPr>
            <a:xfrm>
              <a:off x="8946381" y="2720590"/>
              <a:ext cx="2361362" cy="1130439"/>
            </a:xfrm>
            <a:prstGeom prst="roundRect">
              <a:avLst/>
            </a:prstGeom>
            <a:solidFill>
              <a:srgbClr val="9CE8F7">
                <a:alpha val="15000"/>
              </a:srgbClr>
            </a:solidFill>
            <a:ln>
              <a:solidFill>
                <a:srgbClr val="385D8A">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09354EE-88C9-43F5-A701-0C6825936747}"/>
              </a:ext>
            </a:extLst>
          </p:cNvPr>
          <p:cNvSpPr txBox="1"/>
          <p:nvPr/>
        </p:nvSpPr>
        <p:spPr>
          <a:xfrm>
            <a:off x="735060" y="4360903"/>
            <a:ext cx="109145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Direct-capture Perturb-Seq</a:t>
            </a:r>
            <a:endParaRPr lang="en-US"/>
          </a:p>
          <a:p>
            <a:pPr marL="285750" indent="-285750">
              <a:buFont typeface="Arial"/>
              <a:buChar char="•"/>
            </a:pPr>
            <a:r>
              <a:rPr lang="en-US" sz="1400"/>
              <a:t>Allows</a:t>
            </a:r>
            <a:r>
              <a:rPr lang="en-US" sz="1400">
                <a:ea typeface="+mn-lt"/>
                <a:cs typeface="+mn-lt"/>
              </a:rPr>
              <a:t> the barcoding of </a:t>
            </a:r>
            <a:r>
              <a:rPr lang="en-US" sz="1400" err="1">
                <a:ea typeface="+mn-lt"/>
                <a:cs typeface="+mn-lt"/>
              </a:rPr>
              <a:t>nonpolyadenylated</a:t>
            </a:r>
            <a:r>
              <a:rPr lang="en-US" sz="1400">
                <a:ea typeface="+mn-lt"/>
                <a:cs typeface="+mn-lt"/>
              </a:rPr>
              <a:t> sgRNAs by addition of guide-specific primers during RT</a:t>
            </a:r>
            <a:endParaRPr lang="en-US">
              <a:ea typeface="맑은 고딕"/>
              <a:cs typeface="+mn-lt"/>
            </a:endParaRPr>
          </a:p>
          <a:p>
            <a:endParaRPr lang="en-US" sz="1400">
              <a:ea typeface="+mn-lt"/>
              <a:cs typeface="+mn-lt"/>
            </a:endParaRPr>
          </a:p>
          <a:p>
            <a:pPr marL="285750" indent="-285750">
              <a:buFont typeface="Arial"/>
              <a:buChar char="•"/>
            </a:pPr>
            <a:r>
              <a:rPr lang="en-US" sz="1400">
                <a:ea typeface="+mn-lt"/>
                <a:cs typeface="+mn-lt"/>
              </a:rPr>
              <a:t>Target-specific primers anneal to </a:t>
            </a:r>
            <a:r>
              <a:rPr lang="en-US" sz="1400" b="1">
                <a:ea typeface="+mn-lt"/>
                <a:cs typeface="+mn-lt"/>
              </a:rPr>
              <a:t>capture sequences</a:t>
            </a:r>
            <a:r>
              <a:rPr lang="en-US" sz="1400">
                <a:ea typeface="+mn-lt"/>
                <a:cs typeface="+mn-lt"/>
              </a:rPr>
              <a:t> in modified sgRNA constant regions and thus enable RT of sgRNAs and efficient recording of sgRNA sequences</a:t>
            </a:r>
            <a:endParaRPr lang="en-US">
              <a:ea typeface="맑은 고딕"/>
              <a:cs typeface="+mn-lt"/>
            </a:endParaRPr>
          </a:p>
          <a:p>
            <a:endParaRPr lang="en-US" sz="1400" b="1"/>
          </a:p>
        </p:txBody>
      </p:sp>
    </p:spTree>
    <p:extLst>
      <p:ext uri="{BB962C8B-B14F-4D97-AF65-F5344CB8AC3E}">
        <p14:creationId xmlns:p14="http://schemas.microsoft.com/office/powerpoint/2010/main" val="38678983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7405-066D-7F98-0BDE-48BA49128909}"/>
              </a:ext>
            </a:extLst>
          </p:cNvPr>
          <p:cNvSpPr>
            <a:spLocks noGrp="1"/>
          </p:cNvSpPr>
          <p:nvPr>
            <p:ph type="title"/>
          </p:nvPr>
        </p:nvSpPr>
        <p:spPr/>
        <p:txBody>
          <a:bodyPr>
            <a:normAutofit/>
          </a:bodyPr>
          <a:lstStyle/>
          <a:p>
            <a:r>
              <a:rPr lang="en-US"/>
              <a:t>Obtaining readout of single-cell pooled CRISPR screens  </a:t>
            </a:r>
          </a:p>
        </p:txBody>
      </p:sp>
      <p:sp>
        <p:nvSpPr>
          <p:cNvPr id="5" name="Slide Number Placeholder 4">
            <a:extLst>
              <a:ext uri="{FF2B5EF4-FFF2-40B4-BE49-F238E27FC236}">
                <a16:creationId xmlns:a16="http://schemas.microsoft.com/office/drawing/2014/main" id="{5F769210-0212-6966-5520-ED42A4A8E0BC}"/>
              </a:ext>
            </a:extLst>
          </p:cNvPr>
          <p:cNvSpPr>
            <a:spLocks noGrp="1"/>
          </p:cNvSpPr>
          <p:nvPr>
            <p:ph type="sldNum" sz="quarter" idx="12"/>
          </p:nvPr>
        </p:nvSpPr>
        <p:spPr/>
        <p:txBody>
          <a:bodyPr/>
          <a:lstStyle/>
          <a:p>
            <a:fld id="{371B65F6-4172-4674-96A7-FF623C1658F6}" type="slidenum">
              <a:rPr lang="en-US" smtClean="0"/>
              <a:t>139</a:t>
            </a:fld>
            <a:endParaRPr lang="en-US"/>
          </a:p>
        </p:txBody>
      </p:sp>
      <p:pic>
        <p:nvPicPr>
          <p:cNvPr id="6" name="Picture 6" descr="Diagram&#10;&#10;Description automatically generated">
            <a:extLst>
              <a:ext uri="{FF2B5EF4-FFF2-40B4-BE49-F238E27FC236}">
                <a16:creationId xmlns:a16="http://schemas.microsoft.com/office/drawing/2014/main" id="{84B40C0E-B786-5863-72AD-AF9D04E1386C}"/>
              </a:ext>
            </a:extLst>
          </p:cNvPr>
          <p:cNvPicPr>
            <a:picLocks noChangeAspect="1"/>
          </p:cNvPicPr>
          <p:nvPr/>
        </p:nvPicPr>
        <p:blipFill>
          <a:blip r:embed="rId2"/>
          <a:stretch>
            <a:fillRect/>
          </a:stretch>
        </p:blipFill>
        <p:spPr>
          <a:xfrm>
            <a:off x="773969" y="1670171"/>
            <a:ext cx="10063491" cy="3902167"/>
          </a:xfrm>
          <a:prstGeom prst="rect">
            <a:avLst/>
          </a:prstGeom>
        </p:spPr>
      </p:pic>
      <p:sp>
        <p:nvSpPr>
          <p:cNvPr id="8" name="TextBox 7">
            <a:extLst>
              <a:ext uri="{FF2B5EF4-FFF2-40B4-BE49-F238E27FC236}">
                <a16:creationId xmlns:a16="http://schemas.microsoft.com/office/drawing/2014/main" id="{1E8B8CBE-7D37-2034-189D-71B1319505A4}"/>
              </a:ext>
            </a:extLst>
          </p:cNvPr>
          <p:cNvSpPr txBox="1"/>
          <p:nvPr/>
        </p:nvSpPr>
        <p:spPr>
          <a:xfrm>
            <a:off x="827679" y="5927002"/>
            <a:ext cx="1043769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Essentially, scRNA-seq w/ an additional readout of genotype!</a:t>
            </a:r>
          </a:p>
        </p:txBody>
      </p:sp>
    </p:spTree>
    <p:extLst>
      <p:ext uri="{BB962C8B-B14F-4D97-AF65-F5344CB8AC3E}">
        <p14:creationId xmlns:p14="http://schemas.microsoft.com/office/powerpoint/2010/main" val="2505825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8CD34F-6664-4183-B660-8B15FBEBEEAF}"/>
              </a:ext>
            </a:extLst>
          </p:cNvPr>
          <p:cNvSpPr>
            <a:spLocks noGrp="1"/>
          </p:cNvSpPr>
          <p:nvPr>
            <p:ph type="sldNum" sz="quarter" idx="12"/>
          </p:nvPr>
        </p:nvSpPr>
        <p:spPr/>
        <p:txBody>
          <a:bodyPr/>
          <a:lstStyle/>
          <a:p>
            <a:fld id="{371B65F6-4172-4674-96A7-FF623C1658F6}" type="slidenum">
              <a:rPr lang="en-US" smtClean="0"/>
              <a:t>14</a:t>
            </a:fld>
            <a:endParaRPr lang="en-US"/>
          </a:p>
        </p:txBody>
      </p:sp>
      <p:pic>
        <p:nvPicPr>
          <p:cNvPr id="11" name="Picture 11" descr="A picture containing text, antenna&#10;&#10;Description automatically generated">
            <a:extLst>
              <a:ext uri="{FF2B5EF4-FFF2-40B4-BE49-F238E27FC236}">
                <a16:creationId xmlns:a16="http://schemas.microsoft.com/office/drawing/2014/main" id="{A75B4AF6-1CFD-998B-AF2C-E8F4B5D75935}"/>
              </a:ext>
            </a:extLst>
          </p:cNvPr>
          <p:cNvPicPr>
            <a:picLocks noChangeAspect="1"/>
          </p:cNvPicPr>
          <p:nvPr/>
        </p:nvPicPr>
        <p:blipFill rotWithShape="1">
          <a:blip r:embed="rId3"/>
          <a:srcRect l="59332" r="98"/>
          <a:stretch/>
        </p:blipFill>
        <p:spPr>
          <a:xfrm>
            <a:off x="8758571" y="3451281"/>
            <a:ext cx="2875410" cy="3042925"/>
          </a:xfrm>
          <a:prstGeom prst="rect">
            <a:avLst/>
          </a:prstGeom>
        </p:spPr>
      </p:pic>
      <p:pic>
        <p:nvPicPr>
          <p:cNvPr id="14" name="Picture 14">
            <a:extLst>
              <a:ext uri="{FF2B5EF4-FFF2-40B4-BE49-F238E27FC236}">
                <a16:creationId xmlns:a16="http://schemas.microsoft.com/office/drawing/2014/main" id="{3BE76201-2ABD-2D11-C035-C3460A7D8E32}"/>
              </a:ext>
            </a:extLst>
          </p:cNvPr>
          <p:cNvPicPr>
            <a:picLocks noChangeAspect="1"/>
          </p:cNvPicPr>
          <p:nvPr/>
        </p:nvPicPr>
        <p:blipFill rotWithShape="1">
          <a:blip r:embed="rId4"/>
          <a:srcRect b="74806"/>
          <a:stretch/>
        </p:blipFill>
        <p:spPr>
          <a:xfrm>
            <a:off x="642681" y="3984498"/>
            <a:ext cx="7628269" cy="2364148"/>
          </a:xfrm>
          <a:prstGeom prst="rect">
            <a:avLst/>
          </a:prstGeom>
        </p:spPr>
      </p:pic>
      <p:sp>
        <p:nvSpPr>
          <p:cNvPr id="16" name="Rectangle 15">
            <a:extLst>
              <a:ext uri="{FF2B5EF4-FFF2-40B4-BE49-F238E27FC236}">
                <a16:creationId xmlns:a16="http://schemas.microsoft.com/office/drawing/2014/main" id="{DFDC5368-A6C6-9DE6-07E4-E6A02DA285E5}"/>
              </a:ext>
            </a:extLst>
          </p:cNvPr>
          <p:cNvSpPr/>
          <p:nvPr/>
        </p:nvSpPr>
        <p:spPr>
          <a:xfrm>
            <a:off x="527400" y="3746858"/>
            <a:ext cx="1209841" cy="47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287872-7FF4-17D2-D909-B605B0295AFE}"/>
              </a:ext>
            </a:extLst>
          </p:cNvPr>
          <p:cNvSpPr/>
          <p:nvPr/>
        </p:nvSpPr>
        <p:spPr>
          <a:xfrm>
            <a:off x="8153307" y="3427881"/>
            <a:ext cx="1209841" cy="47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4CBF0BD-F5E5-6841-9837-861D57F31787}"/>
              </a:ext>
            </a:extLst>
          </p:cNvPr>
          <p:cNvGrpSpPr/>
          <p:nvPr/>
        </p:nvGrpSpPr>
        <p:grpSpPr>
          <a:xfrm>
            <a:off x="1132958" y="2275958"/>
            <a:ext cx="10494942" cy="1471255"/>
            <a:chOff x="1316074" y="2110563"/>
            <a:chExt cx="10494942" cy="1471255"/>
          </a:xfrm>
        </p:grpSpPr>
        <p:pic>
          <p:nvPicPr>
            <p:cNvPr id="5" name="Picture 10" descr="Graphical user interface, text, application&#10;&#10;Description automatically generated">
              <a:extLst>
                <a:ext uri="{FF2B5EF4-FFF2-40B4-BE49-F238E27FC236}">
                  <a16:creationId xmlns:a16="http://schemas.microsoft.com/office/drawing/2014/main" id="{9E11134A-4980-6770-515C-3F34076B79A5}"/>
                </a:ext>
              </a:extLst>
            </p:cNvPr>
            <p:cNvPicPr>
              <a:picLocks noChangeAspect="1"/>
            </p:cNvPicPr>
            <p:nvPr/>
          </p:nvPicPr>
          <p:blipFill rotWithShape="1">
            <a:blip r:embed="rId5"/>
            <a:srcRect t="21831"/>
            <a:stretch/>
          </p:blipFill>
          <p:spPr>
            <a:xfrm>
              <a:off x="3106618" y="2269923"/>
              <a:ext cx="8704398" cy="1311895"/>
            </a:xfrm>
            <a:prstGeom prst="rect">
              <a:avLst/>
            </a:prstGeom>
          </p:spPr>
        </p:pic>
        <p:pic>
          <p:nvPicPr>
            <p:cNvPr id="6" name="Picture 13" descr="Logo, company name&#10;&#10;Description automatically generated">
              <a:extLst>
                <a:ext uri="{FF2B5EF4-FFF2-40B4-BE49-F238E27FC236}">
                  <a16:creationId xmlns:a16="http://schemas.microsoft.com/office/drawing/2014/main" id="{45EDBBD8-3D7F-FDAC-7473-1087737CF9BD}"/>
                </a:ext>
              </a:extLst>
            </p:cNvPr>
            <p:cNvPicPr>
              <a:picLocks noChangeAspect="1"/>
            </p:cNvPicPr>
            <p:nvPr/>
          </p:nvPicPr>
          <p:blipFill>
            <a:blip r:embed="rId6"/>
            <a:stretch>
              <a:fillRect/>
            </a:stretch>
          </p:blipFill>
          <p:spPr>
            <a:xfrm>
              <a:off x="1316074" y="2110563"/>
              <a:ext cx="1467295" cy="1467295"/>
            </a:xfrm>
            <a:prstGeom prst="rect">
              <a:avLst/>
            </a:prstGeom>
          </p:spPr>
        </p:pic>
      </p:grpSp>
      <p:sp>
        <p:nvSpPr>
          <p:cNvPr id="12" name="Title 1">
            <a:extLst>
              <a:ext uri="{FF2B5EF4-FFF2-40B4-BE49-F238E27FC236}">
                <a16:creationId xmlns:a16="http://schemas.microsoft.com/office/drawing/2014/main" id="{523AAE73-91BA-4A13-960A-05FD370D5D87}"/>
              </a:ext>
            </a:extLst>
          </p:cNvPr>
          <p:cNvSpPr>
            <a:spLocks noGrp="1"/>
          </p:cNvSpPr>
          <p:nvPr>
            <p:ph type="title"/>
          </p:nvPr>
        </p:nvSpPr>
        <p:spPr>
          <a:xfrm>
            <a:off x="609600" y="533403"/>
            <a:ext cx="10972800" cy="1178769"/>
          </a:xfrm>
        </p:spPr>
        <p:txBody>
          <a:bodyPr>
            <a:normAutofit fontScale="90000"/>
          </a:bodyPr>
          <a:lstStyle/>
          <a:p>
            <a:r>
              <a:rPr lang="en-US"/>
              <a:t>With individual, targeted guides, we can precisely induce genetic edits to study specific biological hypotheses...</a:t>
            </a:r>
          </a:p>
        </p:txBody>
      </p:sp>
    </p:spTree>
    <p:extLst>
      <p:ext uri="{BB962C8B-B14F-4D97-AF65-F5344CB8AC3E}">
        <p14:creationId xmlns:p14="http://schemas.microsoft.com/office/powerpoint/2010/main" val="24984149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14"/>
        <p:cNvGrpSpPr/>
        <p:nvPr/>
      </p:nvGrpSpPr>
      <p:grpSpPr>
        <a:xfrm>
          <a:off x="0" y="0"/>
          <a:ext cx="0" cy="0"/>
          <a:chOff x="0" y="0"/>
          <a:chExt cx="0" cy="0"/>
        </a:xfrm>
      </p:grpSpPr>
      <p:grpSp>
        <p:nvGrpSpPr>
          <p:cNvPr id="715" name="Google Shape;715;p88"/>
          <p:cNvGrpSpPr/>
          <p:nvPr/>
        </p:nvGrpSpPr>
        <p:grpSpPr>
          <a:xfrm>
            <a:off x="299494" y="1203673"/>
            <a:ext cx="6454476" cy="5257908"/>
            <a:chOff x="0" y="0"/>
            <a:chExt cx="12908951" cy="10515816"/>
          </a:xfrm>
        </p:grpSpPr>
        <p:pic>
          <p:nvPicPr>
            <p:cNvPr id="716" name="Google Shape;716;p88" descr="Image"/>
            <p:cNvPicPr preferRelativeResize="0"/>
            <p:nvPr/>
          </p:nvPicPr>
          <p:blipFill rotWithShape="1">
            <a:blip r:embed="rId4">
              <a:alphaModFix/>
            </a:blip>
            <a:srcRect/>
            <a:stretch/>
          </p:blipFill>
          <p:spPr>
            <a:xfrm>
              <a:off x="0" y="136490"/>
              <a:ext cx="12332230" cy="10379326"/>
            </a:xfrm>
            <a:prstGeom prst="rect">
              <a:avLst/>
            </a:prstGeom>
            <a:noFill/>
            <a:ln>
              <a:noFill/>
            </a:ln>
          </p:spPr>
        </p:pic>
        <p:sp>
          <p:nvSpPr>
            <p:cNvPr id="717" name="Google Shape;717;p88"/>
            <p:cNvSpPr/>
            <p:nvPr/>
          </p:nvSpPr>
          <p:spPr>
            <a:xfrm>
              <a:off x="9853062" y="0"/>
              <a:ext cx="3055889" cy="572393"/>
            </a:xfrm>
            <a:prstGeom prst="rect">
              <a:avLst/>
            </a:prstGeom>
            <a:solidFill>
              <a:srgbClr val="FFFFFF"/>
            </a:solidFill>
            <a:ln>
              <a:noFill/>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grpSp>
      <p:sp>
        <p:nvSpPr>
          <p:cNvPr id="720" name="Google Shape;720;p88"/>
          <p:cNvSpPr/>
          <p:nvPr/>
        </p:nvSpPr>
        <p:spPr>
          <a:xfrm>
            <a:off x="6601975" y="1879375"/>
            <a:ext cx="5289453" cy="1648773"/>
          </a:xfrm>
          <a:prstGeom prst="rect">
            <a:avLst/>
          </a:prstGeom>
          <a:noFill/>
          <a:ln>
            <a:noFill/>
          </a:ln>
        </p:spPr>
        <p:txBody>
          <a:bodyPr spcFirstLastPara="1" wrap="square" lIns="57167" tIns="57167" rIns="57167" bIns="57167" anchor="t" anchorCtr="0">
            <a:noAutofit/>
          </a:bodyPr>
          <a:lstStyle/>
          <a:p>
            <a:pPr>
              <a:buSzPts val="1100"/>
            </a:pPr>
            <a:r>
              <a:rPr lang="en" sz="1450" b="1" u="sng">
                <a:latin typeface="Bierstadt"/>
                <a:ea typeface="Helvetica Neue"/>
                <a:cs typeface="Helvetica Neue"/>
                <a:sym typeface="Helvetica Neue"/>
              </a:rPr>
              <a:t>Design Decisions</a:t>
            </a:r>
            <a:endParaRPr lang="en-US" sz="1450">
              <a:latin typeface="Bierstadt"/>
            </a:endParaRPr>
          </a:p>
          <a:p>
            <a:pPr>
              <a:spcBef>
                <a:spcPts val="533"/>
              </a:spcBef>
              <a:buClr>
                <a:srgbClr val="B51A00"/>
              </a:buClr>
              <a:buSzPts val="1100"/>
            </a:pPr>
            <a:r>
              <a:rPr lang="en" sz="1450" b="1">
                <a:latin typeface="Bierstadt"/>
                <a:ea typeface="Helvetica Neue"/>
                <a:cs typeface="Helvetica Neue"/>
                <a:sym typeface="Helvetica Neue"/>
              </a:rPr>
              <a:t>What kind of perturbations are we interested in studying? </a:t>
            </a:r>
            <a:endParaRPr sz="1200">
              <a:latin typeface="Bierstadt" panose="020B0004020202020204" pitchFamily="34" charset="0"/>
              <a:ea typeface="Helvetica Neue"/>
              <a:cs typeface="Helvetica Neue"/>
            </a:endParaRPr>
          </a:p>
          <a:p>
            <a:pPr>
              <a:spcBef>
                <a:spcPts val="533"/>
              </a:spcBef>
              <a:buSzPts val="1100"/>
            </a:pPr>
            <a:r>
              <a:rPr lang="en" sz="1450" b="1" u="sng">
                <a:latin typeface="Bierstadt"/>
                <a:ea typeface="Helvetica Neue"/>
                <a:cs typeface="Helvetica Neue"/>
                <a:sym typeface="Helvetica Neue"/>
              </a:rPr>
              <a:t>Analysis Considerations</a:t>
            </a:r>
            <a:endParaRPr sz="1450">
              <a:latin typeface="Bierstadt"/>
            </a:endParaRPr>
          </a:p>
          <a:p>
            <a:pPr>
              <a:spcBef>
                <a:spcPts val="533"/>
              </a:spcBef>
              <a:buClr>
                <a:srgbClr val="B51A00"/>
              </a:buClr>
              <a:buSzPts val="1100"/>
            </a:pPr>
            <a:r>
              <a:rPr lang="en" sz="1450" b="1">
                <a:latin typeface="Bierstadt"/>
                <a:ea typeface="Helvetica Neue"/>
                <a:cs typeface="Helvetica Neue"/>
                <a:sym typeface="Helvetica Neue"/>
              </a:rPr>
              <a:t>How do we maximize statistical power?</a:t>
            </a:r>
            <a:endParaRPr sz="1450">
              <a:latin typeface="Bierstadt"/>
            </a:endParaRPr>
          </a:p>
        </p:txBody>
      </p:sp>
      <p:sp>
        <p:nvSpPr>
          <p:cNvPr id="4" name="Google Shape;706;p87">
            <a:extLst>
              <a:ext uri="{FF2B5EF4-FFF2-40B4-BE49-F238E27FC236}">
                <a16:creationId xmlns:a16="http://schemas.microsoft.com/office/drawing/2014/main" id="{FC3846DD-362A-288E-B1DE-7BA712534981}"/>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#1</a:t>
            </a:r>
            <a:endParaRPr/>
          </a:p>
        </p:txBody>
      </p:sp>
      <p:sp>
        <p:nvSpPr>
          <p:cNvPr id="2" name="Slide Number Placeholder 1">
            <a:extLst>
              <a:ext uri="{FF2B5EF4-FFF2-40B4-BE49-F238E27FC236}">
                <a16:creationId xmlns:a16="http://schemas.microsoft.com/office/drawing/2014/main" id="{B3BF0A0B-156C-45B5-9C1E-023E6CF4BA1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140</a:t>
            </a:fld>
            <a:endParaRPr lang="en" sz="933">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29330139"/>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10" name="Google Shape;710;p87"/>
          <p:cNvSpPr/>
          <p:nvPr/>
        </p:nvSpPr>
        <p:spPr>
          <a:xfrm>
            <a:off x="6601975" y="1879375"/>
            <a:ext cx="5289453" cy="1648773"/>
          </a:xfrm>
          <a:prstGeom prst="rect">
            <a:avLst/>
          </a:prstGeom>
          <a:noFill/>
          <a:ln>
            <a:noFill/>
          </a:ln>
        </p:spPr>
        <p:txBody>
          <a:bodyPr spcFirstLastPara="1" wrap="square" lIns="57167" tIns="57167" rIns="57167" bIns="57167" anchor="t" anchorCtr="0">
            <a:noAutofit/>
          </a:bodyPr>
          <a:lstStyle/>
          <a:p>
            <a:pPr>
              <a:buSzPts val="1100"/>
            </a:pPr>
            <a:r>
              <a:rPr lang="en-US" sz="1450" b="1" u="sng">
                <a:solidFill>
                  <a:schemeClr val="bg1">
                    <a:lumMod val="10000"/>
                  </a:schemeClr>
                </a:solidFill>
                <a:latin typeface="Bierstadt"/>
                <a:ea typeface="Helvetica Neue"/>
                <a:cs typeface="Helvetica Neue"/>
                <a:sym typeface="Helvetica Neue"/>
              </a:rPr>
              <a:t>Design Decisions</a:t>
            </a:r>
            <a:endParaRPr lang="en-US" sz="1450">
              <a:solidFill>
                <a:schemeClr val="bg1">
                  <a:lumMod val="10000"/>
                </a:schemeClr>
              </a:solidFill>
              <a:latin typeface="Bierstadt"/>
            </a:endParaRPr>
          </a:p>
          <a:p>
            <a:pPr>
              <a:spcBef>
                <a:spcPts val="533"/>
              </a:spcBef>
              <a:buClr>
                <a:srgbClr val="B51A00"/>
              </a:buClr>
              <a:buSzPts val="1100"/>
            </a:pPr>
            <a:r>
              <a:rPr lang="en-US" sz="1450" b="1">
                <a:latin typeface="Bierstadt"/>
                <a:ea typeface="Helvetica Neue"/>
                <a:cs typeface="Helvetica Neue"/>
                <a:sym typeface="Helvetica Neue"/>
              </a:rPr>
              <a:t>What kind of perturbations are we interested in studying? </a:t>
            </a:r>
            <a:endParaRPr lang="en-US" sz="1200">
              <a:latin typeface="Bierstadt" panose="020B0004020202020204" pitchFamily="34" charset="0"/>
              <a:ea typeface="Helvetica Neue"/>
              <a:cs typeface="Helvetica Neue"/>
            </a:endParaRPr>
          </a:p>
          <a:p>
            <a:pPr>
              <a:spcBef>
                <a:spcPts val="533"/>
              </a:spcBef>
              <a:buSzPts val="1100"/>
            </a:pPr>
            <a:r>
              <a:rPr lang="en-US" sz="1450" b="1" u="sng">
                <a:solidFill>
                  <a:schemeClr val="bg1">
                    <a:lumMod val="10000"/>
                  </a:schemeClr>
                </a:solidFill>
                <a:latin typeface="Bierstadt"/>
                <a:ea typeface="Helvetica Neue"/>
                <a:cs typeface="Helvetica Neue"/>
                <a:sym typeface="Helvetica Neue"/>
              </a:rPr>
              <a:t>Analysis Considerations</a:t>
            </a:r>
            <a:endParaRPr lang="en-US" sz="1450">
              <a:solidFill>
                <a:schemeClr val="bg1">
                  <a:lumMod val="10000"/>
                </a:schemeClr>
              </a:solidFill>
              <a:latin typeface="Bierstadt"/>
            </a:endParaRPr>
          </a:p>
          <a:p>
            <a:pPr>
              <a:spcBef>
                <a:spcPts val="533"/>
              </a:spcBef>
              <a:buClr>
                <a:srgbClr val="B51A00"/>
              </a:buClr>
              <a:buSzPts val="1100"/>
            </a:pPr>
            <a:r>
              <a:rPr lang="en-US" sz="1450" b="1">
                <a:solidFill>
                  <a:srgbClr val="FF0000"/>
                </a:solidFill>
                <a:latin typeface="Bierstadt"/>
                <a:ea typeface="Helvetica Neue"/>
                <a:cs typeface="Helvetica Neue"/>
                <a:sym typeface="Helvetica Neue"/>
              </a:rPr>
              <a:t>How do we maximize statistical power?</a:t>
            </a:r>
            <a:endParaRPr lang="en-US" sz="1450">
              <a:solidFill>
                <a:srgbClr val="FF0000"/>
              </a:solidFill>
              <a:latin typeface="Bierstadt"/>
            </a:endParaRPr>
          </a:p>
        </p:txBody>
      </p:sp>
      <p:sp>
        <p:nvSpPr>
          <p:cNvPr id="3" name="Slide Number Placeholder 2">
            <a:extLst>
              <a:ext uri="{FF2B5EF4-FFF2-40B4-BE49-F238E27FC236}">
                <a16:creationId xmlns:a16="http://schemas.microsoft.com/office/drawing/2014/main" id="{D904AB9C-62FB-4F6C-A71B-C37CED248CE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141</a:t>
            </a:fld>
            <a:endParaRPr lang="en" sz="933">
              <a:solidFill>
                <a:srgbClr val="000000"/>
              </a:solidFill>
              <a:latin typeface="Helvetica Neue"/>
              <a:ea typeface="Helvetica Neue"/>
              <a:cs typeface="Helvetica Neue"/>
              <a:sym typeface="Helvetica Neue"/>
            </a:endParaRPr>
          </a:p>
        </p:txBody>
      </p:sp>
      <p:pic>
        <p:nvPicPr>
          <p:cNvPr id="4" name="Picture 4" descr="Chart&#10;&#10;Description automatically generated">
            <a:extLst>
              <a:ext uri="{FF2B5EF4-FFF2-40B4-BE49-F238E27FC236}">
                <a16:creationId xmlns:a16="http://schemas.microsoft.com/office/drawing/2014/main" id="{A6A6CC0D-FEE0-6F70-B651-4A9C07233E93}"/>
              </a:ext>
            </a:extLst>
          </p:cNvPr>
          <p:cNvPicPr>
            <a:picLocks noChangeAspect="1"/>
          </p:cNvPicPr>
          <p:nvPr/>
        </p:nvPicPr>
        <p:blipFill rotWithShape="1">
          <a:blip r:embed="rId3"/>
          <a:srcRect t="1976" b="-395"/>
          <a:stretch/>
        </p:blipFill>
        <p:spPr>
          <a:xfrm>
            <a:off x="6601898" y="3300356"/>
            <a:ext cx="5088139" cy="896722"/>
          </a:xfrm>
          <a:prstGeom prst="rect">
            <a:avLst/>
          </a:prstGeom>
        </p:spPr>
      </p:pic>
      <p:sp>
        <p:nvSpPr>
          <p:cNvPr id="6" name="Google Shape;710;p87">
            <a:extLst>
              <a:ext uri="{FF2B5EF4-FFF2-40B4-BE49-F238E27FC236}">
                <a16:creationId xmlns:a16="http://schemas.microsoft.com/office/drawing/2014/main" id="{3AE8B163-C806-29EA-5AEA-82E8D7F5ADAF}"/>
              </a:ext>
            </a:extLst>
          </p:cNvPr>
          <p:cNvSpPr/>
          <p:nvPr/>
        </p:nvSpPr>
        <p:spPr>
          <a:xfrm>
            <a:off x="6752321" y="4374143"/>
            <a:ext cx="5289453" cy="689085"/>
          </a:xfrm>
          <a:prstGeom prst="rect">
            <a:avLst/>
          </a:prstGeom>
          <a:noFill/>
          <a:ln>
            <a:noFill/>
          </a:ln>
        </p:spPr>
        <p:txBody>
          <a:bodyPr spcFirstLastPara="1" wrap="square" lIns="57167" tIns="57167" rIns="57167" bIns="57167" anchor="t" anchorCtr="0">
            <a:noAutofit/>
          </a:bodyPr>
          <a:lstStyle/>
          <a:p>
            <a:r>
              <a:rPr lang="en" sz="1450" b="1" err="1">
                <a:solidFill>
                  <a:schemeClr val="bg1">
                    <a:lumMod val="10000"/>
                  </a:schemeClr>
                </a:solidFill>
              </a:rPr>
              <a:t>CRISPRi</a:t>
            </a:r>
            <a:r>
              <a:rPr lang="en" sz="1450" b="1">
                <a:solidFill>
                  <a:schemeClr val="bg1">
                    <a:lumMod val="10000"/>
                  </a:schemeClr>
                </a:solidFill>
              </a:rPr>
              <a:t> of enhancers reveals that putative target genes tend to be proximally close to their associated enhancers</a:t>
            </a:r>
          </a:p>
        </p:txBody>
      </p:sp>
      <p:grpSp>
        <p:nvGrpSpPr>
          <p:cNvPr id="11" name="Google Shape;715;p88">
            <a:extLst>
              <a:ext uri="{FF2B5EF4-FFF2-40B4-BE49-F238E27FC236}">
                <a16:creationId xmlns:a16="http://schemas.microsoft.com/office/drawing/2014/main" id="{129EDCA6-A294-ABE5-2A3B-C2996A66EA26}"/>
              </a:ext>
            </a:extLst>
          </p:cNvPr>
          <p:cNvGrpSpPr/>
          <p:nvPr/>
        </p:nvGrpSpPr>
        <p:grpSpPr>
          <a:xfrm>
            <a:off x="299494" y="1203673"/>
            <a:ext cx="6454476" cy="5257908"/>
            <a:chOff x="0" y="0"/>
            <a:chExt cx="12908951" cy="10515816"/>
          </a:xfrm>
        </p:grpSpPr>
        <p:pic>
          <p:nvPicPr>
            <p:cNvPr id="9" name="Google Shape;716;p88" descr="Image">
              <a:extLst>
                <a:ext uri="{FF2B5EF4-FFF2-40B4-BE49-F238E27FC236}">
                  <a16:creationId xmlns:a16="http://schemas.microsoft.com/office/drawing/2014/main" id="{9C70D02C-E621-69A0-3D42-D54E3E36F86A}"/>
                </a:ext>
              </a:extLst>
            </p:cNvPr>
            <p:cNvPicPr preferRelativeResize="0"/>
            <p:nvPr/>
          </p:nvPicPr>
          <p:blipFill rotWithShape="1">
            <a:blip r:embed="rId4">
              <a:alphaModFix/>
            </a:blip>
            <a:srcRect/>
            <a:stretch/>
          </p:blipFill>
          <p:spPr>
            <a:xfrm>
              <a:off x="0" y="136490"/>
              <a:ext cx="12332230" cy="10379326"/>
            </a:xfrm>
            <a:prstGeom prst="rect">
              <a:avLst/>
            </a:prstGeom>
            <a:noFill/>
            <a:ln>
              <a:noFill/>
            </a:ln>
          </p:spPr>
        </p:pic>
        <p:sp>
          <p:nvSpPr>
            <p:cNvPr id="10" name="Google Shape;717;p88">
              <a:extLst>
                <a:ext uri="{FF2B5EF4-FFF2-40B4-BE49-F238E27FC236}">
                  <a16:creationId xmlns:a16="http://schemas.microsoft.com/office/drawing/2014/main" id="{10804100-BE0D-6CE7-3699-D7A4A69B7BC8}"/>
                </a:ext>
              </a:extLst>
            </p:cNvPr>
            <p:cNvSpPr/>
            <p:nvPr/>
          </p:nvSpPr>
          <p:spPr>
            <a:xfrm>
              <a:off x="9853062" y="0"/>
              <a:ext cx="3055889" cy="572393"/>
            </a:xfrm>
            <a:prstGeom prst="rect">
              <a:avLst/>
            </a:prstGeom>
            <a:solidFill>
              <a:srgbClr val="FFFFFF"/>
            </a:solidFill>
            <a:ln>
              <a:noFill/>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grpSp>
      <p:sp>
        <p:nvSpPr>
          <p:cNvPr id="13" name="Google Shape;718;p88">
            <a:extLst>
              <a:ext uri="{FF2B5EF4-FFF2-40B4-BE49-F238E27FC236}">
                <a16:creationId xmlns:a16="http://schemas.microsoft.com/office/drawing/2014/main" id="{4D6A6A51-3600-B2CA-EDE3-5EF571D2E30F}"/>
              </a:ext>
            </a:extLst>
          </p:cNvPr>
          <p:cNvSpPr/>
          <p:nvPr/>
        </p:nvSpPr>
        <p:spPr>
          <a:xfrm>
            <a:off x="456341" y="4998054"/>
            <a:ext cx="858407" cy="267438"/>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sp>
        <p:nvSpPr>
          <p:cNvPr id="14" name="Google Shape;706;p87">
            <a:extLst>
              <a:ext uri="{FF2B5EF4-FFF2-40B4-BE49-F238E27FC236}">
                <a16:creationId xmlns:a16="http://schemas.microsoft.com/office/drawing/2014/main" id="{EDA1CC33-99EC-42BC-900A-7C1A8E0C6D4B}"/>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#1</a:t>
            </a:r>
            <a:endParaRPr/>
          </a:p>
        </p:txBody>
      </p:sp>
    </p:spTree>
    <p:extLst>
      <p:ext uri="{BB962C8B-B14F-4D97-AF65-F5344CB8AC3E}">
        <p14:creationId xmlns:p14="http://schemas.microsoft.com/office/powerpoint/2010/main" val="8135625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725" name="Google Shape;725;p89"/>
          <p:cNvGrpSpPr/>
          <p:nvPr/>
        </p:nvGrpSpPr>
        <p:grpSpPr>
          <a:xfrm>
            <a:off x="299494" y="1181902"/>
            <a:ext cx="6454476" cy="5257908"/>
            <a:chOff x="0" y="0"/>
            <a:chExt cx="12908951" cy="10515816"/>
          </a:xfrm>
        </p:grpSpPr>
        <p:pic>
          <p:nvPicPr>
            <p:cNvPr id="726" name="Google Shape;726;p89" descr="Image"/>
            <p:cNvPicPr preferRelativeResize="0"/>
            <p:nvPr/>
          </p:nvPicPr>
          <p:blipFill rotWithShape="1">
            <a:blip r:embed="rId3">
              <a:alphaModFix/>
            </a:blip>
            <a:srcRect/>
            <a:stretch/>
          </p:blipFill>
          <p:spPr>
            <a:xfrm>
              <a:off x="0" y="136490"/>
              <a:ext cx="12332230" cy="10379326"/>
            </a:xfrm>
            <a:prstGeom prst="rect">
              <a:avLst/>
            </a:prstGeom>
            <a:noFill/>
            <a:ln>
              <a:noFill/>
            </a:ln>
          </p:spPr>
        </p:pic>
        <p:sp>
          <p:nvSpPr>
            <p:cNvPr id="727" name="Google Shape;727;p89"/>
            <p:cNvSpPr/>
            <p:nvPr/>
          </p:nvSpPr>
          <p:spPr>
            <a:xfrm>
              <a:off x="9853062" y="0"/>
              <a:ext cx="3055889" cy="572393"/>
            </a:xfrm>
            <a:prstGeom prst="rect">
              <a:avLst/>
            </a:prstGeom>
            <a:solidFill>
              <a:srgbClr val="FFFFFF"/>
            </a:solidFill>
            <a:ln>
              <a:noFill/>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grpSp>
      <p:sp>
        <p:nvSpPr>
          <p:cNvPr id="728" name="Google Shape;728;p89"/>
          <p:cNvSpPr/>
          <p:nvPr/>
        </p:nvSpPr>
        <p:spPr>
          <a:xfrm>
            <a:off x="445052" y="4995529"/>
            <a:ext cx="833621" cy="259251"/>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pic>
        <p:nvPicPr>
          <p:cNvPr id="729" name="Google Shape;729;p89" descr="Image"/>
          <p:cNvPicPr preferRelativeResize="0"/>
          <p:nvPr/>
        </p:nvPicPr>
        <p:blipFill rotWithShape="1">
          <a:blip r:embed="rId4">
            <a:alphaModFix/>
          </a:blip>
          <a:srcRect t="58122" r="-102" b="-127"/>
          <a:stretch/>
        </p:blipFill>
        <p:spPr>
          <a:xfrm>
            <a:off x="6601427" y="3212690"/>
            <a:ext cx="4747414" cy="1571485"/>
          </a:xfrm>
          <a:prstGeom prst="rect">
            <a:avLst/>
          </a:prstGeom>
          <a:noFill/>
          <a:ln>
            <a:noFill/>
          </a:ln>
        </p:spPr>
      </p:pic>
      <p:sp>
        <p:nvSpPr>
          <p:cNvPr id="731" name="Google Shape;731;p89"/>
          <p:cNvSpPr/>
          <p:nvPr/>
        </p:nvSpPr>
        <p:spPr>
          <a:xfrm>
            <a:off x="6601975" y="1879375"/>
            <a:ext cx="5289453" cy="1648773"/>
          </a:xfrm>
          <a:prstGeom prst="rect">
            <a:avLst/>
          </a:prstGeom>
          <a:noFill/>
          <a:ln>
            <a:noFill/>
          </a:ln>
        </p:spPr>
        <p:txBody>
          <a:bodyPr spcFirstLastPara="1" wrap="square" lIns="57167" tIns="57167" rIns="57167" bIns="57167" anchor="t" anchorCtr="0">
            <a:noAutofit/>
          </a:bodyPr>
          <a:lstStyle/>
          <a:p>
            <a:pPr>
              <a:buSzPts val="1100"/>
            </a:pPr>
            <a:r>
              <a:rPr lang="en-US" sz="1450" b="1" u="sng">
                <a:solidFill>
                  <a:schemeClr val="bg1">
                    <a:lumMod val="10000"/>
                  </a:schemeClr>
                </a:solidFill>
                <a:latin typeface="Bierstadt"/>
                <a:ea typeface="Helvetica Neue"/>
                <a:cs typeface="Helvetica Neue"/>
                <a:sym typeface="Helvetica Neue"/>
              </a:rPr>
              <a:t>Design Decisions</a:t>
            </a:r>
            <a:endParaRPr lang="en-US" sz="1450">
              <a:solidFill>
                <a:schemeClr val="bg1">
                  <a:lumMod val="10000"/>
                </a:schemeClr>
              </a:solidFill>
              <a:latin typeface="Bierstadt"/>
            </a:endParaRPr>
          </a:p>
          <a:p>
            <a:pPr>
              <a:spcBef>
                <a:spcPts val="533"/>
              </a:spcBef>
              <a:buClr>
                <a:srgbClr val="B51A00"/>
              </a:buClr>
              <a:buSzPts val="1100"/>
            </a:pPr>
            <a:r>
              <a:rPr lang="en-US" sz="1450" b="1">
                <a:latin typeface="Bierstadt"/>
                <a:ea typeface="Helvetica Neue"/>
                <a:cs typeface="Helvetica Neue"/>
                <a:sym typeface="Helvetica Neue"/>
              </a:rPr>
              <a:t>What kind of perturbations are we interested in studying? </a:t>
            </a:r>
            <a:endParaRPr lang="en-US" sz="1200">
              <a:latin typeface="Bierstadt" panose="020B0004020202020204" pitchFamily="34" charset="0"/>
              <a:ea typeface="Helvetica Neue"/>
              <a:cs typeface="Helvetica Neue"/>
            </a:endParaRPr>
          </a:p>
          <a:p>
            <a:pPr>
              <a:spcBef>
                <a:spcPts val="533"/>
              </a:spcBef>
              <a:buSzPts val="1100"/>
            </a:pPr>
            <a:r>
              <a:rPr lang="en-US" sz="1450" b="1" u="sng">
                <a:solidFill>
                  <a:schemeClr val="bg1">
                    <a:lumMod val="10000"/>
                  </a:schemeClr>
                </a:solidFill>
                <a:latin typeface="Bierstadt"/>
                <a:ea typeface="Helvetica Neue"/>
                <a:cs typeface="Helvetica Neue"/>
                <a:sym typeface="Helvetica Neue"/>
              </a:rPr>
              <a:t>Analysis Considerations</a:t>
            </a:r>
            <a:endParaRPr lang="en-US" sz="1450">
              <a:solidFill>
                <a:schemeClr val="bg1">
                  <a:lumMod val="10000"/>
                </a:schemeClr>
              </a:solidFill>
              <a:latin typeface="Bierstadt"/>
            </a:endParaRPr>
          </a:p>
          <a:p>
            <a:pPr>
              <a:spcBef>
                <a:spcPts val="533"/>
              </a:spcBef>
              <a:buClr>
                <a:srgbClr val="B51A00"/>
              </a:buClr>
              <a:buSzPts val="1100"/>
            </a:pPr>
            <a:r>
              <a:rPr lang="en-US" sz="1450" b="1">
                <a:solidFill>
                  <a:srgbClr val="FF0835"/>
                </a:solidFill>
                <a:latin typeface="Bierstadt"/>
                <a:ea typeface="Helvetica Neue"/>
                <a:cs typeface="Helvetica Neue"/>
                <a:sym typeface="Helvetica Neue"/>
              </a:rPr>
              <a:t>How do we maximize statistical power?</a:t>
            </a:r>
            <a:endParaRPr lang="en-US" sz="1450">
              <a:solidFill>
                <a:srgbClr val="FF0835"/>
              </a:solidFill>
              <a:latin typeface="Bierstadt"/>
            </a:endParaRPr>
          </a:p>
        </p:txBody>
      </p:sp>
      <p:sp>
        <p:nvSpPr>
          <p:cNvPr id="2" name="Slide Number Placeholder 1">
            <a:extLst>
              <a:ext uri="{FF2B5EF4-FFF2-40B4-BE49-F238E27FC236}">
                <a16:creationId xmlns:a16="http://schemas.microsoft.com/office/drawing/2014/main" id="{7F1E1CBC-ADB9-49A8-9F39-BED499E5FBE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142</a:t>
            </a:fld>
            <a:endParaRPr lang="en" sz="933">
              <a:solidFill>
                <a:srgbClr val="000000"/>
              </a:solidFill>
              <a:latin typeface="Helvetica Neue"/>
              <a:ea typeface="Helvetica Neue"/>
              <a:cs typeface="Helvetica Neue"/>
              <a:sym typeface="Helvetica Neue"/>
            </a:endParaRPr>
          </a:p>
        </p:txBody>
      </p:sp>
      <p:sp>
        <p:nvSpPr>
          <p:cNvPr id="5" name="Google Shape;710;p87">
            <a:extLst>
              <a:ext uri="{FF2B5EF4-FFF2-40B4-BE49-F238E27FC236}">
                <a16:creationId xmlns:a16="http://schemas.microsoft.com/office/drawing/2014/main" id="{5CA9E869-6EAD-6C0C-6360-8AA12AC5773E}"/>
              </a:ext>
            </a:extLst>
          </p:cNvPr>
          <p:cNvSpPr/>
          <p:nvPr/>
        </p:nvSpPr>
        <p:spPr>
          <a:xfrm>
            <a:off x="6668122" y="4997215"/>
            <a:ext cx="5289453" cy="689085"/>
          </a:xfrm>
          <a:prstGeom prst="rect">
            <a:avLst/>
          </a:prstGeom>
          <a:noFill/>
          <a:ln>
            <a:noFill/>
          </a:ln>
        </p:spPr>
        <p:txBody>
          <a:bodyPr spcFirstLastPara="1" wrap="square" lIns="57167" tIns="57167" rIns="57167" bIns="57167" anchor="t" anchorCtr="0">
            <a:noAutofit/>
          </a:bodyPr>
          <a:lstStyle/>
          <a:p>
            <a:r>
              <a:rPr lang="en" sz="1450" b="1">
                <a:solidFill>
                  <a:schemeClr val="bg1">
                    <a:lumMod val="10000"/>
                  </a:schemeClr>
                </a:solidFill>
              </a:rPr>
              <a:t>Increasing the number of perturbations per cell markedly increases statistical power to determine the gene-by-gene effects of these perturbations</a:t>
            </a:r>
            <a:endParaRPr lang="en-US">
              <a:solidFill>
                <a:schemeClr val="bg1">
                  <a:lumMod val="10000"/>
                </a:schemeClr>
              </a:solidFill>
            </a:endParaRPr>
          </a:p>
        </p:txBody>
      </p:sp>
      <p:sp>
        <p:nvSpPr>
          <p:cNvPr id="13" name="Google Shape;706;p87">
            <a:extLst>
              <a:ext uri="{FF2B5EF4-FFF2-40B4-BE49-F238E27FC236}">
                <a16:creationId xmlns:a16="http://schemas.microsoft.com/office/drawing/2014/main" id="{F7446E3C-44EE-4E34-9003-F4DCF85E1ED9}"/>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#1</a:t>
            </a:r>
            <a:endParaRPr/>
          </a:p>
        </p:txBody>
      </p:sp>
    </p:spTree>
    <p:extLst>
      <p:ext uri="{BB962C8B-B14F-4D97-AF65-F5344CB8AC3E}">
        <p14:creationId xmlns:p14="http://schemas.microsoft.com/office/powerpoint/2010/main" val="8374016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5" name="Picture 5" descr="Graphical user interface, website&#10;&#10;Description automatically generated">
            <a:extLst>
              <a:ext uri="{FF2B5EF4-FFF2-40B4-BE49-F238E27FC236}">
                <a16:creationId xmlns:a16="http://schemas.microsoft.com/office/drawing/2014/main" id="{908FAA71-A25F-9F6B-D1C2-0B160DB682EC}"/>
              </a:ext>
            </a:extLst>
          </p:cNvPr>
          <p:cNvPicPr>
            <a:picLocks noChangeAspect="1"/>
          </p:cNvPicPr>
          <p:nvPr/>
        </p:nvPicPr>
        <p:blipFill>
          <a:blip r:embed="rId3"/>
          <a:stretch>
            <a:fillRect/>
          </a:stretch>
        </p:blipFill>
        <p:spPr>
          <a:xfrm>
            <a:off x="329218" y="1547827"/>
            <a:ext cx="6641608" cy="4823252"/>
          </a:xfrm>
          <a:prstGeom prst="rect">
            <a:avLst/>
          </a:prstGeom>
        </p:spPr>
      </p:pic>
      <p:sp>
        <p:nvSpPr>
          <p:cNvPr id="751" name="Google Shape;751;p92"/>
          <p:cNvSpPr/>
          <p:nvPr/>
        </p:nvSpPr>
        <p:spPr>
          <a:xfrm>
            <a:off x="7123816" y="1607007"/>
            <a:ext cx="4863944" cy="1648773"/>
          </a:xfrm>
          <a:prstGeom prst="rect">
            <a:avLst/>
          </a:prstGeom>
          <a:noFill/>
          <a:ln>
            <a:noFill/>
          </a:ln>
        </p:spPr>
        <p:txBody>
          <a:bodyPr spcFirstLastPara="1" wrap="square" lIns="57167" tIns="57167" rIns="57167" bIns="57167" anchor="t" anchorCtr="0">
            <a:noAutofit/>
          </a:bodyPr>
          <a:lstStyle/>
          <a:p>
            <a:pPr>
              <a:buSzPts val="1100"/>
            </a:pPr>
            <a:r>
              <a:rPr lang="en-US" sz="1450" b="1" u="sng">
                <a:solidFill>
                  <a:schemeClr val="bg1">
                    <a:lumMod val="10000"/>
                  </a:schemeClr>
                </a:solidFill>
                <a:latin typeface="Bierstadt"/>
                <a:ea typeface="Helvetica Neue"/>
                <a:cs typeface="Helvetica Neue"/>
                <a:sym typeface="Helvetica Neue"/>
              </a:rPr>
              <a:t>Design Decisions</a:t>
            </a:r>
            <a:endParaRPr lang="en-US" sz="1450">
              <a:solidFill>
                <a:schemeClr val="bg1">
                  <a:lumMod val="10000"/>
                </a:schemeClr>
              </a:solidFill>
              <a:latin typeface="Bierstadt"/>
            </a:endParaRPr>
          </a:p>
          <a:p>
            <a:pPr>
              <a:spcBef>
                <a:spcPts val="533"/>
              </a:spcBef>
              <a:buClr>
                <a:srgbClr val="B51A00"/>
              </a:buClr>
              <a:buSzPts val="1100"/>
            </a:pPr>
            <a:r>
              <a:rPr lang="en-US" sz="1450" b="1">
                <a:latin typeface="Bierstadt"/>
                <a:ea typeface="Helvetica Neue"/>
                <a:cs typeface="Helvetica Neue"/>
                <a:sym typeface="Helvetica Neue"/>
              </a:rPr>
              <a:t>Are we interested in perturbing a target set of genes or all genes?</a:t>
            </a:r>
            <a:endParaRPr lang="en-US" sz="1450">
              <a:latin typeface="Bierstadt"/>
              <a:ea typeface="Helvetica Neue"/>
              <a:cs typeface="Helvetica Neue"/>
            </a:endParaRPr>
          </a:p>
        </p:txBody>
      </p:sp>
      <p:sp>
        <p:nvSpPr>
          <p:cNvPr id="3" name="Slide Number Placeholder 2">
            <a:extLst>
              <a:ext uri="{FF2B5EF4-FFF2-40B4-BE49-F238E27FC236}">
                <a16:creationId xmlns:a16="http://schemas.microsoft.com/office/drawing/2014/main" id="{B302E6E3-3BDE-4F8B-8E84-C1FFF663BB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143</a:t>
            </a:fld>
            <a:endParaRPr lang="en" sz="933">
              <a:solidFill>
                <a:srgbClr val="000000"/>
              </a:solidFill>
              <a:latin typeface="Helvetica Neue"/>
              <a:ea typeface="Helvetica Neue"/>
              <a:cs typeface="Helvetica Neue"/>
              <a:sym typeface="Helvetica Neue"/>
            </a:endParaRPr>
          </a:p>
        </p:txBody>
      </p:sp>
      <p:sp>
        <p:nvSpPr>
          <p:cNvPr id="8" name="Google Shape;706;p87">
            <a:extLst>
              <a:ext uri="{FF2B5EF4-FFF2-40B4-BE49-F238E27FC236}">
                <a16:creationId xmlns:a16="http://schemas.microsoft.com/office/drawing/2014/main" id="{C7311B73-F950-4988-9406-ED432352F671}"/>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#2</a:t>
            </a:r>
            <a:endParaRPr/>
          </a:p>
        </p:txBody>
      </p:sp>
    </p:spTree>
    <p:extLst>
      <p:ext uri="{BB962C8B-B14F-4D97-AF65-F5344CB8AC3E}">
        <p14:creationId xmlns:p14="http://schemas.microsoft.com/office/powerpoint/2010/main" val="622063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5" name="Picture 5" descr="Graphical user interface, website&#10;&#10;Description automatically generated">
            <a:extLst>
              <a:ext uri="{FF2B5EF4-FFF2-40B4-BE49-F238E27FC236}">
                <a16:creationId xmlns:a16="http://schemas.microsoft.com/office/drawing/2014/main" id="{908FAA71-A25F-9F6B-D1C2-0B160DB682EC}"/>
              </a:ext>
            </a:extLst>
          </p:cNvPr>
          <p:cNvPicPr>
            <a:picLocks noChangeAspect="1"/>
          </p:cNvPicPr>
          <p:nvPr/>
        </p:nvPicPr>
        <p:blipFill>
          <a:blip r:embed="rId3"/>
          <a:stretch>
            <a:fillRect/>
          </a:stretch>
        </p:blipFill>
        <p:spPr>
          <a:xfrm>
            <a:off x="329218" y="1547827"/>
            <a:ext cx="6641608" cy="4823252"/>
          </a:xfrm>
          <a:prstGeom prst="rect">
            <a:avLst/>
          </a:prstGeom>
        </p:spPr>
      </p:pic>
      <p:sp>
        <p:nvSpPr>
          <p:cNvPr id="751" name="Google Shape;751;p92"/>
          <p:cNvSpPr/>
          <p:nvPr/>
        </p:nvSpPr>
        <p:spPr>
          <a:xfrm>
            <a:off x="7123816" y="1607007"/>
            <a:ext cx="4863944" cy="1648773"/>
          </a:xfrm>
          <a:prstGeom prst="rect">
            <a:avLst/>
          </a:prstGeom>
          <a:noFill/>
          <a:ln>
            <a:noFill/>
          </a:ln>
        </p:spPr>
        <p:txBody>
          <a:bodyPr spcFirstLastPara="1" wrap="square" lIns="57167" tIns="57167" rIns="57167" bIns="57167" anchor="t" anchorCtr="0">
            <a:noAutofit/>
          </a:bodyPr>
          <a:lstStyle/>
          <a:p>
            <a:pPr>
              <a:buSzPts val="1100"/>
            </a:pPr>
            <a:r>
              <a:rPr lang="en" sz="1467" b="1" u="sng">
                <a:solidFill>
                  <a:schemeClr val="bg1">
                    <a:lumMod val="10000"/>
                  </a:schemeClr>
                </a:solidFill>
                <a:latin typeface="Bierstadt" panose="020B0004020202020204" pitchFamily="34" charset="0"/>
                <a:ea typeface="Helvetica Neue"/>
                <a:cs typeface="Helvetica Neue"/>
                <a:sym typeface="Helvetica Neue"/>
              </a:rPr>
              <a:t>Design Decisions</a:t>
            </a:r>
            <a:endParaRPr sz="667">
              <a:solidFill>
                <a:schemeClr val="bg1">
                  <a:lumMod val="10000"/>
                </a:schemeClr>
              </a:solidFill>
              <a:latin typeface="Bierstadt" panose="020B0004020202020204" pitchFamily="34" charset="0"/>
            </a:endParaRPr>
          </a:p>
          <a:p>
            <a:pPr>
              <a:spcBef>
                <a:spcPts val="533"/>
              </a:spcBef>
              <a:buClr>
                <a:srgbClr val="B51A00"/>
              </a:buClr>
              <a:buSzPts val="1100"/>
            </a:pPr>
            <a:r>
              <a:rPr lang="en" sz="1467" b="1">
                <a:solidFill>
                  <a:srgbClr val="FF0835"/>
                </a:solidFill>
                <a:latin typeface="Bierstadt" panose="020B0004020202020204" pitchFamily="34" charset="0"/>
                <a:ea typeface="Helvetica Neue"/>
                <a:cs typeface="Helvetica Neue"/>
                <a:sym typeface="Helvetica Neue"/>
              </a:rPr>
              <a:t>Are we interested in perturbing a target set of genes or all genes?</a:t>
            </a:r>
            <a:endParaRPr sz="1200">
              <a:solidFill>
                <a:srgbClr val="FF0835"/>
              </a:solidFill>
              <a:latin typeface="Bierstadt" panose="020B0004020202020204" pitchFamily="34" charset="0"/>
              <a:ea typeface="Helvetica Neue"/>
              <a:cs typeface="Helvetica Neue"/>
              <a:sym typeface="Helvetica Neue"/>
            </a:endParaRPr>
          </a:p>
        </p:txBody>
      </p:sp>
      <p:sp>
        <p:nvSpPr>
          <p:cNvPr id="754" name="Google Shape;754;p92"/>
          <p:cNvSpPr/>
          <p:nvPr/>
        </p:nvSpPr>
        <p:spPr>
          <a:xfrm>
            <a:off x="980402" y="2791993"/>
            <a:ext cx="749664" cy="286196"/>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B302E6E3-3BDE-4F8B-8E84-C1FFF663BB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144</a:t>
            </a:fld>
            <a:endParaRPr lang="en" sz="933">
              <a:solidFill>
                <a:srgbClr val="000000"/>
              </a:solidFill>
              <a:latin typeface="Helvetica Neue"/>
              <a:ea typeface="Helvetica Neue"/>
              <a:cs typeface="Helvetica Neue"/>
              <a:sym typeface="Helvetica Neue"/>
            </a:endParaRPr>
          </a:p>
        </p:txBody>
      </p:sp>
      <p:sp>
        <p:nvSpPr>
          <p:cNvPr id="9" name="Google Shape;706;p87">
            <a:extLst>
              <a:ext uri="{FF2B5EF4-FFF2-40B4-BE49-F238E27FC236}">
                <a16:creationId xmlns:a16="http://schemas.microsoft.com/office/drawing/2014/main" id="{1CEB0E6E-DD8F-413B-8F41-02D444663744}"/>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#2</a:t>
            </a:r>
            <a:endParaRPr/>
          </a:p>
        </p:txBody>
      </p:sp>
    </p:spTree>
    <p:extLst>
      <p:ext uri="{BB962C8B-B14F-4D97-AF65-F5344CB8AC3E}">
        <p14:creationId xmlns:p14="http://schemas.microsoft.com/office/powerpoint/2010/main" val="23902070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5" name="Picture 5" descr="Graphical user interface, website&#10;&#10;Description automatically generated">
            <a:extLst>
              <a:ext uri="{FF2B5EF4-FFF2-40B4-BE49-F238E27FC236}">
                <a16:creationId xmlns:a16="http://schemas.microsoft.com/office/drawing/2014/main" id="{908FAA71-A25F-9F6B-D1C2-0B160DB682EC}"/>
              </a:ext>
            </a:extLst>
          </p:cNvPr>
          <p:cNvPicPr>
            <a:picLocks noChangeAspect="1"/>
          </p:cNvPicPr>
          <p:nvPr/>
        </p:nvPicPr>
        <p:blipFill>
          <a:blip r:embed="rId3"/>
          <a:stretch>
            <a:fillRect/>
          </a:stretch>
        </p:blipFill>
        <p:spPr>
          <a:xfrm>
            <a:off x="329218" y="1547827"/>
            <a:ext cx="6641608" cy="4823252"/>
          </a:xfrm>
          <a:prstGeom prst="rect">
            <a:avLst/>
          </a:prstGeom>
        </p:spPr>
      </p:pic>
      <p:sp>
        <p:nvSpPr>
          <p:cNvPr id="751" name="Google Shape;751;p92"/>
          <p:cNvSpPr/>
          <p:nvPr/>
        </p:nvSpPr>
        <p:spPr>
          <a:xfrm>
            <a:off x="7123816" y="1607007"/>
            <a:ext cx="4863944" cy="1648773"/>
          </a:xfrm>
          <a:prstGeom prst="rect">
            <a:avLst/>
          </a:prstGeom>
          <a:noFill/>
          <a:ln>
            <a:noFill/>
          </a:ln>
        </p:spPr>
        <p:txBody>
          <a:bodyPr spcFirstLastPara="1" wrap="square" lIns="57167" tIns="57167" rIns="57167" bIns="57167" anchor="t" anchorCtr="0">
            <a:noAutofit/>
          </a:bodyPr>
          <a:lstStyle/>
          <a:p>
            <a:pPr>
              <a:buSzPts val="1100"/>
            </a:pPr>
            <a:r>
              <a:rPr lang="en" sz="1467" b="1" u="sng">
                <a:solidFill>
                  <a:schemeClr val="bg1">
                    <a:lumMod val="10000"/>
                  </a:schemeClr>
                </a:solidFill>
                <a:latin typeface="Bierstadt" panose="020B0004020202020204" pitchFamily="34" charset="0"/>
                <a:ea typeface="Helvetica Neue"/>
                <a:cs typeface="Helvetica Neue"/>
                <a:sym typeface="Helvetica Neue"/>
              </a:rPr>
              <a:t>Design Decisions</a:t>
            </a:r>
            <a:endParaRPr sz="667">
              <a:solidFill>
                <a:schemeClr val="bg1">
                  <a:lumMod val="10000"/>
                </a:schemeClr>
              </a:solidFill>
              <a:latin typeface="Bierstadt" panose="020B0004020202020204" pitchFamily="34" charset="0"/>
            </a:endParaRPr>
          </a:p>
          <a:p>
            <a:pPr>
              <a:spcBef>
                <a:spcPts val="533"/>
              </a:spcBef>
              <a:buClr>
                <a:srgbClr val="B51A00"/>
              </a:buClr>
              <a:buSzPts val="1100"/>
            </a:pPr>
            <a:r>
              <a:rPr lang="en" sz="1467" b="1">
                <a:solidFill>
                  <a:srgbClr val="FF0835"/>
                </a:solidFill>
                <a:latin typeface="Bierstadt" panose="020B0004020202020204" pitchFamily="34" charset="0"/>
                <a:ea typeface="Helvetica Neue"/>
                <a:cs typeface="Helvetica Neue"/>
                <a:sym typeface="Helvetica Neue"/>
              </a:rPr>
              <a:t>Are we interested in perturbing a target set of genes or all genes?</a:t>
            </a:r>
            <a:endParaRPr sz="1200">
              <a:solidFill>
                <a:srgbClr val="FF0835"/>
              </a:solidFill>
              <a:latin typeface="Bierstadt" panose="020B0004020202020204" pitchFamily="34" charset="0"/>
              <a:ea typeface="Helvetica Neue"/>
              <a:cs typeface="Helvetica Neue"/>
              <a:sym typeface="Helvetica Neue"/>
            </a:endParaRPr>
          </a:p>
        </p:txBody>
      </p:sp>
      <p:sp>
        <p:nvSpPr>
          <p:cNvPr id="754" name="Google Shape;754;p92"/>
          <p:cNvSpPr/>
          <p:nvPr/>
        </p:nvSpPr>
        <p:spPr>
          <a:xfrm>
            <a:off x="980402" y="2791993"/>
            <a:ext cx="749664" cy="286196"/>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B302E6E3-3BDE-4F8B-8E84-C1FFF663BB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145</a:t>
            </a:fld>
            <a:endParaRPr lang="en" sz="933">
              <a:solidFill>
                <a:srgbClr val="000000"/>
              </a:solidFill>
              <a:latin typeface="Helvetica Neue"/>
              <a:ea typeface="Helvetica Neue"/>
              <a:cs typeface="Helvetica Neue"/>
              <a:sym typeface="Helvetica Neue"/>
            </a:endParaRPr>
          </a:p>
        </p:txBody>
      </p:sp>
      <p:pic>
        <p:nvPicPr>
          <p:cNvPr id="2" name="Picture 5" descr="Diagram&#10;&#10;Description automatically generated">
            <a:extLst>
              <a:ext uri="{FF2B5EF4-FFF2-40B4-BE49-F238E27FC236}">
                <a16:creationId xmlns:a16="http://schemas.microsoft.com/office/drawing/2014/main" id="{FBB7AFDB-CCA6-7CF1-2F36-87A9348B5D2A}"/>
              </a:ext>
            </a:extLst>
          </p:cNvPr>
          <p:cNvPicPr>
            <a:picLocks noChangeAspect="1"/>
          </p:cNvPicPr>
          <p:nvPr/>
        </p:nvPicPr>
        <p:blipFill rotWithShape="1">
          <a:blip r:embed="rId4"/>
          <a:srcRect l="51000" r="-85" b="203"/>
          <a:stretch/>
        </p:blipFill>
        <p:spPr>
          <a:xfrm>
            <a:off x="7834371" y="2394741"/>
            <a:ext cx="3441951" cy="2931561"/>
          </a:xfrm>
          <a:prstGeom prst="rect">
            <a:avLst/>
          </a:prstGeom>
        </p:spPr>
      </p:pic>
      <p:sp>
        <p:nvSpPr>
          <p:cNvPr id="7" name="Google Shape;710;p87">
            <a:extLst>
              <a:ext uri="{FF2B5EF4-FFF2-40B4-BE49-F238E27FC236}">
                <a16:creationId xmlns:a16="http://schemas.microsoft.com/office/drawing/2014/main" id="{1877FCEA-FBD8-7034-FF96-FE336F6D6641}"/>
              </a:ext>
            </a:extLst>
          </p:cNvPr>
          <p:cNvSpPr/>
          <p:nvPr/>
        </p:nvSpPr>
        <p:spPr>
          <a:xfrm>
            <a:off x="7118586" y="5401370"/>
            <a:ext cx="4809521" cy="1169018"/>
          </a:xfrm>
          <a:prstGeom prst="rect">
            <a:avLst/>
          </a:prstGeom>
          <a:noFill/>
          <a:ln>
            <a:noFill/>
          </a:ln>
        </p:spPr>
        <p:txBody>
          <a:bodyPr spcFirstLastPara="1" wrap="square" lIns="57167" tIns="57167" rIns="57167" bIns="57167" anchor="t" anchorCtr="0">
            <a:noAutofit/>
          </a:bodyPr>
          <a:lstStyle/>
          <a:p>
            <a:pPr algn="ctr"/>
            <a:r>
              <a:rPr lang="en" sz="1450" b="1">
                <a:solidFill>
                  <a:schemeClr val="bg1">
                    <a:lumMod val="10000"/>
                  </a:schemeClr>
                </a:solidFill>
              </a:rPr>
              <a:t>Genome-wide perturb-seq recapitulates known functional/structural modules within the Integrator complex and identifies the role of a previously uncharacterized gene within Integrator</a:t>
            </a:r>
            <a:endParaRPr lang="en-US"/>
          </a:p>
        </p:txBody>
      </p:sp>
      <p:sp>
        <p:nvSpPr>
          <p:cNvPr id="11" name="Google Shape;706;p87">
            <a:extLst>
              <a:ext uri="{FF2B5EF4-FFF2-40B4-BE49-F238E27FC236}">
                <a16:creationId xmlns:a16="http://schemas.microsoft.com/office/drawing/2014/main" id="{CBA03A0F-CEC1-4D54-9BA7-A275FCC1C1D0}"/>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#2</a:t>
            </a:r>
            <a:endParaRPr/>
          </a:p>
        </p:txBody>
      </p:sp>
    </p:spTree>
    <p:extLst>
      <p:ext uri="{BB962C8B-B14F-4D97-AF65-F5344CB8AC3E}">
        <p14:creationId xmlns:p14="http://schemas.microsoft.com/office/powerpoint/2010/main" val="26889751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7" name="Google Shape;787;p96"/>
          <p:cNvSpPr/>
          <p:nvPr/>
        </p:nvSpPr>
        <p:spPr>
          <a:xfrm>
            <a:off x="6664244" y="1721495"/>
            <a:ext cx="5289453" cy="1648773"/>
          </a:xfrm>
          <a:prstGeom prst="rect">
            <a:avLst/>
          </a:prstGeom>
          <a:noFill/>
          <a:ln>
            <a:noFill/>
          </a:ln>
        </p:spPr>
        <p:txBody>
          <a:bodyPr spcFirstLastPara="1" wrap="square" lIns="57167" tIns="57167" rIns="57167" bIns="57167" anchor="t" anchorCtr="0">
            <a:noAutofit/>
          </a:bodyPr>
          <a:lstStyle/>
          <a:p>
            <a:pPr>
              <a:buSzPts val="1100"/>
            </a:pPr>
            <a:r>
              <a:rPr lang="en" sz="1450" b="1" u="sng">
                <a:latin typeface="Bierstadt"/>
                <a:ea typeface="Helvetica Neue"/>
                <a:cs typeface="Helvetica Neue"/>
                <a:sym typeface="Helvetica Neue"/>
              </a:rPr>
              <a:t>Design Decisions</a:t>
            </a:r>
            <a:endParaRPr lang="en-US" sz="1450">
              <a:latin typeface="Bierstadt"/>
            </a:endParaRPr>
          </a:p>
          <a:p>
            <a:pPr>
              <a:spcBef>
                <a:spcPts val="533"/>
              </a:spcBef>
              <a:buClr>
                <a:srgbClr val="B51A00"/>
              </a:buClr>
              <a:buSzPts val="1100"/>
            </a:pPr>
            <a:r>
              <a:rPr lang="en-US" sz="1450" b="1">
                <a:latin typeface="Bierstadt"/>
                <a:ea typeface="Helvetica Neue"/>
                <a:cs typeface="Helvetica Neue"/>
                <a:sym typeface="Helvetica Neue"/>
              </a:rPr>
              <a:t>Are we interested in scRNA-seq readout for a target set of genes or all genes?</a:t>
            </a:r>
            <a:endParaRPr lang="en-US" sz="1450">
              <a:latin typeface="Bierstadt"/>
            </a:endParaRPr>
          </a:p>
          <a:p>
            <a:pPr>
              <a:spcBef>
                <a:spcPts val="533"/>
              </a:spcBef>
              <a:buSzPts val="1100"/>
            </a:pPr>
            <a:r>
              <a:rPr lang="en-US" sz="1450" b="1" u="sng">
                <a:latin typeface="Bierstadt"/>
                <a:ea typeface="Helvetica Neue"/>
                <a:cs typeface="Helvetica Neue"/>
                <a:sym typeface="Helvetica Neue"/>
              </a:rPr>
              <a:t>Analysis Considerations</a:t>
            </a:r>
            <a:endParaRPr lang="en-US" sz="1450">
              <a:latin typeface="Bierstadt"/>
            </a:endParaRPr>
          </a:p>
          <a:p>
            <a:pPr>
              <a:spcBef>
                <a:spcPts val="533"/>
              </a:spcBef>
              <a:buClr>
                <a:srgbClr val="B51A00"/>
              </a:buClr>
              <a:buSzPts val="1100"/>
            </a:pPr>
            <a:r>
              <a:rPr lang="en-US" sz="1450" b="1">
                <a:latin typeface="Bierstadt"/>
                <a:ea typeface="Helvetica Neue"/>
                <a:cs typeface="Helvetica Neue"/>
                <a:sym typeface="Helvetica Neue"/>
              </a:rPr>
              <a:t>How do we deal with transcriptional sparsity? </a:t>
            </a:r>
            <a:endParaRPr lang="en-US" sz="650">
              <a:latin typeface="Bierstadt" panose="020B0004020202020204" pitchFamily="34" charset="0"/>
            </a:endParaRPr>
          </a:p>
        </p:txBody>
      </p:sp>
      <p:pic>
        <p:nvPicPr>
          <p:cNvPr id="788" name="Google Shape;788;p96" descr="Image"/>
          <p:cNvPicPr preferRelativeResize="0"/>
          <p:nvPr/>
        </p:nvPicPr>
        <p:blipFill rotWithShape="1">
          <a:blip r:embed="rId3">
            <a:alphaModFix/>
          </a:blip>
          <a:srcRect/>
          <a:stretch/>
        </p:blipFill>
        <p:spPr>
          <a:xfrm>
            <a:off x="295372" y="1167082"/>
            <a:ext cx="5064552" cy="1457900"/>
          </a:xfrm>
          <a:prstGeom prst="rect">
            <a:avLst/>
          </a:prstGeom>
          <a:noFill/>
          <a:ln>
            <a:noFill/>
          </a:ln>
        </p:spPr>
      </p:pic>
      <p:pic>
        <p:nvPicPr>
          <p:cNvPr id="789" name="Google Shape;789;p96" descr="Image"/>
          <p:cNvPicPr preferRelativeResize="0"/>
          <p:nvPr/>
        </p:nvPicPr>
        <p:blipFill rotWithShape="1">
          <a:blip r:embed="rId4">
            <a:alphaModFix/>
          </a:blip>
          <a:srcRect/>
          <a:stretch/>
        </p:blipFill>
        <p:spPr>
          <a:xfrm>
            <a:off x="223854" y="1938056"/>
            <a:ext cx="6313335" cy="4692120"/>
          </a:xfrm>
          <a:prstGeom prst="rect">
            <a:avLst/>
          </a:prstGeom>
          <a:noFill/>
          <a:ln>
            <a:noFill/>
          </a:ln>
        </p:spPr>
      </p:pic>
      <p:sp>
        <p:nvSpPr>
          <p:cNvPr id="3" name="Slide Number Placeholder 2">
            <a:extLst>
              <a:ext uri="{FF2B5EF4-FFF2-40B4-BE49-F238E27FC236}">
                <a16:creationId xmlns:a16="http://schemas.microsoft.com/office/drawing/2014/main" id="{4E263336-3139-4EEE-80AB-AB6D7DB288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146</a:t>
            </a:fld>
            <a:endParaRPr lang="en" sz="933">
              <a:solidFill>
                <a:srgbClr val="000000"/>
              </a:solidFill>
              <a:latin typeface="Helvetica Neue"/>
              <a:ea typeface="Helvetica Neue"/>
              <a:cs typeface="Helvetica Neue"/>
              <a:sym typeface="Helvetica Neue"/>
            </a:endParaRPr>
          </a:p>
        </p:txBody>
      </p:sp>
      <p:sp>
        <p:nvSpPr>
          <p:cNvPr id="9" name="Google Shape;706;p87">
            <a:extLst>
              <a:ext uri="{FF2B5EF4-FFF2-40B4-BE49-F238E27FC236}">
                <a16:creationId xmlns:a16="http://schemas.microsoft.com/office/drawing/2014/main" id="{DE0BE639-F00B-4BD1-92A3-D7C39A7B6973}"/>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#3</a:t>
            </a:r>
            <a:endParaRPr/>
          </a:p>
        </p:txBody>
      </p:sp>
    </p:spTree>
    <p:extLst>
      <p:ext uri="{BB962C8B-B14F-4D97-AF65-F5344CB8AC3E}">
        <p14:creationId xmlns:p14="http://schemas.microsoft.com/office/powerpoint/2010/main" val="39776887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7" name="Google Shape;787;p96"/>
          <p:cNvSpPr/>
          <p:nvPr/>
        </p:nvSpPr>
        <p:spPr>
          <a:xfrm>
            <a:off x="6664244" y="1721495"/>
            <a:ext cx="5289453" cy="1648773"/>
          </a:xfrm>
          <a:prstGeom prst="rect">
            <a:avLst/>
          </a:prstGeom>
          <a:noFill/>
          <a:ln>
            <a:noFill/>
          </a:ln>
        </p:spPr>
        <p:txBody>
          <a:bodyPr spcFirstLastPara="1" wrap="square" lIns="57167" tIns="57167" rIns="57167" bIns="57167" anchor="t" anchorCtr="0">
            <a:noAutofit/>
          </a:bodyPr>
          <a:lstStyle/>
          <a:p>
            <a:pPr>
              <a:buSzPts val="1100"/>
            </a:pPr>
            <a:r>
              <a:rPr lang="en" sz="1450" b="1" u="sng">
                <a:solidFill>
                  <a:schemeClr val="bg1">
                    <a:lumMod val="10000"/>
                  </a:schemeClr>
                </a:solidFill>
                <a:latin typeface="Bierstadt"/>
                <a:ea typeface="Helvetica Neue"/>
                <a:cs typeface="Helvetica Neue"/>
                <a:sym typeface="Helvetica Neue"/>
              </a:rPr>
              <a:t>Design Decisions</a:t>
            </a:r>
            <a:endParaRPr sz="1450">
              <a:solidFill>
                <a:schemeClr val="bg1">
                  <a:lumMod val="10000"/>
                </a:schemeClr>
              </a:solidFill>
              <a:latin typeface="Bierstadt"/>
            </a:endParaRPr>
          </a:p>
          <a:p>
            <a:pPr>
              <a:spcBef>
                <a:spcPts val="533"/>
              </a:spcBef>
              <a:buClr>
                <a:srgbClr val="B51A00"/>
              </a:buClr>
              <a:buSzPts val="1100"/>
            </a:pPr>
            <a:r>
              <a:rPr lang="en" sz="1450" b="1">
                <a:solidFill>
                  <a:srgbClr val="FF0835"/>
                </a:solidFill>
                <a:latin typeface="Bierstadt"/>
                <a:ea typeface="Helvetica Neue"/>
                <a:cs typeface="Helvetica Neue"/>
                <a:sym typeface="Helvetica Neue"/>
              </a:rPr>
              <a:t>Are we interested in </a:t>
            </a:r>
            <a:r>
              <a:rPr lang="en" sz="1450" b="1" err="1">
                <a:solidFill>
                  <a:srgbClr val="FF0835"/>
                </a:solidFill>
                <a:latin typeface="Bierstadt"/>
                <a:ea typeface="Helvetica Neue"/>
                <a:cs typeface="Helvetica Neue"/>
                <a:sym typeface="Helvetica Neue"/>
              </a:rPr>
              <a:t>scRNA</a:t>
            </a:r>
            <a:r>
              <a:rPr lang="en" sz="1450" b="1">
                <a:solidFill>
                  <a:srgbClr val="FF0835"/>
                </a:solidFill>
                <a:latin typeface="Bierstadt"/>
                <a:ea typeface="Helvetica Neue"/>
                <a:cs typeface="Helvetica Neue"/>
                <a:sym typeface="Helvetica Neue"/>
              </a:rPr>
              <a:t>-seq readout for a target set of genes or all genes?</a:t>
            </a:r>
            <a:endParaRPr sz="1450">
              <a:solidFill>
                <a:srgbClr val="FF0835"/>
              </a:solidFill>
              <a:latin typeface="Bierstadt"/>
            </a:endParaRPr>
          </a:p>
          <a:p>
            <a:pPr>
              <a:spcBef>
                <a:spcPts val="533"/>
              </a:spcBef>
              <a:buSzPts val="1100"/>
            </a:pPr>
            <a:r>
              <a:rPr lang="en" sz="1450" b="1" u="sng">
                <a:solidFill>
                  <a:schemeClr val="bg1">
                    <a:lumMod val="10000"/>
                  </a:schemeClr>
                </a:solidFill>
                <a:latin typeface="Bierstadt"/>
                <a:ea typeface="Helvetica Neue"/>
                <a:cs typeface="Helvetica Neue"/>
                <a:sym typeface="Helvetica Neue"/>
              </a:rPr>
              <a:t>Analysis Considerations</a:t>
            </a:r>
            <a:endParaRPr sz="1450">
              <a:solidFill>
                <a:schemeClr val="bg1">
                  <a:lumMod val="10000"/>
                </a:schemeClr>
              </a:solidFill>
              <a:latin typeface="Bierstadt"/>
            </a:endParaRPr>
          </a:p>
          <a:p>
            <a:pPr>
              <a:spcBef>
                <a:spcPts val="533"/>
              </a:spcBef>
              <a:buClr>
                <a:srgbClr val="B51A00"/>
              </a:buClr>
              <a:buSzPts val="1100"/>
            </a:pPr>
            <a:r>
              <a:rPr lang="en" sz="1450" b="1">
                <a:solidFill>
                  <a:srgbClr val="FF0835"/>
                </a:solidFill>
                <a:latin typeface="Bierstadt"/>
                <a:ea typeface="Helvetica Neue"/>
                <a:cs typeface="Helvetica Neue"/>
                <a:sym typeface="Helvetica Neue"/>
              </a:rPr>
              <a:t>How do we deal with transcriptional sparsity? </a:t>
            </a:r>
            <a:endParaRPr sz="667">
              <a:solidFill>
                <a:srgbClr val="FF0835"/>
              </a:solidFill>
              <a:latin typeface="Bierstadt" panose="020B0004020202020204" pitchFamily="34" charset="0"/>
            </a:endParaRPr>
          </a:p>
        </p:txBody>
      </p:sp>
      <p:pic>
        <p:nvPicPr>
          <p:cNvPr id="788" name="Google Shape;788;p96" descr="Image"/>
          <p:cNvPicPr preferRelativeResize="0"/>
          <p:nvPr/>
        </p:nvPicPr>
        <p:blipFill rotWithShape="1">
          <a:blip r:embed="rId3">
            <a:alphaModFix/>
          </a:blip>
          <a:srcRect/>
          <a:stretch/>
        </p:blipFill>
        <p:spPr>
          <a:xfrm>
            <a:off x="295372" y="1167082"/>
            <a:ext cx="5064552" cy="1457900"/>
          </a:xfrm>
          <a:prstGeom prst="rect">
            <a:avLst/>
          </a:prstGeom>
          <a:noFill/>
          <a:ln>
            <a:noFill/>
          </a:ln>
        </p:spPr>
      </p:pic>
      <p:pic>
        <p:nvPicPr>
          <p:cNvPr id="789" name="Google Shape;789;p96" descr="Image"/>
          <p:cNvPicPr preferRelativeResize="0"/>
          <p:nvPr/>
        </p:nvPicPr>
        <p:blipFill rotWithShape="1">
          <a:blip r:embed="rId4">
            <a:alphaModFix/>
          </a:blip>
          <a:srcRect/>
          <a:stretch/>
        </p:blipFill>
        <p:spPr>
          <a:xfrm>
            <a:off x="223854" y="1938056"/>
            <a:ext cx="6313335" cy="4692120"/>
          </a:xfrm>
          <a:prstGeom prst="rect">
            <a:avLst/>
          </a:prstGeom>
          <a:noFill/>
          <a:ln>
            <a:noFill/>
          </a:ln>
        </p:spPr>
      </p:pic>
      <p:sp>
        <p:nvSpPr>
          <p:cNvPr id="790" name="Google Shape;790;p96"/>
          <p:cNvSpPr/>
          <p:nvPr/>
        </p:nvSpPr>
        <p:spPr>
          <a:xfrm>
            <a:off x="319112" y="4882950"/>
            <a:ext cx="6211036" cy="1808575"/>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4E263336-3139-4EEE-80AB-AB6D7DB288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147</a:t>
            </a:fld>
            <a:endParaRPr lang="en" sz="933">
              <a:solidFill>
                <a:srgbClr val="000000"/>
              </a:solidFill>
              <a:latin typeface="Helvetica Neue"/>
              <a:ea typeface="Helvetica Neue"/>
              <a:cs typeface="Helvetica Neue"/>
              <a:sym typeface="Helvetica Neue"/>
            </a:endParaRPr>
          </a:p>
        </p:txBody>
      </p:sp>
      <p:sp>
        <p:nvSpPr>
          <p:cNvPr id="10" name="Google Shape;706;p87">
            <a:extLst>
              <a:ext uri="{FF2B5EF4-FFF2-40B4-BE49-F238E27FC236}">
                <a16:creationId xmlns:a16="http://schemas.microsoft.com/office/drawing/2014/main" id="{71485E3D-BCC5-4567-92AC-E15D172E1FC9}"/>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#3</a:t>
            </a:r>
            <a:endParaRPr/>
          </a:p>
        </p:txBody>
      </p:sp>
    </p:spTree>
    <p:extLst>
      <p:ext uri="{BB962C8B-B14F-4D97-AF65-F5344CB8AC3E}">
        <p14:creationId xmlns:p14="http://schemas.microsoft.com/office/powerpoint/2010/main" val="19506607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7" name="Google Shape;787;p96"/>
          <p:cNvSpPr/>
          <p:nvPr/>
        </p:nvSpPr>
        <p:spPr>
          <a:xfrm>
            <a:off x="6664244" y="1721495"/>
            <a:ext cx="5289453" cy="1648773"/>
          </a:xfrm>
          <a:prstGeom prst="rect">
            <a:avLst/>
          </a:prstGeom>
          <a:noFill/>
          <a:ln>
            <a:noFill/>
          </a:ln>
        </p:spPr>
        <p:txBody>
          <a:bodyPr spcFirstLastPara="1" wrap="square" lIns="57167" tIns="57167" rIns="57167" bIns="57167" anchor="t" anchorCtr="0">
            <a:noAutofit/>
          </a:bodyPr>
          <a:lstStyle/>
          <a:p>
            <a:pPr>
              <a:buSzPts val="1100"/>
            </a:pPr>
            <a:r>
              <a:rPr lang="en" sz="1450" b="1" u="sng">
                <a:solidFill>
                  <a:schemeClr val="bg1">
                    <a:lumMod val="10000"/>
                  </a:schemeClr>
                </a:solidFill>
                <a:latin typeface="Bierstadt"/>
                <a:ea typeface="Helvetica Neue"/>
                <a:cs typeface="Helvetica Neue"/>
                <a:sym typeface="Helvetica Neue"/>
              </a:rPr>
              <a:t>Design Decisions</a:t>
            </a:r>
            <a:endParaRPr sz="1450">
              <a:solidFill>
                <a:schemeClr val="bg1">
                  <a:lumMod val="10000"/>
                </a:schemeClr>
              </a:solidFill>
              <a:latin typeface="Bierstadt"/>
            </a:endParaRPr>
          </a:p>
          <a:p>
            <a:pPr>
              <a:spcBef>
                <a:spcPts val="533"/>
              </a:spcBef>
              <a:buClr>
                <a:srgbClr val="B51A00"/>
              </a:buClr>
              <a:buSzPts val="1100"/>
            </a:pPr>
            <a:r>
              <a:rPr lang="en" sz="1450" b="1">
                <a:solidFill>
                  <a:srgbClr val="FF0835"/>
                </a:solidFill>
                <a:latin typeface="Bierstadt"/>
                <a:ea typeface="Helvetica Neue"/>
                <a:cs typeface="Helvetica Neue"/>
                <a:sym typeface="Helvetica Neue"/>
              </a:rPr>
              <a:t>Are we interested in </a:t>
            </a:r>
            <a:r>
              <a:rPr lang="en" sz="1450" b="1" err="1">
                <a:solidFill>
                  <a:srgbClr val="FF0835"/>
                </a:solidFill>
                <a:latin typeface="Bierstadt"/>
                <a:ea typeface="Helvetica Neue"/>
                <a:cs typeface="Helvetica Neue"/>
                <a:sym typeface="Helvetica Neue"/>
              </a:rPr>
              <a:t>scRNA</a:t>
            </a:r>
            <a:r>
              <a:rPr lang="en" sz="1450" b="1">
                <a:solidFill>
                  <a:srgbClr val="FF0835"/>
                </a:solidFill>
                <a:latin typeface="Bierstadt"/>
                <a:ea typeface="Helvetica Neue"/>
                <a:cs typeface="Helvetica Neue"/>
                <a:sym typeface="Helvetica Neue"/>
              </a:rPr>
              <a:t>-seq readout for a target set of genes or all genes?</a:t>
            </a:r>
            <a:endParaRPr sz="1450">
              <a:solidFill>
                <a:srgbClr val="FF0835"/>
              </a:solidFill>
              <a:latin typeface="Bierstadt"/>
            </a:endParaRPr>
          </a:p>
          <a:p>
            <a:pPr>
              <a:spcBef>
                <a:spcPts val="533"/>
              </a:spcBef>
              <a:buSzPts val="1100"/>
            </a:pPr>
            <a:r>
              <a:rPr lang="en" sz="1450" b="1" u="sng">
                <a:solidFill>
                  <a:schemeClr val="bg1">
                    <a:lumMod val="10000"/>
                  </a:schemeClr>
                </a:solidFill>
                <a:latin typeface="Bierstadt"/>
                <a:ea typeface="Helvetica Neue"/>
                <a:cs typeface="Helvetica Neue"/>
                <a:sym typeface="Helvetica Neue"/>
              </a:rPr>
              <a:t>Analysis Considerations</a:t>
            </a:r>
            <a:endParaRPr sz="1450">
              <a:solidFill>
                <a:schemeClr val="bg1">
                  <a:lumMod val="10000"/>
                </a:schemeClr>
              </a:solidFill>
              <a:latin typeface="Bierstadt"/>
            </a:endParaRPr>
          </a:p>
          <a:p>
            <a:pPr>
              <a:spcBef>
                <a:spcPts val="533"/>
              </a:spcBef>
              <a:buClr>
                <a:srgbClr val="B51A00"/>
              </a:buClr>
              <a:buSzPts val="1100"/>
            </a:pPr>
            <a:r>
              <a:rPr lang="en" sz="1450" b="1">
                <a:solidFill>
                  <a:srgbClr val="FF0835"/>
                </a:solidFill>
                <a:latin typeface="Bierstadt"/>
                <a:ea typeface="Helvetica Neue"/>
                <a:cs typeface="Helvetica Neue"/>
                <a:sym typeface="Helvetica Neue"/>
              </a:rPr>
              <a:t>How do we deal with transcriptional sparsity? </a:t>
            </a:r>
            <a:endParaRPr sz="667">
              <a:solidFill>
                <a:srgbClr val="FF0835"/>
              </a:solidFill>
              <a:latin typeface="Bierstadt" panose="020B0004020202020204" pitchFamily="34" charset="0"/>
            </a:endParaRPr>
          </a:p>
        </p:txBody>
      </p:sp>
      <p:pic>
        <p:nvPicPr>
          <p:cNvPr id="788" name="Google Shape;788;p96" descr="Image"/>
          <p:cNvPicPr preferRelativeResize="0"/>
          <p:nvPr/>
        </p:nvPicPr>
        <p:blipFill rotWithShape="1">
          <a:blip r:embed="rId3">
            <a:alphaModFix/>
          </a:blip>
          <a:srcRect/>
          <a:stretch/>
        </p:blipFill>
        <p:spPr>
          <a:xfrm>
            <a:off x="295372" y="1167082"/>
            <a:ext cx="5064552" cy="1457900"/>
          </a:xfrm>
          <a:prstGeom prst="rect">
            <a:avLst/>
          </a:prstGeom>
          <a:noFill/>
          <a:ln>
            <a:noFill/>
          </a:ln>
        </p:spPr>
      </p:pic>
      <p:pic>
        <p:nvPicPr>
          <p:cNvPr id="789" name="Google Shape;789;p96" descr="Image"/>
          <p:cNvPicPr preferRelativeResize="0"/>
          <p:nvPr/>
        </p:nvPicPr>
        <p:blipFill rotWithShape="1">
          <a:blip r:embed="rId4">
            <a:alphaModFix/>
          </a:blip>
          <a:srcRect/>
          <a:stretch/>
        </p:blipFill>
        <p:spPr>
          <a:xfrm>
            <a:off x="223854" y="1938056"/>
            <a:ext cx="6313335" cy="4692120"/>
          </a:xfrm>
          <a:prstGeom prst="rect">
            <a:avLst/>
          </a:prstGeom>
          <a:noFill/>
          <a:ln>
            <a:noFill/>
          </a:ln>
        </p:spPr>
      </p:pic>
      <p:sp>
        <p:nvSpPr>
          <p:cNvPr id="790" name="Google Shape;790;p96"/>
          <p:cNvSpPr/>
          <p:nvPr/>
        </p:nvSpPr>
        <p:spPr>
          <a:xfrm>
            <a:off x="319112" y="4882950"/>
            <a:ext cx="6211036" cy="1808575"/>
          </a:xfrm>
          <a:prstGeom prst="rect">
            <a:avLst/>
          </a:prstGeom>
          <a:noFill/>
          <a:ln w="63500" cap="flat" cmpd="sng">
            <a:solidFill>
              <a:srgbClr val="831100"/>
            </a:solidFill>
            <a:prstDash val="solid"/>
            <a:miter lim="400000"/>
            <a:headEnd type="none" w="sm" len="sm"/>
            <a:tailEnd type="none" w="sm" len="sm"/>
          </a:ln>
        </p:spPr>
        <p:txBody>
          <a:bodyPr spcFirstLastPara="1" wrap="square" lIns="25400" tIns="25400" rIns="25400" bIns="25400" anchor="ctr" anchorCtr="0">
            <a:noAutofit/>
          </a:bodyPr>
          <a:lstStyle/>
          <a:p>
            <a:pPr algn="ctr">
              <a:buClr>
                <a:srgbClr val="FFFFFF"/>
              </a:buClr>
              <a:buSzPts val="1200"/>
            </a:pPr>
            <a:endParaRPr sz="1600">
              <a:solidFill>
                <a:schemeClr val="bg1">
                  <a:lumMod val="10000"/>
                </a:schemeClr>
              </a:solidFill>
              <a:latin typeface="Bierstadt" panose="020B0004020202020204" pitchFamily="34"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4E263336-3139-4EEE-80AB-AB6D7DB288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148</a:t>
            </a:fld>
            <a:endParaRPr lang="en" sz="933">
              <a:solidFill>
                <a:srgbClr val="000000"/>
              </a:solidFill>
              <a:latin typeface="Helvetica Neue"/>
              <a:ea typeface="Helvetica Neue"/>
              <a:cs typeface="Helvetica Neue"/>
              <a:sym typeface="Helvetica Neue"/>
            </a:endParaRPr>
          </a:p>
        </p:txBody>
      </p:sp>
      <p:sp>
        <p:nvSpPr>
          <p:cNvPr id="6" name="Google Shape;710;p87">
            <a:extLst>
              <a:ext uri="{FF2B5EF4-FFF2-40B4-BE49-F238E27FC236}">
                <a16:creationId xmlns:a16="http://schemas.microsoft.com/office/drawing/2014/main" id="{0DE74544-D438-08DC-2B90-65146FBEBAD9}"/>
              </a:ext>
            </a:extLst>
          </p:cNvPr>
          <p:cNvSpPr/>
          <p:nvPr/>
        </p:nvSpPr>
        <p:spPr>
          <a:xfrm>
            <a:off x="7118586" y="5401370"/>
            <a:ext cx="4809521" cy="1169018"/>
          </a:xfrm>
          <a:prstGeom prst="rect">
            <a:avLst/>
          </a:prstGeom>
          <a:noFill/>
          <a:ln>
            <a:noFill/>
          </a:ln>
        </p:spPr>
        <p:txBody>
          <a:bodyPr spcFirstLastPara="1" wrap="square" lIns="57167" tIns="57167" rIns="57167" bIns="57167" anchor="t" anchorCtr="0">
            <a:noAutofit/>
          </a:bodyPr>
          <a:lstStyle/>
          <a:p>
            <a:pPr algn="ctr"/>
            <a:endParaRPr lang="en" sz="1450" b="1">
              <a:solidFill>
                <a:schemeClr val="bg1">
                  <a:lumMod val="10000"/>
                </a:schemeClr>
              </a:solidFill>
            </a:endParaRPr>
          </a:p>
        </p:txBody>
      </p:sp>
      <p:sp>
        <p:nvSpPr>
          <p:cNvPr id="8" name="Google Shape;710;p87">
            <a:extLst>
              <a:ext uri="{FF2B5EF4-FFF2-40B4-BE49-F238E27FC236}">
                <a16:creationId xmlns:a16="http://schemas.microsoft.com/office/drawing/2014/main" id="{D3966802-B683-9FD4-40E2-C5A3971F74D0}"/>
              </a:ext>
            </a:extLst>
          </p:cNvPr>
          <p:cNvSpPr/>
          <p:nvPr/>
        </p:nvSpPr>
        <p:spPr>
          <a:xfrm>
            <a:off x="7119428" y="5553770"/>
            <a:ext cx="4809521" cy="1169018"/>
          </a:xfrm>
          <a:prstGeom prst="rect">
            <a:avLst/>
          </a:prstGeom>
          <a:noFill/>
          <a:ln>
            <a:noFill/>
          </a:ln>
        </p:spPr>
        <p:txBody>
          <a:bodyPr spcFirstLastPara="1" wrap="square" lIns="57167" tIns="57167" rIns="57167" bIns="57167" anchor="t" anchorCtr="0">
            <a:noAutofit/>
          </a:bodyPr>
          <a:lstStyle/>
          <a:p>
            <a:pPr algn="ctr"/>
            <a:endParaRPr lang="en" sz="1450" b="1">
              <a:solidFill>
                <a:schemeClr val="bg1">
                  <a:lumMod val="10000"/>
                </a:schemeClr>
              </a:solidFill>
            </a:endParaRPr>
          </a:p>
        </p:txBody>
      </p:sp>
      <p:pic>
        <p:nvPicPr>
          <p:cNvPr id="9" name="Picture 9" descr="Diagram, venn diagram&#10;&#10;Description automatically generated">
            <a:extLst>
              <a:ext uri="{FF2B5EF4-FFF2-40B4-BE49-F238E27FC236}">
                <a16:creationId xmlns:a16="http://schemas.microsoft.com/office/drawing/2014/main" id="{E19C13AD-FD39-C2E2-E072-875CD510641E}"/>
              </a:ext>
            </a:extLst>
          </p:cNvPr>
          <p:cNvPicPr>
            <a:picLocks noChangeAspect="1"/>
          </p:cNvPicPr>
          <p:nvPr/>
        </p:nvPicPr>
        <p:blipFill>
          <a:blip r:embed="rId5"/>
          <a:stretch>
            <a:fillRect/>
          </a:stretch>
        </p:blipFill>
        <p:spPr>
          <a:xfrm>
            <a:off x="7814500" y="4491110"/>
            <a:ext cx="3416791" cy="1222684"/>
          </a:xfrm>
          <a:prstGeom prst="rect">
            <a:avLst/>
          </a:prstGeom>
        </p:spPr>
      </p:pic>
      <p:sp>
        <p:nvSpPr>
          <p:cNvPr id="11" name="Google Shape;710;p87">
            <a:extLst>
              <a:ext uri="{FF2B5EF4-FFF2-40B4-BE49-F238E27FC236}">
                <a16:creationId xmlns:a16="http://schemas.microsoft.com/office/drawing/2014/main" id="{9A6B9F19-F451-11AF-BB30-61CF939DEA2B}"/>
              </a:ext>
            </a:extLst>
          </p:cNvPr>
          <p:cNvSpPr/>
          <p:nvPr/>
        </p:nvSpPr>
        <p:spPr>
          <a:xfrm>
            <a:off x="7119427" y="5823206"/>
            <a:ext cx="4813730" cy="697503"/>
          </a:xfrm>
          <a:prstGeom prst="rect">
            <a:avLst/>
          </a:prstGeom>
          <a:noFill/>
          <a:ln>
            <a:noFill/>
          </a:ln>
        </p:spPr>
        <p:txBody>
          <a:bodyPr spcFirstLastPara="1" wrap="square" lIns="57167" tIns="57167" rIns="57167" bIns="57167" anchor="t" anchorCtr="0">
            <a:noAutofit/>
          </a:bodyPr>
          <a:lstStyle/>
          <a:p>
            <a:pPr algn="ctr"/>
            <a:r>
              <a:rPr lang="en" sz="1450" b="1">
                <a:solidFill>
                  <a:schemeClr val="bg1">
                    <a:lumMod val="10000"/>
                  </a:schemeClr>
                </a:solidFill>
              </a:rPr>
              <a:t>TAP-seq successfully identifies a greater number of pre-designated perturbations as compared to Perturb-seq with markedly fewer reads </a:t>
            </a:r>
          </a:p>
        </p:txBody>
      </p:sp>
      <p:pic>
        <p:nvPicPr>
          <p:cNvPr id="12" name="Picture 12" descr="Text&#10;&#10;Description automatically generated">
            <a:extLst>
              <a:ext uri="{FF2B5EF4-FFF2-40B4-BE49-F238E27FC236}">
                <a16:creationId xmlns:a16="http://schemas.microsoft.com/office/drawing/2014/main" id="{696E40A2-756F-FA62-1917-9D13DDA45D47}"/>
              </a:ext>
            </a:extLst>
          </p:cNvPr>
          <p:cNvPicPr>
            <a:picLocks noChangeAspect="1"/>
          </p:cNvPicPr>
          <p:nvPr/>
        </p:nvPicPr>
        <p:blipFill>
          <a:blip r:embed="rId6"/>
          <a:stretch>
            <a:fillRect/>
          </a:stretch>
        </p:blipFill>
        <p:spPr>
          <a:xfrm>
            <a:off x="7305097" y="3191153"/>
            <a:ext cx="4006183" cy="1136656"/>
          </a:xfrm>
          <a:prstGeom prst="rect">
            <a:avLst/>
          </a:prstGeom>
        </p:spPr>
      </p:pic>
      <p:sp>
        <p:nvSpPr>
          <p:cNvPr id="15" name="Google Shape;706;p87">
            <a:extLst>
              <a:ext uri="{FF2B5EF4-FFF2-40B4-BE49-F238E27FC236}">
                <a16:creationId xmlns:a16="http://schemas.microsoft.com/office/drawing/2014/main" id="{A6550CA0-6A66-4C8A-AE43-EB03582B0B76}"/>
              </a:ext>
            </a:extLst>
          </p:cNvPr>
          <p:cNvSpPr txBox="1">
            <a:spLocks noGrp="1"/>
          </p:cNvSpPr>
          <p:nvPr>
            <p:ph type="title"/>
          </p:nvPr>
        </p:nvSpPr>
        <p:spPr>
          <a:xfrm>
            <a:off x="0" y="290058"/>
            <a:ext cx="12193741" cy="1132913"/>
          </a:xfrm>
          <a:prstGeom prst="rect">
            <a:avLst/>
          </a:prstGeom>
          <a:noFill/>
          <a:ln>
            <a:noFill/>
          </a:ln>
        </p:spPr>
        <p:txBody>
          <a:bodyPr spcFirstLastPara="1" wrap="square" lIns="25400" tIns="25400" rIns="25400" bIns="25400" anchor="t" anchorCtr="0">
            <a:normAutofit/>
          </a:bodyPr>
          <a:lstStyle/>
          <a:p>
            <a:pPr>
              <a:lnSpc>
                <a:spcPct val="100000"/>
              </a:lnSpc>
              <a:buClr>
                <a:srgbClr val="FFFFFF"/>
              </a:buClr>
              <a:buSzPts val="2400"/>
            </a:pPr>
            <a:r>
              <a:rPr lang="en"/>
              <a:t>Design and analysis decisions of single-cell CRISPR screens: </a:t>
            </a:r>
            <a:br>
              <a:rPr lang="en"/>
            </a:br>
            <a:r>
              <a:rPr lang="en"/>
              <a:t>Case Study #3</a:t>
            </a:r>
            <a:endParaRPr/>
          </a:p>
        </p:txBody>
      </p:sp>
    </p:spTree>
    <p:extLst>
      <p:ext uri="{BB962C8B-B14F-4D97-AF65-F5344CB8AC3E}">
        <p14:creationId xmlns:p14="http://schemas.microsoft.com/office/powerpoint/2010/main" val="32175594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F-F30F-4615-B6B1-630A103DF449}"/>
              </a:ext>
            </a:extLst>
          </p:cNvPr>
          <p:cNvSpPr>
            <a:spLocks noGrp="1"/>
          </p:cNvSpPr>
          <p:nvPr>
            <p:ph type="title"/>
          </p:nvPr>
        </p:nvSpPr>
        <p:spPr/>
        <p:txBody>
          <a:bodyPr/>
          <a:lstStyle/>
          <a:p>
            <a:r>
              <a:rPr lang="en-US">
                <a:solidFill>
                  <a:srgbClr val="000000"/>
                </a:solidFill>
              </a:rPr>
              <a:t>Why</a:t>
            </a:r>
            <a:r>
              <a:rPr lang="en-US"/>
              <a:t> use </a:t>
            </a:r>
            <a:r>
              <a:rPr lang="en-US" b="1"/>
              <a:t>CRISPRi </a:t>
            </a:r>
            <a:r>
              <a:rPr lang="en-US"/>
              <a:t>screens?</a:t>
            </a:r>
          </a:p>
        </p:txBody>
      </p:sp>
      <p:sp>
        <p:nvSpPr>
          <p:cNvPr id="3" name="Slide Number Placeholder 2">
            <a:extLst>
              <a:ext uri="{FF2B5EF4-FFF2-40B4-BE49-F238E27FC236}">
                <a16:creationId xmlns:a16="http://schemas.microsoft.com/office/drawing/2014/main" id="{AAA75EF5-6FEB-48F2-8758-ABD51A8D4EB1}"/>
              </a:ext>
            </a:extLst>
          </p:cNvPr>
          <p:cNvSpPr>
            <a:spLocks noGrp="1"/>
          </p:cNvSpPr>
          <p:nvPr>
            <p:ph type="sldNum" sz="quarter" idx="12"/>
          </p:nvPr>
        </p:nvSpPr>
        <p:spPr/>
        <p:txBody>
          <a:bodyPr/>
          <a:lstStyle/>
          <a:p>
            <a:fld id="{371B65F6-4172-4674-96A7-FF623C1658F6}" type="slidenum">
              <a:rPr lang="en-US" smtClean="0"/>
              <a:t>149</a:t>
            </a:fld>
            <a:endParaRPr lang="en-US"/>
          </a:p>
        </p:txBody>
      </p:sp>
      <p:sp>
        <p:nvSpPr>
          <p:cNvPr id="5" name="Google Shape;1098;p110">
            <a:extLst>
              <a:ext uri="{FF2B5EF4-FFF2-40B4-BE49-F238E27FC236}">
                <a16:creationId xmlns:a16="http://schemas.microsoft.com/office/drawing/2014/main" id="{8CEE1419-B491-0D18-029F-BA0A01A7D2B4}"/>
              </a:ext>
            </a:extLst>
          </p:cNvPr>
          <p:cNvSpPr txBox="1"/>
          <p:nvPr/>
        </p:nvSpPr>
        <p:spPr>
          <a:xfrm>
            <a:off x="9738727" y="1633665"/>
            <a:ext cx="3675600" cy="670913"/>
          </a:xfrm>
          <a:prstGeom prst="rect">
            <a:avLst/>
          </a:prstGeom>
          <a:noFill/>
          <a:ln>
            <a:noFill/>
          </a:ln>
        </p:spPr>
        <p:txBody>
          <a:bodyPr spcFirstLastPara="1" wrap="square" lIns="121900" tIns="121900" rIns="121900" bIns="121900" anchor="t" anchorCtr="0">
            <a:spAutoFit/>
          </a:bodyPr>
          <a:lstStyle/>
          <a:p>
            <a:pPr marL="608965" indent="-380365">
              <a:lnSpc>
                <a:spcPct val="115000"/>
              </a:lnSpc>
              <a:buSzPts val="900"/>
              <a:buChar char="●"/>
            </a:pPr>
            <a:endParaRPr lang="en" sz="1200" b="1"/>
          </a:p>
          <a:p>
            <a:pPr marL="608965" indent="-380365">
              <a:lnSpc>
                <a:spcPct val="115000"/>
              </a:lnSpc>
              <a:buSzPts val="900"/>
              <a:buChar char="●"/>
            </a:pPr>
            <a:endParaRPr lang="en" sz="1200" b="1"/>
          </a:p>
        </p:txBody>
      </p:sp>
      <p:sp>
        <p:nvSpPr>
          <p:cNvPr id="6" name="Content Placeholder 2">
            <a:extLst>
              <a:ext uri="{FF2B5EF4-FFF2-40B4-BE49-F238E27FC236}">
                <a16:creationId xmlns:a16="http://schemas.microsoft.com/office/drawing/2014/main" id="{1F868404-764D-1D58-AD53-149E1E06F478}"/>
              </a:ext>
            </a:extLst>
          </p:cNvPr>
          <p:cNvSpPr txBox="1">
            <a:spLocks/>
          </p:cNvSpPr>
          <p:nvPr/>
        </p:nvSpPr>
        <p:spPr>
          <a:xfrm>
            <a:off x="613219" y="1415981"/>
            <a:ext cx="11101712" cy="51375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latin typeface="Bierstadt Regular"/>
                <a:ea typeface="+mn-lt"/>
                <a:cs typeface="Arial"/>
              </a:rPr>
              <a:t>(1) Compared</a:t>
            </a:r>
            <a:r>
              <a:rPr lang="en-US" sz="2000" b="1">
                <a:latin typeface="Bierstadt Regular"/>
                <a:ea typeface="+mn-lt"/>
                <a:cs typeface="Arial"/>
              </a:rPr>
              <a:t> with gain-of-function </a:t>
            </a:r>
            <a:r>
              <a:rPr lang="en-US" sz="2000">
                <a:latin typeface="Bierstadt Regular"/>
                <a:ea typeface="+mn-lt"/>
                <a:cs typeface="Arial"/>
              </a:rPr>
              <a:t>perturbations, a higher proportion of loss-of-function perturbations yield phenotypes in growth and chemical-genetic screens, especially for members of protein complexes.</a:t>
            </a:r>
            <a:br>
              <a:rPr lang="en-US" sz="2000">
                <a:latin typeface="Bierstadt Regular"/>
                <a:ea typeface="+mn-lt"/>
                <a:cs typeface="Arial"/>
              </a:rPr>
            </a:br>
            <a:endParaRPr lang="en-US" sz="2000">
              <a:latin typeface="Bierstadt Regular"/>
              <a:ea typeface="+mn-lt"/>
              <a:cs typeface="Arial"/>
            </a:endParaRPr>
          </a:p>
          <a:p>
            <a:pPr marL="0" indent="0">
              <a:buNone/>
            </a:pPr>
            <a:endParaRPr lang="en-US" sz="2000">
              <a:latin typeface="Bierstadt Regular"/>
              <a:ea typeface="+mn-lt"/>
              <a:cs typeface="Arial"/>
            </a:endParaRPr>
          </a:p>
          <a:p>
            <a:pPr marL="0" indent="0">
              <a:buNone/>
            </a:pPr>
            <a:r>
              <a:rPr lang="en-US" sz="2000">
                <a:latin typeface="Bierstadt Regular"/>
                <a:ea typeface="+mn-lt"/>
                <a:cs typeface="Arial"/>
              </a:rPr>
              <a:t>(2) CRISPRi allows direct </a:t>
            </a:r>
            <a:r>
              <a:rPr lang="en-US" sz="2000" b="1">
                <a:latin typeface="Bierstadt Regular"/>
                <a:ea typeface="+mn-lt"/>
                <a:cs typeface="Arial"/>
              </a:rPr>
              <a:t>measurement of the efficacy of genetic perturbation</a:t>
            </a:r>
            <a:r>
              <a:rPr lang="en-US" sz="2000">
                <a:latin typeface="Bierstadt Regular"/>
                <a:ea typeface="+mn-lt"/>
                <a:cs typeface="Arial"/>
              </a:rPr>
              <a:t>—knockdown—by scRNA-seq.</a:t>
            </a:r>
            <a:br>
              <a:rPr lang="en-US" sz="2000">
                <a:latin typeface="Bierstadt Regular"/>
                <a:ea typeface="+mn-lt"/>
                <a:cs typeface="Arial"/>
              </a:rPr>
            </a:br>
            <a:endParaRPr lang="en-US" sz="2000">
              <a:latin typeface="Bierstadt Regular"/>
              <a:ea typeface="+mn-lt"/>
              <a:cs typeface="Arial"/>
            </a:endParaRPr>
          </a:p>
          <a:p>
            <a:pPr marL="0" indent="0">
              <a:buNone/>
            </a:pPr>
            <a:endParaRPr lang="en-US" sz="2000">
              <a:latin typeface="Bierstadt Regular"/>
              <a:ea typeface="+mn-lt"/>
              <a:cs typeface="Arial"/>
            </a:endParaRPr>
          </a:p>
          <a:p>
            <a:pPr marL="0" indent="0">
              <a:buNone/>
            </a:pPr>
            <a:r>
              <a:rPr lang="en-US" sz="2000">
                <a:latin typeface="Bierstadt Regular"/>
                <a:ea typeface="+mn-lt"/>
                <a:cs typeface="Arial"/>
              </a:rPr>
              <a:t>(3) CRISPRi tends to yield </a:t>
            </a:r>
            <a:r>
              <a:rPr lang="en-US" sz="2000" b="1">
                <a:latin typeface="Bierstadt Regular"/>
                <a:ea typeface="+mn-lt"/>
                <a:cs typeface="Arial"/>
              </a:rPr>
              <a:t>more homogeneous perturbation </a:t>
            </a:r>
            <a:r>
              <a:rPr lang="en-US" sz="2000">
                <a:latin typeface="Bierstadt Regular"/>
                <a:ea typeface="+mn-lt"/>
                <a:cs typeface="Arial"/>
              </a:rPr>
              <a:t>than CRISPR knockout (which can generate active in-frame indels).</a:t>
            </a:r>
            <a:br>
              <a:rPr lang="en-US" sz="2000">
                <a:latin typeface="Bierstadt Regular"/>
                <a:ea typeface="+mn-lt"/>
                <a:cs typeface="Arial"/>
              </a:rPr>
            </a:br>
            <a:endParaRPr lang="en-US" sz="2000">
              <a:latin typeface="Bierstadt Regular"/>
              <a:ea typeface="+mn-lt"/>
              <a:cs typeface="Arial"/>
            </a:endParaRPr>
          </a:p>
          <a:p>
            <a:pPr marL="0" indent="0">
              <a:buNone/>
            </a:pPr>
            <a:endParaRPr lang="en-US" sz="2000">
              <a:latin typeface="Bierstadt Regular"/>
              <a:ea typeface="+mn-lt"/>
              <a:cs typeface="Arial"/>
            </a:endParaRPr>
          </a:p>
          <a:p>
            <a:pPr marL="0" indent="0">
              <a:buNone/>
            </a:pPr>
            <a:r>
              <a:rPr lang="en-US" sz="2000">
                <a:latin typeface="Bierstadt Regular"/>
                <a:ea typeface="+mn-lt"/>
                <a:cs typeface="Arial"/>
              </a:rPr>
              <a:t>(4) Unlike CRISPR knockout, CRISPRi does </a:t>
            </a:r>
            <a:r>
              <a:rPr lang="en-US" sz="2000" b="1">
                <a:latin typeface="Bierstadt Regular"/>
                <a:ea typeface="+mn-lt"/>
                <a:cs typeface="Arial"/>
              </a:rPr>
              <a:t>not lead to activation of the DNA damage response which can alter transcriptional signatures</a:t>
            </a:r>
            <a:r>
              <a:rPr lang="en-US" sz="2000">
                <a:latin typeface="Bierstadt Regular"/>
                <a:ea typeface="+mn-lt"/>
                <a:cs typeface="Arial"/>
              </a:rPr>
              <a:t> (Haapaniemi et al., 2018).</a:t>
            </a:r>
            <a:endParaRPr lang="en" sz="2000">
              <a:latin typeface="Bierstadt Regular"/>
            </a:endParaRPr>
          </a:p>
          <a:p>
            <a:pPr marL="0" indent="0">
              <a:buFont typeface="Arial" panose="020B0604020202020204" pitchFamily="34" charset="0"/>
              <a:buNone/>
            </a:pPr>
            <a:endParaRPr lang="en" sz="2400">
              <a:solidFill>
                <a:srgbClr val="000000"/>
              </a:solidFill>
              <a:latin typeface="Bierstadt Regular"/>
            </a:endParaRPr>
          </a:p>
          <a:p>
            <a:pPr marL="0" indent="0">
              <a:buFont typeface="Arial" panose="020B0604020202020204" pitchFamily="34" charset="0"/>
              <a:buNone/>
            </a:pPr>
            <a:endParaRPr lang="en" sz="2400">
              <a:solidFill>
                <a:srgbClr val="000000"/>
              </a:solidFill>
              <a:latin typeface="Bierstadt Regular"/>
            </a:endParaRPr>
          </a:p>
          <a:p>
            <a:pPr marL="0" indent="0">
              <a:buFont typeface="Arial" panose="020B0604020202020204" pitchFamily="34" charset="0"/>
              <a:buNone/>
            </a:pPr>
            <a:endParaRPr lang="en" sz="2400">
              <a:solidFill>
                <a:srgbClr val="000000"/>
              </a:solidFill>
            </a:endParaRPr>
          </a:p>
          <a:p>
            <a:pPr marL="0" indent="0">
              <a:buNone/>
            </a:pPr>
            <a:endParaRPr lang="en" sz="2400">
              <a:solidFill>
                <a:srgbClr val="000000"/>
              </a:solidFill>
            </a:endParaRPr>
          </a:p>
          <a:p>
            <a:pPr>
              <a:buFont typeface="Arial" panose="020B0604020202020204" pitchFamily="34" charset="0"/>
              <a:buChar char="•"/>
            </a:pPr>
            <a:endParaRPr lang="en" sz="2800">
              <a:solidFill>
                <a:srgbClr val="000000"/>
              </a:solidFill>
            </a:endParaRPr>
          </a:p>
          <a:p>
            <a:pPr marL="0" indent="0">
              <a:buFont typeface="Arial" panose="020B0604020202020204" pitchFamily="34" charset="0"/>
              <a:buNone/>
            </a:pPr>
            <a:endParaRPr lang="en-US" sz="2400">
              <a:solidFill>
                <a:srgbClr val="00A2FF"/>
              </a:solidFill>
            </a:endParaRPr>
          </a:p>
          <a:p>
            <a:pPr marL="0" indent="0">
              <a:buFont typeface="Arial" panose="020B0604020202020204" pitchFamily="34" charset="0"/>
              <a:buNone/>
            </a:pPr>
            <a:endParaRPr lang="en-US" sz="2800">
              <a:solidFill>
                <a:srgbClr val="00A2FF"/>
              </a:solidFill>
            </a:endParaRPr>
          </a:p>
          <a:p>
            <a:pPr marL="0" indent="0">
              <a:buFont typeface="Arial" panose="020B0604020202020204" pitchFamily="34" charset="0"/>
              <a:buNone/>
            </a:pPr>
            <a:endParaRPr lang="en-US" sz="2800">
              <a:solidFill>
                <a:srgbClr val="00A2FF"/>
              </a:solidFill>
            </a:endParaRPr>
          </a:p>
          <a:p>
            <a:pPr marL="0" indent="0">
              <a:buNone/>
            </a:pPr>
            <a:endParaRPr lang="en-US" sz="2800">
              <a:solidFill>
                <a:srgbClr val="00A2FF"/>
              </a:solidFill>
            </a:endParaRPr>
          </a:p>
          <a:p>
            <a:endParaRPr lang="en-US" sz="2800"/>
          </a:p>
          <a:p>
            <a:endParaRPr lang="en-US" sz="2800"/>
          </a:p>
          <a:p>
            <a:endParaRPr lang="en-US" sz="2800"/>
          </a:p>
        </p:txBody>
      </p:sp>
    </p:spTree>
    <p:extLst>
      <p:ext uri="{BB962C8B-B14F-4D97-AF65-F5344CB8AC3E}">
        <p14:creationId xmlns:p14="http://schemas.microsoft.com/office/powerpoint/2010/main" val="2907974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8CD34F-6664-4183-B660-8B15FBEBEEAF}"/>
              </a:ext>
            </a:extLst>
          </p:cNvPr>
          <p:cNvSpPr>
            <a:spLocks noGrp="1"/>
          </p:cNvSpPr>
          <p:nvPr>
            <p:ph type="sldNum" sz="quarter" idx="12"/>
          </p:nvPr>
        </p:nvSpPr>
        <p:spPr/>
        <p:txBody>
          <a:bodyPr/>
          <a:lstStyle/>
          <a:p>
            <a:fld id="{371B65F6-4172-4674-96A7-FF623C1658F6}" type="slidenum">
              <a:rPr lang="en-US" smtClean="0"/>
              <a:t>15</a:t>
            </a:fld>
            <a:endParaRPr lang="en-US"/>
          </a:p>
        </p:txBody>
      </p:sp>
      <p:pic>
        <p:nvPicPr>
          <p:cNvPr id="5" name="Picture 5" descr="Diagram&#10;&#10;Description automatically generated">
            <a:extLst>
              <a:ext uri="{FF2B5EF4-FFF2-40B4-BE49-F238E27FC236}">
                <a16:creationId xmlns:a16="http://schemas.microsoft.com/office/drawing/2014/main" id="{87646427-88D0-8994-7117-ED00BAF13D45}"/>
              </a:ext>
            </a:extLst>
          </p:cNvPr>
          <p:cNvPicPr>
            <a:picLocks noChangeAspect="1"/>
          </p:cNvPicPr>
          <p:nvPr/>
        </p:nvPicPr>
        <p:blipFill>
          <a:blip r:embed="rId3"/>
          <a:stretch>
            <a:fillRect/>
          </a:stretch>
        </p:blipFill>
        <p:spPr>
          <a:xfrm>
            <a:off x="729063" y="2052288"/>
            <a:ext cx="4203700" cy="3990340"/>
          </a:xfrm>
          <a:prstGeom prst="rect">
            <a:avLst/>
          </a:prstGeom>
        </p:spPr>
      </p:pic>
      <p:sp>
        <p:nvSpPr>
          <p:cNvPr id="15" name="Arrow: Left 14">
            <a:extLst>
              <a:ext uri="{FF2B5EF4-FFF2-40B4-BE49-F238E27FC236}">
                <a16:creationId xmlns:a16="http://schemas.microsoft.com/office/drawing/2014/main" id="{FFE15CA2-D529-37E1-D615-CE9FBCC71EAF}"/>
              </a:ext>
            </a:extLst>
          </p:cNvPr>
          <p:cNvSpPr/>
          <p:nvPr/>
        </p:nvSpPr>
        <p:spPr>
          <a:xfrm rot="19320000">
            <a:off x="3528841" y="5430500"/>
            <a:ext cx="1182537" cy="3630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5C339EC-01BC-9093-B678-A8F5820355BD}"/>
              </a:ext>
            </a:extLst>
          </p:cNvPr>
          <p:cNvSpPr/>
          <p:nvPr/>
        </p:nvSpPr>
        <p:spPr>
          <a:xfrm>
            <a:off x="4928285" y="4403124"/>
            <a:ext cx="669324" cy="6281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A66992C-DC10-129D-3A52-FFFE16B7802C}"/>
              </a:ext>
            </a:extLst>
          </p:cNvPr>
          <p:cNvSpPr txBox="1">
            <a:spLocks/>
          </p:cNvSpPr>
          <p:nvPr/>
        </p:nvSpPr>
        <p:spPr>
          <a:xfrm>
            <a:off x="6199764" y="2428135"/>
            <a:ext cx="5390382" cy="318471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chemeClr val="accent1"/>
                </a:solidFill>
              </a:rPr>
              <a:t>Hypothesis-driven approach:</a:t>
            </a:r>
            <a:r>
              <a:rPr lang="en-US" sz="2000"/>
              <a:t> using CRISPR to edit a genomic region of interest, to observe phenotypic results in context of chosen biology hypothesis</a:t>
            </a:r>
            <a:endParaRPr lang="en-US"/>
          </a:p>
          <a:p>
            <a:pPr marL="0" indent="0" algn="ctr">
              <a:buFont typeface="Arial" panose="020B0604020202020204" pitchFamily="34" charset="0"/>
              <a:buNone/>
            </a:pPr>
            <a:endParaRPr lang="en-US" sz="2000"/>
          </a:p>
          <a:p>
            <a:pPr marL="0" indent="0" algn="ctr">
              <a:buNone/>
            </a:pPr>
            <a:endParaRPr lang="en-US" sz="2000"/>
          </a:p>
          <a:p>
            <a:pPr marL="0" indent="0" algn="ctr">
              <a:buFont typeface="Arial" panose="020B0604020202020204" pitchFamily="34" charset="0"/>
              <a:buNone/>
            </a:pPr>
            <a:endParaRPr lang="en-US" sz="2000" b="1"/>
          </a:p>
        </p:txBody>
      </p:sp>
      <p:sp>
        <p:nvSpPr>
          <p:cNvPr id="10" name="Title 1">
            <a:extLst>
              <a:ext uri="{FF2B5EF4-FFF2-40B4-BE49-F238E27FC236}">
                <a16:creationId xmlns:a16="http://schemas.microsoft.com/office/drawing/2014/main" id="{82FC7531-9489-47DF-B95E-8985E14EA6CD}"/>
              </a:ext>
            </a:extLst>
          </p:cNvPr>
          <p:cNvSpPr>
            <a:spLocks noGrp="1"/>
          </p:cNvSpPr>
          <p:nvPr>
            <p:ph type="title"/>
          </p:nvPr>
        </p:nvSpPr>
        <p:spPr>
          <a:xfrm>
            <a:off x="609600" y="409356"/>
            <a:ext cx="10972800" cy="1309721"/>
          </a:xfrm>
        </p:spPr>
        <p:txBody>
          <a:bodyPr>
            <a:normAutofit fontScale="90000"/>
          </a:bodyPr>
          <a:lstStyle/>
          <a:p>
            <a:r>
              <a:rPr lang="en-US"/>
              <a:t>… but many biological questions are best initially addressed by hypothesis-generating approaches</a:t>
            </a:r>
          </a:p>
        </p:txBody>
      </p:sp>
    </p:spTree>
    <p:extLst>
      <p:ext uri="{BB962C8B-B14F-4D97-AF65-F5344CB8AC3E}">
        <p14:creationId xmlns:p14="http://schemas.microsoft.com/office/powerpoint/2010/main" val="18685290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D586-C749-DD7C-C73E-F3A59F27BD4E}"/>
              </a:ext>
            </a:extLst>
          </p:cNvPr>
          <p:cNvSpPr>
            <a:spLocks noGrp="1"/>
          </p:cNvSpPr>
          <p:nvPr>
            <p:ph type="title"/>
          </p:nvPr>
        </p:nvSpPr>
        <p:spPr>
          <a:xfrm>
            <a:off x="603249" y="-450370"/>
            <a:ext cx="10985503" cy="2324100"/>
          </a:xfrm>
        </p:spPr>
        <p:txBody>
          <a:bodyPr>
            <a:normAutofit/>
          </a:bodyPr>
          <a:lstStyle/>
          <a:p>
            <a:pPr algn="ctr"/>
            <a:r>
              <a:rPr lang="en-US" sz="3200" b="1">
                <a:solidFill>
                  <a:srgbClr val="002060"/>
                </a:solidFill>
                <a:latin typeface="Bierstadt Regular" panose="020B0004020202020204" pitchFamily="34" charset="0"/>
                <a:ea typeface="+mj-ea"/>
                <a:cs typeface="+mj-cs"/>
                <a:sym typeface="Arial"/>
              </a:rPr>
              <a:t>Design and analyses of pooled single cell screens</a:t>
            </a:r>
          </a:p>
        </p:txBody>
      </p:sp>
      <p:sp>
        <p:nvSpPr>
          <p:cNvPr id="3" name="Slide Number Placeholder 2">
            <a:extLst>
              <a:ext uri="{FF2B5EF4-FFF2-40B4-BE49-F238E27FC236}">
                <a16:creationId xmlns:a16="http://schemas.microsoft.com/office/drawing/2014/main" id="{7DFC94C7-B5E1-4DC0-843E-E361C15309E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150</a:t>
            </a:fld>
            <a:endParaRPr lang="en"/>
          </a:p>
        </p:txBody>
      </p:sp>
      <p:pic>
        <p:nvPicPr>
          <p:cNvPr id="6" name="Picture 2" descr="A picture containing text, electronics, computer&#10;&#10;Description automatically generated">
            <a:extLst>
              <a:ext uri="{FF2B5EF4-FFF2-40B4-BE49-F238E27FC236}">
                <a16:creationId xmlns:a16="http://schemas.microsoft.com/office/drawing/2014/main" id="{54D2D6C6-19A4-8F15-1F07-9736D0E63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25" y="3298319"/>
            <a:ext cx="1735819" cy="827407"/>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665;p82" descr="Image">
            <a:extLst>
              <a:ext uri="{FF2B5EF4-FFF2-40B4-BE49-F238E27FC236}">
                <a16:creationId xmlns:a16="http://schemas.microsoft.com/office/drawing/2014/main" id="{DB494D09-7D00-A31B-C0F5-F91AA2DFA3E0}"/>
              </a:ext>
            </a:extLst>
          </p:cNvPr>
          <p:cNvPicPr preferRelativeResize="0"/>
          <p:nvPr/>
        </p:nvPicPr>
        <p:blipFill rotWithShape="1">
          <a:blip r:embed="rId3">
            <a:alphaModFix/>
          </a:blip>
          <a:srcRect l="35398" t="22557" r="47992" b="68274"/>
          <a:stretch/>
        </p:blipFill>
        <p:spPr>
          <a:xfrm>
            <a:off x="970103" y="4264004"/>
            <a:ext cx="1999952" cy="827718"/>
          </a:xfrm>
          <a:prstGeom prst="rect">
            <a:avLst/>
          </a:prstGeom>
          <a:noFill/>
          <a:ln>
            <a:noFill/>
          </a:ln>
        </p:spPr>
      </p:pic>
      <p:cxnSp>
        <p:nvCxnSpPr>
          <p:cNvPr id="10" name="Straight Arrow Connector 9">
            <a:extLst>
              <a:ext uri="{FF2B5EF4-FFF2-40B4-BE49-F238E27FC236}">
                <a16:creationId xmlns:a16="http://schemas.microsoft.com/office/drawing/2014/main" id="{4CE24C14-C3C3-01EC-938B-35127F239F94}"/>
              </a:ext>
            </a:extLst>
          </p:cNvPr>
          <p:cNvCxnSpPr/>
          <p:nvPr/>
        </p:nvCxnSpPr>
        <p:spPr>
          <a:xfrm flipV="1">
            <a:off x="3245304" y="3896773"/>
            <a:ext cx="5932714" cy="54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Google Shape;313;p22" descr="A picture containing text, appliance&#10;&#10;Description automatically generated">
            <a:extLst>
              <a:ext uri="{FF2B5EF4-FFF2-40B4-BE49-F238E27FC236}">
                <a16:creationId xmlns:a16="http://schemas.microsoft.com/office/drawing/2014/main" id="{62D3E4CB-A559-4B73-30BE-55EE3AA9772F}"/>
              </a:ext>
            </a:extLst>
          </p:cNvPr>
          <p:cNvPicPr preferRelativeResize="0"/>
          <p:nvPr/>
        </p:nvPicPr>
        <p:blipFill rotWithShape="1">
          <a:blip r:embed="rId4">
            <a:alphaModFix/>
          </a:blip>
          <a:srcRect l="5791" t="20802" r="58919" b="401"/>
          <a:stretch/>
        </p:blipFill>
        <p:spPr>
          <a:xfrm rot="16200000">
            <a:off x="9299645" y="2726832"/>
            <a:ext cx="1100834" cy="1127774"/>
          </a:xfrm>
          <a:prstGeom prst="rect">
            <a:avLst/>
          </a:prstGeom>
          <a:noFill/>
          <a:ln>
            <a:noFill/>
          </a:ln>
        </p:spPr>
      </p:pic>
      <p:pic>
        <p:nvPicPr>
          <p:cNvPr id="14" name="Google Shape;314;p22" descr="Chart&#10;&#10;Description automatically generated">
            <a:extLst>
              <a:ext uri="{FF2B5EF4-FFF2-40B4-BE49-F238E27FC236}">
                <a16:creationId xmlns:a16="http://schemas.microsoft.com/office/drawing/2014/main" id="{CD3EB0D4-3849-2EE9-0C5B-F97011BD8C43}"/>
              </a:ext>
            </a:extLst>
          </p:cNvPr>
          <p:cNvPicPr preferRelativeResize="0"/>
          <p:nvPr/>
        </p:nvPicPr>
        <p:blipFill rotWithShape="1">
          <a:blip r:embed="rId4">
            <a:alphaModFix/>
          </a:blip>
          <a:srcRect l="38148" t="17722" r="26562"/>
          <a:stretch/>
        </p:blipFill>
        <p:spPr>
          <a:xfrm rot="16200000">
            <a:off x="9297009" y="3773357"/>
            <a:ext cx="1106106" cy="1183210"/>
          </a:xfrm>
          <a:prstGeom prst="rect">
            <a:avLst/>
          </a:prstGeom>
          <a:noFill/>
          <a:ln>
            <a:noFill/>
          </a:ln>
        </p:spPr>
      </p:pic>
      <p:pic>
        <p:nvPicPr>
          <p:cNvPr id="16" name="Google Shape;343;p22" descr="Chart&#10;&#10;Description automatically generated">
            <a:extLst>
              <a:ext uri="{FF2B5EF4-FFF2-40B4-BE49-F238E27FC236}">
                <a16:creationId xmlns:a16="http://schemas.microsoft.com/office/drawing/2014/main" id="{20589F20-E195-8AAB-9732-DE9F2C4CD4E9}"/>
              </a:ext>
            </a:extLst>
          </p:cNvPr>
          <p:cNvPicPr preferRelativeResize="0"/>
          <p:nvPr/>
        </p:nvPicPr>
        <p:blipFill rotWithShape="1">
          <a:blip r:embed="rId5">
            <a:alphaModFix/>
          </a:blip>
          <a:srcRect l="2191" r="65810" b="33660"/>
          <a:stretch/>
        </p:blipFill>
        <p:spPr>
          <a:xfrm>
            <a:off x="10791774" y="3091543"/>
            <a:ext cx="967016" cy="1717512"/>
          </a:xfrm>
          <a:prstGeom prst="rect">
            <a:avLst/>
          </a:prstGeom>
          <a:noFill/>
          <a:ln>
            <a:noFill/>
          </a:ln>
        </p:spPr>
      </p:pic>
      <p:sp>
        <p:nvSpPr>
          <p:cNvPr id="17" name="TextBox 16">
            <a:extLst>
              <a:ext uri="{FF2B5EF4-FFF2-40B4-BE49-F238E27FC236}">
                <a16:creationId xmlns:a16="http://schemas.microsoft.com/office/drawing/2014/main" id="{FAED971E-7E3F-E00A-C1B2-BD2D41DACC43}"/>
              </a:ext>
            </a:extLst>
          </p:cNvPr>
          <p:cNvSpPr txBox="1"/>
          <p:nvPr/>
        </p:nvSpPr>
        <p:spPr>
          <a:xfrm>
            <a:off x="5551714" y="33402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Tree>
    <p:extLst>
      <p:ext uri="{BB962C8B-B14F-4D97-AF65-F5344CB8AC3E}">
        <p14:creationId xmlns:p14="http://schemas.microsoft.com/office/powerpoint/2010/main" val="28682922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BBA70FD8-AE0B-B0B1-2FF1-002655F416FC}"/>
              </a:ext>
            </a:extLst>
          </p:cNvPr>
          <p:cNvPicPr>
            <a:picLocks noChangeAspect="1"/>
          </p:cNvPicPr>
          <p:nvPr/>
        </p:nvPicPr>
        <p:blipFill rotWithShape="1">
          <a:blip r:embed="rId2"/>
          <a:srcRect r="86358"/>
          <a:stretch/>
        </p:blipFill>
        <p:spPr>
          <a:xfrm>
            <a:off x="2645474" y="2868424"/>
            <a:ext cx="550347" cy="1602350"/>
          </a:xfrm>
          <a:prstGeom prst="rect">
            <a:avLst/>
          </a:prstGeom>
        </p:spPr>
      </p:pic>
      <p:pic>
        <p:nvPicPr>
          <p:cNvPr id="27" name="Picture 26">
            <a:extLst>
              <a:ext uri="{FF2B5EF4-FFF2-40B4-BE49-F238E27FC236}">
                <a16:creationId xmlns:a16="http://schemas.microsoft.com/office/drawing/2014/main" id="{3FC28895-D84D-7DEC-7D3E-A5C4CDA62340}"/>
              </a:ext>
            </a:extLst>
          </p:cNvPr>
          <p:cNvPicPr>
            <a:picLocks noChangeAspect="1"/>
          </p:cNvPicPr>
          <p:nvPr/>
        </p:nvPicPr>
        <p:blipFill rotWithShape="1">
          <a:blip r:embed="rId2"/>
          <a:srcRect l="12755"/>
          <a:stretch/>
        </p:blipFill>
        <p:spPr>
          <a:xfrm>
            <a:off x="3220475" y="2510250"/>
            <a:ext cx="3519786" cy="1602350"/>
          </a:xfrm>
          <a:prstGeom prst="rect">
            <a:avLst/>
          </a:prstGeom>
        </p:spPr>
      </p:pic>
      <p:sp>
        <p:nvSpPr>
          <p:cNvPr id="2" name="Title 1">
            <a:extLst>
              <a:ext uri="{FF2B5EF4-FFF2-40B4-BE49-F238E27FC236}">
                <a16:creationId xmlns:a16="http://schemas.microsoft.com/office/drawing/2014/main" id="{BF9B0340-0BCE-CDC6-21F4-3EA0651B77E6}"/>
              </a:ext>
            </a:extLst>
          </p:cNvPr>
          <p:cNvSpPr>
            <a:spLocks noGrp="1"/>
          </p:cNvSpPr>
          <p:nvPr>
            <p:ph type="title"/>
          </p:nvPr>
        </p:nvSpPr>
        <p:spPr>
          <a:xfrm>
            <a:off x="1021080" y="265553"/>
            <a:ext cx="10972800" cy="1143000"/>
          </a:xfrm>
        </p:spPr>
        <p:txBody>
          <a:bodyPr>
            <a:normAutofit/>
          </a:bodyPr>
          <a:lstStyle/>
          <a:p>
            <a:r>
              <a:rPr lang="en-US" sz="4000"/>
              <a:t>Perturb-Seq Overview (Case </a:t>
            </a:r>
            <a:r>
              <a:rPr lang="en-US"/>
              <a:t>S</a:t>
            </a:r>
            <a:r>
              <a:rPr lang="en-US" sz="4000"/>
              <a:t>tudy #1)</a:t>
            </a:r>
          </a:p>
        </p:txBody>
      </p:sp>
      <p:sp>
        <p:nvSpPr>
          <p:cNvPr id="3" name="Slide Number Placeholder 2">
            <a:extLst>
              <a:ext uri="{FF2B5EF4-FFF2-40B4-BE49-F238E27FC236}">
                <a16:creationId xmlns:a16="http://schemas.microsoft.com/office/drawing/2014/main" id="{4B394B24-3B83-4977-AEC1-1D3281977CAC}"/>
              </a:ext>
            </a:extLst>
          </p:cNvPr>
          <p:cNvSpPr>
            <a:spLocks noGrp="1"/>
          </p:cNvSpPr>
          <p:nvPr>
            <p:ph type="sldNum" sz="quarter" idx="12"/>
          </p:nvPr>
        </p:nvSpPr>
        <p:spPr/>
        <p:txBody>
          <a:bodyPr/>
          <a:lstStyle/>
          <a:p>
            <a:fld id="{371B65F6-4172-4674-96A7-FF623C1658F6}" type="slidenum">
              <a:rPr lang="en-US" smtClean="0"/>
              <a:t>151</a:t>
            </a:fld>
            <a:endParaRPr lang="en-US"/>
          </a:p>
        </p:txBody>
      </p:sp>
      <p:sp>
        <p:nvSpPr>
          <p:cNvPr id="13" name="Google Shape;118;p18">
            <a:extLst>
              <a:ext uri="{FF2B5EF4-FFF2-40B4-BE49-F238E27FC236}">
                <a16:creationId xmlns:a16="http://schemas.microsoft.com/office/drawing/2014/main" id="{32F0A39D-A288-BB8A-2B58-0704258DA214}"/>
              </a:ext>
            </a:extLst>
          </p:cNvPr>
          <p:cNvSpPr/>
          <p:nvPr/>
        </p:nvSpPr>
        <p:spPr>
          <a:xfrm>
            <a:off x="7907373" y="3445855"/>
            <a:ext cx="846446" cy="618936"/>
          </a:xfrm>
          <a:prstGeom prst="rect">
            <a:avLst/>
          </a:prstGeom>
          <a:solidFill>
            <a:srgbClr val="6D9EEB"/>
          </a:solidFill>
          <a:ln>
            <a:noFill/>
          </a:ln>
        </p:spPr>
        <p:txBody>
          <a:bodyPr spcFirstLastPara="1" wrap="square" lIns="121900" tIns="121900" rIns="121900" bIns="121900" anchor="ctr" anchorCtr="0">
            <a:noAutofit/>
          </a:bodyPr>
          <a:lstStyle/>
          <a:p>
            <a:pPr algn="ctr"/>
            <a:r>
              <a:rPr lang="en" sz="900" b="1"/>
              <a:t>Guide FASTQ</a:t>
            </a:r>
            <a:endParaRPr sz="900" b="1"/>
          </a:p>
          <a:p>
            <a:pPr algn="ctr"/>
            <a:r>
              <a:rPr lang="en" sz="900" b="1"/>
              <a:t>(R1,R2)</a:t>
            </a:r>
            <a:endParaRPr sz="900" b="1"/>
          </a:p>
        </p:txBody>
      </p:sp>
      <p:sp>
        <p:nvSpPr>
          <p:cNvPr id="15" name="Google Shape;119;p18">
            <a:extLst>
              <a:ext uri="{FF2B5EF4-FFF2-40B4-BE49-F238E27FC236}">
                <a16:creationId xmlns:a16="http://schemas.microsoft.com/office/drawing/2014/main" id="{D7796C7A-3196-A5A9-141C-6833C78EAB41}"/>
              </a:ext>
            </a:extLst>
          </p:cNvPr>
          <p:cNvSpPr/>
          <p:nvPr/>
        </p:nvSpPr>
        <p:spPr>
          <a:xfrm>
            <a:off x="7907373" y="2362440"/>
            <a:ext cx="846446" cy="618936"/>
          </a:xfrm>
          <a:prstGeom prst="rect">
            <a:avLst/>
          </a:prstGeom>
          <a:solidFill>
            <a:srgbClr val="E06666"/>
          </a:solidFill>
          <a:ln>
            <a:noFill/>
          </a:ln>
        </p:spPr>
        <p:txBody>
          <a:bodyPr spcFirstLastPara="1" wrap="square" lIns="121900" tIns="121900" rIns="121900" bIns="121900" anchor="ctr" anchorCtr="0">
            <a:noAutofit/>
          </a:bodyPr>
          <a:lstStyle/>
          <a:p>
            <a:pPr algn="ctr"/>
            <a:r>
              <a:rPr lang="en" sz="900" b="1"/>
              <a:t>scRNA FASTQ</a:t>
            </a:r>
            <a:endParaRPr sz="900" b="1"/>
          </a:p>
          <a:p>
            <a:pPr algn="ctr"/>
            <a:r>
              <a:rPr lang="en" sz="900" b="1"/>
              <a:t>(R1,R2)</a:t>
            </a:r>
            <a:endParaRPr sz="900" b="1"/>
          </a:p>
        </p:txBody>
      </p:sp>
      <p:pic>
        <p:nvPicPr>
          <p:cNvPr id="19" name="Google Shape;126;p18" descr="A picture containing timeline&#10;&#10;Description automatically generated">
            <a:extLst>
              <a:ext uri="{FF2B5EF4-FFF2-40B4-BE49-F238E27FC236}">
                <a16:creationId xmlns:a16="http://schemas.microsoft.com/office/drawing/2014/main" id="{3442F5C5-D93B-7510-528F-DE452693E4ED}"/>
              </a:ext>
            </a:extLst>
          </p:cNvPr>
          <p:cNvPicPr preferRelativeResize="0"/>
          <p:nvPr/>
        </p:nvPicPr>
        <p:blipFill>
          <a:blip r:embed="rId3">
            <a:alphaModFix/>
          </a:blip>
          <a:stretch>
            <a:fillRect/>
          </a:stretch>
        </p:blipFill>
        <p:spPr>
          <a:xfrm>
            <a:off x="3602183" y="4576261"/>
            <a:ext cx="5228648" cy="1061064"/>
          </a:xfrm>
          <a:prstGeom prst="rect">
            <a:avLst/>
          </a:prstGeom>
          <a:noFill/>
          <a:ln>
            <a:noFill/>
          </a:ln>
        </p:spPr>
      </p:pic>
      <p:cxnSp>
        <p:nvCxnSpPr>
          <p:cNvPr id="35" name="Google Shape;125;p18">
            <a:extLst>
              <a:ext uri="{FF2B5EF4-FFF2-40B4-BE49-F238E27FC236}">
                <a16:creationId xmlns:a16="http://schemas.microsoft.com/office/drawing/2014/main" id="{568156E1-7FF1-06E2-605D-3EC929DAD259}"/>
              </a:ext>
            </a:extLst>
          </p:cNvPr>
          <p:cNvCxnSpPr>
            <a:cxnSpLocks/>
            <a:endCxn id="15" idx="1"/>
          </p:cNvCxnSpPr>
          <p:nvPr/>
        </p:nvCxnSpPr>
        <p:spPr>
          <a:xfrm flipV="1">
            <a:off x="6615854" y="2671908"/>
            <a:ext cx="1291519" cy="230353"/>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16" name="Google Shape;117;p18">
            <a:extLst>
              <a:ext uri="{FF2B5EF4-FFF2-40B4-BE49-F238E27FC236}">
                <a16:creationId xmlns:a16="http://schemas.microsoft.com/office/drawing/2014/main" id="{E64700FD-5834-84AB-CA01-A89AA2C087C8}"/>
              </a:ext>
            </a:extLst>
          </p:cNvPr>
          <p:cNvSpPr txBox="1"/>
          <p:nvPr/>
        </p:nvSpPr>
        <p:spPr>
          <a:xfrm>
            <a:off x="4583067" y="5827133"/>
            <a:ext cx="3266880" cy="615513"/>
          </a:xfrm>
          <a:prstGeom prst="rect">
            <a:avLst/>
          </a:prstGeom>
          <a:noFill/>
          <a:ln>
            <a:noFill/>
          </a:ln>
        </p:spPr>
        <p:txBody>
          <a:bodyPr spcFirstLastPara="1" wrap="square" lIns="121900" tIns="121900" rIns="121900" bIns="121900" anchor="t" anchorCtr="0">
            <a:spAutoFit/>
          </a:bodyPr>
          <a:lstStyle/>
          <a:p>
            <a:r>
              <a:rPr lang="en" sz="1200">
                <a:solidFill>
                  <a:schemeClr val="accent2"/>
                </a:solidFill>
                <a:highlight>
                  <a:srgbClr val="FFFFFF"/>
                </a:highlight>
              </a:rPr>
              <a:t>Ex: </a:t>
            </a:r>
            <a:r>
              <a:rPr lang="en" sz="1200" b="1">
                <a:solidFill>
                  <a:schemeClr val="accent2"/>
                </a:solidFill>
                <a:highlight>
                  <a:srgbClr val="FFFFFF"/>
                </a:highlight>
              </a:rPr>
              <a:t>10X Chromium</a:t>
            </a:r>
            <a:r>
              <a:rPr lang="en" sz="1200">
                <a:solidFill>
                  <a:schemeClr val="accent2"/>
                </a:solidFill>
                <a:highlight>
                  <a:srgbClr val="FFFFFF"/>
                </a:highlight>
              </a:rPr>
              <a:t> device using </a:t>
            </a:r>
            <a:endParaRPr lang="en-US" sz="1200" b="1">
              <a:solidFill>
                <a:schemeClr val="accent2"/>
              </a:solidFill>
              <a:highlight>
                <a:srgbClr val="FFFFFF"/>
              </a:highlight>
            </a:endParaRPr>
          </a:p>
          <a:p>
            <a:r>
              <a:rPr lang="en" sz="1200" b="1">
                <a:solidFill>
                  <a:schemeClr val="accent2"/>
                </a:solidFill>
                <a:highlight>
                  <a:srgbClr val="FFFFFF"/>
                </a:highlight>
              </a:rPr>
              <a:t>      10X V2 Single Cell 3</a:t>
            </a:r>
            <a:r>
              <a:rPr lang="en" sz="1050" b="1">
                <a:solidFill>
                  <a:schemeClr val="accent2"/>
                </a:solidFill>
                <a:highlight>
                  <a:srgbClr val="FFFFFF"/>
                </a:highlight>
              </a:rPr>
              <a:t>′</a:t>
            </a:r>
            <a:r>
              <a:rPr lang="en" sz="1200" b="1">
                <a:solidFill>
                  <a:schemeClr val="accent2"/>
                </a:solidFill>
                <a:highlight>
                  <a:srgbClr val="FFFFFF"/>
                </a:highlight>
              </a:rPr>
              <a:t> Solution reagents</a:t>
            </a:r>
            <a:endParaRPr lang="en-US" sz="1200" b="1">
              <a:solidFill>
                <a:schemeClr val="accent2"/>
              </a:solidFill>
              <a:highlight>
                <a:srgbClr val="FFFFFF"/>
              </a:highlight>
              <a:cs typeface="Arial"/>
            </a:endParaRPr>
          </a:p>
        </p:txBody>
      </p:sp>
      <p:pic>
        <p:nvPicPr>
          <p:cNvPr id="36" name="Google Shape;665;p82" descr="Image">
            <a:extLst>
              <a:ext uri="{FF2B5EF4-FFF2-40B4-BE49-F238E27FC236}">
                <a16:creationId xmlns:a16="http://schemas.microsoft.com/office/drawing/2014/main" id="{DDF1B347-1DB0-8521-05D2-586A790C741C}"/>
              </a:ext>
            </a:extLst>
          </p:cNvPr>
          <p:cNvPicPr preferRelativeResize="0"/>
          <p:nvPr/>
        </p:nvPicPr>
        <p:blipFill rotWithShape="1">
          <a:blip r:embed="rId4">
            <a:alphaModFix/>
          </a:blip>
          <a:srcRect l="35398" t="22557" r="47992" b="68274"/>
          <a:stretch/>
        </p:blipFill>
        <p:spPr>
          <a:xfrm>
            <a:off x="394541" y="2494171"/>
            <a:ext cx="1999952" cy="827718"/>
          </a:xfrm>
          <a:prstGeom prst="rect">
            <a:avLst/>
          </a:prstGeom>
          <a:noFill/>
          <a:ln>
            <a:noFill/>
          </a:ln>
        </p:spPr>
      </p:pic>
      <p:cxnSp>
        <p:nvCxnSpPr>
          <p:cNvPr id="38" name="Google Shape;125;p18">
            <a:extLst>
              <a:ext uri="{FF2B5EF4-FFF2-40B4-BE49-F238E27FC236}">
                <a16:creationId xmlns:a16="http://schemas.microsoft.com/office/drawing/2014/main" id="{7A90C91D-2D14-2004-D15E-68009732EC64}"/>
              </a:ext>
            </a:extLst>
          </p:cNvPr>
          <p:cNvCxnSpPr>
            <a:cxnSpLocks/>
            <a:stCxn id="36" idx="3"/>
            <a:endCxn id="48" idx="1"/>
          </p:cNvCxnSpPr>
          <p:nvPr/>
        </p:nvCxnSpPr>
        <p:spPr>
          <a:xfrm flipV="1">
            <a:off x="2394493" y="2841014"/>
            <a:ext cx="834687" cy="67016"/>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pic>
        <p:nvPicPr>
          <p:cNvPr id="1026" name="Picture 2">
            <a:extLst>
              <a:ext uri="{FF2B5EF4-FFF2-40B4-BE49-F238E27FC236}">
                <a16:creationId xmlns:a16="http://schemas.microsoft.com/office/drawing/2014/main" id="{E6C751B5-40A6-723D-04B3-15FAB3492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211" y="1648715"/>
            <a:ext cx="1735819" cy="8274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8076D990-55B5-92C3-55D6-9911BAB61A82}"/>
              </a:ext>
            </a:extLst>
          </p:cNvPr>
          <p:cNvSpPr/>
          <p:nvPr/>
        </p:nvSpPr>
        <p:spPr>
          <a:xfrm>
            <a:off x="3229180" y="1523125"/>
            <a:ext cx="1653541" cy="2635777"/>
          </a:xfrm>
          <a:prstGeom prst="roundRect">
            <a:avLst/>
          </a:prstGeom>
          <a:solidFill>
            <a:srgbClr val="95B3D7">
              <a:alpha val="5882"/>
            </a:srgb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oogle Shape;126;p18" descr="Chart&#10;&#10;Description automatically generated">
            <a:extLst>
              <a:ext uri="{FF2B5EF4-FFF2-40B4-BE49-F238E27FC236}">
                <a16:creationId xmlns:a16="http://schemas.microsoft.com/office/drawing/2014/main" id="{A8FEE2A3-9689-CD63-9AF7-0C24C8D0D939}"/>
              </a:ext>
            </a:extLst>
          </p:cNvPr>
          <p:cNvPicPr preferRelativeResize="0"/>
          <p:nvPr/>
        </p:nvPicPr>
        <p:blipFill>
          <a:blip r:embed="rId3">
            <a:alphaModFix/>
          </a:blip>
          <a:stretch>
            <a:fillRect/>
          </a:stretch>
        </p:blipFill>
        <p:spPr>
          <a:xfrm>
            <a:off x="7907373" y="4213397"/>
            <a:ext cx="846446" cy="171614"/>
          </a:xfrm>
          <a:prstGeom prst="rect">
            <a:avLst/>
          </a:prstGeom>
          <a:noFill/>
          <a:ln>
            <a:noFill/>
          </a:ln>
        </p:spPr>
      </p:pic>
      <p:cxnSp>
        <p:nvCxnSpPr>
          <p:cNvPr id="61" name="Google Shape;125;p18">
            <a:extLst>
              <a:ext uri="{FF2B5EF4-FFF2-40B4-BE49-F238E27FC236}">
                <a16:creationId xmlns:a16="http://schemas.microsoft.com/office/drawing/2014/main" id="{B499595A-A32D-3BC2-A40E-C639D1DDEC88}"/>
              </a:ext>
            </a:extLst>
          </p:cNvPr>
          <p:cNvCxnSpPr>
            <a:cxnSpLocks/>
            <a:endCxn id="13" idx="1"/>
          </p:cNvCxnSpPr>
          <p:nvPr/>
        </p:nvCxnSpPr>
        <p:spPr>
          <a:xfrm>
            <a:off x="6615854" y="3309410"/>
            <a:ext cx="1291519" cy="445913"/>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1028" name="TextBox 1027">
            <a:extLst>
              <a:ext uri="{FF2B5EF4-FFF2-40B4-BE49-F238E27FC236}">
                <a16:creationId xmlns:a16="http://schemas.microsoft.com/office/drawing/2014/main" id="{BEE2461D-7D1D-7D65-98B9-CD910F764B46}"/>
              </a:ext>
            </a:extLst>
          </p:cNvPr>
          <p:cNvSpPr txBox="1"/>
          <p:nvPr/>
        </p:nvSpPr>
        <p:spPr>
          <a:xfrm rot="1160831">
            <a:off x="5757953" y="3005656"/>
            <a:ext cx="2829864" cy="507831"/>
          </a:xfrm>
          <a:prstGeom prst="rect">
            <a:avLst/>
          </a:prstGeom>
          <a:noFill/>
        </p:spPr>
        <p:txBody>
          <a:bodyPr wrap="square" rtlCol="0">
            <a:spAutoFit/>
          </a:bodyPr>
          <a:lstStyle/>
          <a:p>
            <a:pPr algn="ctr"/>
            <a:r>
              <a:rPr lang="en-US" sz="900"/>
              <a:t>Ex: </a:t>
            </a:r>
          </a:p>
          <a:p>
            <a:pPr algn="ctr"/>
            <a:r>
              <a:rPr lang="en-US" sz="900"/>
              <a:t>10 % total RT product</a:t>
            </a:r>
          </a:p>
          <a:p>
            <a:pPr algn="ctr"/>
            <a:r>
              <a:rPr lang="en-US" sz="900"/>
              <a:t> (Guide enrichment) </a:t>
            </a:r>
          </a:p>
        </p:txBody>
      </p:sp>
      <p:pic>
        <p:nvPicPr>
          <p:cNvPr id="71" name="Google Shape;313;p22">
            <a:extLst>
              <a:ext uri="{FF2B5EF4-FFF2-40B4-BE49-F238E27FC236}">
                <a16:creationId xmlns:a16="http://schemas.microsoft.com/office/drawing/2014/main" id="{0DC5CDCD-536C-F188-DFF4-AC9B2FE069FB}"/>
              </a:ext>
            </a:extLst>
          </p:cNvPr>
          <p:cNvPicPr preferRelativeResize="0"/>
          <p:nvPr/>
        </p:nvPicPr>
        <p:blipFill rotWithShape="1">
          <a:blip r:embed="rId6">
            <a:alphaModFix/>
          </a:blip>
          <a:srcRect l="5791" t="20802" r="58919" b="401"/>
          <a:stretch/>
        </p:blipFill>
        <p:spPr>
          <a:xfrm rot="16200000">
            <a:off x="9441159" y="2108021"/>
            <a:ext cx="1100834" cy="1127774"/>
          </a:xfrm>
          <a:prstGeom prst="rect">
            <a:avLst/>
          </a:prstGeom>
          <a:noFill/>
          <a:ln>
            <a:noFill/>
          </a:ln>
        </p:spPr>
      </p:pic>
      <p:pic>
        <p:nvPicPr>
          <p:cNvPr id="72" name="Google Shape;314;p22">
            <a:extLst>
              <a:ext uri="{FF2B5EF4-FFF2-40B4-BE49-F238E27FC236}">
                <a16:creationId xmlns:a16="http://schemas.microsoft.com/office/drawing/2014/main" id="{9FA258A0-BB4E-3116-3CF6-7E9A4D2C45BA}"/>
              </a:ext>
            </a:extLst>
          </p:cNvPr>
          <p:cNvPicPr preferRelativeResize="0"/>
          <p:nvPr/>
        </p:nvPicPr>
        <p:blipFill rotWithShape="1">
          <a:blip r:embed="rId6">
            <a:alphaModFix/>
          </a:blip>
          <a:srcRect l="38148" t="17722" r="26562"/>
          <a:stretch/>
        </p:blipFill>
        <p:spPr>
          <a:xfrm rot="16200000">
            <a:off x="9438523" y="3154546"/>
            <a:ext cx="1106106" cy="1183210"/>
          </a:xfrm>
          <a:prstGeom prst="rect">
            <a:avLst/>
          </a:prstGeom>
          <a:noFill/>
          <a:ln>
            <a:noFill/>
          </a:ln>
        </p:spPr>
      </p:pic>
      <p:sp>
        <p:nvSpPr>
          <p:cNvPr id="73" name="Google Shape;345;p22">
            <a:extLst>
              <a:ext uri="{FF2B5EF4-FFF2-40B4-BE49-F238E27FC236}">
                <a16:creationId xmlns:a16="http://schemas.microsoft.com/office/drawing/2014/main" id="{61F105F1-2528-5E89-6A88-4A374C800887}"/>
              </a:ext>
            </a:extLst>
          </p:cNvPr>
          <p:cNvSpPr txBox="1"/>
          <p:nvPr/>
        </p:nvSpPr>
        <p:spPr>
          <a:xfrm>
            <a:off x="9360419" y="1740531"/>
            <a:ext cx="1724982" cy="461624"/>
          </a:xfrm>
          <a:prstGeom prst="rect">
            <a:avLst/>
          </a:prstGeom>
          <a:noFill/>
          <a:ln>
            <a:noFill/>
          </a:ln>
        </p:spPr>
        <p:txBody>
          <a:bodyPr spcFirstLastPara="1" wrap="square" lIns="121900" tIns="121900" rIns="121900" bIns="121900" anchor="t" anchorCtr="0">
            <a:spAutoFit/>
          </a:bodyPr>
          <a:lstStyle/>
          <a:p>
            <a:r>
              <a:rPr lang="en" sz="1400" b="1">
                <a:solidFill>
                  <a:srgbClr val="E06666"/>
                </a:solidFill>
              </a:rPr>
              <a:t>Transcriptome</a:t>
            </a:r>
            <a:endParaRPr sz="1400" b="1">
              <a:solidFill>
                <a:srgbClr val="E06666"/>
              </a:solidFill>
            </a:endParaRPr>
          </a:p>
        </p:txBody>
      </p:sp>
      <p:sp>
        <p:nvSpPr>
          <p:cNvPr id="74" name="Google Shape;346;p22">
            <a:extLst>
              <a:ext uri="{FF2B5EF4-FFF2-40B4-BE49-F238E27FC236}">
                <a16:creationId xmlns:a16="http://schemas.microsoft.com/office/drawing/2014/main" id="{CA536E5D-3171-05AA-C5BB-A8745872B046}"/>
              </a:ext>
            </a:extLst>
          </p:cNvPr>
          <p:cNvSpPr txBox="1"/>
          <p:nvPr/>
        </p:nvSpPr>
        <p:spPr>
          <a:xfrm>
            <a:off x="9563090" y="4360837"/>
            <a:ext cx="933115"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6D9EEB"/>
                </a:solidFill>
              </a:rPr>
              <a:t>Guides</a:t>
            </a:r>
            <a:endParaRPr sz="1200" b="1">
              <a:solidFill>
                <a:srgbClr val="6D9EEB"/>
              </a:solidFill>
            </a:endParaRPr>
          </a:p>
        </p:txBody>
      </p:sp>
      <p:pic>
        <p:nvPicPr>
          <p:cNvPr id="78" name="Google Shape;126;p18" descr="Chart&#10;&#10;Description automatically generated">
            <a:extLst>
              <a:ext uri="{FF2B5EF4-FFF2-40B4-BE49-F238E27FC236}">
                <a16:creationId xmlns:a16="http://schemas.microsoft.com/office/drawing/2014/main" id="{F27F9F24-C2AE-47D7-FB54-BDB0AA63A637}"/>
              </a:ext>
            </a:extLst>
          </p:cNvPr>
          <p:cNvPicPr preferRelativeResize="0"/>
          <p:nvPr/>
        </p:nvPicPr>
        <p:blipFill>
          <a:blip r:embed="rId3">
            <a:alphaModFix/>
          </a:blip>
          <a:stretch>
            <a:fillRect/>
          </a:stretch>
        </p:blipFill>
        <p:spPr>
          <a:xfrm>
            <a:off x="7907373" y="2079797"/>
            <a:ext cx="846446" cy="171614"/>
          </a:xfrm>
          <a:prstGeom prst="rect">
            <a:avLst/>
          </a:prstGeom>
          <a:noFill/>
          <a:ln>
            <a:noFill/>
          </a:ln>
        </p:spPr>
      </p:pic>
      <p:cxnSp>
        <p:nvCxnSpPr>
          <p:cNvPr id="80" name="Google Shape;125;p18">
            <a:extLst>
              <a:ext uri="{FF2B5EF4-FFF2-40B4-BE49-F238E27FC236}">
                <a16:creationId xmlns:a16="http://schemas.microsoft.com/office/drawing/2014/main" id="{FE036D0B-7DDB-08E7-77E8-C536BA3F9A6D}"/>
              </a:ext>
            </a:extLst>
          </p:cNvPr>
          <p:cNvCxnSpPr>
            <a:cxnSpLocks/>
            <a:stCxn id="15" idx="3"/>
            <a:endCxn id="71" idx="0"/>
          </p:cNvCxnSpPr>
          <p:nvPr/>
        </p:nvCxnSpPr>
        <p:spPr>
          <a:xfrm>
            <a:off x="8753819" y="2671908"/>
            <a:ext cx="673870" cy="0"/>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85" name="Google Shape;125;p18">
            <a:extLst>
              <a:ext uri="{FF2B5EF4-FFF2-40B4-BE49-F238E27FC236}">
                <a16:creationId xmlns:a16="http://schemas.microsoft.com/office/drawing/2014/main" id="{3AC15CE5-3651-9911-1917-539F1D13AB79}"/>
              </a:ext>
            </a:extLst>
          </p:cNvPr>
          <p:cNvCxnSpPr>
            <a:cxnSpLocks/>
            <a:stCxn id="13" idx="3"/>
            <a:endCxn id="72" idx="0"/>
          </p:cNvCxnSpPr>
          <p:nvPr/>
        </p:nvCxnSpPr>
        <p:spPr>
          <a:xfrm flipV="1">
            <a:off x="8753819" y="3746151"/>
            <a:ext cx="646152" cy="9172"/>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pic>
        <p:nvPicPr>
          <p:cNvPr id="1043" name="Picture 4">
            <a:extLst>
              <a:ext uri="{FF2B5EF4-FFF2-40B4-BE49-F238E27FC236}">
                <a16:creationId xmlns:a16="http://schemas.microsoft.com/office/drawing/2014/main" id="{4B3C559E-78B3-83EC-5E71-6911FFBD62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7886" y="3017948"/>
            <a:ext cx="350300" cy="350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6">
            <a:extLst>
              <a:ext uri="{FF2B5EF4-FFF2-40B4-BE49-F238E27FC236}">
                <a16:creationId xmlns:a16="http://schemas.microsoft.com/office/drawing/2014/main" id="{5F9A3CE9-36BE-9052-C252-E039069390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9586" y="1656708"/>
            <a:ext cx="994054" cy="662702"/>
          </a:xfrm>
          <a:prstGeom prst="rect">
            <a:avLst/>
          </a:prstGeom>
          <a:noFill/>
          <a:extLst>
            <a:ext uri="{909E8E84-426E-40DD-AFC4-6F175D3DCCD1}">
              <a14:hiddenFill xmlns:a14="http://schemas.microsoft.com/office/drawing/2010/main">
                <a:solidFill>
                  <a:srgbClr val="FFFFFF"/>
                </a:solidFill>
              </a14:hiddenFill>
            </a:ext>
          </a:extLst>
        </p:spPr>
      </p:pic>
      <p:pic>
        <p:nvPicPr>
          <p:cNvPr id="95" name="Google Shape;343;p22">
            <a:extLst>
              <a:ext uri="{FF2B5EF4-FFF2-40B4-BE49-F238E27FC236}">
                <a16:creationId xmlns:a16="http://schemas.microsoft.com/office/drawing/2014/main" id="{10725930-A38E-8905-0A4A-445C7E9611EA}"/>
              </a:ext>
            </a:extLst>
          </p:cNvPr>
          <p:cNvPicPr preferRelativeResize="0"/>
          <p:nvPr/>
        </p:nvPicPr>
        <p:blipFill rotWithShape="1">
          <a:blip r:embed="rId9">
            <a:alphaModFix/>
          </a:blip>
          <a:srcRect l="2191" r="65810" b="33660"/>
          <a:stretch/>
        </p:blipFill>
        <p:spPr>
          <a:xfrm>
            <a:off x="10933288" y="2472732"/>
            <a:ext cx="967016" cy="1717512"/>
          </a:xfrm>
          <a:prstGeom prst="rect">
            <a:avLst/>
          </a:prstGeom>
          <a:noFill/>
          <a:ln>
            <a:noFill/>
          </a:ln>
        </p:spPr>
      </p:pic>
      <p:sp>
        <p:nvSpPr>
          <p:cNvPr id="96" name="Google Shape;345;p22">
            <a:extLst>
              <a:ext uri="{FF2B5EF4-FFF2-40B4-BE49-F238E27FC236}">
                <a16:creationId xmlns:a16="http://schemas.microsoft.com/office/drawing/2014/main" id="{993F88FE-9C36-AC8D-30D3-E374BD5EBD33}"/>
              </a:ext>
            </a:extLst>
          </p:cNvPr>
          <p:cNvSpPr txBox="1"/>
          <p:nvPr/>
        </p:nvSpPr>
        <p:spPr>
          <a:xfrm rot="16200000">
            <a:off x="9546220" y="2962236"/>
            <a:ext cx="2535547" cy="461624"/>
          </a:xfrm>
          <a:prstGeom prst="rect">
            <a:avLst/>
          </a:prstGeom>
          <a:noFill/>
          <a:ln>
            <a:noFill/>
          </a:ln>
        </p:spPr>
        <p:txBody>
          <a:bodyPr spcFirstLastPara="1" wrap="square" lIns="121900" tIns="121900" rIns="121900" bIns="121900" anchor="t" anchorCtr="0">
            <a:spAutoFit/>
          </a:bodyPr>
          <a:lstStyle/>
          <a:p>
            <a:r>
              <a:rPr lang="en" sz="1400" b="1">
                <a:solidFill>
                  <a:schemeClr val="tx1">
                    <a:lumMod val="65000"/>
                    <a:lumOff val="35000"/>
                  </a:schemeClr>
                </a:solidFill>
              </a:rPr>
              <a:t>Quantifying Perturbations</a:t>
            </a:r>
            <a:endParaRPr sz="1400" b="1">
              <a:solidFill>
                <a:schemeClr val="tx1">
                  <a:lumMod val="65000"/>
                  <a:lumOff val="35000"/>
                </a:schemeClr>
              </a:solidFill>
            </a:endParaRPr>
          </a:p>
        </p:txBody>
      </p:sp>
      <p:pic>
        <p:nvPicPr>
          <p:cNvPr id="4" name="Picture 2" descr="Diagram, schematic&#10;&#10;Description automatically generated">
            <a:extLst>
              <a:ext uri="{FF2B5EF4-FFF2-40B4-BE49-F238E27FC236}">
                <a16:creationId xmlns:a16="http://schemas.microsoft.com/office/drawing/2014/main" id="{BC38F8A7-61EE-97AB-022A-82FC82F79B79}"/>
              </a:ext>
            </a:extLst>
          </p:cNvPr>
          <p:cNvPicPr>
            <a:picLocks noChangeAspect="1"/>
          </p:cNvPicPr>
          <p:nvPr/>
        </p:nvPicPr>
        <p:blipFill rotWithShape="1">
          <a:blip r:embed="rId10"/>
          <a:srcRect t="22740" b="54909"/>
          <a:stretch/>
        </p:blipFill>
        <p:spPr>
          <a:xfrm>
            <a:off x="209861" y="1882439"/>
            <a:ext cx="2710760" cy="484556"/>
          </a:xfrm>
          <a:prstGeom prst="rect">
            <a:avLst/>
          </a:prstGeom>
        </p:spPr>
      </p:pic>
      <p:sp>
        <p:nvSpPr>
          <p:cNvPr id="31" name="Google Shape;346;p22">
            <a:extLst>
              <a:ext uri="{FF2B5EF4-FFF2-40B4-BE49-F238E27FC236}">
                <a16:creationId xmlns:a16="http://schemas.microsoft.com/office/drawing/2014/main" id="{7B539786-061A-6F90-F823-48B657A8F239}"/>
              </a:ext>
            </a:extLst>
          </p:cNvPr>
          <p:cNvSpPr txBox="1"/>
          <p:nvPr/>
        </p:nvSpPr>
        <p:spPr>
          <a:xfrm>
            <a:off x="6743690" y="1193094"/>
            <a:ext cx="1216143"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6D9EEB"/>
                </a:solidFill>
              </a:rPr>
              <a:t>Sequencing</a:t>
            </a:r>
            <a:endParaRPr lang="en-US"/>
          </a:p>
        </p:txBody>
      </p:sp>
      <p:sp>
        <p:nvSpPr>
          <p:cNvPr id="32" name="Google Shape;346;p22">
            <a:extLst>
              <a:ext uri="{FF2B5EF4-FFF2-40B4-BE49-F238E27FC236}">
                <a16:creationId xmlns:a16="http://schemas.microsoft.com/office/drawing/2014/main" id="{3811F913-0375-DDE5-C8D1-8943FE83F9BE}"/>
              </a:ext>
            </a:extLst>
          </p:cNvPr>
          <p:cNvSpPr txBox="1"/>
          <p:nvPr/>
        </p:nvSpPr>
        <p:spPr>
          <a:xfrm>
            <a:off x="3543290" y="1062465"/>
            <a:ext cx="1216143"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6D9EEB"/>
                </a:solidFill>
              </a:rPr>
              <a:t>Barcoding</a:t>
            </a:r>
            <a:endParaRPr lang="en-US"/>
          </a:p>
        </p:txBody>
      </p:sp>
    </p:spTree>
    <p:extLst>
      <p:ext uri="{BB962C8B-B14F-4D97-AF65-F5344CB8AC3E}">
        <p14:creationId xmlns:p14="http://schemas.microsoft.com/office/powerpoint/2010/main" val="7374537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767D-DA4E-F800-FCA1-AD0313052398}"/>
              </a:ext>
            </a:extLst>
          </p:cNvPr>
          <p:cNvSpPr>
            <a:spLocks noGrp="1"/>
          </p:cNvSpPr>
          <p:nvPr>
            <p:ph type="title"/>
          </p:nvPr>
        </p:nvSpPr>
        <p:spPr>
          <a:xfrm>
            <a:off x="111055" y="283276"/>
            <a:ext cx="10515600" cy="681037"/>
          </a:xfrm>
        </p:spPr>
        <p:txBody>
          <a:bodyPr>
            <a:normAutofit fontScale="90000"/>
          </a:bodyPr>
          <a:lstStyle/>
          <a:p>
            <a:r>
              <a:rPr lang="en-US">
                <a:ea typeface="+mj-lt"/>
                <a:cs typeface="+mj-lt"/>
              </a:rPr>
              <a:t>The amplicon base composition can indicate fail on the PCR steps</a:t>
            </a:r>
            <a:endParaRPr lang="en-US"/>
          </a:p>
        </p:txBody>
      </p:sp>
      <p:pic>
        <p:nvPicPr>
          <p:cNvPr id="6" name="Picture 6">
            <a:extLst>
              <a:ext uri="{FF2B5EF4-FFF2-40B4-BE49-F238E27FC236}">
                <a16:creationId xmlns:a16="http://schemas.microsoft.com/office/drawing/2014/main" id="{367195A3-8365-5726-CE39-E4ACBCAA6C38}"/>
              </a:ext>
            </a:extLst>
          </p:cNvPr>
          <p:cNvPicPr>
            <a:picLocks noGrp="1" noChangeAspect="1"/>
          </p:cNvPicPr>
          <p:nvPr>
            <p:ph idx="1"/>
          </p:nvPr>
        </p:nvPicPr>
        <p:blipFill>
          <a:blip r:embed="rId2"/>
          <a:stretch>
            <a:fillRect/>
          </a:stretch>
        </p:blipFill>
        <p:spPr>
          <a:xfrm>
            <a:off x="6624429" y="1413531"/>
            <a:ext cx="5457825" cy="1114425"/>
          </a:xfrm>
        </p:spPr>
      </p:pic>
      <p:sp>
        <p:nvSpPr>
          <p:cNvPr id="4" name="Slide Number Placeholder 3">
            <a:extLst>
              <a:ext uri="{FF2B5EF4-FFF2-40B4-BE49-F238E27FC236}">
                <a16:creationId xmlns:a16="http://schemas.microsoft.com/office/drawing/2014/main" id="{B3425E46-8692-1B21-299D-91F29D67E983}"/>
              </a:ext>
            </a:extLst>
          </p:cNvPr>
          <p:cNvSpPr>
            <a:spLocks noGrp="1"/>
          </p:cNvSpPr>
          <p:nvPr>
            <p:ph type="sldNum" sz="quarter" idx="12"/>
          </p:nvPr>
        </p:nvSpPr>
        <p:spPr/>
        <p:txBody>
          <a:bodyPr/>
          <a:lstStyle/>
          <a:p>
            <a:fld id="{371B65F6-4172-4674-96A7-FF623C1658F6}" type="slidenum">
              <a:rPr lang="en-US" smtClean="0"/>
              <a:t>152</a:t>
            </a:fld>
            <a:endParaRPr lang="en-US"/>
          </a:p>
        </p:txBody>
      </p:sp>
      <p:pic>
        <p:nvPicPr>
          <p:cNvPr id="7" name="Picture 7" descr="Chart, line chart&#10;&#10;Description automatically generated">
            <a:extLst>
              <a:ext uri="{FF2B5EF4-FFF2-40B4-BE49-F238E27FC236}">
                <a16:creationId xmlns:a16="http://schemas.microsoft.com/office/drawing/2014/main" id="{B913EFA6-3B9A-4272-B7D0-13DE3118505B}"/>
              </a:ext>
            </a:extLst>
          </p:cNvPr>
          <p:cNvPicPr>
            <a:picLocks noChangeAspect="1"/>
          </p:cNvPicPr>
          <p:nvPr/>
        </p:nvPicPr>
        <p:blipFill rotWithShape="1">
          <a:blip r:embed="rId3"/>
          <a:srcRect t="8772" r="-234" b="-351"/>
          <a:stretch/>
        </p:blipFill>
        <p:spPr>
          <a:xfrm>
            <a:off x="7520564" y="2621993"/>
            <a:ext cx="3599317" cy="2189448"/>
          </a:xfrm>
          <a:prstGeom prst="rect">
            <a:avLst/>
          </a:prstGeom>
        </p:spPr>
      </p:pic>
      <p:sp>
        <p:nvSpPr>
          <p:cNvPr id="8" name="TextBox 7">
            <a:extLst>
              <a:ext uri="{FF2B5EF4-FFF2-40B4-BE49-F238E27FC236}">
                <a16:creationId xmlns:a16="http://schemas.microsoft.com/office/drawing/2014/main" id="{A729E7B7-0D49-A015-1284-F9C6F00185C6}"/>
              </a:ext>
            </a:extLst>
          </p:cNvPr>
          <p:cNvSpPr txBox="1"/>
          <p:nvPr/>
        </p:nvSpPr>
        <p:spPr>
          <a:xfrm>
            <a:off x="5695740" y="3309258"/>
            <a:ext cx="191421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r>
              <a:rPr lang="en-US" sz="1900">
                <a:solidFill>
                  <a:srgbClr val="00A2FF"/>
                </a:solidFill>
                <a:latin typeface="Arial"/>
                <a:cs typeface="Arial"/>
              </a:rPr>
              <a:t>% Base READ1</a:t>
            </a:r>
            <a:br>
              <a:rPr lang="en-US"/>
            </a:br>
            <a:br>
              <a:rPr lang="en-US"/>
            </a:br>
            <a:endParaRPr lang="en-US" sz="1900">
              <a:solidFill>
                <a:srgbClr val="C0504D"/>
              </a:solidFill>
              <a:latin typeface="Arial"/>
              <a:cs typeface="Arial"/>
            </a:endParaRPr>
          </a:p>
        </p:txBody>
      </p:sp>
      <p:sp>
        <p:nvSpPr>
          <p:cNvPr id="9" name="TextBox 8">
            <a:extLst>
              <a:ext uri="{FF2B5EF4-FFF2-40B4-BE49-F238E27FC236}">
                <a16:creationId xmlns:a16="http://schemas.microsoft.com/office/drawing/2014/main" id="{D72C56FF-40E9-7EC9-C466-7069A0CD8729}"/>
              </a:ext>
            </a:extLst>
          </p:cNvPr>
          <p:cNvSpPr txBox="1"/>
          <p:nvPr/>
        </p:nvSpPr>
        <p:spPr>
          <a:xfrm>
            <a:off x="5695740" y="5670619"/>
            <a:ext cx="1847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504D"/>
                </a:solidFill>
                <a:latin typeface="Arial"/>
              </a:rPr>
              <a:t>% Base READ1</a:t>
            </a:r>
            <a:r>
              <a:rPr lang="en-US">
                <a:latin typeface="Arial"/>
                <a:cs typeface="Arial"/>
              </a:rPr>
              <a:t>​</a:t>
            </a:r>
            <a:endParaRPr lang="en-US"/>
          </a:p>
        </p:txBody>
      </p:sp>
      <p:pic>
        <p:nvPicPr>
          <p:cNvPr id="10" name="Picture 10" descr="Histogram&#10;&#10;Description automatically generated">
            <a:extLst>
              <a:ext uri="{FF2B5EF4-FFF2-40B4-BE49-F238E27FC236}">
                <a16:creationId xmlns:a16="http://schemas.microsoft.com/office/drawing/2014/main" id="{726B00D8-A82F-D84D-7BB9-EDB6EFF45141}"/>
              </a:ext>
            </a:extLst>
          </p:cNvPr>
          <p:cNvPicPr>
            <a:picLocks noChangeAspect="1"/>
          </p:cNvPicPr>
          <p:nvPr/>
        </p:nvPicPr>
        <p:blipFill rotWithShape="1">
          <a:blip r:embed="rId4"/>
          <a:srcRect t="10000" r="-236" b="522"/>
          <a:stretch/>
        </p:blipFill>
        <p:spPr>
          <a:xfrm>
            <a:off x="7615185" y="4813370"/>
            <a:ext cx="3811261" cy="2085543"/>
          </a:xfrm>
          <a:prstGeom prst="rect">
            <a:avLst/>
          </a:prstGeom>
        </p:spPr>
      </p:pic>
      <p:pic>
        <p:nvPicPr>
          <p:cNvPr id="11" name="Picture 11" descr="Chart, line chart&#10;&#10;Description automatically generated">
            <a:extLst>
              <a:ext uri="{FF2B5EF4-FFF2-40B4-BE49-F238E27FC236}">
                <a16:creationId xmlns:a16="http://schemas.microsoft.com/office/drawing/2014/main" id="{25AA7FD6-FBE2-059D-C3B7-A37E5AA8A4BB}"/>
              </a:ext>
            </a:extLst>
          </p:cNvPr>
          <p:cNvPicPr>
            <a:picLocks noChangeAspect="1"/>
          </p:cNvPicPr>
          <p:nvPr/>
        </p:nvPicPr>
        <p:blipFill>
          <a:blip r:embed="rId5"/>
          <a:stretch>
            <a:fillRect/>
          </a:stretch>
        </p:blipFill>
        <p:spPr>
          <a:xfrm>
            <a:off x="111055" y="2315150"/>
            <a:ext cx="5505450" cy="2981325"/>
          </a:xfrm>
          <a:prstGeom prst="rect">
            <a:avLst/>
          </a:prstGeom>
        </p:spPr>
      </p:pic>
      <p:sp>
        <p:nvSpPr>
          <p:cNvPr id="12" name="TextBox 11">
            <a:extLst>
              <a:ext uri="{FF2B5EF4-FFF2-40B4-BE49-F238E27FC236}">
                <a16:creationId xmlns:a16="http://schemas.microsoft.com/office/drawing/2014/main" id="{5A5EF9D3-5343-ADFF-A610-5444F6CADC22}"/>
              </a:ext>
            </a:extLst>
          </p:cNvPr>
          <p:cNvSpPr txBox="1"/>
          <p:nvPr/>
        </p:nvSpPr>
        <p:spPr>
          <a:xfrm>
            <a:off x="1106994" y="5210070"/>
            <a:ext cx="396574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rgbClr val="0000FF"/>
                </a:solidFill>
                <a:latin typeface="Arial"/>
                <a:cs typeface="Arial"/>
                <a:hlinkClick r:id="rId6"/>
              </a:rPr>
              <a:t>https://assets.ctfassets.net/an68im79xiti/1CnKSfa7taoQwIEe0WaA4m/8635b2c9ee86c022e731b6fb2e13fed2/CG000080_10x_Technical_Note_Base_Composition_SC3_v2_RevB.pdf</a:t>
            </a:r>
            <a:endParaRPr lang="en-US"/>
          </a:p>
        </p:txBody>
      </p:sp>
      <p:sp>
        <p:nvSpPr>
          <p:cNvPr id="13" name="TextBox 12">
            <a:extLst>
              <a:ext uri="{FF2B5EF4-FFF2-40B4-BE49-F238E27FC236}">
                <a16:creationId xmlns:a16="http://schemas.microsoft.com/office/drawing/2014/main" id="{F7EA94AA-D426-298A-B5F7-0E8F472A66DA}"/>
              </a:ext>
            </a:extLst>
          </p:cNvPr>
          <p:cNvSpPr txBox="1"/>
          <p:nvPr/>
        </p:nvSpPr>
        <p:spPr>
          <a:xfrm>
            <a:off x="1006510" y="1458686"/>
            <a:ext cx="46858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t>
            </a:r>
            <a:br>
              <a:rPr lang="en-US"/>
            </a:br>
            <a:r>
              <a:rPr lang="en-US" b="1">
                <a:latin typeface="Arial"/>
              </a:rPr>
              <a:t>Chromium 10x 3</a:t>
            </a:r>
            <a:r>
              <a:rPr lang="en-US" b="1">
                <a:latin typeface="Arial"/>
                <a:cs typeface="Arial"/>
              </a:rPr>
              <a:t>’ </a:t>
            </a:r>
            <a:endParaRPr lang="en-US">
              <a:latin typeface="Arial"/>
              <a:cs typeface="Arial"/>
            </a:endParaRPr>
          </a:p>
        </p:txBody>
      </p:sp>
    </p:spTree>
    <p:extLst>
      <p:ext uri="{BB962C8B-B14F-4D97-AF65-F5344CB8AC3E}">
        <p14:creationId xmlns:p14="http://schemas.microsoft.com/office/powerpoint/2010/main" val="21126301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8713-C4AA-4C60-D8B8-0546E059282B}"/>
              </a:ext>
            </a:extLst>
          </p:cNvPr>
          <p:cNvSpPr>
            <a:spLocks noGrp="1"/>
          </p:cNvSpPr>
          <p:nvPr>
            <p:ph type="title"/>
          </p:nvPr>
        </p:nvSpPr>
        <p:spPr/>
        <p:txBody>
          <a:bodyPr/>
          <a:lstStyle/>
          <a:p>
            <a:r>
              <a:rPr lang="en-US"/>
              <a:t>From raw data to count matrices</a:t>
            </a:r>
          </a:p>
        </p:txBody>
      </p:sp>
      <p:sp>
        <p:nvSpPr>
          <p:cNvPr id="3" name="Slide Number Placeholder 2">
            <a:extLst>
              <a:ext uri="{FF2B5EF4-FFF2-40B4-BE49-F238E27FC236}">
                <a16:creationId xmlns:a16="http://schemas.microsoft.com/office/drawing/2014/main" id="{81614C00-9826-4315-9CDC-2AE3726F6466}"/>
              </a:ext>
            </a:extLst>
          </p:cNvPr>
          <p:cNvSpPr>
            <a:spLocks noGrp="1"/>
          </p:cNvSpPr>
          <p:nvPr>
            <p:ph type="sldNum" sz="quarter" idx="12"/>
          </p:nvPr>
        </p:nvSpPr>
        <p:spPr/>
        <p:txBody>
          <a:bodyPr/>
          <a:lstStyle/>
          <a:p>
            <a:fld id="{371B65F6-4172-4674-96A7-FF623C1658F6}" type="slidenum">
              <a:rPr lang="en-US" smtClean="0"/>
              <a:t>153</a:t>
            </a:fld>
            <a:endParaRPr lang="en-US"/>
          </a:p>
        </p:txBody>
      </p:sp>
      <p:pic>
        <p:nvPicPr>
          <p:cNvPr id="4" name="Google Shape;313;p22">
            <a:extLst>
              <a:ext uri="{FF2B5EF4-FFF2-40B4-BE49-F238E27FC236}">
                <a16:creationId xmlns:a16="http://schemas.microsoft.com/office/drawing/2014/main" id="{F1951D59-BCC2-AB73-20B4-199109483583}"/>
              </a:ext>
            </a:extLst>
          </p:cNvPr>
          <p:cNvPicPr preferRelativeResize="0"/>
          <p:nvPr/>
        </p:nvPicPr>
        <p:blipFill rotWithShape="1">
          <a:blip r:embed="rId3">
            <a:alphaModFix/>
          </a:blip>
          <a:srcRect l="5791" t="20802" r="58919" b="401"/>
          <a:stretch/>
        </p:blipFill>
        <p:spPr>
          <a:xfrm rot="16200000">
            <a:off x="8030105" y="4763690"/>
            <a:ext cx="2029303" cy="2078963"/>
          </a:xfrm>
          <a:prstGeom prst="rect">
            <a:avLst/>
          </a:prstGeom>
          <a:noFill/>
          <a:ln>
            <a:noFill/>
          </a:ln>
        </p:spPr>
      </p:pic>
      <p:pic>
        <p:nvPicPr>
          <p:cNvPr id="5" name="Google Shape;314;p22">
            <a:extLst>
              <a:ext uri="{FF2B5EF4-FFF2-40B4-BE49-F238E27FC236}">
                <a16:creationId xmlns:a16="http://schemas.microsoft.com/office/drawing/2014/main" id="{0DADF248-2689-74D4-2C5D-6FF6EA58DE27}"/>
              </a:ext>
            </a:extLst>
          </p:cNvPr>
          <p:cNvPicPr preferRelativeResize="0"/>
          <p:nvPr/>
        </p:nvPicPr>
        <p:blipFill rotWithShape="1">
          <a:blip r:embed="rId3">
            <a:alphaModFix/>
          </a:blip>
          <a:srcRect l="38148" t="17722" r="26562"/>
          <a:stretch/>
        </p:blipFill>
        <p:spPr>
          <a:xfrm rot="16200000">
            <a:off x="2417972" y="4901287"/>
            <a:ext cx="1975770" cy="2121464"/>
          </a:xfrm>
          <a:prstGeom prst="rect">
            <a:avLst/>
          </a:prstGeom>
          <a:noFill/>
          <a:ln>
            <a:noFill/>
          </a:ln>
        </p:spPr>
      </p:pic>
      <p:sp>
        <p:nvSpPr>
          <p:cNvPr id="6" name="Google Shape;345;p22">
            <a:extLst>
              <a:ext uri="{FF2B5EF4-FFF2-40B4-BE49-F238E27FC236}">
                <a16:creationId xmlns:a16="http://schemas.microsoft.com/office/drawing/2014/main" id="{3676ECC7-5716-D48A-5F18-A95DEE54C4F1}"/>
              </a:ext>
            </a:extLst>
          </p:cNvPr>
          <p:cNvSpPr txBox="1"/>
          <p:nvPr/>
        </p:nvSpPr>
        <p:spPr>
          <a:xfrm>
            <a:off x="9543757" y="5764658"/>
            <a:ext cx="2682889"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E06666"/>
                </a:solidFill>
              </a:rPr>
              <a:t>Transcriptome</a:t>
            </a:r>
            <a:endParaRPr sz="1600" b="1">
              <a:solidFill>
                <a:srgbClr val="E06666"/>
              </a:solidFill>
            </a:endParaRPr>
          </a:p>
        </p:txBody>
      </p:sp>
      <p:sp>
        <p:nvSpPr>
          <p:cNvPr id="7" name="Google Shape;346;p22">
            <a:extLst>
              <a:ext uri="{FF2B5EF4-FFF2-40B4-BE49-F238E27FC236}">
                <a16:creationId xmlns:a16="http://schemas.microsoft.com/office/drawing/2014/main" id="{50250547-6084-69EC-6663-68BFBDC27852}"/>
              </a:ext>
            </a:extLst>
          </p:cNvPr>
          <p:cNvSpPr txBox="1"/>
          <p:nvPr/>
        </p:nvSpPr>
        <p:spPr>
          <a:xfrm>
            <a:off x="134936" y="5714417"/>
            <a:ext cx="1778937"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6D9EEB"/>
                </a:solidFill>
              </a:rPr>
              <a:t>Guides</a:t>
            </a:r>
            <a:endParaRPr sz="1600" b="1">
              <a:solidFill>
                <a:srgbClr val="6D9EEB"/>
              </a:solidFill>
            </a:endParaRPr>
          </a:p>
        </p:txBody>
      </p:sp>
      <p:sp>
        <p:nvSpPr>
          <p:cNvPr id="8" name="Google Shape;118;p18">
            <a:extLst>
              <a:ext uri="{FF2B5EF4-FFF2-40B4-BE49-F238E27FC236}">
                <a16:creationId xmlns:a16="http://schemas.microsoft.com/office/drawing/2014/main" id="{CC49C342-9569-D1B3-DD56-57498F8D6142}"/>
              </a:ext>
            </a:extLst>
          </p:cNvPr>
          <p:cNvSpPr/>
          <p:nvPr/>
        </p:nvSpPr>
        <p:spPr>
          <a:xfrm>
            <a:off x="3036527" y="1279717"/>
            <a:ext cx="846446" cy="618936"/>
          </a:xfrm>
          <a:prstGeom prst="rect">
            <a:avLst/>
          </a:prstGeom>
          <a:solidFill>
            <a:srgbClr val="6D9EEB"/>
          </a:solidFill>
          <a:ln>
            <a:noFill/>
          </a:ln>
        </p:spPr>
        <p:txBody>
          <a:bodyPr spcFirstLastPara="1" wrap="square" lIns="121900" tIns="121900" rIns="121900" bIns="121900" anchor="ctr" anchorCtr="0">
            <a:noAutofit/>
          </a:bodyPr>
          <a:lstStyle/>
          <a:p>
            <a:pPr algn="ctr"/>
            <a:r>
              <a:rPr lang="en" sz="900" b="1"/>
              <a:t>Guide FASTQ</a:t>
            </a:r>
            <a:endParaRPr sz="900" b="1"/>
          </a:p>
          <a:p>
            <a:pPr algn="ctr"/>
            <a:r>
              <a:rPr lang="en" sz="900" b="1"/>
              <a:t>(R1,R2)</a:t>
            </a:r>
            <a:endParaRPr sz="900" b="1"/>
          </a:p>
        </p:txBody>
      </p:sp>
      <p:sp>
        <p:nvSpPr>
          <p:cNvPr id="9" name="Google Shape;119;p18">
            <a:extLst>
              <a:ext uri="{FF2B5EF4-FFF2-40B4-BE49-F238E27FC236}">
                <a16:creationId xmlns:a16="http://schemas.microsoft.com/office/drawing/2014/main" id="{066FCB80-7360-7F86-4B9C-08E77491FA8B}"/>
              </a:ext>
            </a:extLst>
          </p:cNvPr>
          <p:cNvSpPr/>
          <p:nvPr/>
        </p:nvSpPr>
        <p:spPr>
          <a:xfrm>
            <a:off x="8576038" y="1317484"/>
            <a:ext cx="846446" cy="618936"/>
          </a:xfrm>
          <a:prstGeom prst="rect">
            <a:avLst/>
          </a:prstGeom>
          <a:solidFill>
            <a:srgbClr val="E06666"/>
          </a:solidFill>
          <a:ln>
            <a:noFill/>
          </a:ln>
        </p:spPr>
        <p:txBody>
          <a:bodyPr spcFirstLastPara="1" wrap="square" lIns="121900" tIns="121900" rIns="121900" bIns="121900" anchor="ctr" anchorCtr="0">
            <a:noAutofit/>
          </a:bodyPr>
          <a:lstStyle/>
          <a:p>
            <a:pPr algn="ctr"/>
            <a:r>
              <a:rPr lang="en" sz="900" b="1"/>
              <a:t>scRNA FASTQ</a:t>
            </a:r>
            <a:endParaRPr sz="900" b="1"/>
          </a:p>
          <a:p>
            <a:pPr algn="ctr"/>
            <a:r>
              <a:rPr lang="en" sz="900" b="1"/>
              <a:t>(R1,R2)</a:t>
            </a:r>
            <a:endParaRPr sz="900" b="1"/>
          </a:p>
        </p:txBody>
      </p:sp>
      <p:sp>
        <p:nvSpPr>
          <p:cNvPr id="10" name="Rectangle: Rounded Corners 9">
            <a:extLst>
              <a:ext uri="{FF2B5EF4-FFF2-40B4-BE49-F238E27FC236}">
                <a16:creationId xmlns:a16="http://schemas.microsoft.com/office/drawing/2014/main" id="{39825DE7-1901-F62F-3128-0423CE02E095}"/>
              </a:ext>
            </a:extLst>
          </p:cNvPr>
          <p:cNvSpPr/>
          <p:nvPr/>
        </p:nvSpPr>
        <p:spPr>
          <a:xfrm>
            <a:off x="2959238" y="2502876"/>
            <a:ext cx="879231" cy="58615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Read Count</a:t>
            </a:r>
          </a:p>
        </p:txBody>
      </p:sp>
      <p:sp>
        <p:nvSpPr>
          <p:cNvPr id="13" name="Rectangle: Rounded Corners 12">
            <a:extLst>
              <a:ext uri="{FF2B5EF4-FFF2-40B4-BE49-F238E27FC236}">
                <a16:creationId xmlns:a16="http://schemas.microsoft.com/office/drawing/2014/main" id="{3A7FFCDE-3554-35BE-211E-481485F1E60B}"/>
              </a:ext>
            </a:extLst>
          </p:cNvPr>
          <p:cNvSpPr/>
          <p:nvPr/>
        </p:nvSpPr>
        <p:spPr>
          <a:xfrm>
            <a:off x="8586315" y="2477755"/>
            <a:ext cx="879231" cy="58615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Read Count</a:t>
            </a:r>
          </a:p>
        </p:txBody>
      </p:sp>
      <p:sp>
        <p:nvSpPr>
          <p:cNvPr id="14" name="Rectangle: Rounded Corners 13">
            <a:extLst>
              <a:ext uri="{FF2B5EF4-FFF2-40B4-BE49-F238E27FC236}">
                <a16:creationId xmlns:a16="http://schemas.microsoft.com/office/drawing/2014/main" id="{321DA46D-B2B0-0945-92AD-55A7D0B366FA}"/>
              </a:ext>
            </a:extLst>
          </p:cNvPr>
          <p:cNvSpPr/>
          <p:nvPr/>
        </p:nvSpPr>
        <p:spPr>
          <a:xfrm>
            <a:off x="495251" y="1377595"/>
            <a:ext cx="879231" cy="58615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Guide reference</a:t>
            </a:r>
          </a:p>
        </p:txBody>
      </p:sp>
      <p:cxnSp>
        <p:nvCxnSpPr>
          <p:cNvPr id="15" name="Straight Arrow Connector 14">
            <a:extLst>
              <a:ext uri="{FF2B5EF4-FFF2-40B4-BE49-F238E27FC236}">
                <a16:creationId xmlns:a16="http://schemas.microsoft.com/office/drawing/2014/main" id="{B09E140A-3CF0-C202-7E99-36C6D886BF6E}"/>
              </a:ext>
            </a:extLst>
          </p:cNvPr>
          <p:cNvCxnSpPr/>
          <p:nvPr/>
        </p:nvCxnSpPr>
        <p:spPr>
          <a:xfrm>
            <a:off x="3411938" y="1900499"/>
            <a:ext cx="10049" cy="562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8A62DB5-F851-8D47-2C71-3BF6B435DACF}"/>
              </a:ext>
            </a:extLst>
          </p:cNvPr>
          <p:cNvCxnSpPr>
            <a:cxnSpLocks/>
          </p:cNvCxnSpPr>
          <p:nvPr/>
        </p:nvCxnSpPr>
        <p:spPr>
          <a:xfrm>
            <a:off x="3420311" y="3156542"/>
            <a:ext cx="1676" cy="411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432AC03-EF77-EEF7-9C59-9939347C399B}"/>
              </a:ext>
            </a:extLst>
          </p:cNvPr>
          <p:cNvCxnSpPr>
            <a:cxnSpLocks/>
          </p:cNvCxnSpPr>
          <p:nvPr/>
        </p:nvCxnSpPr>
        <p:spPr>
          <a:xfrm>
            <a:off x="965672" y="1979561"/>
            <a:ext cx="1851564" cy="77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DAB44F9F-5807-B5ED-931C-F4B63C55D3CE}"/>
              </a:ext>
            </a:extLst>
          </p:cNvPr>
          <p:cNvSpPr/>
          <p:nvPr/>
        </p:nvSpPr>
        <p:spPr>
          <a:xfrm>
            <a:off x="10445163" y="1527249"/>
            <a:ext cx="1440263" cy="57778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Transcriptome reference</a:t>
            </a:r>
            <a:endParaRPr lang="en-US"/>
          </a:p>
        </p:txBody>
      </p:sp>
      <p:cxnSp>
        <p:nvCxnSpPr>
          <p:cNvPr id="19" name="Straight Arrow Connector 18">
            <a:extLst>
              <a:ext uri="{FF2B5EF4-FFF2-40B4-BE49-F238E27FC236}">
                <a16:creationId xmlns:a16="http://schemas.microsoft.com/office/drawing/2014/main" id="{FE0BD7FD-3915-4616-442A-FB41F22FBA02}"/>
              </a:ext>
            </a:extLst>
          </p:cNvPr>
          <p:cNvCxnSpPr>
            <a:cxnSpLocks/>
          </p:cNvCxnSpPr>
          <p:nvPr/>
        </p:nvCxnSpPr>
        <p:spPr>
          <a:xfrm>
            <a:off x="9039013" y="3089552"/>
            <a:ext cx="1676" cy="411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A6878C-80B3-2773-FD9C-F031FAB0B919}"/>
              </a:ext>
            </a:extLst>
          </p:cNvPr>
          <p:cNvCxnSpPr>
            <a:cxnSpLocks/>
          </p:cNvCxnSpPr>
          <p:nvPr/>
        </p:nvCxnSpPr>
        <p:spPr>
          <a:xfrm flipH="1">
            <a:off x="9517987" y="2165631"/>
            <a:ext cx="1706445" cy="65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C134F94-F3B9-C81F-A976-00649EC0C020}"/>
              </a:ext>
            </a:extLst>
          </p:cNvPr>
          <p:cNvCxnSpPr>
            <a:cxnSpLocks/>
          </p:cNvCxnSpPr>
          <p:nvPr/>
        </p:nvCxnSpPr>
        <p:spPr>
          <a:xfrm>
            <a:off x="8997144" y="1975859"/>
            <a:ext cx="10049" cy="504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6A38190-1F8F-7A7A-998E-50F2F4926699}"/>
              </a:ext>
            </a:extLst>
          </p:cNvPr>
          <p:cNvSpPr/>
          <p:nvPr/>
        </p:nvSpPr>
        <p:spPr>
          <a:xfrm>
            <a:off x="3034600" y="3608194"/>
            <a:ext cx="879231" cy="5861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Raw counts</a:t>
            </a:r>
          </a:p>
        </p:txBody>
      </p:sp>
      <p:sp>
        <p:nvSpPr>
          <p:cNvPr id="23" name="Rectangle: Rounded Corners 22">
            <a:extLst>
              <a:ext uri="{FF2B5EF4-FFF2-40B4-BE49-F238E27FC236}">
                <a16:creationId xmlns:a16="http://schemas.microsoft.com/office/drawing/2014/main" id="{4CC2545F-F87B-7A1C-A852-577DA2109C39}"/>
              </a:ext>
            </a:extLst>
          </p:cNvPr>
          <p:cNvSpPr/>
          <p:nvPr/>
        </p:nvSpPr>
        <p:spPr>
          <a:xfrm>
            <a:off x="8586314" y="3499336"/>
            <a:ext cx="879231" cy="58615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Raw counts</a:t>
            </a:r>
          </a:p>
        </p:txBody>
      </p:sp>
      <p:sp>
        <p:nvSpPr>
          <p:cNvPr id="24" name="Oval 23">
            <a:extLst>
              <a:ext uri="{FF2B5EF4-FFF2-40B4-BE49-F238E27FC236}">
                <a16:creationId xmlns:a16="http://schemas.microsoft.com/office/drawing/2014/main" id="{79C1AC41-65C3-8541-5D4E-97DD321E0E6F}"/>
              </a:ext>
            </a:extLst>
          </p:cNvPr>
          <p:cNvSpPr/>
          <p:nvPr/>
        </p:nvSpPr>
        <p:spPr>
          <a:xfrm>
            <a:off x="2658835" y="4379615"/>
            <a:ext cx="1699846" cy="695011"/>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Preprocessing</a:t>
            </a:r>
          </a:p>
        </p:txBody>
      </p:sp>
      <p:cxnSp>
        <p:nvCxnSpPr>
          <p:cNvPr id="25" name="Straight Arrow Connector 24">
            <a:extLst>
              <a:ext uri="{FF2B5EF4-FFF2-40B4-BE49-F238E27FC236}">
                <a16:creationId xmlns:a16="http://schemas.microsoft.com/office/drawing/2014/main" id="{E746EC26-DBE9-824A-841B-DCCCB6A22A3B}"/>
              </a:ext>
            </a:extLst>
          </p:cNvPr>
          <p:cNvCxnSpPr>
            <a:cxnSpLocks/>
          </p:cNvCxnSpPr>
          <p:nvPr/>
        </p:nvCxnSpPr>
        <p:spPr>
          <a:xfrm flipH="1">
            <a:off x="3463855" y="4194871"/>
            <a:ext cx="6697" cy="185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8A66F73-D606-0073-3DD3-F93C1FC31339}"/>
              </a:ext>
            </a:extLst>
          </p:cNvPr>
          <p:cNvCxnSpPr>
            <a:cxnSpLocks/>
          </p:cNvCxnSpPr>
          <p:nvPr/>
        </p:nvCxnSpPr>
        <p:spPr>
          <a:xfrm>
            <a:off x="3512421" y="5074102"/>
            <a:ext cx="1676" cy="294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D389388-7C6D-FB50-4E86-0C78D33982DC}"/>
              </a:ext>
            </a:extLst>
          </p:cNvPr>
          <p:cNvSpPr/>
          <p:nvPr/>
        </p:nvSpPr>
        <p:spPr>
          <a:xfrm>
            <a:off x="8235669" y="4287505"/>
            <a:ext cx="1699846" cy="695011"/>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Preprocessing</a:t>
            </a:r>
          </a:p>
        </p:txBody>
      </p:sp>
      <p:cxnSp>
        <p:nvCxnSpPr>
          <p:cNvPr id="28" name="Straight Arrow Connector 27">
            <a:extLst>
              <a:ext uri="{FF2B5EF4-FFF2-40B4-BE49-F238E27FC236}">
                <a16:creationId xmlns:a16="http://schemas.microsoft.com/office/drawing/2014/main" id="{3C65BFC5-20A3-DB37-225C-07A00812AD0F}"/>
              </a:ext>
            </a:extLst>
          </p:cNvPr>
          <p:cNvCxnSpPr>
            <a:cxnSpLocks/>
          </p:cNvCxnSpPr>
          <p:nvPr/>
        </p:nvCxnSpPr>
        <p:spPr>
          <a:xfrm flipH="1">
            <a:off x="9040690" y="4102760"/>
            <a:ext cx="6697" cy="185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DF8B7D-6653-CD52-A5B7-7D36F5E2B3E0}"/>
              </a:ext>
            </a:extLst>
          </p:cNvPr>
          <p:cNvCxnSpPr>
            <a:cxnSpLocks/>
          </p:cNvCxnSpPr>
          <p:nvPr/>
        </p:nvCxnSpPr>
        <p:spPr>
          <a:xfrm>
            <a:off x="9164618" y="4981991"/>
            <a:ext cx="1676" cy="294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442AD18-C987-8C3D-837E-23D7E361CF53}"/>
              </a:ext>
            </a:extLst>
          </p:cNvPr>
          <p:cNvSpPr txBox="1"/>
          <p:nvPr/>
        </p:nvSpPr>
        <p:spPr>
          <a:xfrm>
            <a:off x="673658" y="4542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QC and Filtering</a:t>
            </a:r>
          </a:p>
        </p:txBody>
      </p:sp>
      <p:sp>
        <p:nvSpPr>
          <p:cNvPr id="33" name="TextBox 32">
            <a:extLst>
              <a:ext uri="{FF2B5EF4-FFF2-40B4-BE49-F238E27FC236}">
                <a16:creationId xmlns:a16="http://schemas.microsoft.com/office/drawing/2014/main" id="{DC727C1A-D388-6C01-D87A-B09811161740}"/>
              </a:ext>
            </a:extLst>
          </p:cNvPr>
          <p:cNvSpPr txBox="1"/>
          <p:nvPr/>
        </p:nvSpPr>
        <p:spPr>
          <a:xfrm>
            <a:off x="10152602" y="45422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QC and Filtering</a:t>
            </a:r>
          </a:p>
        </p:txBody>
      </p:sp>
    </p:spTree>
    <p:extLst>
      <p:ext uri="{BB962C8B-B14F-4D97-AF65-F5344CB8AC3E}">
        <p14:creationId xmlns:p14="http://schemas.microsoft.com/office/powerpoint/2010/main" val="35332815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2"/>
          <p:cNvPicPr preferRelativeResize="0"/>
          <p:nvPr/>
        </p:nvPicPr>
        <p:blipFill rotWithShape="1">
          <a:blip r:embed="rId3">
            <a:alphaModFix/>
          </a:blip>
          <a:srcRect l="5791" t="20802" r="58919" b="401"/>
          <a:stretch/>
        </p:blipFill>
        <p:spPr>
          <a:xfrm rot="16200000">
            <a:off x="7823501" y="1626075"/>
            <a:ext cx="2029303" cy="2078963"/>
          </a:xfrm>
          <a:prstGeom prst="rect">
            <a:avLst/>
          </a:prstGeom>
          <a:noFill/>
          <a:ln>
            <a:noFill/>
          </a:ln>
        </p:spPr>
      </p:pic>
      <p:pic>
        <p:nvPicPr>
          <p:cNvPr id="314" name="Google Shape;314;p22"/>
          <p:cNvPicPr preferRelativeResize="0"/>
          <p:nvPr/>
        </p:nvPicPr>
        <p:blipFill rotWithShape="1">
          <a:blip r:embed="rId3">
            <a:alphaModFix/>
          </a:blip>
          <a:srcRect l="38148" t="17722" r="26562"/>
          <a:stretch/>
        </p:blipFill>
        <p:spPr>
          <a:xfrm rot="16200000">
            <a:off x="2391402" y="1700871"/>
            <a:ext cx="2210231" cy="2364299"/>
          </a:xfrm>
          <a:prstGeom prst="rect">
            <a:avLst/>
          </a:prstGeom>
          <a:noFill/>
          <a:ln>
            <a:noFill/>
          </a:ln>
        </p:spPr>
      </p:pic>
      <p:cxnSp>
        <p:nvCxnSpPr>
          <p:cNvPr id="340" name="Google Shape;340;p22"/>
          <p:cNvCxnSpPr>
            <a:cxnSpLocks/>
          </p:cNvCxnSpPr>
          <p:nvPr/>
        </p:nvCxnSpPr>
        <p:spPr>
          <a:xfrm>
            <a:off x="3613333" y="3763123"/>
            <a:ext cx="1702311" cy="715744"/>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22"/>
          <p:cNvCxnSpPr>
            <a:cxnSpLocks/>
          </p:cNvCxnSpPr>
          <p:nvPr/>
        </p:nvCxnSpPr>
        <p:spPr>
          <a:xfrm flipH="1">
            <a:off x="7128933" y="3636962"/>
            <a:ext cx="1766083" cy="841905"/>
          </a:xfrm>
          <a:prstGeom prst="straightConnector1">
            <a:avLst/>
          </a:prstGeom>
          <a:noFill/>
          <a:ln w="9525" cap="flat" cmpd="sng">
            <a:solidFill>
              <a:schemeClr val="dk2"/>
            </a:solidFill>
            <a:prstDash val="solid"/>
            <a:round/>
            <a:headEnd type="none" w="med" len="med"/>
            <a:tailEnd type="triangle" w="med" len="med"/>
          </a:ln>
        </p:spPr>
      </p:cxnSp>
      <p:pic>
        <p:nvPicPr>
          <p:cNvPr id="343" name="Google Shape;343;p22"/>
          <p:cNvPicPr preferRelativeResize="0"/>
          <p:nvPr/>
        </p:nvPicPr>
        <p:blipFill rotWithShape="1">
          <a:blip r:embed="rId4">
            <a:alphaModFix/>
          </a:blip>
          <a:srcRect l="2191" r="65810" b="33660"/>
          <a:stretch/>
        </p:blipFill>
        <p:spPr>
          <a:xfrm>
            <a:off x="5490901" y="4168157"/>
            <a:ext cx="1439733" cy="2557105"/>
          </a:xfrm>
          <a:prstGeom prst="rect">
            <a:avLst/>
          </a:prstGeom>
          <a:noFill/>
          <a:ln>
            <a:noFill/>
          </a:ln>
        </p:spPr>
      </p:pic>
      <p:sp>
        <p:nvSpPr>
          <p:cNvPr id="345" name="Google Shape;345;p22"/>
          <p:cNvSpPr txBox="1"/>
          <p:nvPr/>
        </p:nvSpPr>
        <p:spPr>
          <a:xfrm>
            <a:off x="7553571" y="1295636"/>
            <a:ext cx="2682889"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E06666"/>
                </a:solidFill>
              </a:rPr>
              <a:t>Transcriptome</a:t>
            </a:r>
            <a:endParaRPr sz="1600" b="1">
              <a:solidFill>
                <a:srgbClr val="E06666"/>
              </a:solidFill>
            </a:endParaRPr>
          </a:p>
        </p:txBody>
      </p:sp>
      <p:sp>
        <p:nvSpPr>
          <p:cNvPr id="346" name="Google Shape;346;p22"/>
          <p:cNvSpPr txBox="1"/>
          <p:nvPr/>
        </p:nvSpPr>
        <p:spPr>
          <a:xfrm>
            <a:off x="2624639" y="1295636"/>
            <a:ext cx="1778937"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6D9EEB"/>
                </a:solidFill>
              </a:rPr>
              <a:t>Guides</a:t>
            </a:r>
            <a:endParaRPr sz="1600" b="1">
              <a:solidFill>
                <a:srgbClr val="6D9EEB"/>
              </a:solidFill>
            </a:endParaRPr>
          </a:p>
        </p:txBody>
      </p:sp>
      <p:sp>
        <p:nvSpPr>
          <p:cNvPr id="349" name="Google Shape;349;p22"/>
          <p:cNvSpPr txBox="1"/>
          <p:nvPr/>
        </p:nvSpPr>
        <p:spPr>
          <a:xfrm>
            <a:off x="0" y="389733"/>
            <a:ext cx="12192000" cy="800179"/>
          </a:xfrm>
          <a:prstGeom prst="rect">
            <a:avLst/>
          </a:prstGeom>
          <a:noFill/>
          <a:ln>
            <a:noFill/>
          </a:ln>
        </p:spPr>
        <p:txBody>
          <a:bodyPr spcFirstLastPara="1" wrap="square" lIns="121900" tIns="121900" rIns="121900" bIns="121900" anchor="t" anchorCtr="0">
            <a:spAutoFit/>
          </a:bodyPr>
          <a:lstStyle/>
          <a:p>
            <a:pPr algn="ctr">
              <a:lnSpc>
                <a:spcPct val="90000"/>
              </a:lnSpc>
              <a:spcBef>
                <a:spcPct val="0"/>
              </a:spcBef>
            </a:pPr>
            <a:r>
              <a:rPr lang="en" sz="4000" b="1">
                <a:solidFill>
                  <a:srgbClr val="002060"/>
                </a:solidFill>
                <a:latin typeface="Bierstadt Regular" panose="020B0004020202020204" pitchFamily="34" charset="0"/>
                <a:ea typeface="+mj-ea"/>
                <a:cs typeface="+mj-cs"/>
              </a:rPr>
              <a:t>Preprocessed count data </a:t>
            </a:r>
            <a:endParaRPr lang="en-US" sz="4000" b="1">
              <a:solidFill>
                <a:srgbClr val="002060"/>
              </a:solidFill>
              <a:latin typeface="Bierstadt Regular" panose="020B0004020202020204" pitchFamily="34" charset="0"/>
              <a:ea typeface="+mj-ea"/>
              <a:cs typeface="+mj-cs"/>
            </a:endParaRPr>
          </a:p>
        </p:txBody>
      </p:sp>
      <p:sp>
        <p:nvSpPr>
          <p:cNvPr id="2" name="Slide Number Placeholder 1">
            <a:extLst>
              <a:ext uri="{FF2B5EF4-FFF2-40B4-BE49-F238E27FC236}">
                <a16:creationId xmlns:a16="http://schemas.microsoft.com/office/drawing/2014/main" id="{11954D07-7EB9-4279-96E7-39795D0001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154</a:t>
            </a:fld>
            <a:endParaRPr lang="en"/>
          </a:p>
        </p:txBody>
      </p:sp>
    </p:spTree>
    <p:extLst>
      <p:ext uri="{BB962C8B-B14F-4D97-AF65-F5344CB8AC3E}">
        <p14:creationId xmlns:p14="http://schemas.microsoft.com/office/powerpoint/2010/main" val="23122937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F-F30F-4615-B6B1-630A103DF449}"/>
              </a:ext>
            </a:extLst>
          </p:cNvPr>
          <p:cNvSpPr>
            <a:spLocks noGrp="1"/>
          </p:cNvSpPr>
          <p:nvPr>
            <p:ph type="title"/>
          </p:nvPr>
        </p:nvSpPr>
        <p:spPr>
          <a:xfrm>
            <a:off x="96253" y="120231"/>
            <a:ext cx="10515600" cy="681037"/>
          </a:xfrm>
        </p:spPr>
        <p:txBody>
          <a:bodyPr/>
          <a:lstStyle/>
          <a:p>
            <a:r>
              <a:rPr lang="en-US"/>
              <a:t>Quality control (1)</a:t>
            </a:r>
          </a:p>
        </p:txBody>
      </p:sp>
      <p:sp>
        <p:nvSpPr>
          <p:cNvPr id="3" name="Content Placeholder 2">
            <a:extLst>
              <a:ext uri="{FF2B5EF4-FFF2-40B4-BE49-F238E27FC236}">
                <a16:creationId xmlns:a16="http://schemas.microsoft.com/office/drawing/2014/main" id="{D9A2F596-B663-4E03-8746-2A9CF2F4D59B}"/>
              </a:ext>
            </a:extLst>
          </p:cNvPr>
          <p:cNvSpPr>
            <a:spLocks noGrp="1"/>
          </p:cNvSpPr>
          <p:nvPr>
            <p:ph idx="1"/>
          </p:nvPr>
        </p:nvSpPr>
        <p:spPr>
          <a:xfrm>
            <a:off x="609600" y="1600201"/>
            <a:ext cx="10972800" cy="5137568"/>
          </a:xfrm>
        </p:spPr>
        <p:txBody>
          <a:bodyPr vert="horz" lIns="91440" tIns="45720" rIns="91440" bIns="45720" rtlCol="0" anchor="t">
            <a:normAutofit/>
          </a:bodyPr>
          <a:lstStyle/>
          <a:p>
            <a:endParaRPr lang="en-US" sz="2800">
              <a:solidFill>
                <a:srgbClr val="F21616"/>
              </a:solidFill>
            </a:endParaRPr>
          </a:p>
          <a:p>
            <a:pPr marL="800100" lvl="1" indent="-342900">
              <a:buChar char="•"/>
            </a:pPr>
            <a:r>
              <a:rPr lang="en" sz="2400">
                <a:ea typeface="+mn-lt"/>
                <a:cs typeface="+mn-lt"/>
              </a:rPr>
              <a:t>Percentage of mitochondrial reads: This rate can indicate Damage/dying cells and can be useful as a differential perturbation covariate (&lt;  20% mitochondria) (Morris et al, </a:t>
            </a:r>
            <a:r>
              <a:rPr lang="en" sz="2400" i="1">
                <a:ea typeface="+mn-lt"/>
                <a:cs typeface="+mn-lt"/>
              </a:rPr>
              <a:t>Biorxiv</a:t>
            </a:r>
            <a:r>
              <a:rPr lang="en" sz="2400">
                <a:ea typeface="+mn-lt"/>
                <a:cs typeface="+mn-lt"/>
              </a:rPr>
              <a:t> 2021)</a:t>
            </a:r>
            <a:endParaRPr lang="en-US"/>
          </a:p>
          <a:p>
            <a:pPr marL="800100" lvl="1" indent="-342900">
              <a:buChar char="•"/>
            </a:pPr>
            <a:endParaRPr lang="en" sz="2400">
              <a:ea typeface="+mn-lt"/>
              <a:cs typeface="+mn-lt"/>
            </a:endParaRPr>
          </a:p>
          <a:p>
            <a:pPr marL="800100" lvl="1" indent="-342900">
              <a:buChar char="•"/>
            </a:pPr>
            <a:r>
              <a:rPr lang="en" sz="2400">
                <a:ea typeface="+mn-lt"/>
                <a:cs typeface="+mn-lt"/>
              </a:rPr>
              <a:t>Unique gene UMI per cell: At least 850 unique gene UMIs (</a:t>
            </a:r>
            <a:r>
              <a:rPr lang="en" sz="2400" i="1">
                <a:ea typeface="+mn-lt"/>
                <a:cs typeface="+mn-lt"/>
              </a:rPr>
              <a:t>Morris et al,</a:t>
            </a:r>
            <a:r>
              <a:rPr lang="en" sz="2400">
                <a:ea typeface="+mn-lt"/>
                <a:cs typeface="+mn-lt"/>
              </a:rPr>
              <a:t> Biorxiv. 2021)</a:t>
            </a:r>
            <a:endParaRPr lang="en"/>
          </a:p>
          <a:p>
            <a:pPr marL="457200" lvl="1" indent="0">
              <a:buNone/>
            </a:pPr>
            <a:endParaRPr lang="en" sz="2400"/>
          </a:p>
          <a:p>
            <a:pPr marL="800100" lvl="1" indent="-342900">
              <a:buChar char="•"/>
            </a:pPr>
            <a:r>
              <a:rPr lang="en" sz="2400">
                <a:ea typeface="+mn-lt"/>
                <a:cs typeface="+mn-lt"/>
              </a:rPr>
              <a:t>sgRNA calling signal/noise: Cells should present at least 5 UMI per guide (Morris et al., </a:t>
            </a:r>
            <a:r>
              <a:rPr lang="en" sz="2400" i="1">
                <a:ea typeface="+mn-lt"/>
                <a:cs typeface="+mn-lt"/>
              </a:rPr>
              <a:t>Biorxiv</a:t>
            </a:r>
            <a:r>
              <a:rPr lang="en" sz="2400">
                <a:ea typeface="+mn-lt"/>
                <a:cs typeface="+mn-lt"/>
              </a:rPr>
              <a:t> 2021, Gasperini </a:t>
            </a:r>
            <a:r>
              <a:rPr lang="en" sz="2400" i="1">
                <a:ea typeface="+mn-lt"/>
                <a:cs typeface="+mn-lt"/>
              </a:rPr>
              <a:t>et al., Cell</a:t>
            </a:r>
            <a:r>
              <a:rPr lang="en" sz="2400">
                <a:ea typeface="+mn-lt"/>
                <a:cs typeface="+mn-lt"/>
              </a:rPr>
              <a:t> 2019)</a:t>
            </a:r>
            <a:endParaRPr lang="en"/>
          </a:p>
          <a:p>
            <a:pPr marL="457200" lvl="1" indent="0">
              <a:buNone/>
            </a:pPr>
            <a:endParaRPr lang="en" sz="2400">
              <a:solidFill>
                <a:srgbClr val="000000"/>
              </a:solidFill>
            </a:endParaRPr>
          </a:p>
          <a:p>
            <a:pPr marL="457200" lvl="1" indent="0">
              <a:buNone/>
            </a:pPr>
            <a:endParaRPr lang="en" sz="2400">
              <a:solidFill>
                <a:srgbClr val="000000"/>
              </a:solidFill>
            </a:endParaRPr>
          </a:p>
          <a:p>
            <a:pPr marL="457200" lvl="1"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endParaRPr lang="en" sz="2800">
              <a:solidFill>
                <a:srgbClr val="000000"/>
              </a:solidFill>
            </a:endParaRPr>
          </a:p>
          <a:p>
            <a:pPr marL="0" indent="0">
              <a:buNone/>
            </a:pPr>
            <a:endParaRPr lang="en-US" sz="2400">
              <a:solidFill>
                <a:srgbClr val="00A2FF"/>
              </a:solidFill>
            </a:endParaRPr>
          </a:p>
          <a:p>
            <a:pPr marL="0" indent="0">
              <a:buNone/>
            </a:pPr>
            <a:endParaRPr lang="en-US" sz="2800">
              <a:solidFill>
                <a:srgbClr val="00A2FF"/>
              </a:solidFill>
            </a:endParaRPr>
          </a:p>
          <a:p>
            <a:pPr marL="0" indent="0">
              <a:buNone/>
            </a:pPr>
            <a:endParaRPr lang="en-US" sz="2800">
              <a:solidFill>
                <a:srgbClr val="00A2FF"/>
              </a:solidFill>
            </a:endParaRPr>
          </a:p>
          <a:p>
            <a:pPr marL="0" indent="0">
              <a:buNone/>
            </a:pPr>
            <a:endParaRPr lang="en-US" sz="2800">
              <a:solidFill>
                <a:srgbClr val="00A2FF"/>
              </a:solidFill>
            </a:endParaRPr>
          </a:p>
          <a:p>
            <a:endParaRPr lang="en-US" sz="2800"/>
          </a:p>
          <a:p>
            <a:endParaRPr lang="en-US" sz="2800"/>
          </a:p>
          <a:p>
            <a:endParaRPr lang="en-US" sz="2800"/>
          </a:p>
        </p:txBody>
      </p:sp>
      <p:sp>
        <p:nvSpPr>
          <p:cNvPr id="6" name="Slide Number Placeholder 5">
            <a:extLst>
              <a:ext uri="{FF2B5EF4-FFF2-40B4-BE49-F238E27FC236}">
                <a16:creationId xmlns:a16="http://schemas.microsoft.com/office/drawing/2014/main" id="{E09B7F82-B4D8-46EB-AF0C-DE3CA62A7514}"/>
              </a:ext>
            </a:extLst>
          </p:cNvPr>
          <p:cNvSpPr>
            <a:spLocks noGrp="1"/>
          </p:cNvSpPr>
          <p:nvPr>
            <p:ph type="sldNum" sz="quarter" idx="12"/>
          </p:nvPr>
        </p:nvSpPr>
        <p:spPr/>
        <p:txBody>
          <a:bodyPr/>
          <a:lstStyle/>
          <a:p>
            <a:fld id="{371B65F6-4172-4674-96A7-FF623C1658F6}" type="slidenum">
              <a:rPr lang="en-US" smtClean="0"/>
              <a:t>155</a:t>
            </a:fld>
            <a:endParaRPr lang="en-US"/>
          </a:p>
        </p:txBody>
      </p:sp>
      <p:sp>
        <p:nvSpPr>
          <p:cNvPr id="5" name="Google Shape;1098;p110">
            <a:extLst>
              <a:ext uri="{FF2B5EF4-FFF2-40B4-BE49-F238E27FC236}">
                <a16:creationId xmlns:a16="http://schemas.microsoft.com/office/drawing/2014/main" id="{8CEE1419-B491-0D18-029F-BA0A01A7D2B4}"/>
              </a:ext>
            </a:extLst>
          </p:cNvPr>
          <p:cNvSpPr txBox="1"/>
          <p:nvPr/>
        </p:nvSpPr>
        <p:spPr>
          <a:xfrm>
            <a:off x="9738727" y="1633665"/>
            <a:ext cx="3675600" cy="670913"/>
          </a:xfrm>
          <a:prstGeom prst="rect">
            <a:avLst/>
          </a:prstGeom>
          <a:noFill/>
          <a:ln>
            <a:noFill/>
          </a:ln>
        </p:spPr>
        <p:txBody>
          <a:bodyPr spcFirstLastPara="1" wrap="square" lIns="121900" tIns="121900" rIns="121900" bIns="121900" anchor="t" anchorCtr="0">
            <a:spAutoFit/>
          </a:bodyPr>
          <a:lstStyle/>
          <a:p>
            <a:pPr marL="608965" indent="-380365">
              <a:lnSpc>
                <a:spcPct val="115000"/>
              </a:lnSpc>
              <a:buSzPts val="900"/>
              <a:buChar char="●"/>
            </a:pPr>
            <a:endParaRPr lang="en" sz="1200" b="1"/>
          </a:p>
          <a:p>
            <a:pPr marL="608965" indent="-380365">
              <a:lnSpc>
                <a:spcPct val="115000"/>
              </a:lnSpc>
              <a:buSzPts val="900"/>
              <a:buChar char="●"/>
            </a:pPr>
            <a:endParaRPr lang="en" sz="1200" b="1"/>
          </a:p>
        </p:txBody>
      </p:sp>
      <p:pic>
        <p:nvPicPr>
          <p:cNvPr id="4" name="Graphic 5" descr="Clipboard Badge outline">
            <a:extLst>
              <a:ext uri="{FF2B5EF4-FFF2-40B4-BE49-F238E27FC236}">
                <a16:creationId xmlns:a16="http://schemas.microsoft.com/office/drawing/2014/main" id="{63E4E311-CC8C-0D62-3171-FC8397320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3196" y="384350"/>
            <a:ext cx="1450312" cy="1441938"/>
          </a:xfrm>
          <a:prstGeom prst="rect">
            <a:avLst/>
          </a:prstGeom>
        </p:spPr>
      </p:pic>
    </p:spTree>
    <p:extLst>
      <p:ext uri="{BB962C8B-B14F-4D97-AF65-F5344CB8AC3E}">
        <p14:creationId xmlns:p14="http://schemas.microsoft.com/office/powerpoint/2010/main" val="626103052"/>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F-F30F-4615-B6B1-630A103DF449}"/>
              </a:ext>
            </a:extLst>
          </p:cNvPr>
          <p:cNvSpPr>
            <a:spLocks noGrp="1"/>
          </p:cNvSpPr>
          <p:nvPr>
            <p:ph type="title"/>
          </p:nvPr>
        </p:nvSpPr>
        <p:spPr>
          <a:xfrm>
            <a:off x="96253" y="120231"/>
            <a:ext cx="10515600" cy="681037"/>
          </a:xfrm>
        </p:spPr>
        <p:txBody>
          <a:bodyPr/>
          <a:lstStyle/>
          <a:p>
            <a:r>
              <a:rPr lang="en-US"/>
              <a:t>Quality control (2)</a:t>
            </a:r>
          </a:p>
        </p:txBody>
      </p:sp>
      <p:sp>
        <p:nvSpPr>
          <p:cNvPr id="3" name="Content Placeholder 2">
            <a:extLst>
              <a:ext uri="{FF2B5EF4-FFF2-40B4-BE49-F238E27FC236}">
                <a16:creationId xmlns:a16="http://schemas.microsoft.com/office/drawing/2014/main" id="{D9A2F596-B663-4E03-8746-2A9CF2F4D59B}"/>
              </a:ext>
            </a:extLst>
          </p:cNvPr>
          <p:cNvSpPr>
            <a:spLocks noGrp="1"/>
          </p:cNvSpPr>
          <p:nvPr>
            <p:ph idx="1"/>
          </p:nvPr>
        </p:nvSpPr>
        <p:spPr>
          <a:xfrm>
            <a:off x="609600" y="1600201"/>
            <a:ext cx="10972800" cy="5137568"/>
          </a:xfrm>
        </p:spPr>
        <p:txBody>
          <a:bodyPr vert="horz" lIns="91440" tIns="45720" rIns="91440" bIns="45720" rtlCol="0" anchor="t">
            <a:normAutofit/>
          </a:bodyPr>
          <a:lstStyle/>
          <a:p>
            <a:endParaRPr lang="en-US" sz="2800">
              <a:solidFill>
                <a:srgbClr val="F21616"/>
              </a:solidFill>
            </a:endParaRPr>
          </a:p>
          <a:p>
            <a:pPr marL="857250" lvl="1" indent="-342900">
              <a:buChar char="•"/>
            </a:pPr>
            <a:r>
              <a:rPr lang="en" sz="2400">
                <a:solidFill>
                  <a:srgbClr val="000000"/>
                </a:solidFill>
              </a:rPr>
              <a:t>Filter </a:t>
            </a:r>
            <a:r>
              <a:rPr lang="en" sz="2400" i="1">
                <a:solidFill>
                  <a:srgbClr val="000000"/>
                </a:solidFill>
              </a:rPr>
              <a:t>doublets </a:t>
            </a:r>
            <a:r>
              <a:rPr lang="en" sz="2400">
                <a:solidFill>
                  <a:srgbClr val="000000"/>
                </a:solidFill>
              </a:rPr>
              <a:t>and </a:t>
            </a:r>
            <a:r>
              <a:rPr lang="en" sz="2400" i="1">
                <a:solidFill>
                  <a:srgbClr val="000000"/>
                </a:solidFill>
              </a:rPr>
              <a:t>multiplets </a:t>
            </a:r>
            <a:r>
              <a:rPr lang="en" sz="2400">
                <a:solidFill>
                  <a:srgbClr val="000000"/>
                </a:solidFill>
              </a:rPr>
              <a:t>(ex: Scrublet)</a:t>
            </a:r>
            <a:endParaRPr lang="en" sz="2400"/>
          </a:p>
          <a:p>
            <a:pPr marL="857250" lvl="1" indent="-342900">
              <a:buChar char="•"/>
            </a:pPr>
            <a:endParaRPr lang="en" sz="2400">
              <a:ea typeface="맑은 고딕"/>
              <a:cs typeface="+mn-lt"/>
            </a:endParaRPr>
          </a:p>
          <a:p>
            <a:pPr marL="800100" lvl="1" indent="-342900">
              <a:buChar char="•"/>
            </a:pPr>
            <a:r>
              <a:rPr lang="en" sz="2400">
                <a:ea typeface="+mn-lt"/>
                <a:cs typeface="+mn-lt"/>
              </a:rPr>
              <a:t>ScRNA-seq library saturation: The scRNA-seq library should have at least 20% sequencing saturation (</a:t>
            </a:r>
            <a:r>
              <a:rPr lang="en" sz="2400" i="1">
                <a:ea typeface="+mn-lt"/>
                <a:cs typeface="+mn-lt"/>
              </a:rPr>
              <a:t>Morris </a:t>
            </a:r>
            <a:r>
              <a:rPr lang="en" sz="2400">
                <a:ea typeface="+mn-lt"/>
                <a:cs typeface="+mn-lt"/>
              </a:rPr>
              <a:t>et al</a:t>
            </a:r>
            <a:r>
              <a:rPr lang="en" sz="2400" i="1">
                <a:ea typeface="+mn-lt"/>
                <a:cs typeface="+mn-lt"/>
              </a:rPr>
              <a:t>,</a:t>
            </a:r>
            <a:r>
              <a:rPr lang="en" sz="2400">
                <a:ea typeface="+mn-lt"/>
                <a:cs typeface="+mn-lt"/>
              </a:rPr>
              <a:t> </a:t>
            </a:r>
            <a:r>
              <a:rPr lang="en" sz="2400" i="1">
                <a:ea typeface="+mn-lt"/>
                <a:cs typeface="+mn-lt"/>
              </a:rPr>
              <a:t>Biorxiv</a:t>
            </a:r>
            <a:r>
              <a:rPr lang="en" sz="2400">
                <a:ea typeface="+mn-lt"/>
                <a:cs typeface="+mn-lt"/>
              </a:rPr>
              <a:t> 2021)</a:t>
            </a:r>
            <a:endParaRPr lang="en">
              <a:ea typeface="+mn-lt"/>
              <a:cs typeface="+mn-lt"/>
            </a:endParaRPr>
          </a:p>
          <a:p>
            <a:pPr marL="457200" lvl="1" indent="0">
              <a:buNone/>
            </a:pPr>
            <a:endParaRPr lang="en" sz="2400">
              <a:ea typeface="+mn-lt"/>
              <a:cs typeface="+mn-lt"/>
            </a:endParaRPr>
          </a:p>
          <a:p>
            <a:pPr marL="800100" lvl="1" indent="-342900">
              <a:buChar char="•"/>
            </a:pPr>
            <a:r>
              <a:rPr lang="en" sz="2400">
                <a:ea typeface="+mn-lt"/>
                <a:cs typeface="+mn-lt"/>
              </a:rPr>
              <a:t>Our strong recommendation is to include &gt;10 gRNAs per element (promoter or enhancer) to deal with variance resulting from differences in efficiency of different gRNAs.</a:t>
            </a:r>
            <a:endParaRPr lang="en"/>
          </a:p>
          <a:p>
            <a:pPr marL="457200" lvl="1" indent="0">
              <a:buNone/>
            </a:pPr>
            <a:endParaRPr lang="en" sz="2400">
              <a:ea typeface="+mn-lt"/>
              <a:cs typeface="+mn-lt"/>
            </a:endParaRPr>
          </a:p>
          <a:p>
            <a:pPr marL="457200" lvl="1" indent="0">
              <a:buNone/>
            </a:pPr>
            <a:endParaRPr lang="en" sz="2400">
              <a:solidFill>
                <a:srgbClr val="000000"/>
              </a:solidFill>
            </a:endParaRPr>
          </a:p>
          <a:p>
            <a:pPr marL="457200" lvl="1" indent="0">
              <a:buNone/>
            </a:pPr>
            <a:endParaRPr lang="en" sz="2400">
              <a:solidFill>
                <a:srgbClr val="000000"/>
              </a:solidFill>
            </a:endParaRPr>
          </a:p>
          <a:p>
            <a:pPr marL="457200" lvl="1"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pPr marL="0" indent="0">
              <a:buNone/>
            </a:pPr>
            <a:endParaRPr lang="en" sz="2400">
              <a:solidFill>
                <a:srgbClr val="000000"/>
              </a:solidFill>
            </a:endParaRPr>
          </a:p>
          <a:p>
            <a:endParaRPr lang="en" sz="2800">
              <a:solidFill>
                <a:srgbClr val="000000"/>
              </a:solidFill>
            </a:endParaRPr>
          </a:p>
          <a:p>
            <a:pPr marL="0" indent="0">
              <a:buNone/>
            </a:pPr>
            <a:endParaRPr lang="en-US" sz="2400">
              <a:solidFill>
                <a:srgbClr val="00A2FF"/>
              </a:solidFill>
            </a:endParaRPr>
          </a:p>
          <a:p>
            <a:pPr marL="0" indent="0">
              <a:buNone/>
            </a:pPr>
            <a:endParaRPr lang="en-US" sz="2800">
              <a:solidFill>
                <a:srgbClr val="00A2FF"/>
              </a:solidFill>
            </a:endParaRPr>
          </a:p>
          <a:p>
            <a:pPr marL="0" indent="0">
              <a:buNone/>
            </a:pPr>
            <a:endParaRPr lang="en-US" sz="2800">
              <a:solidFill>
                <a:srgbClr val="00A2FF"/>
              </a:solidFill>
            </a:endParaRPr>
          </a:p>
          <a:p>
            <a:pPr marL="0" indent="0">
              <a:buNone/>
            </a:pPr>
            <a:endParaRPr lang="en-US" sz="2800">
              <a:solidFill>
                <a:srgbClr val="00A2FF"/>
              </a:solidFill>
            </a:endParaRPr>
          </a:p>
          <a:p>
            <a:endParaRPr lang="en-US" sz="2800"/>
          </a:p>
          <a:p>
            <a:endParaRPr lang="en-US" sz="2800"/>
          </a:p>
          <a:p>
            <a:endParaRPr lang="en-US" sz="2800"/>
          </a:p>
        </p:txBody>
      </p:sp>
      <p:sp>
        <p:nvSpPr>
          <p:cNvPr id="6" name="Slide Number Placeholder 5">
            <a:extLst>
              <a:ext uri="{FF2B5EF4-FFF2-40B4-BE49-F238E27FC236}">
                <a16:creationId xmlns:a16="http://schemas.microsoft.com/office/drawing/2014/main" id="{E0A1F1AB-D6B1-4914-8BDC-979635C8EE2D}"/>
              </a:ext>
            </a:extLst>
          </p:cNvPr>
          <p:cNvSpPr>
            <a:spLocks noGrp="1"/>
          </p:cNvSpPr>
          <p:nvPr>
            <p:ph type="sldNum" sz="quarter" idx="12"/>
          </p:nvPr>
        </p:nvSpPr>
        <p:spPr/>
        <p:txBody>
          <a:bodyPr/>
          <a:lstStyle/>
          <a:p>
            <a:fld id="{371B65F6-4172-4674-96A7-FF623C1658F6}" type="slidenum">
              <a:rPr lang="en-US" smtClean="0"/>
              <a:t>156</a:t>
            </a:fld>
            <a:endParaRPr lang="en-US"/>
          </a:p>
        </p:txBody>
      </p:sp>
      <p:sp>
        <p:nvSpPr>
          <p:cNvPr id="5" name="Google Shape;1098;p110">
            <a:extLst>
              <a:ext uri="{FF2B5EF4-FFF2-40B4-BE49-F238E27FC236}">
                <a16:creationId xmlns:a16="http://schemas.microsoft.com/office/drawing/2014/main" id="{8CEE1419-B491-0D18-029F-BA0A01A7D2B4}"/>
              </a:ext>
            </a:extLst>
          </p:cNvPr>
          <p:cNvSpPr txBox="1"/>
          <p:nvPr/>
        </p:nvSpPr>
        <p:spPr>
          <a:xfrm>
            <a:off x="9738727" y="1633665"/>
            <a:ext cx="3675600" cy="670913"/>
          </a:xfrm>
          <a:prstGeom prst="rect">
            <a:avLst/>
          </a:prstGeom>
          <a:noFill/>
          <a:ln>
            <a:noFill/>
          </a:ln>
        </p:spPr>
        <p:txBody>
          <a:bodyPr spcFirstLastPara="1" wrap="square" lIns="121900" tIns="121900" rIns="121900" bIns="121900" anchor="t" anchorCtr="0">
            <a:spAutoFit/>
          </a:bodyPr>
          <a:lstStyle/>
          <a:p>
            <a:pPr marL="608965" indent="-380365">
              <a:lnSpc>
                <a:spcPct val="115000"/>
              </a:lnSpc>
              <a:buSzPts val="900"/>
              <a:buChar char="●"/>
            </a:pPr>
            <a:endParaRPr lang="en" sz="1200" b="1"/>
          </a:p>
          <a:p>
            <a:pPr marL="608965" indent="-380365">
              <a:lnSpc>
                <a:spcPct val="115000"/>
              </a:lnSpc>
              <a:buSzPts val="900"/>
              <a:buChar char="●"/>
            </a:pPr>
            <a:endParaRPr lang="en" sz="1200" b="1"/>
          </a:p>
        </p:txBody>
      </p:sp>
      <p:pic>
        <p:nvPicPr>
          <p:cNvPr id="4" name="Graphic 5" descr="Clipboard Badge outline">
            <a:extLst>
              <a:ext uri="{FF2B5EF4-FFF2-40B4-BE49-F238E27FC236}">
                <a16:creationId xmlns:a16="http://schemas.microsoft.com/office/drawing/2014/main" id="{712B6B1C-CBFF-F779-A880-1AFFF32A61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3196" y="384350"/>
            <a:ext cx="1450312" cy="1441938"/>
          </a:xfrm>
          <a:prstGeom prst="rect">
            <a:avLst/>
          </a:prstGeom>
        </p:spPr>
      </p:pic>
    </p:spTree>
    <p:extLst>
      <p:ext uri="{BB962C8B-B14F-4D97-AF65-F5344CB8AC3E}">
        <p14:creationId xmlns:p14="http://schemas.microsoft.com/office/powerpoint/2010/main" val="18161528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2"/>
          <p:cNvPicPr preferRelativeResize="0"/>
          <p:nvPr/>
        </p:nvPicPr>
        <p:blipFill rotWithShape="1">
          <a:blip r:embed="rId3">
            <a:alphaModFix/>
          </a:blip>
          <a:srcRect l="5791" t="20802" r="58919" b="401"/>
          <a:stretch/>
        </p:blipFill>
        <p:spPr>
          <a:xfrm rot="16200000">
            <a:off x="7823501" y="1626075"/>
            <a:ext cx="2029303" cy="2078963"/>
          </a:xfrm>
          <a:prstGeom prst="rect">
            <a:avLst/>
          </a:prstGeom>
          <a:noFill/>
          <a:ln>
            <a:noFill/>
          </a:ln>
        </p:spPr>
      </p:pic>
      <p:pic>
        <p:nvPicPr>
          <p:cNvPr id="314" name="Google Shape;314;p22"/>
          <p:cNvPicPr preferRelativeResize="0"/>
          <p:nvPr/>
        </p:nvPicPr>
        <p:blipFill rotWithShape="1">
          <a:blip r:embed="rId3">
            <a:alphaModFix/>
          </a:blip>
          <a:srcRect l="38148" t="17722" r="26562"/>
          <a:stretch/>
        </p:blipFill>
        <p:spPr>
          <a:xfrm rot="16200000">
            <a:off x="2391402" y="1700871"/>
            <a:ext cx="2210231" cy="2364299"/>
          </a:xfrm>
          <a:prstGeom prst="rect">
            <a:avLst/>
          </a:prstGeom>
          <a:noFill/>
          <a:ln>
            <a:noFill/>
          </a:ln>
        </p:spPr>
      </p:pic>
      <p:cxnSp>
        <p:nvCxnSpPr>
          <p:cNvPr id="339" name="Google Shape;339;p22"/>
          <p:cNvCxnSpPr>
            <a:cxnSpLocks/>
            <a:endCxn id="343" idx="0"/>
          </p:cNvCxnSpPr>
          <p:nvPr/>
        </p:nvCxnSpPr>
        <p:spPr>
          <a:xfrm flipH="1">
            <a:off x="6210768" y="3746903"/>
            <a:ext cx="18774" cy="421254"/>
          </a:xfrm>
          <a:prstGeom prst="straightConnector1">
            <a:avLst/>
          </a:prstGeom>
          <a:noFill/>
          <a:ln w="9525" cap="flat" cmpd="sng">
            <a:solidFill>
              <a:schemeClr val="dk2"/>
            </a:solidFill>
            <a:prstDash val="solid"/>
            <a:round/>
            <a:headEnd type="none" w="med" len="med"/>
            <a:tailEnd type="triangle" w="med" len="med"/>
          </a:ln>
        </p:spPr>
      </p:cxnSp>
      <p:cxnSp>
        <p:nvCxnSpPr>
          <p:cNvPr id="340" name="Google Shape;340;p22"/>
          <p:cNvCxnSpPr>
            <a:cxnSpLocks/>
          </p:cNvCxnSpPr>
          <p:nvPr/>
        </p:nvCxnSpPr>
        <p:spPr>
          <a:xfrm>
            <a:off x="3613333" y="3763123"/>
            <a:ext cx="1702311" cy="715744"/>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22"/>
          <p:cNvCxnSpPr>
            <a:cxnSpLocks/>
          </p:cNvCxnSpPr>
          <p:nvPr/>
        </p:nvCxnSpPr>
        <p:spPr>
          <a:xfrm flipH="1">
            <a:off x="7128933" y="3636962"/>
            <a:ext cx="1766083" cy="841905"/>
          </a:xfrm>
          <a:prstGeom prst="straightConnector1">
            <a:avLst/>
          </a:prstGeom>
          <a:noFill/>
          <a:ln w="9525" cap="flat" cmpd="sng">
            <a:solidFill>
              <a:schemeClr val="dk2"/>
            </a:solidFill>
            <a:prstDash val="solid"/>
            <a:round/>
            <a:headEnd type="none" w="med" len="med"/>
            <a:tailEnd type="triangle" w="med" len="med"/>
          </a:ln>
        </p:spPr>
      </p:cxnSp>
      <p:pic>
        <p:nvPicPr>
          <p:cNvPr id="343" name="Google Shape;343;p22"/>
          <p:cNvPicPr preferRelativeResize="0"/>
          <p:nvPr/>
        </p:nvPicPr>
        <p:blipFill rotWithShape="1">
          <a:blip r:embed="rId4">
            <a:alphaModFix/>
          </a:blip>
          <a:srcRect l="2191" r="65810" b="33660"/>
          <a:stretch/>
        </p:blipFill>
        <p:spPr>
          <a:xfrm>
            <a:off x="5490901" y="4168157"/>
            <a:ext cx="1439733" cy="2557105"/>
          </a:xfrm>
          <a:prstGeom prst="rect">
            <a:avLst/>
          </a:prstGeom>
          <a:noFill/>
          <a:ln>
            <a:noFill/>
          </a:ln>
        </p:spPr>
      </p:pic>
      <p:sp>
        <p:nvSpPr>
          <p:cNvPr id="345" name="Google Shape;345;p22"/>
          <p:cNvSpPr txBox="1"/>
          <p:nvPr/>
        </p:nvSpPr>
        <p:spPr>
          <a:xfrm>
            <a:off x="7553571" y="1295636"/>
            <a:ext cx="2682889" cy="492402"/>
          </a:xfrm>
          <a:prstGeom prst="rect">
            <a:avLst/>
          </a:prstGeom>
          <a:noFill/>
          <a:ln>
            <a:noFill/>
          </a:ln>
        </p:spPr>
        <p:txBody>
          <a:bodyPr spcFirstLastPara="1" wrap="square" lIns="121900" tIns="121900" rIns="121900" bIns="121900" anchor="t" anchorCtr="0">
            <a:spAutoFit/>
          </a:bodyPr>
          <a:lstStyle/>
          <a:p>
            <a:pPr algn="ctr"/>
            <a:r>
              <a:rPr lang="en-US" sz="1600" b="1">
                <a:solidFill>
                  <a:srgbClr val="E06666"/>
                </a:solidFill>
              </a:rPr>
              <a:t>Transcriptome</a:t>
            </a:r>
          </a:p>
        </p:txBody>
      </p:sp>
      <p:sp>
        <p:nvSpPr>
          <p:cNvPr id="346" name="Google Shape;346;p22"/>
          <p:cNvSpPr txBox="1"/>
          <p:nvPr/>
        </p:nvSpPr>
        <p:spPr>
          <a:xfrm>
            <a:off x="2624639" y="1295636"/>
            <a:ext cx="1778937" cy="492402"/>
          </a:xfrm>
          <a:prstGeom prst="rect">
            <a:avLst/>
          </a:prstGeom>
          <a:noFill/>
          <a:ln>
            <a:noFill/>
          </a:ln>
        </p:spPr>
        <p:txBody>
          <a:bodyPr spcFirstLastPara="1" wrap="square" lIns="121900" tIns="121900" rIns="121900" bIns="121900" anchor="t" anchorCtr="0">
            <a:spAutoFit/>
          </a:bodyPr>
          <a:lstStyle/>
          <a:p>
            <a:pPr algn="ctr"/>
            <a:r>
              <a:rPr lang="en-US" sz="1600" b="1">
                <a:solidFill>
                  <a:srgbClr val="6D9EEB"/>
                </a:solidFill>
              </a:rPr>
              <a:t>Guides</a:t>
            </a:r>
          </a:p>
        </p:txBody>
      </p:sp>
      <p:grpSp>
        <p:nvGrpSpPr>
          <p:cNvPr id="2" name="Group 1">
            <a:extLst>
              <a:ext uri="{FF2B5EF4-FFF2-40B4-BE49-F238E27FC236}">
                <a16:creationId xmlns:a16="http://schemas.microsoft.com/office/drawing/2014/main" id="{DF2FB7FB-1179-9A92-8EF8-EC73CDAEF8C4}"/>
              </a:ext>
            </a:extLst>
          </p:cNvPr>
          <p:cNvGrpSpPr/>
          <p:nvPr/>
        </p:nvGrpSpPr>
        <p:grpSpPr>
          <a:xfrm>
            <a:off x="4990591" y="1295636"/>
            <a:ext cx="2764519" cy="2443762"/>
            <a:chOff x="4990591" y="745300"/>
            <a:chExt cx="2764519" cy="2443762"/>
          </a:xfrm>
        </p:grpSpPr>
        <p:grpSp>
          <p:nvGrpSpPr>
            <p:cNvPr id="315" name="Google Shape;315;p22"/>
            <p:cNvGrpSpPr/>
            <p:nvPr/>
          </p:nvGrpSpPr>
          <p:grpSpPr>
            <a:xfrm>
              <a:off x="5532206" y="1855371"/>
              <a:ext cx="1357124" cy="1333691"/>
              <a:chOff x="1666325" y="4353700"/>
              <a:chExt cx="513000" cy="549900"/>
            </a:xfrm>
          </p:grpSpPr>
          <p:sp>
            <p:nvSpPr>
              <p:cNvPr id="316" name="Google Shape;316;p22"/>
              <p:cNvSpPr/>
              <p:nvPr/>
            </p:nvSpPr>
            <p:spPr>
              <a:xfrm>
                <a:off x="1666325" y="4353700"/>
                <a:ext cx="513000" cy="54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317" name="Google Shape;317;p22"/>
              <p:cNvSpPr/>
              <p:nvPr/>
            </p:nvSpPr>
            <p:spPr>
              <a:xfrm>
                <a:off x="1680395" y="4380500"/>
                <a:ext cx="101700" cy="116700"/>
              </a:xfrm>
              <a:prstGeom prst="rect">
                <a:avLst/>
              </a:prstGeom>
              <a:solidFill>
                <a:srgbClr val="F3F3F3"/>
              </a:solidFill>
              <a:ln>
                <a:noFill/>
              </a:ln>
            </p:spPr>
            <p:txBody>
              <a:bodyPr spcFirstLastPara="1" wrap="square" lIns="121900" tIns="121900" rIns="121900" bIns="121900" anchor="ctr" anchorCtr="0">
                <a:noAutofit/>
              </a:bodyPr>
              <a:lstStyle/>
              <a:p>
                <a:endParaRPr sz="2533"/>
              </a:p>
            </p:txBody>
          </p:sp>
          <p:sp>
            <p:nvSpPr>
              <p:cNvPr id="318" name="Google Shape;318;p22"/>
              <p:cNvSpPr/>
              <p:nvPr/>
            </p:nvSpPr>
            <p:spPr>
              <a:xfrm>
                <a:off x="1680395"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19" name="Google Shape;319;p22"/>
              <p:cNvSpPr/>
              <p:nvPr/>
            </p:nvSpPr>
            <p:spPr>
              <a:xfrm>
                <a:off x="1680395" y="46377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20" name="Google Shape;320;p22"/>
              <p:cNvSpPr/>
              <p:nvPr/>
            </p:nvSpPr>
            <p:spPr>
              <a:xfrm>
                <a:off x="1680395"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21" name="Google Shape;321;p22"/>
              <p:cNvSpPr/>
              <p:nvPr/>
            </p:nvSpPr>
            <p:spPr>
              <a:xfrm>
                <a:off x="1805402" y="43805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22" name="Google Shape;322;p22"/>
              <p:cNvSpPr/>
              <p:nvPr/>
            </p:nvSpPr>
            <p:spPr>
              <a:xfrm>
                <a:off x="1805402" y="4509100"/>
                <a:ext cx="101700" cy="116700"/>
              </a:xfrm>
              <a:prstGeom prst="rect">
                <a:avLst/>
              </a:prstGeom>
              <a:solidFill>
                <a:srgbClr val="B7B7B7"/>
              </a:solidFill>
              <a:ln>
                <a:noFill/>
              </a:ln>
            </p:spPr>
            <p:txBody>
              <a:bodyPr spcFirstLastPara="1" wrap="square" lIns="121900" tIns="121900" rIns="121900" bIns="121900" anchor="ctr" anchorCtr="0">
                <a:noAutofit/>
              </a:bodyPr>
              <a:lstStyle/>
              <a:p>
                <a:endParaRPr sz="2533"/>
              </a:p>
            </p:txBody>
          </p:sp>
          <p:sp>
            <p:nvSpPr>
              <p:cNvPr id="323" name="Google Shape;323;p22"/>
              <p:cNvSpPr/>
              <p:nvPr/>
            </p:nvSpPr>
            <p:spPr>
              <a:xfrm>
                <a:off x="1805402" y="4637700"/>
                <a:ext cx="101700" cy="116700"/>
              </a:xfrm>
              <a:prstGeom prst="rect">
                <a:avLst/>
              </a:prstGeom>
              <a:solidFill>
                <a:srgbClr val="666666"/>
              </a:solidFill>
              <a:ln>
                <a:noFill/>
              </a:ln>
            </p:spPr>
            <p:txBody>
              <a:bodyPr spcFirstLastPara="1" wrap="square" lIns="121900" tIns="121900" rIns="121900" bIns="121900" anchor="ctr" anchorCtr="0">
                <a:noAutofit/>
              </a:bodyPr>
              <a:lstStyle/>
              <a:p>
                <a:endParaRPr sz="2533"/>
              </a:p>
            </p:txBody>
          </p:sp>
          <p:sp>
            <p:nvSpPr>
              <p:cNvPr id="324" name="Google Shape;324;p22"/>
              <p:cNvSpPr/>
              <p:nvPr/>
            </p:nvSpPr>
            <p:spPr>
              <a:xfrm>
                <a:off x="1805402"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25" name="Google Shape;325;p22"/>
              <p:cNvSpPr/>
              <p:nvPr/>
            </p:nvSpPr>
            <p:spPr>
              <a:xfrm>
                <a:off x="1930408" y="4380500"/>
                <a:ext cx="101700" cy="116700"/>
              </a:xfrm>
              <a:prstGeom prst="rect">
                <a:avLst/>
              </a:prstGeom>
              <a:solidFill>
                <a:srgbClr val="D9D9D9"/>
              </a:solidFill>
              <a:ln>
                <a:noFill/>
              </a:ln>
            </p:spPr>
            <p:txBody>
              <a:bodyPr spcFirstLastPara="1" wrap="square" lIns="121900" tIns="121900" rIns="121900" bIns="121900" anchor="ctr" anchorCtr="0">
                <a:noAutofit/>
              </a:bodyPr>
              <a:lstStyle/>
              <a:p>
                <a:endParaRPr sz="2533"/>
              </a:p>
            </p:txBody>
          </p:sp>
          <p:sp>
            <p:nvSpPr>
              <p:cNvPr id="326" name="Google Shape;326;p22"/>
              <p:cNvSpPr/>
              <p:nvPr/>
            </p:nvSpPr>
            <p:spPr>
              <a:xfrm>
                <a:off x="1930408"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27" name="Google Shape;327;p22"/>
              <p:cNvSpPr/>
              <p:nvPr/>
            </p:nvSpPr>
            <p:spPr>
              <a:xfrm>
                <a:off x="1930408" y="4637700"/>
                <a:ext cx="101700" cy="116700"/>
              </a:xfrm>
              <a:prstGeom prst="rect">
                <a:avLst/>
              </a:prstGeom>
              <a:solidFill>
                <a:srgbClr val="FFFFFF"/>
              </a:solidFill>
              <a:ln>
                <a:noFill/>
              </a:ln>
            </p:spPr>
            <p:txBody>
              <a:bodyPr spcFirstLastPara="1" wrap="square" lIns="121900" tIns="121900" rIns="121900" bIns="121900" anchor="ctr" anchorCtr="0">
                <a:noAutofit/>
              </a:bodyPr>
              <a:lstStyle/>
              <a:p>
                <a:endParaRPr sz="2533"/>
              </a:p>
            </p:txBody>
          </p:sp>
          <p:sp>
            <p:nvSpPr>
              <p:cNvPr id="328" name="Google Shape;328;p22"/>
              <p:cNvSpPr/>
              <p:nvPr/>
            </p:nvSpPr>
            <p:spPr>
              <a:xfrm>
                <a:off x="1930408" y="4766300"/>
                <a:ext cx="101700" cy="116700"/>
              </a:xfrm>
              <a:prstGeom prst="rect">
                <a:avLst/>
              </a:prstGeom>
              <a:solidFill>
                <a:srgbClr val="F3F3F3"/>
              </a:solidFill>
              <a:ln>
                <a:noFill/>
              </a:ln>
            </p:spPr>
            <p:txBody>
              <a:bodyPr spcFirstLastPara="1" wrap="square" lIns="121900" tIns="121900" rIns="121900" bIns="121900" anchor="ctr" anchorCtr="0">
                <a:noAutofit/>
              </a:bodyPr>
              <a:lstStyle/>
              <a:p>
                <a:endParaRPr sz="2533"/>
              </a:p>
            </p:txBody>
          </p:sp>
          <p:sp>
            <p:nvSpPr>
              <p:cNvPr id="329" name="Google Shape;329;p22"/>
              <p:cNvSpPr/>
              <p:nvPr/>
            </p:nvSpPr>
            <p:spPr>
              <a:xfrm>
                <a:off x="2055414" y="43805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30" name="Google Shape;330;p22"/>
              <p:cNvSpPr/>
              <p:nvPr/>
            </p:nvSpPr>
            <p:spPr>
              <a:xfrm>
                <a:off x="2055414"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31" name="Google Shape;331;p22"/>
              <p:cNvSpPr/>
              <p:nvPr/>
            </p:nvSpPr>
            <p:spPr>
              <a:xfrm>
                <a:off x="2055414" y="4637700"/>
                <a:ext cx="101700" cy="116700"/>
              </a:xfrm>
              <a:prstGeom prst="rect">
                <a:avLst/>
              </a:prstGeom>
              <a:solidFill>
                <a:srgbClr val="EFEFEF"/>
              </a:solidFill>
              <a:ln>
                <a:noFill/>
              </a:ln>
            </p:spPr>
            <p:txBody>
              <a:bodyPr spcFirstLastPara="1" wrap="square" lIns="121900" tIns="121900" rIns="121900" bIns="121900" anchor="ctr" anchorCtr="0">
                <a:noAutofit/>
              </a:bodyPr>
              <a:lstStyle/>
              <a:p>
                <a:endParaRPr sz="2533"/>
              </a:p>
            </p:txBody>
          </p:sp>
          <p:sp>
            <p:nvSpPr>
              <p:cNvPr id="332" name="Google Shape;332;p22"/>
              <p:cNvSpPr/>
              <p:nvPr/>
            </p:nvSpPr>
            <p:spPr>
              <a:xfrm>
                <a:off x="2055414"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grpSp>
        <p:pic>
          <p:nvPicPr>
            <p:cNvPr id="333" name="Google Shape;333;p22"/>
            <p:cNvPicPr preferRelativeResize="0"/>
            <p:nvPr/>
          </p:nvPicPr>
          <p:blipFill rotWithShape="1">
            <a:blip r:embed="rId3">
              <a:alphaModFix/>
            </a:blip>
            <a:srcRect l="5790" t="20801" r="71641" b="67125"/>
            <a:stretch/>
          </p:blipFill>
          <p:spPr>
            <a:xfrm rot="16200000">
              <a:off x="4641775" y="2362985"/>
              <a:ext cx="1297720" cy="318537"/>
            </a:xfrm>
            <a:prstGeom prst="rect">
              <a:avLst/>
            </a:prstGeom>
            <a:noFill/>
            <a:ln>
              <a:noFill/>
            </a:ln>
          </p:spPr>
        </p:pic>
        <p:sp>
          <p:nvSpPr>
            <p:cNvPr id="334" name="Google Shape;334;p22"/>
            <p:cNvSpPr txBox="1"/>
            <p:nvPr/>
          </p:nvSpPr>
          <p:spPr>
            <a:xfrm>
              <a:off x="5595910" y="1141746"/>
              <a:ext cx="2159200" cy="784790"/>
            </a:xfrm>
            <a:prstGeom prst="rect">
              <a:avLst/>
            </a:prstGeom>
            <a:noFill/>
            <a:ln>
              <a:noFill/>
            </a:ln>
          </p:spPr>
          <p:txBody>
            <a:bodyPr spcFirstLastPara="1" wrap="square" lIns="121900" tIns="121900" rIns="121900" bIns="121900" anchor="t" anchorCtr="0">
              <a:spAutoFit/>
            </a:bodyPr>
            <a:lstStyle/>
            <a:p>
              <a:r>
                <a:rPr lang="en" sz="700" b="1">
                  <a:solidFill>
                    <a:schemeClr val="dk1"/>
                  </a:solidFill>
                  <a:latin typeface="Bierstadt" panose="020B0004020202020204" pitchFamily="34" charset="0"/>
                </a:rPr>
                <a:t>Bath_number</a:t>
              </a:r>
              <a:endParaRPr sz="700" b="1">
                <a:solidFill>
                  <a:schemeClr val="dk1"/>
                </a:solidFill>
                <a:latin typeface="Bierstadt" panose="020B0004020202020204" pitchFamily="34" charset="0"/>
              </a:endParaRPr>
            </a:p>
            <a:p>
              <a:r>
                <a:rPr lang="en" sz="700" b="1">
                  <a:solidFill>
                    <a:schemeClr val="dk1"/>
                  </a:solidFill>
                  <a:latin typeface="Bierstadt" panose="020B0004020202020204" pitchFamily="34" charset="0"/>
                </a:rPr>
                <a:t>Percent_mito</a:t>
              </a:r>
              <a:endParaRPr sz="700" b="1">
                <a:solidFill>
                  <a:schemeClr val="dk1"/>
                </a:solidFill>
                <a:latin typeface="Bierstadt" panose="020B0004020202020204" pitchFamily="34" charset="0"/>
              </a:endParaRPr>
            </a:p>
            <a:p>
              <a:r>
                <a:rPr lang="en" sz="700" b="1">
                  <a:solidFill>
                    <a:schemeClr val="dk1"/>
                  </a:solidFill>
                  <a:latin typeface="Bierstadt" panose="020B0004020202020204" pitchFamily="34" charset="0"/>
                </a:rPr>
                <a:t>Log_n#_of_detected_genes</a:t>
              </a:r>
              <a:endParaRPr sz="700" b="1">
                <a:solidFill>
                  <a:schemeClr val="dk1"/>
                </a:solidFill>
                <a:latin typeface="Bierstadt" panose="020B0004020202020204" pitchFamily="34" charset="0"/>
              </a:endParaRPr>
            </a:p>
            <a:p>
              <a:r>
                <a:rPr lang="en" sz="700" b="1">
                  <a:solidFill>
                    <a:schemeClr val="dk1"/>
                  </a:solidFill>
                  <a:latin typeface="Bierstadt" panose="020B0004020202020204" pitchFamily="34" charset="0"/>
                </a:rPr>
                <a:t>Log_total_gene_count</a:t>
              </a:r>
              <a:endParaRPr sz="700" b="1">
                <a:solidFill>
                  <a:schemeClr val="dk1"/>
                </a:solidFill>
                <a:latin typeface="Bierstadt" panose="020B0004020202020204" pitchFamily="34" charset="0"/>
              </a:endParaRPr>
            </a:p>
            <a:p>
              <a:r>
                <a:rPr lang="en" sz="700" b="1">
                  <a:solidFill>
                    <a:schemeClr val="dk1"/>
                  </a:solidFill>
                  <a:latin typeface="Bierstadt" panose="020B0004020202020204" pitchFamily="34" charset="0"/>
                </a:rPr>
                <a:t>Log_total_guide_count</a:t>
              </a:r>
              <a:endParaRPr sz="1600" b="1">
                <a:latin typeface="Bierstadt" panose="020B0004020202020204" pitchFamily="34" charset="0"/>
              </a:endParaRPr>
            </a:p>
          </p:txBody>
        </p:sp>
        <p:sp>
          <p:nvSpPr>
            <p:cNvPr id="347" name="Google Shape;347;p22"/>
            <p:cNvSpPr txBox="1"/>
            <p:nvPr/>
          </p:nvSpPr>
          <p:spPr>
            <a:xfrm>
              <a:off x="4990591" y="745300"/>
              <a:ext cx="2357164"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666666"/>
                  </a:solidFill>
                </a:rPr>
                <a:t>Covariates</a:t>
              </a:r>
              <a:endParaRPr sz="1600" b="1">
                <a:solidFill>
                  <a:srgbClr val="666666"/>
                </a:solidFill>
              </a:endParaRPr>
            </a:p>
          </p:txBody>
        </p:sp>
      </p:grpSp>
      <p:sp>
        <p:nvSpPr>
          <p:cNvPr id="3" name="Slide Number Placeholder 2">
            <a:extLst>
              <a:ext uri="{FF2B5EF4-FFF2-40B4-BE49-F238E27FC236}">
                <a16:creationId xmlns:a16="http://schemas.microsoft.com/office/drawing/2014/main" id="{6990EC03-C42E-4073-ACF9-E308E92C7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157</a:t>
            </a:fld>
            <a:endParaRPr lang="en"/>
          </a:p>
        </p:txBody>
      </p:sp>
      <p:sp>
        <p:nvSpPr>
          <p:cNvPr id="34" name="Google Shape;349;p22">
            <a:extLst>
              <a:ext uri="{FF2B5EF4-FFF2-40B4-BE49-F238E27FC236}">
                <a16:creationId xmlns:a16="http://schemas.microsoft.com/office/drawing/2014/main" id="{3A9DA416-27CC-4DF1-B34B-F2AFC233A443}"/>
              </a:ext>
            </a:extLst>
          </p:cNvPr>
          <p:cNvSpPr txBox="1"/>
          <p:nvPr/>
        </p:nvSpPr>
        <p:spPr>
          <a:xfrm>
            <a:off x="0" y="389733"/>
            <a:ext cx="12192000" cy="800179"/>
          </a:xfrm>
          <a:prstGeom prst="rect">
            <a:avLst/>
          </a:prstGeom>
          <a:noFill/>
          <a:ln>
            <a:noFill/>
          </a:ln>
        </p:spPr>
        <p:txBody>
          <a:bodyPr spcFirstLastPara="1" wrap="square" lIns="121900" tIns="121900" rIns="121900" bIns="121900" anchor="t" anchorCtr="0">
            <a:spAutoFit/>
          </a:bodyPr>
          <a:lstStyle/>
          <a:p>
            <a:pPr algn="ctr">
              <a:lnSpc>
                <a:spcPct val="90000"/>
              </a:lnSpc>
              <a:spcBef>
                <a:spcPct val="0"/>
              </a:spcBef>
            </a:pPr>
            <a:r>
              <a:rPr lang="en" sz="4000" b="1">
                <a:solidFill>
                  <a:srgbClr val="002060"/>
                </a:solidFill>
                <a:latin typeface="Bierstadt Regular" panose="020B0004020202020204" pitchFamily="34" charset="0"/>
                <a:ea typeface="+mj-ea"/>
                <a:cs typeface="+mj-cs"/>
              </a:rPr>
              <a:t>Preprocessed count data and auxiliary imformation </a:t>
            </a:r>
            <a:endParaRPr lang="en-US" sz="4000" b="1">
              <a:solidFill>
                <a:srgbClr val="002060"/>
              </a:solidFill>
              <a:latin typeface="Bierstadt Regular" panose="020B0004020202020204" pitchFamily="34" charset="0"/>
              <a:ea typeface="+mj-ea"/>
              <a:cs typeface="+mj-cs"/>
            </a:endParaRPr>
          </a:p>
        </p:txBody>
      </p:sp>
    </p:spTree>
    <p:extLst>
      <p:ext uri="{BB962C8B-B14F-4D97-AF65-F5344CB8AC3E}">
        <p14:creationId xmlns:p14="http://schemas.microsoft.com/office/powerpoint/2010/main" val="5866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0340-0BCE-CDC6-21F4-3EA0651B77E6}"/>
              </a:ext>
            </a:extLst>
          </p:cNvPr>
          <p:cNvSpPr>
            <a:spLocks noGrp="1"/>
          </p:cNvSpPr>
          <p:nvPr>
            <p:ph type="title"/>
          </p:nvPr>
        </p:nvSpPr>
        <p:spPr>
          <a:xfrm>
            <a:off x="609600" y="576088"/>
            <a:ext cx="10972800" cy="1143000"/>
          </a:xfrm>
        </p:spPr>
        <p:txBody>
          <a:bodyPr>
            <a:noAutofit/>
          </a:bodyPr>
          <a:lstStyle/>
          <a:p>
            <a:r>
              <a:rPr lang="en-US" sz="4000">
                <a:latin typeface="Bierstadt"/>
              </a:rPr>
              <a:t>Why should we treat for a covariate (confounders)</a:t>
            </a:r>
            <a:r>
              <a:rPr lang="en-US" sz="4400">
                <a:latin typeface="Bierstadt"/>
              </a:rPr>
              <a:t>?</a:t>
            </a:r>
            <a:br>
              <a:rPr lang="en-US" sz="4500">
                <a:latin typeface="Bierstadt" panose="020B0004020202020204" pitchFamily="34" charset="0"/>
              </a:rPr>
            </a:br>
            <a:r>
              <a:rPr lang="en-US" sz="4500">
                <a:latin typeface="Bierstadt"/>
              </a:rPr>
              <a:t> </a:t>
            </a:r>
            <a:endParaRPr lang="en-US" sz="4500">
              <a:latin typeface="Bierstadt" panose="020B0004020202020204" pitchFamily="34" charset="0"/>
            </a:endParaRPr>
          </a:p>
        </p:txBody>
      </p:sp>
      <p:sp>
        <p:nvSpPr>
          <p:cNvPr id="3" name="Slide Number Placeholder 2">
            <a:extLst>
              <a:ext uri="{FF2B5EF4-FFF2-40B4-BE49-F238E27FC236}">
                <a16:creationId xmlns:a16="http://schemas.microsoft.com/office/drawing/2014/main" id="{6C30CA4A-DDF2-4A1E-A289-7BA38FE30140}"/>
              </a:ext>
            </a:extLst>
          </p:cNvPr>
          <p:cNvSpPr>
            <a:spLocks noGrp="1"/>
          </p:cNvSpPr>
          <p:nvPr>
            <p:ph type="sldNum" sz="quarter" idx="12"/>
          </p:nvPr>
        </p:nvSpPr>
        <p:spPr/>
        <p:txBody>
          <a:bodyPr/>
          <a:lstStyle/>
          <a:p>
            <a:fld id="{371B65F6-4172-4674-96A7-FF623C1658F6}" type="slidenum">
              <a:rPr lang="en-US" smtClean="0"/>
              <a:t>158</a:t>
            </a:fld>
            <a:endParaRPr lang="en-US"/>
          </a:p>
        </p:txBody>
      </p:sp>
      <p:grpSp>
        <p:nvGrpSpPr>
          <p:cNvPr id="11" name="Group 10">
            <a:extLst>
              <a:ext uri="{FF2B5EF4-FFF2-40B4-BE49-F238E27FC236}">
                <a16:creationId xmlns:a16="http://schemas.microsoft.com/office/drawing/2014/main" id="{0336A79B-92E6-2445-2C30-B8D346020AA4}"/>
              </a:ext>
            </a:extLst>
          </p:cNvPr>
          <p:cNvGrpSpPr/>
          <p:nvPr/>
        </p:nvGrpSpPr>
        <p:grpSpPr>
          <a:xfrm>
            <a:off x="5206683" y="3415059"/>
            <a:ext cx="3134726" cy="2288036"/>
            <a:chOff x="5032185" y="1855371"/>
            <a:chExt cx="2357164" cy="1720493"/>
          </a:xfrm>
        </p:grpSpPr>
        <p:grpSp>
          <p:nvGrpSpPr>
            <p:cNvPr id="12" name="Google Shape;315;p22">
              <a:extLst>
                <a:ext uri="{FF2B5EF4-FFF2-40B4-BE49-F238E27FC236}">
                  <a16:creationId xmlns:a16="http://schemas.microsoft.com/office/drawing/2014/main" id="{B2D87632-B3D9-A852-2A86-8808F1FD7589}"/>
                </a:ext>
              </a:extLst>
            </p:cNvPr>
            <p:cNvGrpSpPr/>
            <p:nvPr/>
          </p:nvGrpSpPr>
          <p:grpSpPr>
            <a:xfrm>
              <a:off x="5532206" y="1855371"/>
              <a:ext cx="1357124" cy="1333691"/>
              <a:chOff x="1666325" y="4353700"/>
              <a:chExt cx="513000" cy="549900"/>
            </a:xfrm>
          </p:grpSpPr>
          <p:sp>
            <p:nvSpPr>
              <p:cNvPr id="16" name="Google Shape;316;p22">
                <a:extLst>
                  <a:ext uri="{FF2B5EF4-FFF2-40B4-BE49-F238E27FC236}">
                    <a16:creationId xmlns:a16="http://schemas.microsoft.com/office/drawing/2014/main" id="{775FC81C-36A6-AEB1-6B6C-D3B5EC195CF3}"/>
                  </a:ext>
                </a:extLst>
              </p:cNvPr>
              <p:cNvSpPr/>
              <p:nvPr/>
            </p:nvSpPr>
            <p:spPr>
              <a:xfrm>
                <a:off x="1666325" y="4353700"/>
                <a:ext cx="513000" cy="54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7" name="Google Shape;317;p22">
                <a:extLst>
                  <a:ext uri="{FF2B5EF4-FFF2-40B4-BE49-F238E27FC236}">
                    <a16:creationId xmlns:a16="http://schemas.microsoft.com/office/drawing/2014/main" id="{B7CDAD4F-C342-1630-7E6F-573F902A628E}"/>
                  </a:ext>
                </a:extLst>
              </p:cNvPr>
              <p:cNvSpPr/>
              <p:nvPr/>
            </p:nvSpPr>
            <p:spPr>
              <a:xfrm>
                <a:off x="1680395" y="4380500"/>
                <a:ext cx="101700" cy="116700"/>
              </a:xfrm>
              <a:prstGeom prst="rect">
                <a:avLst/>
              </a:prstGeom>
              <a:solidFill>
                <a:srgbClr val="F3F3F3"/>
              </a:solidFill>
              <a:ln>
                <a:noFill/>
              </a:ln>
            </p:spPr>
            <p:txBody>
              <a:bodyPr spcFirstLastPara="1" wrap="square" lIns="121900" tIns="121900" rIns="121900" bIns="121900" anchor="ctr" anchorCtr="0">
                <a:noAutofit/>
              </a:bodyPr>
              <a:lstStyle/>
              <a:p>
                <a:endParaRPr sz="2533"/>
              </a:p>
            </p:txBody>
          </p:sp>
          <p:sp>
            <p:nvSpPr>
              <p:cNvPr id="18" name="Google Shape;318;p22">
                <a:extLst>
                  <a:ext uri="{FF2B5EF4-FFF2-40B4-BE49-F238E27FC236}">
                    <a16:creationId xmlns:a16="http://schemas.microsoft.com/office/drawing/2014/main" id="{8534F2E6-2CE7-CC83-6F08-C0DE7C4D9EDC}"/>
                  </a:ext>
                </a:extLst>
              </p:cNvPr>
              <p:cNvSpPr/>
              <p:nvPr/>
            </p:nvSpPr>
            <p:spPr>
              <a:xfrm>
                <a:off x="1680395"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19" name="Google Shape;319;p22">
                <a:extLst>
                  <a:ext uri="{FF2B5EF4-FFF2-40B4-BE49-F238E27FC236}">
                    <a16:creationId xmlns:a16="http://schemas.microsoft.com/office/drawing/2014/main" id="{9223F3F5-808C-6F0E-F8E2-D7DD9AD39FEF}"/>
                  </a:ext>
                </a:extLst>
              </p:cNvPr>
              <p:cNvSpPr/>
              <p:nvPr/>
            </p:nvSpPr>
            <p:spPr>
              <a:xfrm>
                <a:off x="1680395" y="46377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20" name="Google Shape;320;p22">
                <a:extLst>
                  <a:ext uri="{FF2B5EF4-FFF2-40B4-BE49-F238E27FC236}">
                    <a16:creationId xmlns:a16="http://schemas.microsoft.com/office/drawing/2014/main" id="{EAF6F1E8-AA39-D5A0-327D-00DA1CB20118}"/>
                  </a:ext>
                </a:extLst>
              </p:cNvPr>
              <p:cNvSpPr/>
              <p:nvPr/>
            </p:nvSpPr>
            <p:spPr>
              <a:xfrm>
                <a:off x="1680395"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21" name="Google Shape;321;p22">
                <a:extLst>
                  <a:ext uri="{FF2B5EF4-FFF2-40B4-BE49-F238E27FC236}">
                    <a16:creationId xmlns:a16="http://schemas.microsoft.com/office/drawing/2014/main" id="{EB1902BF-D693-B88E-0362-6FDDCE2165E1}"/>
                  </a:ext>
                </a:extLst>
              </p:cNvPr>
              <p:cNvSpPr/>
              <p:nvPr/>
            </p:nvSpPr>
            <p:spPr>
              <a:xfrm>
                <a:off x="1805402" y="43805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22" name="Google Shape;322;p22">
                <a:extLst>
                  <a:ext uri="{FF2B5EF4-FFF2-40B4-BE49-F238E27FC236}">
                    <a16:creationId xmlns:a16="http://schemas.microsoft.com/office/drawing/2014/main" id="{B2FBC80B-9BCC-44CE-90FC-A339DFADC08D}"/>
                  </a:ext>
                </a:extLst>
              </p:cNvPr>
              <p:cNvSpPr/>
              <p:nvPr/>
            </p:nvSpPr>
            <p:spPr>
              <a:xfrm>
                <a:off x="1805402" y="4509100"/>
                <a:ext cx="101700" cy="116700"/>
              </a:xfrm>
              <a:prstGeom prst="rect">
                <a:avLst/>
              </a:prstGeom>
              <a:solidFill>
                <a:srgbClr val="B7B7B7"/>
              </a:solidFill>
              <a:ln>
                <a:noFill/>
              </a:ln>
            </p:spPr>
            <p:txBody>
              <a:bodyPr spcFirstLastPara="1" wrap="square" lIns="121900" tIns="121900" rIns="121900" bIns="121900" anchor="ctr" anchorCtr="0">
                <a:noAutofit/>
              </a:bodyPr>
              <a:lstStyle/>
              <a:p>
                <a:endParaRPr sz="2533"/>
              </a:p>
            </p:txBody>
          </p:sp>
          <p:sp>
            <p:nvSpPr>
              <p:cNvPr id="23" name="Google Shape;323;p22">
                <a:extLst>
                  <a:ext uri="{FF2B5EF4-FFF2-40B4-BE49-F238E27FC236}">
                    <a16:creationId xmlns:a16="http://schemas.microsoft.com/office/drawing/2014/main" id="{85E6CD2E-708D-CD74-2CAB-DAE5FCE2A33C}"/>
                  </a:ext>
                </a:extLst>
              </p:cNvPr>
              <p:cNvSpPr/>
              <p:nvPr/>
            </p:nvSpPr>
            <p:spPr>
              <a:xfrm>
                <a:off x="1805402" y="4637700"/>
                <a:ext cx="101700" cy="116700"/>
              </a:xfrm>
              <a:prstGeom prst="rect">
                <a:avLst/>
              </a:prstGeom>
              <a:solidFill>
                <a:srgbClr val="666666"/>
              </a:solidFill>
              <a:ln>
                <a:noFill/>
              </a:ln>
            </p:spPr>
            <p:txBody>
              <a:bodyPr spcFirstLastPara="1" wrap="square" lIns="121900" tIns="121900" rIns="121900" bIns="121900" anchor="ctr" anchorCtr="0">
                <a:noAutofit/>
              </a:bodyPr>
              <a:lstStyle/>
              <a:p>
                <a:endParaRPr sz="2533"/>
              </a:p>
            </p:txBody>
          </p:sp>
          <p:sp>
            <p:nvSpPr>
              <p:cNvPr id="24" name="Google Shape;324;p22">
                <a:extLst>
                  <a:ext uri="{FF2B5EF4-FFF2-40B4-BE49-F238E27FC236}">
                    <a16:creationId xmlns:a16="http://schemas.microsoft.com/office/drawing/2014/main" id="{82954FD8-7EB6-B7FF-BA57-CDEE2777F27C}"/>
                  </a:ext>
                </a:extLst>
              </p:cNvPr>
              <p:cNvSpPr/>
              <p:nvPr/>
            </p:nvSpPr>
            <p:spPr>
              <a:xfrm>
                <a:off x="1805402"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25" name="Google Shape;325;p22">
                <a:extLst>
                  <a:ext uri="{FF2B5EF4-FFF2-40B4-BE49-F238E27FC236}">
                    <a16:creationId xmlns:a16="http://schemas.microsoft.com/office/drawing/2014/main" id="{E44878DE-0D5E-8662-B711-6906225C2ADB}"/>
                  </a:ext>
                </a:extLst>
              </p:cNvPr>
              <p:cNvSpPr/>
              <p:nvPr/>
            </p:nvSpPr>
            <p:spPr>
              <a:xfrm>
                <a:off x="1930408" y="4380500"/>
                <a:ext cx="101700" cy="116700"/>
              </a:xfrm>
              <a:prstGeom prst="rect">
                <a:avLst/>
              </a:prstGeom>
              <a:solidFill>
                <a:srgbClr val="D9D9D9"/>
              </a:solidFill>
              <a:ln>
                <a:noFill/>
              </a:ln>
            </p:spPr>
            <p:txBody>
              <a:bodyPr spcFirstLastPara="1" wrap="square" lIns="121900" tIns="121900" rIns="121900" bIns="121900" anchor="ctr" anchorCtr="0">
                <a:noAutofit/>
              </a:bodyPr>
              <a:lstStyle/>
              <a:p>
                <a:endParaRPr sz="2533"/>
              </a:p>
            </p:txBody>
          </p:sp>
          <p:sp>
            <p:nvSpPr>
              <p:cNvPr id="26" name="Google Shape;326;p22">
                <a:extLst>
                  <a:ext uri="{FF2B5EF4-FFF2-40B4-BE49-F238E27FC236}">
                    <a16:creationId xmlns:a16="http://schemas.microsoft.com/office/drawing/2014/main" id="{09AF646A-AEE2-1F44-D141-45114AAF359E}"/>
                  </a:ext>
                </a:extLst>
              </p:cNvPr>
              <p:cNvSpPr/>
              <p:nvPr/>
            </p:nvSpPr>
            <p:spPr>
              <a:xfrm>
                <a:off x="1930408"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27" name="Google Shape;327;p22">
                <a:extLst>
                  <a:ext uri="{FF2B5EF4-FFF2-40B4-BE49-F238E27FC236}">
                    <a16:creationId xmlns:a16="http://schemas.microsoft.com/office/drawing/2014/main" id="{B99A209E-30CB-3C7D-7A37-006B6DC312AB}"/>
                  </a:ext>
                </a:extLst>
              </p:cNvPr>
              <p:cNvSpPr/>
              <p:nvPr/>
            </p:nvSpPr>
            <p:spPr>
              <a:xfrm>
                <a:off x="1930408" y="4637700"/>
                <a:ext cx="101700" cy="116700"/>
              </a:xfrm>
              <a:prstGeom prst="rect">
                <a:avLst/>
              </a:prstGeom>
              <a:solidFill>
                <a:srgbClr val="FFFFFF"/>
              </a:solidFill>
              <a:ln>
                <a:noFill/>
              </a:ln>
            </p:spPr>
            <p:txBody>
              <a:bodyPr spcFirstLastPara="1" wrap="square" lIns="121900" tIns="121900" rIns="121900" bIns="121900" anchor="ctr" anchorCtr="0">
                <a:noAutofit/>
              </a:bodyPr>
              <a:lstStyle/>
              <a:p>
                <a:endParaRPr sz="2533"/>
              </a:p>
            </p:txBody>
          </p:sp>
          <p:sp>
            <p:nvSpPr>
              <p:cNvPr id="28" name="Google Shape;328;p22">
                <a:extLst>
                  <a:ext uri="{FF2B5EF4-FFF2-40B4-BE49-F238E27FC236}">
                    <a16:creationId xmlns:a16="http://schemas.microsoft.com/office/drawing/2014/main" id="{0EA25C5A-CD76-B3D8-0471-1C023337DEB8}"/>
                  </a:ext>
                </a:extLst>
              </p:cNvPr>
              <p:cNvSpPr/>
              <p:nvPr/>
            </p:nvSpPr>
            <p:spPr>
              <a:xfrm>
                <a:off x="1930408" y="4766300"/>
                <a:ext cx="101700" cy="116700"/>
              </a:xfrm>
              <a:prstGeom prst="rect">
                <a:avLst/>
              </a:prstGeom>
              <a:solidFill>
                <a:srgbClr val="F3F3F3"/>
              </a:solidFill>
              <a:ln>
                <a:noFill/>
              </a:ln>
            </p:spPr>
            <p:txBody>
              <a:bodyPr spcFirstLastPara="1" wrap="square" lIns="121900" tIns="121900" rIns="121900" bIns="121900" anchor="ctr" anchorCtr="0">
                <a:noAutofit/>
              </a:bodyPr>
              <a:lstStyle/>
              <a:p>
                <a:endParaRPr sz="2533"/>
              </a:p>
            </p:txBody>
          </p:sp>
          <p:sp>
            <p:nvSpPr>
              <p:cNvPr id="29" name="Google Shape;329;p22">
                <a:extLst>
                  <a:ext uri="{FF2B5EF4-FFF2-40B4-BE49-F238E27FC236}">
                    <a16:creationId xmlns:a16="http://schemas.microsoft.com/office/drawing/2014/main" id="{0B599F41-8266-696C-DCF8-C11582A8E553}"/>
                  </a:ext>
                </a:extLst>
              </p:cNvPr>
              <p:cNvSpPr/>
              <p:nvPr/>
            </p:nvSpPr>
            <p:spPr>
              <a:xfrm>
                <a:off x="2055414" y="43805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0" name="Google Shape;330;p22">
                <a:extLst>
                  <a:ext uri="{FF2B5EF4-FFF2-40B4-BE49-F238E27FC236}">
                    <a16:creationId xmlns:a16="http://schemas.microsoft.com/office/drawing/2014/main" id="{CFC62354-DF1F-1FC7-EFB6-E46C44C1F83E}"/>
                  </a:ext>
                </a:extLst>
              </p:cNvPr>
              <p:cNvSpPr/>
              <p:nvPr/>
            </p:nvSpPr>
            <p:spPr>
              <a:xfrm>
                <a:off x="2055414" y="45091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sp>
            <p:nvSpPr>
              <p:cNvPr id="31" name="Google Shape;331;p22">
                <a:extLst>
                  <a:ext uri="{FF2B5EF4-FFF2-40B4-BE49-F238E27FC236}">
                    <a16:creationId xmlns:a16="http://schemas.microsoft.com/office/drawing/2014/main" id="{128104F8-2DA7-A2BC-EA7B-B67B58D40106}"/>
                  </a:ext>
                </a:extLst>
              </p:cNvPr>
              <p:cNvSpPr/>
              <p:nvPr/>
            </p:nvSpPr>
            <p:spPr>
              <a:xfrm>
                <a:off x="2055414" y="4637700"/>
                <a:ext cx="101700" cy="116700"/>
              </a:xfrm>
              <a:prstGeom prst="rect">
                <a:avLst/>
              </a:prstGeom>
              <a:solidFill>
                <a:srgbClr val="EFEFEF"/>
              </a:solidFill>
              <a:ln>
                <a:noFill/>
              </a:ln>
            </p:spPr>
            <p:txBody>
              <a:bodyPr spcFirstLastPara="1" wrap="square" lIns="121900" tIns="121900" rIns="121900" bIns="121900" anchor="ctr" anchorCtr="0">
                <a:noAutofit/>
              </a:bodyPr>
              <a:lstStyle/>
              <a:p>
                <a:endParaRPr sz="2533"/>
              </a:p>
            </p:txBody>
          </p:sp>
          <p:sp>
            <p:nvSpPr>
              <p:cNvPr id="32" name="Google Shape;332;p22">
                <a:extLst>
                  <a:ext uri="{FF2B5EF4-FFF2-40B4-BE49-F238E27FC236}">
                    <a16:creationId xmlns:a16="http://schemas.microsoft.com/office/drawing/2014/main" id="{1FCC3BDC-F13E-21DA-8CE4-F49C90343A3D}"/>
                  </a:ext>
                </a:extLst>
              </p:cNvPr>
              <p:cNvSpPr/>
              <p:nvPr/>
            </p:nvSpPr>
            <p:spPr>
              <a:xfrm>
                <a:off x="2055414" y="4766300"/>
                <a:ext cx="101700" cy="116700"/>
              </a:xfrm>
              <a:prstGeom prst="rect">
                <a:avLst/>
              </a:prstGeom>
              <a:solidFill>
                <a:schemeClr val="lt2"/>
              </a:solidFill>
              <a:ln>
                <a:noFill/>
              </a:ln>
            </p:spPr>
            <p:txBody>
              <a:bodyPr spcFirstLastPara="1" wrap="square" lIns="121900" tIns="121900" rIns="121900" bIns="121900" anchor="ctr" anchorCtr="0">
                <a:noAutofit/>
              </a:bodyPr>
              <a:lstStyle/>
              <a:p>
                <a:endParaRPr sz="2533"/>
              </a:p>
            </p:txBody>
          </p:sp>
        </p:grpSp>
        <p:pic>
          <p:nvPicPr>
            <p:cNvPr id="13" name="Google Shape;333;p22">
              <a:extLst>
                <a:ext uri="{FF2B5EF4-FFF2-40B4-BE49-F238E27FC236}">
                  <a16:creationId xmlns:a16="http://schemas.microsoft.com/office/drawing/2014/main" id="{9627DA4A-4BDD-0766-8491-DC2ECFCBCDAC}"/>
                </a:ext>
              </a:extLst>
            </p:cNvPr>
            <p:cNvPicPr preferRelativeResize="0"/>
            <p:nvPr/>
          </p:nvPicPr>
          <p:blipFill rotWithShape="1">
            <a:blip r:embed="rId2">
              <a:alphaModFix/>
            </a:blip>
            <a:srcRect l="5790" t="20801" r="71641" b="67125"/>
            <a:stretch/>
          </p:blipFill>
          <p:spPr>
            <a:xfrm rot="16200000">
              <a:off x="4641775" y="2362985"/>
              <a:ext cx="1297720" cy="318537"/>
            </a:xfrm>
            <a:prstGeom prst="rect">
              <a:avLst/>
            </a:prstGeom>
            <a:noFill/>
            <a:ln>
              <a:noFill/>
            </a:ln>
          </p:spPr>
        </p:pic>
        <p:sp>
          <p:nvSpPr>
            <p:cNvPr id="15" name="Google Shape;347;p22">
              <a:extLst>
                <a:ext uri="{FF2B5EF4-FFF2-40B4-BE49-F238E27FC236}">
                  <a16:creationId xmlns:a16="http://schemas.microsoft.com/office/drawing/2014/main" id="{997F5AE0-9BA5-4395-3122-D508741BB90F}"/>
                </a:ext>
              </a:extLst>
            </p:cNvPr>
            <p:cNvSpPr txBox="1"/>
            <p:nvPr/>
          </p:nvSpPr>
          <p:spPr>
            <a:xfrm>
              <a:off x="5032185" y="3083462"/>
              <a:ext cx="2357164" cy="492402"/>
            </a:xfrm>
            <a:prstGeom prst="rect">
              <a:avLst/>
            </a:prstGeom>
            <a:noFill/>
            <a:ln>
              <a:noFill/>
            </a:ln>
          </p:spPr>
          <p:txBody>
            <a:bodyPr spcFirstLastPara="1" wrap="square" lIns="121900" tIns="121900" rIns="121900" bIns="121900" anchor="t" anchorCtr="0">
              <a:spAutoFit/>
            </a:bodyPr>
            <a:lstStyle/>
            <a:p>
              <a:pPr algn="ctr"/>
              <a:r>
                <a:rPr lang="en" sz="1600" b="1">
                  <a:solidFill>
                    <a:srgbClr val="666666"/>
                  </a:solidFill>
                </a:rPr>
                <a:t>Covariates</a:t>
              </a:r>
              <a:endParaRPr sz="1600" b="1">
                <a:solidFill>
                  <a:srgbClr val="666666"/>
                </a:solidFill>
              </a:endParaRPr>
            </a:p>
          </p:txBody>
        </p:sp>
      </p:grpSp>
      <p:grpSp>
        <p:nvGrpSpPr>
          <p:cNvPr id="35" name="Group 34">
            <a:extLst>
              <a:ext uri="{FF2B5EF4-FFF2-40B4-BE49-F238E27FC236}">
                <a16:creationId xmlns:a16="http://schemas.microsoft.com/office/drawing/2014/main" id="{DCE190D8-26B5-A4FB-6256-ACC52D7659CC}"/>
              </a:ext>
            </a:extLst>
          </p:cNvPr>
          <p:cNvGrpSpPr/>
          <p:nvPr/>
        </p:nvGrpSpPr>
        <p:grpSpPr>
          <a:xfrm>
            <a:off x="8866831" y="3381951"/>
            <a:ext cx="2314710" cy="2183842"/>
            <a:chOff x="4323158" y="3274785"/>
            <a:chExt cx="2314710" cy="2183842"/>
          </a:xfrm>
        </p:grpSpPr>
        <p:pic>
          <p:nvPicPr>
            <p:cNvPr id="33" name="Google Shape;965;p103">
              <a:extLst>
                <a:ext uri="{FF2B5EF4-FFF2-40B4-BE49-F238E27FC236}">
                  <a16:creationId xmlns:a16="http://schemas.microsoft.com/office/drawing/2014/main" id="{963EB4F0-BD94-BF2C-62B3-18C5C405E2BB}"/>
                </a:ext>
              </a:extLst>
            </p:cNvPr>
            <p:cNvPicPr preferRelativeResize="0"/>
            <p:nvPr/>
          </p:nvPicPr>
          <p:blipFill rotWithShape="1">
            <a:blip r:embed="rId3">
              <a:alphaModFix/>
            </a:blip>
            <a:srcRect l="33048" r="33142" b="56387"/>
            <a:stretch/>
          </p:blipFill>
          <p:spPr>
            <a:xfrm>
              <a:off x="4323158" y="3274785"/>
              <a:ext cx="2314710" cy="2183842"/>
            </a:xfrm>
            <a:prstGeom prst="rect">
              <a:avLst/>
            </a:prstGeom>
            <a:noFill/>
            <a:ln>
              <a:noFill/>
            </a:ln>
          </p:spPr>
        </p:pic>
        <p:sp>
          <p:nvSpPr>
            <p:cNvPr id="34" name="Rectangle 33">
              <a:extLst>
                <a:ext uri="{FF2B5EF4-FFF2-40B4-BE49-F238E27FC236}">
                  <a16:creationId xmlns:a16="http://schemas.microsoft.com/office/drawing/2014/main" id="{8E7B9BE6-8F29-108F-F9B5-0B039359BE81}"/>
                </a:ext>
              </a:extLst>
            </p:cNvPr>
            <p:cNvSpPr/>
            <p:nvPr/>
          </p:nvSpPr>
          <p:spPr>
            <a:xfrm>
              <a:off x="4323158" y="3274785"/>
              <a:ext cx="205535" cy="154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7E6C5FD0-D706-DD28-4606-380788534345}"/>
              </a:ext>
            </a:extLst>
          </p:cNvPr>
          <p:cNvSpPr txBox="1"/>
          <p:nvPr/>
        </p:nvSpPr>
        <p:spPr>
          <a:xfrm>
            <a:off x="7110164" y="2484025"/>
            <a:ext cx="6096000" cy="646331"/>
          </a:xfrm>
          <a:prstGeom prst="rect">
            <a:avLst/>
          </a:prstGeom>
          <a:noFill/>
        </p:spPr>
        <p:txBody>
          <a:bodyPr wrap="square">
            <a:spAutoFit/>
          </a:bodyPr>
          <a:lstStyle/>
          <a:p>
            <a:pPr algn="ctr"/>
            <a:r>
              <a:rPr lang="en-US">
                <a:latin typeface="Bierstadt" panose="020B0004020202020204" pitchFamily="34" charset="0"/>
                <a:ea typeface="Helvetica Neue"/>
                <a:cs typeface="Helvetica Neue"/>
                <a:sym typeface="Helvetica Neue"/>
              </a:rPr>
              <a:t>Guide abundance </a:t>
            </a:r>
            <a:r>
              <a:rPr lang="en-US" b="1">
                <a:latin typeface="Bierstadt" panose="020B0004020202020204" pitchFamily="34" charset="0"/>
                <a:ea typeface="Helvetica Neue"/>
                <a:cs typeface="Helvetica Neue"/>
                <a:sym typeface="Helvetica Neue"/>
              </a:rPr>
              <a:t>is correlated</a:t>
            </a:r>
            <a:r>
              <a:rPr lang="en-US">
                <a:latin typeface="Bierstadt" panose="020B0004020202020204" pitchFamily="34" charset="0"/>
                <a:ea typeface="Helvetica Neue"/>
                <a:cs typeface="Helvetica Neue"/>
                <a:sym typeface="Helvetica Neue"/>
              </a:rPr>
              <a:t> </a:t>
            </a:r>
          </a:p>
          <a:p>
            <a:pPr algn="ctr"/>
            <a:r>
              <a:rPr lang="en-US">
                <a:latin typeface="Bierstadt" panose="020B0004020202020204" pitchFamily="34" charset="0"/>
                <a:ea typeface="Helvetica Neue"/>
                <a:cs typeface="Helvetica Neue"/>
                <a:sym typeface="Helvetica Neue"/>
              </a:rPr>
              <a:t>with Transcription abundance</a:t>
            </a:r>
          </a:p>
        </p:txBody>
      </p:sp>
      <p:sp>
        <p:nvSpPr>
          <p:cNvPr id="38" name="TextBox 37">
            <a:extLst>
              <a:ext uri="{FF2B5EF4-FFF2-40B4-BE49-F238E27FC236}">
                <a16:creationId xmlns:a16="http://schemas.microsoft.com/office/drawing/2014/main" id="{726612DE-3DDE-BA4F-40BA-FA29B407E0E1}"/>
              </a:ext>
            </a:extLst>
          </p:cNvPr>
          <p:cNvSpPr txBox="1"/>
          <p:nvPr/>
        </p:nvSpPr>
        <p:spPr>
          <a:xfrm>
            <a:off x="5611284" y="2808795"/>
            <a:ext cx="2195101" cy="369332"/>
          </a:xfrm>
          <a:prstGeom prst="rect">
            <a:avLst/>
          </a:prstGeom>
          <a:noFill/>
        </p:spPr>
        <p:txBody>
          <a:bodyPr wrap="square">
            <a:spAutoFit/>
          </a:bodyPr>
          <a:lstStyle/>
          <a:p>
            <a:pPr algn="ctr"/>
            <a:r>
              <a:rPr lang="en-US">
                <a:latin typeface="Bierstadt" panose="020B0004020202020204" pitchFamily="34" charset="0"/>
                <a:ea typeface="Helvetica Neue"/>
                <a:cs typeface="Helvetica Neue"/>
                <a:sym typeface="Helvetica Neue"/>
              </a:rPr>
              <a:t>Covariate Matrix</a:t>
            </a:r>
          </a:p>
        </p:txBody>
      </p:sp>
      <p:sp>
        <p:nvSpPr>
          <p:cNvPr id="40" name="Rectangle 39">
            <a:extLst>
              <a:ext uri="{FF2B5EF4-FFF2-40B4-BE49-F238E27FC236}">
                <a16:creationId xmlns:a16="http://schemas.microsoft.com/office/drawing/2014/main" id="{CDD8626C-0EDA-5FF8-8F37-529B9C33F9F1}"/>
              </a:ext>
            </a:extLst>
          </p:cNvPr>
          <p:cNvSpPr/>
          <p:nvPr/>
        </p:nvSpPr>
        <p:spPr>
          <a:xfrm>
            <a:off x="5295205" y="2580462"/>
            <a:ext cx="2982034" cy="2918122"/>
          </a:xfrm>
          <a:prstGeom prst="rect">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334;p22">
            <a:extLst>
              <a:ext uri="{FF2B5EF4-FFF2-40B4-BE49-F238E27FC236}">
                <a16:creationId xmlns:a16="http://schemas.microsoft.com/office/drawing/2014/main" id="{E059C717-D2B7-2257-9648-F92D63334D4D}"/>
              </a:ext>
            </a:extLst>
          </p:cNvPr>
          <p:cNvSpPr txBox="1"/>
          <p:nvPr/>
        </p:nvSpPr>
        <p:spPr>
          <a:xfrm>
            <a:off x="797661" y="2581208"/>
            <a:ext cx="4366378" cy="2831504"/>
          </a:xfrm>
          <a:prstGeom prst="rect">
            <a:avLst/>
          </a:prstGeom>
          <a:noFill/>
          <a:ln>
            <a:noFill/>
          </a:ln>
        </p:spPr>
        <p:txBody>
          <a:bodyPr spcFirstLastPara="1" wrap="square" lIns="121900" tIns="121900" rIns="121900" bIns="121900" anchor="t" anchorCtr="0">
            <a:spAutoFit/>
          </a:bodyPr>
          <a:lstStyle/>
          <a:p>
            <a:r>
              <a:rPr lang="en" sz="2800">
                <a:solidFill>
                  <a:schemeClr val="dk1"/>
                </a:solidFill>
                <a:latin typeface="Bierstadt" panose="020B0004020202020204" pitchFamily="34" charset="0"/>
              </a:rPr>
              <a:t>-Bath number</a:t>
            </a:r>
            <a:endParaRPr sz="2800">
              <a:solidFill>
                <a:schemeClr val="dk1"/>
              </a:solidFill>
              <a:latin typeface="Bierstadt" panose="020B0004020202020204" pitchFamily="34" charset="0"/>
            </a:endParaRPr>
          </a:p>
          <a:p>
            <a:r>
              <a:rPr lang="en" sz="2800">
                <a:solidFill>
                  <a:schemeClr val="dk1"/>
                </a:solidFill>
                <a:latin typeface="Bierstadt" panose="020B0004020202020204" pitchFamily="34" charset="0"/>
              </a:rPr>
              <a:t>-Percent mito</a:t>
            </a:r>
            <a:endParaRPr sz="2800">
              <a:solidFill>
                <a:schemeClr val="dk1"/>
              </a:solidFill>
              <a:latin typeface="Bierstadt" panose="020B0004020202020204" pitchFamily="34" charset="0"/>
            </a:endParaRPr>
          </a:p>
          <a:p>
            <a:r>
              <a:rPr lang="en" sz="2800">
                <a:solidFill>
                  <a:schemeClr val="dk1"/>
                </a:solidFill>
                <a:latin typeface="Bierstadt" panose="020B0004020202020204" pitchFamily="34" charset="0"/>
              </a:rPr>
              <a:t>-Number of detected genes</a:t>
            </a:r>
            <a:endParaRPr sz="2800">
              <a:solidFill>
                <a:schemeClr val="dk1"/>
              </a:solidFill>
              <a:latin typeface="Bierstadt" panose="020B0004020202020204" pitchFamily="34" charset="0"/>
            </a:endParaRPr>
          </a:p>
          <a:p>
            <a:r>
              <a:rPr lang="en" sz="2800">
                <a:solidFill>
                  <a:schemeClr val="dk1"/>
                </a:solidFill>
                <a:latin typeface="Bierstadt" panose="020B0004020202020204" pitchFamily="34" charset="0"/>
              </a:rPr>
              <a:t>-Total gene count per cell</a:t>
            </a:r>
            <a:endParaRPr sz="2800">
              <a:solidFill>
                <a:schemeClr val="dk1"/>
              </a:solidFill>
              <a:latin typeface="Bierstadt" panose="020B0004020202020204" pitchFamily="34" charset="0"/>
            </a:endParaRPr>
          </a:p>
          <a:p>
            <a:r>
              <a:rPr lang="en" sz="2800">
                <a:solidFill>
                  <a:schemeClr val="dk1"/>
                </a:solidFill>
                <a:latin typeface="Bierstadt" panose="020B0004020202020204" pitchFamily="34" charset="0"/>
              </a:rPr>
              <a:t>-Total guide count per cell</a:t>
            </a:r>
            <a:endParaRPr sz="6600">
              <a:latin typeface="Bierstadt" panose="020B0004020202020204" pitchFamily="34" charset="0"/>
            </a:endParaRPr>
          </a:p>
        </p:txBody>
      </p:sp>
    </p:spTree>
    <p:extLst>
      <p:ext uri="{BB962C8B-B14F-4D97-AF65-F5344CB8AC3E}">
        <p14:creationId xmlns:p14="http://schemas.microsoft.com/office/powerpoint/2010/main" val="13846870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F-F30F-4615-B6B1-630A103DF449}"/>
              </a:ext>
            </a:extLst>
          </p:cNvPr>
          <p:cNvSpPr>
            <a:spLocks noGrp="1"/>
          </p:cNvSpPr>
          <p:nvPr>
            <p:ph type="title"/>
          </p:nvPr>
        </p:nvSpPr>
        <p:spPr/>
        <p:txBody>
          <a:bodyPr/>
          <a:lstStyle/>
          <a:p>
            <a:r>
              <a:rPr lang="en-US" sz="4000">
                <a:solidFill>
                  <a:srgbClr val="000000"/>
                </a:solidFill>
              </a:rPr>
              <a:t>Positive </a:t>
            </a:r>
            <a:r>
              <a:rPr lang="en-US" sz="4000"/>
              <a:t>and Negative controls</a:t>
            </a:r>
          </a:p>
        </p:txBody>
      </p:sp>
      <p:sp>
        <p:nvSpPr>
          <p:cNvPr id="3" name="Slide Number Placeholder 2">
            <a:extLst>
              <a:ext uri="{FF2B5EF4-FFF2-40B4-BE49-F238E27FC236}">
                <a16:creationId xmlns:a16="http://schemas.microsoft.com/office/drawing/2014/main" id="{AAA75EF5-6FEB-48F2-8758-ABD51A8D4EB1}"/>
              </a:ext>
            </a:extLst>
          </p:cNvPr>
          <p:cNvSpPr>
            <a:spLocks noGrp="1"/>
          </p:cNvSpPr>
          <p:nvPr>
            <p:ph type="sldNum" sz="quarter" idx="12"/>
          </p:nvPr>
        </p:nvSpPr>
        <p:spPr/>
        <p:txBody>
          <a:bodyPr/>
          <a:lstStyle/>
          <a:p>
            <a:fld id="{371B65F6-4172-4674-96A7-FF623C1658F6}" type="slidenum">
              <a:rPr lang="en-US" smtClean="0"/>
              <a:t>159</a:t>
            </a:fld>
            <a:endParaRPr lang="en-US"/>
          </a:p>
        </p:txBody>
      </p:sp>
      <p:sp>
        <p:nvSpPr>
          <p:cNvPr id="5" name="Google Shape;1098;p110">
            <a:extLst>
              <a:ext uri="{FF2B5EF4-FFF2-40B4-BE49-F238E27FC236}">
                <a16:creationId xmlns:a16="http://schemas.microsoft.com/office/drawing/2014/main" id="{8CEE1419-B491-0D18-029F-BA0A01A7D2B4}"/>
              </a:ext>
            </a:extLst>
          </p:cNvPr>
          <p:cNvSpPr txBox="1"/>
          <p:nvPr/>
        </p:nvSpPr>
        <p:spPr>
          <a:xfrm>
            <a:off x="9738727" y="1633665"/>
            <a:ext cx="3675600" cy="670913"/>
          </a:xfrm>
          <a:prstGeom prst="rect">
            <a:avLst/>
          </a:prstGeom>
          <a:noFill/>
          <a:ln>
            <a:noFill/>
          </a:ln>
        </p:spPr>
        <p:txBody>
          <a:bodyPr spcFirstLastPara="1" wrap="square" lIns="121900" tIns="121900" rIns="121900" bIns="121900" anchor="t" anchorCtr="0">
            <a:spAutoFit/>
          </a:bodyPr>
          <a:lstStyle/>
          <a:p>
            <a:pPr marL="608965" indent="-380365">
              <a:lnSpc>
                <a:spcPct val="115000"/>
              </a:lnSpc>
              <a:buSzPts val="900"/>
              <a:buChar char="●"/>
            </a:pPr>
            <a:endParaRPr lang="en" sz="1200" b="1"/>
          </a:p>
          <a:p>
            <a:pPr marL="608965" indent="-380365">
              <a:lnSpc>
                <a:spcPct val="115000"/>
              </a:lnSpc>
              <a:buSzPts val="900"/>
              <a:buChar char="●"/>
            </a:pPr>
            <a:endParaRPr lang="en" sz="1200" b="1"/>
          </a:p>
        </p:txBody>
      </p:sp>
      <p:sp>
        <p:nvSpPr>
          <p:cNvPr id="6" name="Content Placeholder 2">
            <a:extLst>
              <a:ext uri="{FF2B5EF4-FFF2-40B4-BE49-F238E27FC236}">
                <a16:creationId xmlns:a16="http://schemas.microsoft.com/office/drawing/2014/main" id="{1F868404-764D-1D58-AD53-149E1E06F478}"/>
              </a:ext>
            </a:extLst>
          </p:cNvPr>
          <p:cNvSpPr txBox="1">
            <a:spLocks/>
          </p:cNvSpPr>
          <p:nvPr/>
        </p:nvSpPr>
        <p:spPr>
          <a:xfrm>
            <a:off x="763944" y="1415981"/>
            <a:ext cx="10482064" cy="5137568"/>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a:solidFill>
                <a:srgbClr val="F21616"/>
              </a:solidFill>
            </a:endParaRPr>
          </a:p>
          <a:p>
            <a:r>
              <a:rPr lang="en-US" sz="2800">
                <a:solidFill>
                  <a:srgbClr val="F21616"/>
                </a:solidFill>
              </a:rPr>
              <a:t>Positive controls:</a:t>
            </a:r>
          </a:p>
          <a:p>
            <a:pPr marL="457200" lvl="1" indent="0">
              <a:buNone/>
            </a:pPr>
            <a:r>
              <a:rPr lang="en-US" sz="2400"/>
              <a:t>- CRISPRi Guides targeting promoter of expressed genes.</a:t>
            </a:r>
          </a:p>
          <a:p>
            <a:pPr marL="457200" lvl="1" indent="0">
              <a:buNone/>
            </a:pPr>
            <a:r>
              <a:rPr lang="en" sz="2400">
                <a:ea typeface="+mn-lt"/>
                <a:cs typeface="+mn-lt"/>
              </a:rPr>
              <a:t>- Design guides for well-studied enhancers present in your model(</a:t>
            </a:r>
            <a:r>
              <a:rPr lang="en" sz="2400" b="1">
                <a:ea typeface="+mn-lt"/>
                <a:cs typeface="+mn-lt"/>
              </a:rPr>
              <a:t>case study #1</a:t>
            </a:r>
            <a:r>
              <a:rPr lang="en" sz="2400">
                <a:ea typeface="+mn-lt"/>
                <a:cs typeface="+mn-lt"/>
              </a:rPr>
              <a:t>).</a:t>
            </a:r>
            <a:endParaRPr lang="en-US"/>
          </a:p>
          <a:p>
            <a:pPr marL="457200" lvl="1" indent="0">
              <a:buNone/>
            </a:pPr>
            <a:r>
              <a:rPr lang="en" sz="2400">
                <a:ea typeface="+mn-lt"/>
                <a:cs typeface="+mn-lt"/>
              </a:rPr>
              <a:t>- Design guides for well-studied networks regulators (</a:t>
            </a:r>
            <a:r>
              <a:rPr lang="en" sz="2400" b="1">
                <a:ea typeface="+mn-lt"/>
                <a:cs typeface="+mn-lt"/>
              </a:rPr>
              <a:t>case study #2</a:t>
            </a:r>
            <a:r>
              <a:rPr lang="en" sz="2400">
                <a:ea typeface="+mn-lt"/>
                <a:cs typeface="+mn-lt"/>
              </a:rPr>
              <a:t>)</a:t>
            </a:r>
            <a:endParaRPr lang="en"/>
          </a:p>
          <a:p>
            <a:r>
              <a:rPr lang="en-US" sz="2800">
                <a:solidFill>
                  <a:srgbClr val="00A2FF"/>
                </a:solidFill>
              </a:rPr>
              <a:t>Negative controls:</a:t>
            </a:r>
            <a:endParaRPr lang="en-US">
              <a:solidFill>
                <a:srgbClr val="00A2FF"/>
              </a:solidFill>
            </a:endParaRPr>
          </a:p>
          <a:p>
            <a:pPr marL="0" indent="0">
              <a:buNone/>
            </a:pPr>
            <a:r>
              <a:rPr lang="en-US" sz="2600">
                <a:solidFill>
                  <a:srgbClr val="00A2FF"/>
                </a:solidFill>
                <a:ea typeface="맑은 고딕"/>
                <a:cs typeface="+mn-lt"/>
              </a:rPr>
              <a:t>     </a:t>
            </a:r>
            <a:r>
              <a:rPr lang="en-US" sz="2600">
                <a:ea typeface="+mn-lt"/>
                <a:cs typeface="+mn-lt"/>
              </a:rPr>
              <a:t>- Non-targeting </a:t>
            </a:r>
          </a:p>
          <a:p>
            <a:pPr>
              <a:buNone/>
            </a:pPr>
            <a:r>
              <a:rPr lang="en" sz="2600">
                <a:ea typeface="+mn-lt"/>
                <a:cs typeface="+mn-lt"/>
              </a:rPr>
              <a:t>     - Safe-targeting gRNAs as negative controls</a:t>
            </a:r>
            <a:endParaRPr lang="en" sz="2600">
              <a:ea typeface="맑은 고딕"/>
              <a:cs typeface="+mn-lt"/>
            </a:endParaRPr>
          </a:p>
          <a:p>
            <a:pPr>
              <a:buNone/>
            </a:pPr>
            <a:endParaRPr lang="en" sz="2600">
              <a:ea typeface="+mn-lt"/>
              <a:cs typeface="+mn-lt"/>
            </a:endParaRPr>
          </a:p>
          <a:p>
            <a:pPr>
              <a:buFont typeface="Arial" panose="020B0604020202020204" pitchFamily="34" charset="0"/>
              <a:buNone/>
            </a:pPr>
            <a:endParaRPr lang="en" sz="2800"/>
          </a:p>
          <a:p>
            <a:pPr>
              <a:buNone/>
            </a:pPr>
            <a:endParaRPr lang="en" sz="2800">
              <a:ea typeface="맑은 고딕"/>
              <a:cs typeface="+mn-lt"/>
            </a:endParaRPr>
          </a:p>
          <a:p>
            <a:r>
              <a:rPr lang="en" sz="2800">
                <a:ea typeface="+mn-lt"/>
                <a:cs typeface="+mn-lt"/>
              </a:rPr>
              <a:t>Notes:</a:t>
            </a:r>
          </a:p>
          <a:p>
            <a:pPr>
              <a:buFont typeface="Arial" panose="020B0604020202020204" pitchFamily="34" charset="0"/>
              <a:buNone/>
            </a:pPr>
            <a:r>
              <a:rPr lang="en" sz="2200">
                <a:ea typeface="+mn-lt"/>
                <a:cs typeface="+mn-lt"/>
              </a:rPr>
              <a:t>         -Try to Design &gt;5% of gRNAs as controls</a:t>
            </a:r>
          </a:p>
          <a:p>
            <a:pPr marL="0" indent="0">
              <a:buFont typeface="Arial" panose="020B0604020202020204" pitchFamily="34" charset="0"/>
              <a:buNone/>
            </a:pPr>
            <a:endParaRPr lang="en" sz="2400">
              <a:ea typeface="+mn-lt"/>
              <a:cs typeface="+mn-lt"/>
            </a:endParaRPr>
          </a:p>
          <a:p>
            <a:pPr marL="0" indent="0">
              <a:buFont typeface="Arial" panose="020B0604020202020204" pitchFamily="34" charset="0"/>
              <a:buNone/>
            </a:pPr>
            <a:endParaRPr lang="en" sz="2400">
              <a:solidFill>
                <a:srgbClr val="000000"/>
              </a:solidFill>
            </a:endParaRPr>
          </a:p>
          <a:p>
            <a:pPr marL="0" indent="0">
              <a:buFont typeface="Arial" panose="020B0604020202020204" pitchFamily="34" charset="0"/>
              <a:buNone/>
            </a:pPr>
            <a:endParaRPr lang="en" sz="2400">
              <a:solidFill>
                <a:srgbClr val="000000"/>
              </a:solidFill>
            </a:endParaRPr>
          </a:p>
          <a:p>
            <a:pPr marL="0" indent="0">
              <a:buFont typeface="Arial" panose="020B0604020202020204" pitchFamily="34" charset="0"/>
              <a:buNone/>
            </a:pPr>
            <a:endParaRPr lang="en" sz="2400">
              <a:solidFill>
                <a:srgbClr val="000000"/>
              </a:solidFill>
            </a:endParaRPr>
          </a:p>
          <a:p>
            <a:endParaRPr lang="en" sz="2800">
              <a:solidFill>
                <a:srgbClr val="000000"/>
              </a:solidFill>
            </a:endParaRPr>
          </a:p>
          <a:p>
            <a:pPr marL="0" indent="0">
              <a:buFont typeface="Arial" panose="020B0604020202020204" pitchFamily="34" charset="0"/>
              <a:buNone/>
            </a:pPr>
            <a:endParaRPr lang="en-US" sz="2400">
              <a:solidFill>
                <a:srgbClr val="00A2FF"/>
              </a:solidFill>
            </a:endParaRPr>
          </a:p>
          <a:p>
            <a:pPr marL="0" indent="0">
              <a:buFont typeface="Arial" panose="020B0604020202020204" pitchFamily="34" charset="0"/>
              <a:buNone/>
            </a:pPr>
            <a:endParaRPr lang="en-US" sz="2800">
              <a:solidFill>
                <a:srgbClr val="00A2FF"/>
              </a:solidFill>
            </a:endParaRPr>
          </a:p>
          <a:p>
            <a:pPr marL="0" indent="0">
              <a:buFont typeface="Arial" panose="020B0604020202020204" pitchFamily="34" charset="0"/>
              <a:buNone/>
            </a:pPr>
            <a:endParaRPr lang="en-US" sz="2800">
              <a:solidFill>
                <a:srgbClr val="00A2FF"/>
              </a:solidFill>
            </a:endParaRPr>
          </a:p>
          <a:p>
            <a:pPr marL="0" indent="0">
              <a:buFont typeface="Arial" panose="020B0604020202020204" pitchFamily="34" charset="0"/>
              <a:buNone/>
            </a:pPr>
            <a:endParaRPr lang="en-US" sz="2800">
              <a:solidFill>
                <a:srgbClr val="00A2FF"/>
              </a:solidFill>
            </a:endParaRPr>
          </a:p>
          <a:p>
            <a:endParaRPr lang="en-US" sz="2800"/>
          </a:p>
          <a:p>
            <a:endParaRPr lang="en-US" sz="2800"/>
          </a:p>
          <a:p>
            <a:endParaRPr lang="en-US" sz="2800"/>
          </a:p>
        </p:txBody>
      </p:sp>
    </p:spTree>
    <p:extLst>
      <p:ext uri="{BB962C8B-B14F-4D97-AF65-F5344CB8AC3E}">
        <p14:creationId xmlns:p14="http://schemas.microsoft.com/office/powerpoint/2010/main" val="4114942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8CD34F-6664-4183-B660-8B15FBEBEEAF}"/>
              </a:ext>
            </a:extLst>
          </p:cNvPr>
          <p:cNvSpPr>
            <a:spLocks noGrp="1"/>
          </p:cNvSpPr>
          <p:nvPr>
            <p:ph type="sldNum" sz="quarter" idx="12"/>
          </p:nvPr>
        </p:nvSpPr>
        <p:spPr/>
        <p:txBody>
          <a:bodyPr/>
          <a:lstStyle/>
          <a:p>
            <a:fld id="{371B65F6-4172-4674-96A7-FF623C1658F6}" type="slidenum">
              <a:rPr lang="en-US" smtClean="0"/>
              <a:t>16</a:t>
            </a:fld>
            <a:endParaRPr lang="en-US"/>
          </a:p>
        </p:txBody>
      </p:sp>
      <p:pic>
        <p:nvPicPr>
          <p:cNvPr id="5" name="Picture 5" descr="Diagram&#10;&#10;Description automatically generated">
            <a:extLst>
              <a:ext uri="{FF2B5EF4-FFF2-40B4-BE49-F238E27FC236}">
                <a16:creationId xmlns:a16="http://schemas.microsoft.com/office/drawing/2014/main" id="{87646427-88D0-8994-7117-ED00BAF13D45}"/>
              </a:ext>
            </a:extLst>
          </p:cNvPr>
          <p:cNvPicPr>
            <a:picLocks noChangeAspect="1"/>
          </p:cNvPicPr>
          <p:nvPr/>
        </p:nvPicPr>
        <p:blipFill>
          <a:blip r:embed="rId3"/>
          <a:stretch>
            <a:fillRect/>
          </a:stretch>
        </p:blipFill>
        <p:spPr>
          <a:xfrm>
            <a:off x="729063" y="2052288"/>
            <a:ext cx="4203700" cy="3990340"/>
          </a:xfrm>
          <a:prstGeom prst="rect">
            <a:avLst/>
          </a:prstGeom>
        </p:spPr>
      </p:pic>
      <p:sp>
        <p:nvSpPr>
          <p:cNvPr id="15" name="Arrow: Left 14">
            <a:extLst>
              <a:ext uri="{FF2B5EF4-FFF2-40B4-BE49-F238E27FC236}">
                <a16:creationId xmlns:a16="http://schemas.microsoft.com/office/drawing/2014/main" id="{FFE15CA2-D529-37E1-D615-CE9FBCC71EAF}"/>
              </a:ext>
            </a:extLst>
          </p:cNvPr>
          <p:cNvSpPr/>
          <p:nvPr/>
        </p:nvSpPr>
        <p:spPr>
          <a:xfrm rot="19320000">
            <a:off x="3528841" y="5430500"/>
            <a:ext cx="1182537" cy="3630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574B0BAE-77F5-163E-0787-1A4281B684BC}"/>
              </a:ext>
            </a:extLst>
          </p:cNvPr>
          <p:cNvSpPr/>
          <p:nvPr/>
        </p:nvSpPr>
        <p:spPr>
          <a:xfrm rot="2220000">
            <a:off x="861841" y="5425351"/>
            <a:ext cx="1182537" cy="363027"/>
          </a:xfrm>
          <a:prstGeom prst="leftArrow">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5C339EC-01BC-9093-B678-A8F5820355BD}"/>
              </a:ext>
            </a:extLst>
          </p:cNvPr>
          <p:cNvSpPr/>
          <p:nvPr/>
        </p:nvSpPr>
        <p:spPr>
          <a:xfrm>
            <a:off x="4928285" y="4403124"/>
            <a:ext cx="669324" cy="6281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B11337B-59CA-C062-F4DA-8CC7E8CA86D3}"/>
              </a:ext>
            </a:extLst>
          </p:cNvPr>
          <p:cNvSpPr/>
          <p:nvPr/>
        </p:nvSpPr>
        <p:spPr>
          <a:xfrm>
            <a:off x="2492974" y="5963165"/>
            <a:ext cx="669324" cy="628135"/>
          </a:xfrm>
          <a:prstGeom prst="star5">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A66992C-DC10-129D-3A52-FFFE16B7802C}"/>
              </a:ext>
            </a:extLst>
          </p:cNvPr>
          <p:cNvSpPr txBox="1">
            <a:spLocks/>
          </p:cNvSpPr>
          <p:nvPr/>
        </p:nvSpPr>
        <p:spPr>
          <a:xfrm>
            <a:off x="6199764" y="2428135"/>
            <a:ext cx="5390382" cy="318471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chemeClr val="accent1"/>
                </a:solidFill>
              </a:rPr>
              <a:t>Hypothesis-driven approach:</a:t>
            </a:r>
            <a:r>
              <a:rPr lang="en-US" sz="2000"/>
              <a:t> using CRISPR to edit a genomic region of interest, to observe phenotypic results in context of chosen biology hypothesis</a:t>
            </a:r>
            <a:endParaRPr lang="en-US"/>
          </a:p>
          <a:p>
            <a:pPr marL="0" indent="0" algn="ctr">
              <a:buFont typeface="Arial" panose="020B0604020202020204" pitchFamily="34" charset="0"/>
              <a:buNone/>
            </a:pPr>
            <a:endParaRPr lang="en-US" sz="2000"/>
          </a:p>
          <a:p>
            <a:pPr marL="0" indent="0" algn="ctr">
              <a:buNone/>
            </a:pPr>
            <a:r>
              <a:rPr lang="en-US" sz="2000" b="1">
                <a:solidFill>
                  <a:schemeClr val="accent6"/>
                </a:solidFill>
              </a:rPr>
              <a:t>Hypothesis-generating approach:</a:t>
            </a:r>
            <a:r>
              <a:rPr lang="en-US" sz="2000" b="1"/>
              <a:t> </a:t>
            </a:r>
            <a:r>
              <a:rPr lang="en-US" sz="2000"/>
              <a:t>using CRISPR to edit many genomic regions, to utilize phenotypic results to generate a new hypothesis about a biological system</a:t>
            </a:r>
            <a:r>
              <a:rPr lang="en-US" sz="2000">
                <a:solidFill>
                  <a:schemeClr val="accent3">
                    <a:lumMod val="75000"/>
                  </a:schemeClr>
                </a:solidFill>
              </a:rPr>
              <a:t> </a:t>
            </a:r>
          </a:p>
          <a:p>
            <a:pPr marL="0" indent="0" algn="ctr">
              <a:buFont typeface="Arial" panose="020B0604020202020204" pitchFamily="34" charset="0"/>
              <a:buNone/>
            </a:pPr>
            <a:endParaRPr lang="en-US" sz="2000"/>
          </a:p>
          <a:p>
            <a:pPr marL="0" indent="0" algn="ctr">
              <a:buFont typeface="Arial" panose="020B0604020202020204" pitchFamily="34" charset="0"/>
              <a:buNone/>
            </a:pPr>
            <a:endParaRPr lang="en-US" sz="2000" b="1"/>
          </a:p>
        </p:txBody>
      </p:sp>
      <p:sp>
        <p:nvSpPr>
          <p:cNvPr id="10" name="Title 1">
            <a:extLst>
              <a:ext uri="{FF2B5EF4-FFF2-40B4-BE49-F238E27FC236}">
                <a16:creationId xmlns:a16="http://schemas.microsoft.com/office/drawing/2014/main" id="{82FC7531-9489-47DF-B95E-8985E14EA6CD}"/>
              </a:ext>
            </a:extLst>
          </p:cNvPr>
          <p:cNvSpPr>
            <a:spLocks noGrp="1"/>
          </p:cNvSpPr>
          <p:nvPr>
            <p:ph type="title"/>
          </p:nvPr>
        </p:nvSpPr>
        <p:spPr>
          <a:xfrm>
            <a:off x="609600" y="409356"/>
            <a:ext cx="10972800" cy="1309721"/>
          </a:xfrm>
        </p:spPr>
        <p:txBody>
          <a:bodyPr>
            <a:normAutofit fontScale="90000"/>
          </a:bodyPr>
          <a:lstStyle/>
          <a:p>
            <a:r>
              <a:rPr lang="en-US"/>
              <a:t>… but many biological questions are best initially addressed by hypothesis-generating approaches</a:t>
            </a:r>
          </a:p>
        </p:txBody>
      </p:sp>
    </p:spTree>
    <p:extLst>
      <p:ext uri="{BB962C8B-B14F-4D97-AF65-F5344CB8AC3E}">
        <p14:creationId xmlns:p14="http://schemas.microsoft.com/office/powerpoint/2010/main" val="7489715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8986-FA0F-4E73-EA7F-8F327BCD7A84}"/>
              </a:ext>
            </a:extLst>
          </p:cNvPr>
          <p:cNvSpPr>
            <a:spLocks noGrp="1"/>
          </p:cNvSpPr>
          <p:nvPr>
            <p:ph type="title"/>
          </p:nvPr>
        </p:nvSpPr>
        <p:spPr/>
        <p:txBody>
          <a:bodyPr>
            <a:normAutofit fontScale="90000"/>
          </a:bodyPr>
          <a:lstStyle/>
          <a:p>
            <a:br>
              <a:rPr lang="en-US">
                <a:ea typeface="+mj-lt"/>
                <a:cs typeface="+mj-lt"/>
              </a:rPr>
            </a:br>
            <a:r>
              <a:rPr lang="en-US">
                <a:ea typeface="+mj-lt"/>
                <a:cs typeface="+mj-lt"/>
              </a:rPr>
              <a:t>Time Point considerations</a:t>
            </a:r>
          </a:p>
          <a:p>
            <a:endParaRPr lang="en-US">
              <a:solidFill>
                <a:srgbClr val="F21616"/>
              </a:solidFill>
            </a:endParaRPr>
          </a:p>
        </p:txBody>
      </p:sp>
      <p:sp>
        <p:nvSpPr>
          <p:cNvPr id="3" name="Content Placeholder 2">
            <a:extLst>
              <a:ext uri="{FF2B5EF4-FFF2-40B4-BE49-F238E27FC236}">
                <a16:creationId xmlns:a16="http://schemas.microsoft.com/office/drawing/2014/main" id="{198FD1B3-5C9A-5E31-F545-EE60C823A3FC}"/>
              </a:ext>
            </a:extLst>
          </p:cNvPr>
          <p:cNvSpPr>
            <a:spLocks noGrp="1"/>
          </p:cNvSpPr>
          <p:nvPr>
            <p:ph idx="1"/>
          </p:nvPr>
        </p:nvSpPr>
        <p:spPr>
          <a:xfrm>
            <a:off x="885930" y="1935147"/>
            <a:ext cx="10646229" cy="6991711"/>
          </a:xfrm>
        </p:spPr>
        <p:txBody>
          <a:bodyPr vert="horz" lIns="91440" tIns="45720" rIns="91440" bIns="45720" rtlCol="0" anchor="t">
            <a:normAutofit/>
          </a:bodyPr>
          <a:lstStyle/>
          <a:p>
            <a:pPr>
              <a:buNone/>
            </a:pPr>
            <a:r>
              <a:rPr lang="en-US" sz="2800" b="1">
                <a:ea typeface="+mn-lt"/>
                <a:cs typeface="+mn-lt"/>
              </a:rPr>
              <a:t>       Earlier time point advantages:</a:t>
            </a:r>
            <a:endParaRPr lang="en-US" sz="2800"/>
          </a:p>
          <a:p>
            <a:pPr lvl="1"/>
            <a:r>
              <a:rPr lang="en-US" sz="2400">
                <a:ea typeface="+mn-lt"/>
                <a:cs typeface="+mn-lt"/>
              </a:rPr>
              <a:t>Libraries remain more balanced (Less dropout on essential genes)</a:t>
            </a:r>
            <a:endParaRPr lang="en-US" sz="2400">
              <a:ea typeface="맑은 고딕"/>
              <a:cs typeface="+mn-lt"/>
            </a:endParaRPr>
          </a:p>
          <a:p>
            <a:pPr lvl="1"/>
            <a:r>
              <a:rPr lang="en-US" sz="2400">
                <a:ea typeface="+mn-lt"/>
                <a:cs typeface="+mn-lt"/>
              </a:rPr>
              <a:t>The "Direct’’ phenotypic consequences of the genetic perturbation are observed</a:t>
            </a:r>
            <a:endParaRPr lang="en-US" sz="2400"/>
          </a:p>
          <a:p>
            <a:pPr marL="457200" lvl="1" indent="0">
              <a:buNone/>
            </a:pPr>
            <a:r>
              <a:rPr lang="en-US" b="1">
                <a:ea typeface="+mn-lt"/>
                <a:cs typeface="+mn-lt"/>
              </a:rPr>
              <a:t>Later time point advantages:</a:t>
            </a:r>
          </a:p>
          <a:p>
            <a:pPr lvl="1"/>
            <a:r>
              <a:rPr lang="en-US" sz="2400">
                <a:ea typeface="+mn-lt"/>
                <a:cs typeface="+mn-lt"/>
              </a:rPr>
              <a:t>Additional time  for CRISPR machinery to be expressed, the genetic perturbation to occur (in this case CRISPRi), and finally protein depletion to occur.</a:t>
            </a:r>
            <a:endParaRPr lang="en-US" sz="2400"/>
          </a:p>
          <a:p>
            <a:pPr lvl="1"/>
            <a:r>
              <a:rPr lang="en-US" sz="2400">
                <a:ea typeface="+mn-lt"/>
                <a:cs typeface="+mn-lt"/>
              </a:rPr>
              <a:t>For some perturbations, longer time points might be required in order to observe a phenotype (e.g., perturbations that result in buildup of cellular metabolites).</a:t>
            </a:r>
            <a:endParaRPr lang="en-US" sz="2400"/>
          </a:p>
          <a:p>
            <a:pPr marL="0" indent="0">
              <a:buNone/>
            </a:pPr>
            <a:br>
              <a:rPr lang="en-US"/>
            </a:br>
            <a:endParaRPr lang="en-US"/>
          </a:p>
          <a:p>
            <a:pPr marL="0" indent="0">
              <a:buNone/>
            </a:pPr>
            <a:br>
              <a:rPr lang="en-US"/>
            </a:br>
            <a:endParaRPr lang="en-US"/>
          </a:p>
        </p:txBody>
      </p:sp>
      <p:sp>
        <p:nvSpPr>
          <p:cNvPr id="4" name="Slide Number Placeholder 3">
            <a:extLst>
              <a:ext uri="{FF2B5EF4-FFF2-40B4-BE49-F238E27FC236}">
                <a16:creationId xmlns:a16="http://schemas.microsoft.com/office/drawing/2014/main" id="{B30A37AE-3D44-89DB-F5C8-88E27A42182C}"/>
              </a:ext>
            </a:extLst>
          </p:cNvPr>
          <p:cNvSpPr>
            <a:spLocks noGrp="1"/>
          </p:cNvSpPr>
          <p:nvPr>
            <p:ph type="sldNum" sz="quarter" idx="12"/>
          </p:nvPr>
        </p:nvSpPr>
        <p:spPr/>
        <p:txBody>
          <a:bodyPr/>
          <a:lstStyle/>
          <a:p>
            <a:fld id="{371B65F6-4172-4674-96A7-FF623C1658F6}" type="slidenum">
              <a:rPr lang="en-US" smtClean="0"/>
              <a:t>160</a:t>
            </a:fld>
            <a:endParaRPr lang="en-US"/>
          </a:p>
        </p:txBody>
      </p:sp>
    </p:spTree>
    <p:extLst>
      <p:ext uri="{BB962C8B-B14F-4D97-AF65-F5344CB8AC3E}">
        <p14:creationId xmlns:p14="http://schemas.microsoft.com/office/powerpoint/2010/main" val="14837351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8986-FA0F-4E73-EA7F-8F327BCD7A84}"/>
              </a:ext>
            </a:extLst>
          </p:cNvPr>
          <p:cNvSpPr>
            <a:spLocks noGrp="1"/>
          </p:cNvSpPr>
          <p:nvPr>
            <p:ph type="title"/>
          </p:nvPr>
        </p:nvSpPr>
        <p:spPr/>
        <p:txBody>
          <a:bodyPr>
            <a:normAutofit/>
          </a:bodyPr>
          <a:lstStyle/>
          <a:p>
            <a:r>
              <a:rPr lang="en-US" sz="4000">
                <a:solidFill>
                  <a:srgbClr val="F21616"/>
                </a:solidFill>
                <a:ea typeface="+mj-lt"/>
                <a:cs typeface="+mj-lt"/>
              </a:rPr>
              <a:t>Limitations</a:t>
            </a:r>
            <a:endParaRPr lang="en-US" sz="4000">
              <a:solidFill>
                <a:srgbClr val="F21616"/>
              </a:solidFill>
            </a:endParaRPr>
          </a:p>
        </p:txBody>
      </p:sp>
      <p:sp>
        <p:nvSpPr>
          <p:cNvPr id="3" name="Content Placeholder 2">
            <a:extLst>
              <a:ext uri="{FF2B5EF4-FFF2-40B4-BE49-F238E27FC236}">
                <a16:creationId xmlns:a16="http://schemas.microsoft.com/office/drawing/2014/main" id="{198FD1B3-5C9A-5E31-F545-EE60C823A3FC}"/>
              </a:ext>
            </a:extLst>
          </p:cNvPr>
          <p:cNvSpPr>
            <a:spLocks noGrp="1"/>
          </p:cNvSpPr>
          <p:nvPr>
            <p:ph idx="1"/>
          </p:nvPr>
        </p:nvSpPr>
        <p:spPr>
          <a:xfrm>
            <a:off x="877556" y="2010510"/>
            <a:ext cx="10646229" cy="6552379"/>
          </a:xfrm>
        </p:spPr>
        <p:txBody>
          <a:bodyPr vert="horz" lIns="91440" tIns="45720" rIns="91440" bIns="45720" rtlCol="0" anchor="t">
            <a:normAutofit/>
          </a:bodyPr>
          <a:lstStyle/>
          <a:p>
            <a:r>
              <a:rPr lang="en-US" sz="2400">
                <a:ea typeface="+mn-lt"/>
                <a:cs typeface="+mn-lt"/>
              </a:rPr>
              <a:t>Perturb-seq is constrained by the cost of generating and sequencing scRNA-seq libraries (replicates?)</a:t>
            </a:r>
            <a:br>
              <a:rPr lang="en-US" sz="2400"/>
            </a:br>
            <a:endParaRPr lang="en-US" sz="2400"/>
          </a:p>
          <a:p>
            <a:r>
              <a:rPr lang="en-US" sz="2400">
                <a:ea typeface="+mn-lt"/>
                <a:cs typeface="+mn-lt"/>
              </a:rPr>
              <a:t> Cell number per sgRNA is a limitation (Trade-off between maximizing the number of sgRNAs and the perturbation detection) </a:t>
            </a:r>
            <a:endParaRPr lang="en-US" sz="2400"/>
          </a:p>
          <a:p>
            <a:endParaRPr lang="en-US" sz="2400">
              <a:ea typeface="+mn-lt"/>
              <a:cs typeface="+mn-lt"/>
            </a:endParaRPr>
          </a:p>
          <a:p>
            <a:r>
              <a:rPr lang="en-US" sz="2400">
                <a:ea typeface="+mn-lt"/>
                <a:cs typeface="+mn-lt"/>
              </a:rPr>
              <a:t>ScRNA-Seq is still a limited way to observe phenotypes (ATAC-Seq, Proteins)</a:t>
            </a:r>
            <a:endParaRPr lang="en-US" sz="2400">
              <a:ea typeface="맑은 고딕"/>
              <a:cs typeface="+mn-lt"/>
            </a:endParaRPr>
          </a:p>
          <a:p>
            <a:pPr marL="0" indent="0">
              <a:buNone/>
            </a:pPr>
            <a:endParaRPr lang="en-US" sz="2400"/>
          </a:p>
          <a:p>
            <a:r>
              <a:rPr lang="en-US" sz="2400">
                <a:ea typeface="+mn-lt"/>
                <a:cs typeface="+mn-lt"/>
              </a:rPr>
              <a:t>Computational tools are still on their early days</a:t>
            </a:r>
            <a:endParaRPr lang="en-US" sz="2400"/>
          </a:p>
          <a:p>
            <a:pPr marL="0" indent="0">
              <a:buNone/>
            </a:pPr>
            <a:br>
              <a:rPr lang="en-US"/>
            </a:br>
            <a:endParaRPr lang="en-US"/>
          </a:p>
        </p:txBody>
      </p:sp>
      <p:sp>
        <p:nvSpPr>
          <p:cNvPr id="4" name="Slide Number Placeholder 3">
            <a:extLst>
              <a:ext uri="{FF2B5EF4-FFF2-40B4-BE49-F238E27FC236}">
                <a16:creationId xmlns:a16="http://schemas.microsoft.com/office/drawing/2014/main" id="{B30A37AE-3D44-89DB-F5C8-88E27A42182C}"/>
              </a:ext>
            </a:extLst>
          </p:cNvPr>
          <p:cNvSpPr>
            <a:spLocks noGrp="1"/>
          </p:cNvSpPr>
          <p:nvPr>
            <p:ph type="sldNum" sz="quarter" idx="12"/>
          </p:nvPr>
        </p:nvSpPr>
        <p:spPr/>
        <p:txBody>
          <a:bodyPr/>
          <a:lstStyle/>
          <a:p>
            <a:fld id="{371B65F6-4172-4674-96A7-FF623C1658F6}" type="slidenum">
              <a:rPr lang="en-US" smtClean="0"/>
              <a:t>161</a:t>
            </a:fld>
            <a:endParaRPr lang="en-US"/>
          </a:p>
        </p:txBody>
      </p:sp>
      <p:grpSp>
        <p:nvGrpSpPr>
          <p:cNvPr id="8" name="Group 7">
            <a:extLst>
              <a:ext uri="{FF2B5EF4-FFF2-40B4-BE49-F238E27FC236}">
                <a16:creationId xmlns:a16="http://schemas.microsoft.com/office/drawing/2014/main" id="{8B05E384-0C89-D627-20D7-3499C2C2CBAB}"/>
              </a:ext>
            </a:extLst>
          </p:cNvPr>
          <p:cNvGrpSpPr/>
          <p:nvPr/>
        </p:nvGrpSpPr>
        <p:grpSpPr>
          <a:xfrm>
            <a:off x="8753789" y="216876"/>
            <a:ext cx="1852245" cy="1400069"/>
            <a:chOff x="8753789" y="216876"/>
            <a:chExt cx="1852245" cy="1400069"/>
          </a:xfrm>
        </p:grpSpPr>
        <p:pic>
          <p:nvPicPr>
            <p:cNvPr id="5" name="Graphic 5" descr="Body builder with solid fill">
              <a:extLst>
                <a:ext uri="{FF2B5EF4-FFF2-40B4-BE49-F238E27FC236}">
                  <a16:creationId xmlns:a16="http://schemas.microsoft.com/office/drawing/2014/main" id="{AA12698B-6E2C-0ECC-4ED5-CF1795858D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40000">
              <a:off x="9339942" y="794657"/>
              <a:ext cx="478972" cy="730180"/>
            </a:xfrm>
            <a:prstGeom prst="rect">
              <a:avLst/>
            </a:prstGeom>
          </p:spPr>
        </p:pic>
        <p:pic>
          <p:nvPicPr>
            <p:cNvPr id="6" name="Graphic 6" descr="Badge Unfollow with solid fill">
              <a:extLst>
                <a:ext uri="{FF2B5EF4-FFF2-40B4-BE49-F238E27FC236}">
                  <a16:creationId xmlns:a16="http://schemas.microsoft.com/office/drawing/2014/main" id="{DB9B07F8-3284-B19A-708C-9541321FFA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80000">
              <a:off x="8753789" y="216876"/>
              <a:ext cx="914400" cy="914400"/>
            </a:xfrm>
            <a:prstGeom prst="rect">
              <a:avLst/>
            </a:prstGeom>
          </p:spPr>
        </p:pic>
        <p:pic>
          <p:nvPicPr>
            <p:cNvPr id="7" name="Graphic 6" descr="Badge Unfollow with solid fill">
              <a:extLst>
                <a:ext uri="{FF2B5EF4-FFF2-40B4-BE49-F238E27FC236}">
                  <a16:creationId xmlns:a16="http://schemas.microsoft.com/office/drawing/2014/main" id="{D7441C4C-03A0-C8DC-76DE-19587BC15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60000">
              <a:off x="9691634" y="702545"/>
              <a:ext cx="914400" cy="914400"/>
            </a:xfrm>
            <a:prstGeom prst="rect">
              <a:avLst/>
            </a:prstGeom>
          </p:spPr>
        </p:pic>
      </p:grpSp>
      <p:pic>
        <p:nvPicPr>
          <p:cNvPr id="10" name="Graphic 5" descr="Body builder with solid fill">
            <a:extLst>
              <a:ext uri="{FF2B5EF4-FFF2-40B4-BE49-F238E27FC236}">
                <a16:creationId xmlns:a16="http://schemas.microsoft.com/office/drawing/2014/main" id="{EDF9C31E-F1EF-8CCA-AE9F-A272247AC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176" y="678561"/>
            <a:ext cx="478972" cy="730180"/>
          </a:xfrm>
          <a:prstGeom prst="rect">
            <a:avLst/>
          </a:prstGeom>
        </p:spPr>
      </p:pic>
    </p:spTree>
    <p:extLst>
      <p:ext uri="{BB962C8B-B14F-4D97-AF65-F5344CB8AC3E}">
        <p14:creationId xmlns:p14="http://schemas.microsoft.com/office/powerpoint/2010/main" val="2675431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Google Shape;804;p98">
            <a:extLst>
              <a:ext uri="{FF2B5EF4-FFF2-40B4-BE49-F238E27FC236}">
                <a16:creationId xmlns:a16="http://schemas.microsoft.com/office/drawing/2014/main" id="{C3533270-2A21-6039-962B-E7FE9578DD38}"/>
              </a:ext>
            </a:extLst>
          </p:cNvPr>
          <p:cNvSpPr/>
          <p:nvPr/>
        </p:nvSpPr>
        <p:spPr>
          <a:xfrm>
            <a:off x="7920007" y="3476759"/>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2" name="Title 1">
            <a:extLst>
              <a:ext uri="{FF2B5EF4-FFF2-40B4-BE49-F238E27FC236}">
                <a16:creationId xmlns:a16="http://schemas.microsoft.com/office/drawing/2014/main" id="{BF9B0340-0BCE-CDC6-21F4-3EA0651B77E6}"/>
              </a:ext>
            </a:extLst>
          </p:cNvPr>
          <p:cNvSpPr>
            <a:spLocks noGrp="1"/>
          </p:cNvSpPr>
          <p:nvPr>
            <p:ph type="title"/>
          </p:nvPr>
        </p:nvSpPr>
        <p:spPr>
          <a:xfrm>
            <a:off x="609600" y="562185"/>
            <a:ext cx="10972800" cy="1143000"/>
          </a:xfrm>
        </p:spPr>
        <p:txBody>
          <a:bodyPr>
            <a:noAutofit/>
          </a:bodyPr>
          <a:lstStyle/>
          <a:p>
            <a:r>
              <a:rPr lang="en-US" sz="4000">
                <a:latin typeface="Bierstadt"/>
              </a:rPr>
              <a:t>How can we detect the perturbation effect on a given gene</a:t>
            </a:r>
            <a:r>
              <a:rPr lang="en-US" sz="4400">
                <a:latin typeface="Bierstadt"/>
              </a:rPr>
              <a:t>?</a:t>
            </a:r>
            <a:br>
              <a:rPr lang="en-US" sz="4500">
                <a:latin typeface="Bierstadt" panose="020B0004020202020204" pitchFamily="34" charset="0"/>
              </a:rPr>
            </a:br>
            <a:r>
              <a:rPr lang="en-US" sz="4500">
                <a:latin typeface="Bierstadt"/>
              </a:rPr>
              <a:t> </a:t>
            </a:r>
            <a:endParaRPr lang="en-US" sz="4500">
              <a:latin typeface="Bierstadt" panose="020B0004020202020204" pitchFamily="34" charset="0"/>
            </a:endParaRPr>
          </a:p>
        </p:txBody>
      </p:sp>
      <p:sp>
        <p:nvSpPr>
          <p:cNvPr id="4" name="Slide Number Placeholder 3">
            <a:extLst>
              <a:ext uri="{FF2B5EF4-FFF2-40B4-BE49-F238E27FC236}">
                <a16:creationId xmlns:a16="http://schemas.microsoft.com/office/drawing/2014/main" id="{48CD1DA3-AEEA-4E4B-95D0-347B9DA0632F}"/>
              </a:ext>
            </a:extLst>
          </p:cNvPr>
          <p:cNvSpPr>
            <a:spLocks noGrp="1"/>
          </p:cNvSpPr>
          <p:nvPr>
            <p:ph type="sldNum" sz="quarter" idx="12"/>
          </p:nvPr>
        </p:nvSpPr>
        <p:spPr/>
        <p:txBody>
          <a:bodyPr/>
          <a:lstStyle/>
          <a:p>
            <a:fld id="{371B65F6-4172-4674-96A7-FF623C1658F6}" type="slidenum">
              <a:rPr lang="en-US" smtClean="0"/>
              <a:t>162</a:t>
            </a:fld>
            <a:endParaRPr lang="en-US"/>
          </a:p>
        </p:txBody>
      </p:sp>
      <p:sp>
        <p:nvSpPr>
          <p:cNvPr id="36" name="Google Shape;801;p98">
            <a:extLst>
              <a:ext uri="{FF2B5EF4-FFF2-40B4-BE49-F238E27FC236}">
                <a16:creationId xmlns:a16="http://schemas.microsoft.com/office/drawing/2014/main" id="{E1157528-78F7-68BD-DA8B-924EB3FD54F2}"/>
              </a:ext>
            </a:extLst>
          </p:cNvPr>
          <p:cNvSpPr/>
          <p:nvPr/>
        </p:nvSpPr>
        <p:spPr>
          <a:xfrm rot="10800000">
            <a:off x="3357888" y="5753527"/>
            <a:ext cx="2583323" cy="402681"/>
          </a:xfrm>
          <a:custGeom>
            <a:avLst/>
            <a:gdLst/>
            <a:ahLst/>
            <a:cxnLst/>
            <a:rect l="l" t="t" r="r" b="b"/>
            <a:pathLst>
              <a:path w="31351" h="34486" extrusionOk="0">
                <a:moveTo>
                  <a:pt x="0" y="0"/>
                </a:moveTo>
                <a:cubicBezTo>
                  <a:pt x="2578" y="5748"/>
                  <a:pt x="10241" y="34486"/>
                  <a:pt x="15466" y="34486"/>
                </a:cubicBezTo>
                <a:cubicBezTo>
                  <a:pt x="20691" y="34486"/>
                  <a:pt x="28704" y="5748"/>
                  <a:pt x="31351" y="0"/>
                </a:cubicBezTo>
              </a:path>
            </a:pathLst>
          </a:custGeom>
          <a:solidFill>
            <a:schemeClr val="lt2"/>
          </a:solidFill>
          <a:ln w="9525" cap="flat" cmpd="sng">
            <a:solidFill>
              <a:schemeClr val="dk2"/>
            </a:solidFill>
            <a:prstDash val="solid"/>
            <a:round/>
            <a:headEnd type="none" w="med" len="med"/>
            <a:tailEnd type="none" w="med" len="med"/>
          </a:ln>
        </p:spPr>
      </p:sp>
      <p:sp>
        <p:nvSpPr>
          <p:cNvPr id="41" name="Google Shape;802;p98">
            <a:extLst>
              <a:ext uri="{FF2B5EF4-FFF2-40B4-BE49-F238E27FC236}">
                <a16:creationId xmlns:a16="http://schemas.microsoft.com/office/drawing/2014/main" id="{F6ACB556-D800-5EB5-334F-18CEF38CB9F1}"/>
              </a:ext>
            </a:extLst>
          </p:cNvPr>
          <p:cNvSpPr/>
          <p:nvPr/>
        </p:nvSpPr>
        <p:spPr>
          <a:xfrm rot="10800000">
            <a:off x="6821489" y="5619536"/>
            <a:ext cx="1303420" cy="572305"/>
          </a:xfrm>
          <a:custGeom>
            <a:avLst/>
            <a:gdLst/>
            <a:ahLst/>
            <a:cxnLst/>
            <a:rect l="l" t="t" r="r" b="b"/>
            <a:pathLst>
              <a:path w="31351" h="34486" extrusionOk="0">
                <a:moveTo>
                  <a:pt x="0" y="0"/>
                </a:moveTo>
                <a:cubicBezTo>
                  <a:pt x="2578" y="5748"/>
                  <a:pt x="10241" y="34486"/>
                  <a:pt x="15466" y="34486"/>
                </a:cubicBezTo>
                <a:cubicBezTo>
                  <a:pt x="20691" y="34486"/>
                  <a:pt x="28704" y="5748"/>
                  <a:pt x="31351" y="0"/>
                </a:cubicBezTo>
              </a:path>
            </a:pathLst>
          </a:custGeom>
          <a:solidFill>
            <a:srgbClr val="FF644E">
              <a:alpha val="23460"/>
            </a:srgbClr>
          </a:solidFill>
          <a:ln w="9525" cap="flat" cmpd="sng">
            <a:solidFill>
              <a:schemeClr val="accent5"/>
            </a:solidFill>
            <a:prstDash val="solid"/>
            <a:round/>
            <a:headEnd type="none" w="med" len="med"/>
            <a:tailEnd type="none" w="med" len="med"/>
          </a:ln>
        </p:spPr>
      </p:sp>
      <p:sp>
        <p:nvSpPr>
          <p:cNvPr id="42" name="Google Shape;804;p98">
            <a:extLst>
              <a:ext uri="{FF2B5EF4-FFF2-40B4-BE49-F238E27FC236}">
                <a16:creationId xmlns:a16="http://schemas.microsoft.com/office/drawing/2014/main" id="{2B9AF787-BFF5-5AD4-44EC-88E71F6B9074}"/>
              </a:ext>
            </a:extLst>
          </p:cNvPr>
          <p:cNvSpPr/>
          <p:nvPr/>
        </p:nvSpPr>
        <p:spPr>
          <a:xfrm>
            <a:off x="4608839" y="3127951"/>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3" name="Google Shape;805;p98">
            <a:extLst>
              <a:ext uri="{FF2B5EF4-FFF2-40B4-BE49-F238E27FC236}">
                <a16:creationId xmlns:a16="http://schemas.microsoft.com/office/drawing/2014/main" id="{314BAD12-C205-E9AC-8D6D-029ADCBE1537}"/>
              </a:ext>
            </a:extLst>
          </p:cNvPr>
          <p:cNvSpPr/>
          <p:nvPr/>
        </p:nvSpPr>
        <p:spPr>
          <a:xfrm>
            <a:off x="3734848" y="3094317"/>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4" name="Google Shape;806;p98">
            <a:extLst>
              <a:ext uri="{FF2B5EF4-FFF2-40B4-BE49-F238E27FC236}">
                <a16:creationId xmlns:a16="http://schemas.microsoft.com/office/drawing/2014/main" id="{0820A13C-79CF-A54F-EFFB-1A779E22EB83}"/>
              </a:ext>
            </a:extLst>
          </p:cNvPr>
          <p:cNvSpPr/>
          <p:nvPr/>
        </p:nvSpPr>
        <p:spPr>
          <a:xfrm>
            <a:off x="4135069" y="3514672"/>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5" name="Google Shape;807;p98">
            <a:extLst>
              <a:ext uri="{FF2B5EF4-FFF2-40B4-BE49-F238E27FC236}">
                <a16:creationId xmlns:a16="http://schemas.microsoft.com/office/drawing/2014/main" id="{9F36FD5E-EE8A-949E-6CEA-9E3AE91DA81A}"/>
              </a:ext>
            </a:extLst>
          </p:cNvPr>
          <p:cNvSpPr/>
          <p:nvPr/>
        </p:nvSpPr>
        <p:spPr>
          <a:xfrm>
            <a:off x="3278192" y="3514672"/>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6" name="Google Shape;808;p98">
            <a:extLst>
              <a:ext uri="{FF2B5EF4-FFF2-40B4-BE49-F238E27FC236}">
                <a16:creationId xmlns:a16="http://schemas.microsoft.com/office/drawing/2014/main" id="{B0BEEA42-FEAD-0631-8E41-CC98C32BBE13}"/>
              </a:ext>
            </a:extLst>
          </p:cNvPr>
          <p:cNvSpPr/>
          <p:nvPr/>
        </p:nvSpPr>
        <p:spPr>
          <a:xfrm>
            <a:off x="6821489" y="2947051"/>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7" name="Google Shape;809;p98">
            <a:extLst>
              <a:ext uri="{FF2B5EF4-FFF2-40B4-BE49-F238E27FC236}">
                <a16:creationId xmlns:a16="http://schemas.microsoft.com/office/drawing/2014/main" id="{D43474D1-B823-BD5F-1ABF-BB8D0AE3E522}"/>
              </a:ext>
            </a:extLst>
          </p:cNvPr>
          <p:cNvSpPr/>
          <p:nvPr/>
        </p:nvSpPr>
        <p:spPr>
          <a:xfrm>
            <a:off x="7575411" y="2999063"/>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8" name="Google Shape;810;p98">
            <a:extLst>
              <a:ext uri="{FF2B5EF4-FFF2-40B4-BE49-F238E27FC236}">
                <a16:creationId xmlns:a16="http://schemas.microsoft.com/office/drawing/2014/main" id="{6C0EFD56-227D-A6AE-0361-A0E14A4B6370}"/>
              </a:ext>
            </a:extLst>
          </p:cNvPr>
          <p:cNvSpPr/>
          <p:nvPr/>
        </p:nvSpPr>
        <p:spPr>
          <a:xfrm>
            <a:off x="7096373" y="3428814"/>
            <a:ext cx="476300" cy="476300"/>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49" name="Google Shape;811;p98">
            <a:extLst>
              <a:ext uri="{FF2B5EF4-FFF2-40B4-BE49-F238E27FC236}">
                <a16:creationId xmlns:a16="http://schemas.microsoft.com/office/drawing/2014/main" id="{3367468B-DE01-E549-82D0-C741C2147ABF}"/>
              </a:ext>
            </a:extLst>
          </p:cNvPr>
          <p:cNvSpPr/>
          <p:nvPr/>
        </p:nvSpPr>
        <p:spPr>
          <a:xfrm>
            <a:off x="6928879" y="3086352"/>
            <a:ext cx="261600" cy="239200"/>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0" name="Google Shape;812;p98">
            <a:extLst>
              <a:ext uri="{FF2B5EF4-FFF2-40B4-BE49-F238E27FC236}">
                <a16:creationId xmlns:a16="http://schemas.microsoft.com/office/drawing/2014/main" id="{07E3D596-0DA1-9321-7971-3999D4A76E74}"/>
              </a:ext>
            </a:extLst>
          </p:cNvPr>
          <p:cNvSpPr/>
          <p:nvPr/>
        </p:nvSpPr>
        <p:spPr>
          <a:xfrm>
            <a:off x="7228184" y="3565839"/>
            <a:ext cx="261600" cy="239200"/>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1" name="Google Shape;813;p98">
            <a:extLst>
              <a:ext uri="{FF2B5EF4-FFF2-40B4-BE49-F238E27FC236}">
                <a16:creationId xmlns:a16="http://schemas.microsoft.com/office/drawing/2014/main" id="{D4C4E362-EA08-B662-DEA4-85F39318F822}"/>
              </a:ext>
            </a:extLst>
          </p:cNvPr>
          <p:cNvSpPr/>
          <p:nvPr/>
        </p:nvSpPr>
        <p:spPr>
          <a:xfrm>
            <a:off x="7695480" y="3164733"/>
            <a:ext cx="261600" cy="239200"/>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2" name="Google Shape;814;p98">
            <a:extLst>
              <a:ext uri="{FF2B5EF4-FFF2-40B4-BE49-F238E27FC236}">
                <a16:creationId xmlns:a16="http://schemas.microsoft.com/office/drawing/2014/main" id="{9A2076A7-6C97-2C85-8B22-F74156A09795}"/>
              </a:ext>
            </a:extLst>
          </p:cNvPr>
          <p:cNvSpPr txBox="1"/>
          <p:nvPr/>
        </p:nvSpPr>
        <p:spPr>
          <a:xfrm>
            <a:off x="6666624" y="2081034"/>
            <a:ext cx="3118400" cy="635968"/>
          </a:xfrm>
          <a:prstGeom prst="rect">
            <a:avLst/>
          </a:prstGeom>
          <a:noFill/>
          <a:ln>
            <a:noFill/>
          </a:ln>
        </p:spPr>
        <p:txBody>
          <a:bodyPr spcFirstLastPara="1" wrap="square" lIns="121900" tIns="121900" rIns="121900" bIns="121900" anchor="t" anchorCtr="0">
            <a:spAutoFit/>
          </a:bodyPr>
          <a:lstStyle/>
          <a:p>
            <a:r>
              <a:rPr lang="en" sz="2500" b="1">
                <a:solidFill>
                  <a:schemeClr val="accent5"/>
                </a:solidFill>
                <a:latin typeface="Bierstadt"/>
                <a:ea typeface="Helvetica Neue"/>
                <a:cs typeface="Helvetica Neue"/>
                <a:sym typeface="Helvetica Neue"/>
              </a:rPr>
              <a:t>Guide X</a:t>
            </a:r>
            <a:r>
              <a:rPr lang="en" sz="2500" b="1">
                <a:latin typeface="Bierstadt"/>
                <a:ea typeface="Helvetica Neue"/>
                <a:cs typeface="Helvetica Neue"/>
                <a:sym typeface="Helvetica Neue"/>
              </a:rPr>
              <a:t> presence</a:t>
            </a:r>
            <a:endParaRPr lang="en-US" sz="2500" b="1">
              <a:latin typeface="Bierstadt"/>
              <a:ea typeface="Helvetica Neue"/>
              <a:cs typeface="Helvetica Neue"/>
            </a:endParaRPr>
          </a:p>
        </p:txBody>
      </p:sp>
      <p:sp>
        <p:nvSpPr>
          <p:cNvPr id="53" name="Google Shape;815;p98">
            <a:extLst>
              <a:ext uri="{FF2B5EF4-FFF2-40B4-BE49-F238E27FC236}">
                <a16:creationId xmlns:a16="http://schemas.microsoft.com/office/drawing/2014/main" id="{13DCC488-85FF-FD63-8662-353BE12E3790}"/>
              </a:ext>
            </a:extLst>
          </p:cNvPr>
          <p:cNvSpPr txBox="1"/>
          <p:nvPr/>
        </p:nvSpPr>
        <p:spPr>
          <a:xfrm>
            <a:off x="2965790" y="2081619"/>
            <a:ext cx="2940400" cy="630902"/>
          </a:xfrm>
          <a:prstGeom prst="rect">
            <a:avLst/>
          </a:prstGeom>
          <a:noFill/>
          <a:ln>
            <a:noFill/>
          </a:ln>
        </p:spPr>
        <p:txBody>
          <a:bodyPr spcFirstLastPara="1" wrap="square" lIns="121900" tIns="121900" rIns="121900" bIns="121900" anchor="t" anchorCtr="0">
            <a:spAutoFit/>
          </a:bodyPr>
          <a:lstStyle/>
          <a:p>
            <a:r>
              <a:rPr lang="en" sz="2500" b="1">
                <a:solidFill>
                  <a:srgbClr val="FF0000"/>
                </a:solidFill>
                <a:latin typeface="Bierstadt"/>
                <a:ea typeface="Helvetica Neue"/>
                <a:cs typeface="Helvetica Neue"/>
                <a:sym typeface="Helvetica Neue"/>
              </a:rPr>
              <a:t>No</a:t>
            </a:r>
            <a:r>
              <a:rPr lang="en" sz="2500" b="1">
                <a:latin typeface="Bierstadt"/>
                <a:ea typeface="Helvetica Neue"/>
                <a:cs typeface="Helvetica Neue"/>
                <a:sym typeface="Helvetica Neue"/>
              </a:rPr>
              <a:t>   </a:t>
            </a:r>
            <a:r>
              <a:rPr lang="en" sz="2500" b="1">
                <a:solidFill>
                  <a:schemeClr val="accent5"/>
                </a:solidFill>
                <a:ea typeface="+mn-lt"/>
                <a:cs typeface="+mn-lt"/>
                <a:sym typeface="Helvetica Neue"/>
              </a:rPr>
              <a:t>Guide X</a:t>
            </a:r>
            <a:r>
              <a:rPr lang="en" sz="2500" b="1">
                <a:latin typeface="Bierstadt"/>
                <a:ea typeface="Helvetica Neue"/>
                <a:cs typeface="Helvetica Neue"/>
                <a:sym typeface="Helvetica Neue"/>
              </a:rPr>
              <a:t> </a:t>
            </a:r>
            <a:endParaRPr lang="en" sz="2500" b="1">
              <a:latin typeface="Bierstadt" panose="020B0004020202020204" pitchFamily="34" charset="0"/>
              <a:ea typeface="Helvetica Neue"/>
              <a:cs typeface="Helvetica Neue"/>
            </a:endParaRPr>
          </a:p>
        </p:txBody>
      </p:sp>
      <p:sp>
        <p:nvSpPr>
          <p:cNvPr id="54" name="Google Shape;816;p98">
            <a:extLst>
              <a:ext uri="{FF2B5EF4-FFF2-40B4-BE49-F238E27FC236}">
                <a16:creationId xmlns:a16="http://schemas.microsoft.com/office/drawing/2014/main" id="{AAD34182-FA74-4245-1C57-4ABEB1EE6B73}"/>
              </a:ext>
            </a:extLst>
          </p:cNvPr>
          <p:cNvSpPr/>
          <p:nvPr/>
        </p:nvSpPr>
        <p:spPr>
          <a:xfrm>
            <a:off x="8004288" y="3510747"/>
            <a:ext cx="261600" cy="239200"/>
          </a:xfrm>
          <a:prstGeom prst="ellipse">
            <a:avLst/>
          </a:prstGeom>
          <a:solidFill>
            <a:schemeClr val="accent5"/>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55" name="Google Shape;817;p98">
            <a:extLst>
              <a:ext uri="{FF2B5EF4-FFF2-40B4-BE49-F238E27FC236}">
                <a16:creationId xmlns:a16="http://schemas.microsoft.com/office/drawing/2014/main" id="{0F079FC6-6461-7CD7-F1FD-B703230C9BDF}"/>
              </a:ext>
            </a:extLst>
          </p:cNvPr>
          <p:cNvSpPr txBox="1"/>
          <p:nvPr/>
        </p:nvSpPr>
        <p:spPr>
          <a:xfrm>
            <a:off x="9115656" y="3175416"/>
            <a:ext cx="2459583" cy="738623"/>
          </a:xfrm>
          <a:prstGeom prst="rect">
            <a:avLst/>
          </a:prstGeom>
          <a:noFill/>
          <a:ln>
            <a:noFill/>
          </a:ln>
        </p:spPr>
        <p:txBody>
          <a:bodyPr spcFirstLastPara="1" wrap="square" lIns="121900" tIns="121900" rIns="121900" bIns="121900" anchor="t" anchorCtr="0">
            <a:spAutoFit/>
          </a:bodyPr>
          <a:lstStyle/>
          <a:p>
            <a:pPr algn="ctr"/>
            <a:r>
              <a:rPr lang="en" sz="1600" b="1">
                <a:latin typeface="Bierstadt" panose="020B0004020202020204" pitchFamily="34" charset="0"/>
                <a:ea typeface="Helvetica Neue"/>
                <a:cs typeface="Helvetica Neue"/>
                <a:sym typeface="Helvetica Neue"/>
              </a:rPr>
              <a:t>Guide targeting </a:t>
            </a:r>
            <a:r>
              <a:rPr lang="en" sz="1600" b="1">
                <a:solidFill>
                  <a:schemeClr val="accent5"/>
                </a:solidFill>
                <a:latin typeface="Bierstadt" panose="020B0004020202020204" pitchFamily="34" charset="0"/>
                <a:ea typeface="Helvetica Neue"/>
                <a:cs typeface="Helvetica Neue"/>
                <a:sym typeface="Helvetica Neue"/>
              </a:rPr>
              <a:t>Gene A </a:t>
            </a:r>
            <a:r>
              <a:rPr lang="en" sz="1600" b="1">
                <a:latin typeface="Bierstadt" panose="020B0004020202020204" pitchFamily="34" charset="0"/>
                <a:ea typeface="Helvetica Neue"/>
                <a:cs typeface="Helvetica Neue"/>
                <a:sym typeface="Helvetica Neue"/>
              </a:rPr>
              <a:t>regulatory element</a:t>
            </a:r>
            <a:endParaRPr sz="1600" b="1">
              <a:latin typeface="Bierstadt" panose="020B0004020202020204" pitchFamily="34" charset="0"/>
              <a:ea typeface="Helvetica Neue"/>
              <a:cs typeface="Helvetica Neue"/>
              <a:sym typeface="Helvetica Neue"/>
            </a:endParaRPr>
          </a:p>
        </p:txBody>
      </p:sp>
      <p:sp>
        <p:nvSpPr>
          <p:cNvPr id="56" name="Google Shape;818;p98">
            <a:extLst>
              <a:ext uri="{FF2B5EF4-FFF2-40B4-BE49-F238E27FC236}">
                <a16:creationId xmlns:a16="http://schemas.microsoft.com/office/drawing/2014/main" id="{6B873CC9-3327-9C8C-4A6C-8870ABE8A46A}"/>
              </a:ext>
            </a:extLst>
          </p:cNvPr>
          <p:cNvSpPr txBox="1"/>
          <p:nvPr/>
        </p:nvSpPr>
        <p:spPr>
          <a:xfrm>
            <a:off x="1135521" y="3292599"/>
            <a:ext cx="1873600" cy="492402"/>
          </a:xfrm>
          <a:prstGeom prst="rect">
            <a:avLst/>
          </a:prstGeom>
          <a:noFill/>
          <a:ln>
            <a:noFill/>
          </a:ln>
        </p:spPr>
        <p:txBody>
          <a:bodyPr spcFirstLastPara="1" wrap="square" lIns="121900" tIns="121900" rIns="121900" bIns="121900" anchor="t" anchorCtr="0">
            <a:spAutoFit/>
          </a:bodyPr>
          <a:lstStyle/>
          <a:p>
            <a:r>
              <a:rPr lang="en" sz="1600" b="1">
                <a:latin typeface="Bierstadt" panose="020B0004020202020204" pitchFamily="34" charset="0"/>
                <a:ea typeface="Helvetica Neue"/>
                <a:cs typeface="Helvetica Neue"/>
                <a:sym typeface="Helvetica Neue"/>
              </a:rPr>
              <a:t>Cells</a:t>
            </a:r>
            <a:endParaRPr sz="1600" b="1">
              <a:latin typeface="Bierstadt" panose="020B0004020202020204" pitchFamily="34" charset="0"/>
              <a:ea typeface="Helvetica Neue"/>
              <a:cs typeface="Helvetica Neue"/>
              <a:sym typeface="Helvetica Neue"/>
            </a:endParaRPr>
          </a:p>
        </p:txBody>
      </p:sp>
      <p:sp>
        <p:nvSpPr>
          <p:cNvPr id="57" name="Google Shape;819;p98">
            <a:extLst>
              <a:ext uri="{FF2B5EF4-FFF2-40B4-BE49-F238E27FC236}">
                <a16:creationId xmlns:a16="http://schemas.microsoft.com/office/drawing/2014/main" id="{F8FB20F2-27AF-919D-2A73-6D78D2364DDA}"/>
              </a:ext>
            </a:extLst>
          </p:cNvPr>
          <p:cNvSpPr txBox="1"/>
          <p:nvPr/>
        </p:nvSpPr>
        <p:spPr>
          <a:xfrm>
            <a:off x="536252" y="4426810"/>
            <a:ext cx="1902871" cy="738623"/>
          </a:xfrm>
          <a:prstGeom prst="rect">
            <a:avLst/>
          </a:prstGeom>
          <a:noFill/>
          <a:ln>
            <a:noFill/>
          </a:ln>
        </p:spPr>
        <p:txBody>
          <a:bodyPr spcFirstLastPara="1" wrap="square" lIns="121900" tIns="121900" rIns="121900" bIns="121900" anchor="t" anchorCtr="0">
            <a:spAutoFit/>
          </a:bodyPr>
          <a:lstStyle/>
          <a:p>
            <a:pPr algn="ctr"/>
            <a:r>
              <a:rPr lang="en" sz="1600" b="1">
                <a:solidFill>
                  <a:schemeClr val="accent5"/>
                </a:solidFill>
                <a:latin typeface="Bierstadt" panose="020B0004020202020204" pitchFamily="34" charset="0"/>
                <a:ea typeface="Helvetica Neue"/>
                <a:cs typeface="Helvetica Neue"/>
                <a:sym typeface="Helvetica Neue"/>
              </a:rPr>
              <a:t>Gene A </a:t>
            </a:r>
            <a:endParaRPr sz="1600" b="1">
              <a:solidFill>
                <a:schemeClr val="accent5"/>
              </a:solidFill>
              <a:latin typeface="Bierstadt" panose="020B0004020202020204" pitchFamily="34" charset="0"/>
              <a:ea typeface="Helvetica Neue"/>
              <a:cs typeface="Helvetica Neue"/>
              <a:sym typeface="Helvetica Neue"/>
            </a:endParaRPr>
          </a:p>
          <a:p>
            <a:pPr algn="ctr"/>
            <a:r>
              <a:rPr lang="en" sz="1600" b="1">
                <a:solidFill>
                  <a:srgbClr val="333333"/>
                </a:solidFill>
                <a:latin typeface="Bierstadt" panose="020B0004020202020204" pitchFamily="34" charset="0"/>
                <a:ea typeface="Helvetica Neue"/>
                <a:cs typeface="Helvetica Neue"/>
                <a:sym typeface="Helvetica Neue"/>
              </a:rPr>
              <a:t>expression</a:t>
            </a:r>
            <a:endParaRPr sz="1600">
              <a:solidFill>
                <a:srgbClr val="333333"/>
              </a:solidFill>
              <a:latin typeface="Bierstadt" panose="020B0004020202020204" pitchFamily="34" charset="0"/>
            </a:endParaRPr>
          </a:p>
        </p:txBody>
      </p:sp>
      <p:sp>
        <p:nvSpPr>
          <p:cNvPr id="59" name="Google Shape;821;p98">
            <a:extLst>
              <a:ext uri="{FF2B5EF4-FFF2-40B4-BE49-F238E27FC236}">
                <a16:creationId xmlns:a16="http://schemas.microsoft.com/office/drawing/2014/main" id="{8C889402-F95A-3F72-BE38-EFE710DEF736}"/>
              </a:ext>
            </a:extLst>
          </p:cNvPr>
          <p:cNvSpPr txBox="1"/>
          <p:nvPr/>
        </p:nvSpPr>
        <p:spPr>
          <a:xfrm>
            <a:off x="9225399" y="4487503"/>
            <a:ext cx="2240096" cy="492402"/>
          </a:xfrm>
          <a:prstGeom prst="rect">
            <a:avLst/>
          </a:prstGeom>
          <a:noFill/>
          <a:ln>
            <a:noFill/>
          </a:ln>
        </p:spPr>
        <p:txBody>
          <a:bodyPr spcFirstLastPara="1" wrap="square" lIns="121900" tIns="121900" rIns="121900" bIns="121900" anchor="t" anchorCtr="0">
            <a:spAutoFit/>
          </a:bodyPr>
          <a:lstStyle/>
          <a:p>
            <a:r>
              <a:rPr lang="en" sz="1600" b="1">
                <a:latin typeface="Helvetica Neue"/>
                <a:ea typeface="Helvetica Neue"/>
                <a:cs typeface="Helvetica Neue"/>
                <a:sym typeface="Helvetica Neue"/>
              </a:rPr>
              <a:t> </a:t>
            </a:r>
            <a:r>
              <a:rPr lang="en" sz="1600" b="1">
                <a:solidFill>
                  <a:schemeClr val="accent5"/>
                </a:solidFill>
                <a:latin typeface="Helvetica Neue"/>
                <a:ea typeface="Helvetica Neue"/>
                <a:cs typeface="Helvetica Neue"/>
                <a:sym typeface="Helvetica Neue"/>
              </a:rPr>
              <a:t>Gene A </a:t>
            </a:r>
            <a:r>
              <a:rPr lang="en" sz="1600" b="1">
                <a:solidFill>
                  <a:srgbClr val="333333"/>
                </a:solidFill>
                <a:latin typeface="Helvetica Neue"/>
                <a:ea typeface="Helvetica Neue"/>
                <a:cs typeface="Helvetica Neue"/>
                <a:sym typeface="Helvetica Neue"/>
              </a:rPr>
              <a:t>transcript</a:t>
            </a:r>
            <a:endParaRPr sz="1600">
              <a:solidFill>
                <a:srgbClr val="333333"/>
              </a:solidFill>
            </a:endParaRPr>
          </a:p>
        </p:txBody>
      </p:sp>
      <p:sp>
        <p:nvSpPr>
          <p:cNvPr id="60" name="Google Shape;822;p98">
            <a:extLst>
              <a:ext uri="{FF2B5EF4-FFF2-40B4-BE49-F238E27FC236}">
                <a16:creationId xmlns:a16="http://schemas.microsoft.com/office/drawing/2014/main" id="{914030AC-DE5E-31A8-EF4B-9D80F1DD9BBC}"/>
              </a:ext>
            </a:extLst>
          </p:cNvPr>
          <p:cNvSpPr/>
          <p:nvPr/>
        </p:nvSpPr>
        <p:spPr>
          <a:xfrm>
            <a:off x="4091365" y="4234070"/>
            <a:ext cx="573600" cy="573600"/>
          </a:xfrm>
          <a:prstGeom prst="ellipse">
            <a:avLst/>
          </a:prstGeom>
          <a:solidFill>
            <a:srgbClr val="CFE2F3">
              <a:alpha val="17320"/>
            </a:srgbClr>
          </a:solidFill>
          <a:ln>
            <a:noFill/>
          </a:ln>
        </p:spPr>
        <p:txBody>
          <a:bodyPr spcFirstLastPara="1" wrap="square" lIns="121900" tIns="121900" rIns="121900" bIns="121900" anchor="t" anchorCtr="0">
            <a:noAutofit/>
          </a:bodyPr>
          <a:lstStyle/>
          <a:p>
            <a:endParaRPr sz="2533"/>
          </a:p>
        </p:txBody>
      </p:sp>
      <p:cxnSp>
        <p:nvCxnSpPr>
          <p:cNvPr id="74" name="Google Shape;836;p98">
            <a:extLst>
              <a:ext uri="{FF2B5EF4-FFF2-40B4-BE49-F238E27FC236}">
                <a16:creationId xmlns:a16="http://schemas.microsoft.com/office/drawing/2014/main" id="{EBFBCA3B-35A4-04DD-07A9-BB0D30484ECD}"/>
              </a:ext>
            </a:extLst>
          </p:cNvPr>
          <p:cNvCxnSpPr/>
          <p:nvPr/>
        </p:nvCxnSpPr>
        <p:spPr>
          <a:xfrm>
            <a:off x="334028" y="4171066"/>
            <a:ext cx="10221200" cy="0"/>
          </a:xfrm>
          <a:prstGeom prst="straightConnector1">
            <a:avLst/>
          </a:prstGeom>
          <a:noFill/>
          <a:ln w="9525" cap="flat" cmpd="sng">
            <a:solidFill>
              <a:schemeClr val="dk2"/>
            </a:solidFill>
            <a:prstDash val="dot"/>
            <a:round/>
            <a:headEnd type="none" w="med" len="med"/>
            <a:tailEnd type="none" w="med" len="med"/>
          </a:ln>
        </p:spPr>
      </p:cxnSp>
      <p:cxnSp>
        <p:nvCxnSpPr>
          <p:cNvPr id="75" name="Google Shape;837;p98">
            <a:extLst>
              <a:ext uri="{FF2B5EF4-FFF2-40B4-BE49-F238E27FC236}">
                <a16:creationId xmlns:a16="http://schemas.microsoft.com/office/drawing/2014/main" id="{73CCDF4C-F7BE-EA04-81AE-A08838F34B27}"/>
              </a:ext>
            </a:extLst>
          </p:cNvPr>
          <p:cNvCxnSpPr/>
          <p:nvPr/>
        </p:nvCxnSpPr>
        <p:spPr>
          <a:xfrm>
            <a:off x="189649" y="9613258"/>
            <a:ext cx="10221200" cy="0"/>
          </a:xfrm>
          <a:prstGeom prst="straightConnector1">
            <a:avLst/>
          </a:prstGeom>
          <a:noFill/>
          <a:ln w="9525" cap="flat" cmpd="sng">
            <a:solidFill>
              <a:schemeClr val="dk2"/>
            </a:solidFill>
            <a:prstDash val="dot"/>
            <a:round/>
            <a:headEnd type="none" w="med" len="med"/>
            <a:tailEnd type="none" w="med" len="med"/>
          </a:ln>
        </p:spPr>
      </p:cxnSp>
      <p:cxnSp>
        <p:nvCxnSpPr>
          <p:cNvPr id="76" name="Google Shape;838;p98">
            <a:extLst>
              <a:ext uri="{FF2B5EF4-FFF2-40B4-BE49-F238E27FC236}">
                <a16:creationId xmlns:a16="http://schemas.microsoft.com/office/drawing/2014/main" id="{072AEAEF-82D8-EEEA-9283-E65EEEF3386A}"/>
              </a:ext>
            </a:extLst>
          </p:cNvPr>
          <p:cNvCxnSpPr/>
          <p:nvPr/>
        </p:nvCxnSpPr>
        <p:spPr>
          <a:xfrm>
            <a:off x="3195800" y="6202507"/>
            <a:ext cx="2894400" cy="13600"/>
          </a:xfrm>
          <a:prstGeom prst="straightConnector1">
            <a:avLst/>
          </a:prstGeom>
          <a:noFill/>
          <a:ln w="19050" cap="flat" cmpd="sng">
            <a:solidFill>
              <a:schemeClr val="dk2"/>
            </a:solidFill>
            <a:prstDash val="solid"/>
            <a:round/>
            <a:headEnd type="none" w="med" len="med"/>
            <a:tailEnd type="triangle" w="med" len="med"/>
          </a:ln>
        </p:spPr>
      </p:cxnSp>
      <p:sp>
        <p:nvSpPr>
          <p:cNvPr id="77" name="Google Shape;839;p98">
            <a:extLst>
              <a:ext uri="{FF2B5EF4-FFF2-40B4-BE49-F238E27FC236}">
                <a16:creationId xmlns:a16="http://schemas.microsoft.com/office/drawing/2014/main" id="{E6FE33D3-32D0-F4E2-ED4F-CD6E165DE4FC}"/>
              </a:ext>
            </a:extLst>
          </p:cNvPr>
          <p:cNvSpPr txBox="1"/>
          <p:nvPr/>
        </p:nvSpPr>
        <p:spPr>
          <a:xfrm>
            <a:off x="2835565" y="6312691"/>
            <a:ext cx="3658800" cy="615513"/>
          </a:xfrm>
          <a:prstGeom prst="rect">
            <a:avLst/>
          </a:prstGeom>
          <a:noFill/>
          <a:ln>
            <a:noFill/>
          </a:ln>
        </p:spPr>
        <p:txBody>
          <a:bodyPr spcFirstLastPara="1" wrap="square" lIns="121900" tIns="121900" rIns="121900" bIns="121900" anchor="t" anchorCtr="0">
            <a:spAutoFit/>
          </a:bodyPr>
          <a:lstStyle/>
          <a:p>
            <a:pPr algn="ctr"/>
            <a:r>
              <a:rPr lang="en" sz="1200" b="1">
                <a:solidFill>
                  <a:srgbClr val="333333"/>
                </a:solidFill>
                <a:latin typeface="Bierstadt" panose="020B0004020202020204" pitchFamily="34" charset="0"/>
                <a:ea typeface="Helvetica Neue"/>
                <a:cs typeface="Helvetica Neue"/>
                <a:sym typeface="Helvetica Neue"/>
              </a:rPr>
              <a:t>Number of transcripts</a:t>
            </a:r>
            <a:endParaRPr sz="1200" b="1">
              <a:solidFill>
                <a:srgbClr val="333333"/>
              </a:solidFill>
              <a:latin typeface="Bierstadt" panose="020B0004020202020204" pitchFamily="34" charset="0"/>
              <a:ea typeface="Helvetica Neue"/>
              <a:cs typeface="Helvetica Neue"/>
              <a:sym typeface="Helvetica Neue"/>
            </a:endParaRPr>
          </a:p>
          <a:p>
            <a:pPr algn="ctr"/>
            <a:r>
              <a:rPr lang="en" sz="1200" b="1">
                <a:solidFill>
                  <a:srgbClr val="333333"/>
                </a:solidFill>
                <a:latin typeface="Bierstadt" panose="020B0004020202020204" pitchFamily="34" charset="0"/>
                <a:ea typeface="Helvetica Neue"/>
                <a:cs typeface="Helvetica Neue"/>
                <a:sym typeface="Helvetica Neue"/>
              </a:rPr>
              <a:t>per cell</a:t>
            </a:r>
            <a:endParaRPr sz="1200" b="1">
              <a:solidFill>
                <a:srgbClr val="333333"/>
              </a:solidFill>
              <a:latin typeface="Bierstadt" panose="020B0004020202020204" pitchFamily="34" charset="0"/>
              <a:ea typeface="Helvetica Neue"/>
              <a:cs typeface="Helvetica Neue"/>
              <a:sym typeface="Helvetica Neue"/>
            </a:endParaRPr>
          </a:p>
        </p:txBody>
      </p:sp>
      <p:sp>
        <p:nvSpPr>
          <p:cNvPr id="78" name="Google Shape;840;p98">
            <a:extLst>
              <a:ext uri="{FF2B5EF4-FFF2-40B4-BE49-F238E27FC236}">
                <a16:creationId xmlns:a16="http://schemas.microsoft.com/office/drawing/2014/main" id="{1520A6AD-0C36-1CE3-D2F9-932E72674DFC}"/>
              </a:ext>
            </a:extLst>
          </p:cNvPr>
          <p:cNvSpPr/>
          <p:nvPr/>
        </p:nvSpPr>
        <p:spPr>
          <a:xfrm>
            <a:off x="4749010" y="5971121"/>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79" name="Google Shape;841;p98">
            <a:extLst>
              <a:ext uri="{FF2B5EF4-FFF2-40B4-BE49-F238E27FC236}">
                <a16:creationId xmlns:a16="http://schemas.microsoft.com/office/drawing/2014/main" id="{0B82DBEA-2EA9-6697-666E-68B02B5DBB8B}"/>
              </a:ext>
            </a:extLst>
          </p:cNvPr>
          <p:cNvSpPr/>
          <p:nvPr/>
        </p:nvSpPr>
        <p:spPr>
          <a:xfrm>
            <a:off x="4342610" y="5971121"/>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0" name="Google Shape;842;p98">
            <a:extLst>
              <a:ext uri="{FF2B5EF4-FFF2-40B4-BE49-F238E27FC236}">
                <a16:creationId xmlns:a16="http://schemas.microsoft.com/office/drawing/2014/main" id="{B117DFF8-A3DE-4B12-659E-2ED87CFC4241}"/>
              </a:ext>
            </a:extLst>
          </p:cNvPr>
          <p:cNvSpPr/>
          <p:nvPr/>
        </p:nvSpPr>
        <p:spPr>
          <a:xfrm>
            <a:off x="5053810" y="5971121"/>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1" name="Google Shape;843;p98">
            <a:extLst>
              <a:ext uri="{FF2B5EF4-FFF2-40B4-BE49-F238E27FC236}">
                <a16:creationId xmlns:a16="http://schemas.microsoft.com/office/drawing/2014/main" id="{800A03D7-51B1-7AAD-13E1-12D32A333CAD}"/>
              </a:ext>
            </a:extLst>
          </p:cNvPr>
          <p:cNvSpPr/>
          <p:nvPr/>
        </p:nvSpPr>
        <p:spPr>
          <a:xfrm>
            <a:off x="3195810" y="6023388"/>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2" name="Google Shape;844;p98">
            <a:extLst>
              <a:ext uri="{FF2B5EF4-FFF2-40B4-BE49-F238E27FC236}">
                <a16:creationId xmlns:a16="http://schemas.microsoft.com/office/drawing/2014/main" id="{8654E7B4-3255-22B1-1023-3322B4121E2C}"/>
              </a:ext>
            </a:extLst>
          </p:cNvPr>
          <p:cNvSpPr/>
          <p:nvPr/>
        </p:nvSpPr>
        <p:spPr>
          <a:xfrm>
            <a:off x="3748210" y="6023389"/>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4" name="Google Shape;846;p98">
            <a:extLst>
              <a:ext uri="{FF2B5EF4-FFF2-40B4-BE49-F238E27FC236}">
                <a16:creationId xmlns:a16="http://schemas.microsoft.com/office/drawing/2014/main" id="{77AB639B-8E63-F94E-90B8-9B608D0830D4}"/>
              </a:ext>
            </a:extLst>
          </p:cNvPr>
          <p:cNvSpPr txBox="1"/>
          <p:nvPr/>
        </p:nvSpPr>
        <p:spPr>
          <a:xfrm>
            <a:off x="6465293" y="6302756"/>
            <a:ext cx="3658800" cy="615513"/>
          </a:xfrm>
          <a:prstGeom prst="rect">
            <a:avLst/>
          </a:prstGeom>
          <a:noFill/>
          <a:ln>
            <a:noFill/>
          </a:ln>
        </p:spPr>
        <p:txBody>
          <a:bodyPr spcFirstLastPara="1" wrap="square" lIns="121900" tIns="121900" rIns="121900" bIns="121900" anchor="t" anchorCtr="0">
            <a:spAutoFit/>
          </a:bodyPr>
          <a:lstStyle/>
          <a:p>
            <a:pPr algn="ctr"/>
            <a:r>
              <a:rPr lang="en" sz="1200" b="1">
                <a:solidFill>
                  <a:srgbClr val="333333"/>
                </a:solidFill>
                <a:latin typeface="Bierstadt" panose="020B0004020202020204" pitchFamily="34" charset="0"/>
                <a:ea typeface="Helvetica Neue"/>
                <a:cs typeface="Helvetica Neue"/>
                <a:sym typeface="Helvetica Neue"/>
              </a:rPr>
              <a:t>Number of transcripts</a:t>
            </a:r>
            <a:endParaRPr sz="1200" b="1">
              <a:solidFill>
                <a:srgbClr val="333333"/>
              </a:solidFill>
              <a:latin typeface="Bierstadt" panose="020B0004020202020204" pitchFamily="34" charset="0"/>
              <a:ea typeface="Helvetica Neue"/>
              <a:cs typeface="Helvetica Neue"/>
              <a:sym typeface="Helvetica Neue"/>
            </a:endParaRPr>
          </a:p>
          <a:p>
            <a:pPr algn="ctr"/>
            <a:r>
              <a:rPr lang="en" sz="1200" b="1">
                <a:solidFill>
                  <a:srgbClr val="333333"/>
                </a:solidFill>
                <a:latin typeface="Bierstadt" panose="020B0004020202020204" pitchFamily="34" charset="0"/>
                <a:ea typeface="Helvetica Neue"/>
                <a:cs typeface="Helvetica Neue"/>
                <a:sym typeface="Helvetica Neue"/>
              </a:rPr>
              <a:t>per cell</a:t>
            </a:r>
            <a:endParaRPr sz="1200" b="1">
              <a:solidFill>
                <a:srgbClr val="333333"/>
              </a:solidFill>
              <a:latin typeface="Bierstadt" panose="020B0004020202020204" pitchFamily="34" charset="0"/>
              <a:ea typeface="Helvetica Neue"/>
              <a:cs typeface="Helvetica Neue"/>
              <a:sym typeface="Helvetica Neue"/>
            </a:endParaRPr>
          </a:p>
        </p:txBody>
      </p:sp>
      <p:sp>
        <p:nvSpPr>
          <p:cNvPr id="85" name="Google Shape;847;p98">
            <a:extLst>
              <a:ext uri="{FF2B5EF4-FFF2-40B4-BE49-F238E27FC236}">
                <a16:creationId xmlns:a16="http://schemas.microsoft.com/office/drawing/2014/main" id="{C2B827A6-584A-02E9-AA8C-2B6208A0056E}"/>
              </a:ext>
            </a:extLst>
          </p:cNvPr>
          <p:cNvSpPr/>
          <p:nvPr/>
        </p:nvSpPr>
        <p:spPr>
          <a:xfrm>
            <a:off x="7617077" y="5910670"/>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6" name="Google Shape;848;p98">
            <a:extLst>
              <a:ext uri="{FF2B5EF4-FFF2-40B4-BE49-F238E27FC236}">
                <a16:creationId xmlns:a16="http://schemas.microsoft.com/office/drawing/2014/main" id="{C1148949-2D68-FDF5-5379-19D9645E0FC9}"/>
              </a:ext>
            </a:extLst>
          </p:cNvPr>
          <p:cNvSpPr/>
          <p:nvPr/>
        </p:nvSpPr>
        <p:spPr>
          <a:xfrm>
            <a:off x="6925934" y="5962937"/>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7" name="Google Shape;849;p98">
            <a:extLst>
              <a:ext uri="{FF2B5EF4-FFF2-40B4-BE49-F238E27FC236}">
                <a16:creationId xmlns:a16="http://schemas.microsoft.com/office/drawing/2014/main" id="{3985F4C8-B3C3-6ABA-25C0-E98F306732D0}"/>
              </a:ext>
            </a:extLst>
          </p:cNvPr>
          <p:cNvSpPr/>
          <p:nvPr/>
        </p:nvSpPr>
        <p:spPr>
          <a:xfrm>
            <a:off x="7224610" y="5952472"/>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8" name="Google Shape;850;p98">
            <a:extLst>
              <a:ext uri="{FF2B5EF4-FFF2-40B4-BE49-F238E27FC236}">
                <a16:creationId xmlns:a16="http://schemas.microsoft.com/office/drawing/2014/main" id="{AD2586AF-177A-DFDD-0C9F-7DC0EA0DEB38}"/>
              </a:ext>
            </a:extLst>
          </p:cNvPr>
          <p:cNvSpPr/>
          <p:nvPr/>
        </p:nvSpPr>
        <p:spPr>
          <a:xfrm>
            <a:off x="7795610" y="5939037"/>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89" name="Google Shape;851;p98">
            <a:extLst>
              <a:ext uri="{FF2B5EF4-FFF2-40B4-BE49-F238E27FC236}">
                <a16:creationId xmlns:a16="http://schemas.microsoft.com/office/drawing/2014/main" id="{20CBB435-82B9-4D2C-35B8-6D21648D4CAE}"/>
              </a:ext>
            </a:extLst>
          </p:cNvPr>
          <p:cNvSpPr/>
          <p:nvPr/>
        </p:nvSpPr>
        <p:spPr>
          <a:xfrm>
            <a:off x="7437744" y="5962937"/>
            <a:ext cx="202000" cy="202000"/>
          </a:xfrm>
          <a:prstGeom prst="ellipse">
            <a:avLst/>
          </a:prstGeom>
          <a:solidFill>
            <a:srgbClr val="333333"/>
          </a:solidFill>
          <a:ln>
            <a:noFill/>
          </a:ln>
        </p:spPr>
        <p:txBody>
          <a:bodyPr spcFirstLastPara="1" wrap="square" lIns="121900" tIns="121900" rIns="121900" bIns="121900" anchor="ctr" anchorCtr="0">
            <a:noAutofit/>
          </a:bodyPr>
          <a:lstStyle/>
          <a:p>
            <a:endParaRPr sz="2533"/>
          </a:p>
        </p:txBody>
      </p:sp>
      <p:sp>
        <p:nvSpPr>
          <p:cNvPr id="90" name="Google Shape;852;p98">
            <a:extLst>
              <a:ext uri="{FF2B5EF4-FFF2-40B4-BE49-F238E27FC236}">
                <a16:creationId xmlns:a16="http://schemas.microsoft.com/office/drawing/2014/main" id="{1F71107F-4D70-08A3-C885-665B9C2480F5}"/>
              </a:ext>
            </a:extLst>
          </p:cNvPr>
          <p:cNvSpPr txBox="1"/>
          <p:nvPr/>
        </p:nvSpPr>
        <p:spPr>
          <a:xfrm>
            <a:off x="516534" y="5839995"/>
            <a:ext cx="2221935" cy="738623"/>
          </a:xfrm>
          <a:prstGeom prst="rect">
            <a:avLst/>
          </a:prstGeom>
          <a:noFill/>
          <a:ln>
            <a:noFill/>
          </a:ln>
        </p:spPr>
        <p:txBody>
          <a:bodyPr spcFirstLastPara="1" wrap="square" lIns="121900" tIns="121900" rIns="121900" bIns="121900" anchor="t" anchorCtr="0">
            <a:spAutoFit/>
          </a:bodyPr>
          <a:lstStyle/>
          <a:p>
            <a:pPr algn="ctr"/>
            <a:r>
              <a:rPr lang="en" sz="1600" b="1">
                <a:solidFill>
                  <a:schemeClr val="accent5"/>
                </a:solidFill>
                <a:latin typeface="Bierstadt" panose="020B0004020202020204" pitchFamily="34" charset="0"/>
                <a:ea typeface="Helvetica Neue"/>
                <a:cs typeface="Helvetica Neue"/>
                <a:sym typeface="Helvetica Neue"/>
              </a:rPr>
              <a:t>Gene A</a:t>
            </a:r>
            <a:r>
              <a:rPr lang="en" sz="1600" b="1">
                <a:latin typeface="Bierstadt" panose="020B0004020202020204" pitchFamily="34" charset="0"/>
                <a:ea typeface="Helvetica Neue"/>
                <a:cs typeface="Helvetica Neue"/>
                <a:sym typeface="Helvetica Neue"/>
              </a:rPr>
              <a:t> transcripts distribution</a:t>
            </a:r>
            <a:endParaRPr sz="1600" b="1">
              <a:latin typeface="Bierstadt" panose="020B0004020202020204" pitchFamily="34" charset="0"/>
              <a:ea typeface="Helvetica Neue"/>
              <a:cs typeface="Helvetica Neue"/>
              <a:sym typeface="Helvetica Neue"/>
            </a:endParaRPr>
          </a:p>
        </p:txBody>
      </p:sp>
      <p:sp>
        <p:nvSpPr>
          <p:cNvPr id="91" name="Google Shape;853;p98">
            <a:extLst>
              <a:ext uri="{FF2B5EF4-FFF2-40B4-BE49-F238E27FC236}">
                <a16:creationId xmlns:a16="http://schemas.microsoft.com/office/drawing/2014/main" id="{7537C408-9091-DB82-4B45-2445FBFC5B2A}"/>
              </a:ext>
            </a:extLst>
          </p:cNvPr>
          <p:cNvSpPr txBox="1"/>
          <p:nvPr/>
        </p:nvSpPr>
        <p:spPr>
          <a:xfrm>
            <a:off x="1899573" y="9239425"/>
            <a:ext cx="10393600" cy="635968"/>
          </a:xfrm>
          <a:prstGeom prst="rect">
            <a:avLst/>
          </a:prstGeom>
          <a:noFill/>
          <a:ln>
            <a:noFill/>
          </a:ln>
        </p:spPr>
        <p:txBody>
          <a:bodyPr spcFirstLastPara="1" wrap="square" lIns="121900" tIns="121900" rIns="121900" bIns="121900" anchor="t" anchorCtr="0">
            <a:spAutoFit/>
          </a:bodyPr>
          <a:lstStyle/>
          <a:p>
            <a:endParaRPr sz="2533">
              <a:latin typeface="Helvetica Neue"/>
              <a:ea typeface="Helvetica Neue"/>
              <a:cs typeface="Helvetica Neue"/>
              <a:sym typeface="Helvetica Neue"/>
            </a:endParaRPr>
          </a:p>
        </p:txBody>
      </p:sp>
      <p:cxnSp>
        <p:nvCxnSpPr>
          <p:cNvPr id="94" name="Google Shape;836;p98">
            <a:extLst>
              <a:ext uri="{FF2B5EF4-FFF2-40B4-BE49-F238E27FC236}">
                <a16:creationId xmlns:a16="http://schemas.microsoft.com/office/drawing/2014/main" id="{9D7A13AA-D44C-5001-AB60-4E23DC74D23D}"/>
              </a:ext>
            </a:extLst>
          </p:cNvPr>
          <p:cNvCxnSpPr/>
          <p:nvPr/>
        </p:nvCxnSpPr>
        <p:spPr>
          <a:xfrm>
            <a:off x="415600" y="5523197"/>
            <a:ext cx="10221200" cy="0"/>
          </a:xfrm>
          <a:prstGeom prst="straightConnector1">
            <a:avLst/>
          </a:prstGeom>
          <a:noFill/>
          <a:ln w="9525" cap="flat" cmpd="sng">
            <a:solidFill>
              <a:schemeClr val="dk2"/>
            </a:solidFill>
            <a:prstDash val="dot"/>
            <a:round/>
            <a:headEnd type="none" w="med" len="med"/>
            <a:tailEnd type="none" w="med" len="med"/>
          </a:ln>
        </p:spPr>
      </p:cxnSp>
      <p:sp>
        <p:nvSpPr>
          <p:cNvPr id="95" name="Google Shape;804;p98">
            <a:extLst>
              <a:ext uri="{FF2B5EF4-FFF2-40B4-BE49-F238E27FC236}">
                <a16:creationId xmlns:a16="http://schemas.microsoft.com/office/drawing/2014/main" id="{82E47DF0-D9F7-CBD5-D4B4-10E58DAA1383}"/>
              </a:ext>
            </a:extLst>
          </p:cNvPr>
          <p:cNvSpPr/>
          <p:nvPr/>
        </p:nvSpPr>
        <p:spPr>
          <a:xfrm>
            <a:off x="4533983" y="4434985"/>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96" name="Google Shape;805;p98">
            <a:extLst>
              <a:ext uri="{FF2B5EF4-FFF2-40B4-BE49-F238E27FC236}">
                <a16:creationId xmlns:a16="http://schemas.microsoft.com/office/drawing/2014/main" id="{7E7DBAB3-AB86-DAEC-CFCC-25AB3A854A0E}"/>
              </a:ext>
            </a:extLst>
          </p:cNvPr>
          <p:cNvSpPr/>
          <p:nvPr/>
        </p:nvSpPr>
        <p:spPr>
          <a:xfrm>
            <a:off x="3659992" y="4401351"/>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97" name="Google Shape;806;p98">
            <a:extLst>
              <a:ext uri="{FF2B5EF4-FFF2-40B4-BE49-F238E27FC236}">
                <a16:creationId xmlns:a16="http://schemas.microsoft.com/office/drawing/2014/main" id="{C262B56E-4B43-177C-7434-2BE11F6F5101}"/>
              </a:ext>
            </a:extLst>
          </p:cNvPr>
          <p:cNvSpPr/>
          <p:nvPr/>
        </p:nvSpPr>
        <p:spPr>
          <a:xfrm>
            <a:off x="4060213" y="4821706"/>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98" name="Google Shape;807;p98">
            <a:extLst>
              <a:ext uri="{FF2B5EF4-FFF2-40B4-BE49-F238E27FC236}">
                <a16:creationId xmlns:a16="http://schemas.microsoft.com/office/drawing/2014/main" id="{F5D9CD6F-33B1-5FD8-0B68-74B97A73B1B6}"/>
              </a:ext>
            </a:extLst>
          </p:cNvPr>
          <p:cNvSpPr/>
          <p:nvPr/>
        </p:nvSpPr>
        <p:spPr>
          <a:xfrm>
            <a:off x="3203336" y="4821706"/>
            <a:ext cx="430054" cy="430054"/>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99" name="Google Shape;804;p98">
            <a:extLst>
              <a:ext uri="{FF2B5EF4-FFF2-40B4-BE49-F238E27FC236}">
                <a16:creationId xmlns:a16="http://schemas.microsoft.com/office/drawing/2014/main" id="{909D8F46-9782-73E1-4338-934A06AA6990}"/>
              </a:ext>
            </a:extLst>
          </p:cNvPr>
          <p:cNvSpPr/>
          <p:nvPr/>
        </p:nvSpPr>
        <p:spPr>
          <a:xfrm>
            <a:off x="8052506" y="4911980"/>
            <a:ext cx="426656" cy="426656"/>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0" name="Google Shape;808;p98">
            <a:extLst>
              <a:ext uri="{FF2B5EF4-FFF2-40B4-BE49-F238E27FC236}">
                <a16:creationId xmlns:a16="http://schemas.microsoft.com/office/drawing/2014/main" id="{AB0710E0-F1C7-4D23-C0A5-2A77F7DA245C}"/>
              </a:ext>
            </a:extLst>
          </p:cNvPr>
          <p:cNvSpPr/>
          <p:nvPr/>
        </p:nvSpPr>
        <p:spPr>
          <a:xfrm>
            <a:off x="6954171" y="4382455"/>
            <a:ext cx="472536" cy="472536"/>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1" name="Google Shape;809;p98">
            <a:extLst>
              <a:ext uri="{FF2B5EF4-FFF2-40B4-BE49-F238E27FC236}">
                <a16:creationId xmlns:a16="http://schemas.microsoft.com/office/drawing/2014/main" id="{9E83A287-062E-EFB6-9FCC-68FF8DABD740}"/>
              </a:ext>
            </a:extLst>
          </p:cNvPr>
          <p:cNvSpPr/>
          <p:nvPr/>
        </p:nvSpPr>
        <p:spPr>
          <a:xfrm>
            <a:off x="7708093" y="4434467"/>
            <a:ext cx="472536" cy="472536"/>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102" name="Google Shape;810;p98">
            <a:extLst>
              <a:ext uri="{FF2B5EF4-FFF2-40B4-BE49-F238E27FC236}">
                <a16:creationId xmlns:a16="http://schemas.microsoft.com/office/drawing/2014/main" id="{6CA539AB-7298-758B-5AFC-65B7BBDD66A2}"/>
              </a:ext>
            </a:extLst>
          </p:cNvPr>
          <p:cNvSpPr/>
          <p:nvPr/>
        </p:nvSpPr>
        <p:spPr>
          <a:xfrm>
            <a:off x="7229055" y="4864218"/>
            <a:ext cx="472536" cy="472536"/>
          </a:xfrm>
          <a:prstGeom prst="ellipse">
            <a:avLst/>
          </a:prstGeom>
          <a:solidFill>
            <a:srgbClr val="CFE2F3"/>
          </a:solidFill>
          <a:ln w="28575" cap="flat" cmpd="sng">
            <a:solidFill>
              <a:srgbClr val="C27BA0"/>
            </a:solid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3" name="TextBox 2">
            <a:extLst>
              <a:ext uri="{FF2B5EF4-FFF2-40B4-BE49-F238E27FC236}">
                <a16:creationId xmlns:a16="http://schemas.microsoft.com/office/drawing/2014/main" id="{B7016043-2A10-F4EE-D6FA-78D566AF2B96}"/>
              </a:ext>
            </a:extLst>
          </p:cNvPr>
          <p:cNvSpPr txBox="1"/>
          <p:nvPr/>
        </p:nvSpPr>
        <p:spPr>
          <a:xfrm>
            <a:off x="3715360" y="4399997"/>
            <a:ext cx="319318" cy="369332"/>
          </a:xfrm>
          <a:prstGeom prst="rect">
            <a:avLst/>
          </a:prstGeom>
          <a:noFill/>
        </p:spPr>
        <p:txBody>
          <a:bodyPr wrap="none" rtlCol="0">
            <a:spAutoFit/>
          </a:bodyPr>
          <a:lstStyle/>
          <a:p>
            <a:r>
              <a:rPr lang="en-US"/>
              <a:t>~</a:t>
            </a:r>
          </a:p>
        </p:txBody>
      </p:sp>
      <p:sp>
        <p:nvSpPr>
          <p:cNvPr id="107" name="TextBox 106">
            <a:extLst>
              <a:ext uri="{FF2B5EF4-FFF2-40B4-BE49-F238E27FC236}">
                <a16:creationId xmlns:a16="http://schemas.microsoft.com/office/drawing/2014/main" id="{CAF036F2-76D1-D04C-D550-34D3CB1E3893}"/>
              </a:ext>
            </a:extLst>
          </p:cNvPr>
          <p:cNvSpPr txBox="1"/>
          <p:nvPr/>
        </p:nvSpPr>
        <p:spPr>
          <a:xfrm>
            <a:off x="3724991" y="4505346"/>
            <a:ext cx="319318" cy="369332"/>
          </a:xfrm>
          <a:prstGeom prst="rect">
            <a:avLst/>
          </a:prstGeom>
          <a:noFill/>
        </p:spPr>
        <p:txBody>
          <a:bodyPr wrap="none" rtlCol="0">
            <a:spAutoFit/>
          </a:bodyPr>
          <a:lstStyle/>
          <a:p>
            <a:r>
              <a:rPr lang="en-US"/>
              <a:t>~</a:t>
            </a:r>
          </a:p>
        </p:txBody>
      </p:sp>
      <p:sp>
        <p:nvSpPr>
          <p:cNvPr id="108" name="TextBox 107">
            <a:extLst>
              <a:ext uri="{FF2B5EF4-FFF2-40B4-BE49-F238E27FC236}">
                <a16:creationId xmlns:a16="http://schemas.microsoft.com/office/drawing/2014/main" id="{C8B6E1A9-0881-9F80-E2E9-A32B66AEE3FA}"/>
              </a:ext>
            </a:extLst>
          </p:cNvPr>
          <p:cNvSpPr txBox="1"/>
          <p:nvPr/>
        </p:nvSpPr>
        <p:spPr>
          <a:xfrm>
            <a:off x="4606136" y="4431712"/>
            <a:ext cx="319318" cy="369332"/>
          </a:xfrm>
          <a:prstGeom prst="rect">
            <a:avLst/>
          </a:prstGeom>
          <a:noFill/>
        </p:spPr>
        <p:txBody>
          <a:bodyPr wrap="none" rtlCol="0">
            <a:spAutoFit/>
          </a:bodyPr>
          <a:lstStyle/>
          <a:p>
            <a:r>
              <a:rPr lang="en-US"/>
              <a:t>~</a:t>
            </a:r>
          </a:p>
        </p:txBody>
      </p:sp>
      <p:sp>
        <p:nvSpPr>
          <p:cNvPr id="109" name="TextBox 108">
            <a:extLst>
              <a:ext uri="{FF2B5EF4-FFF2-40B4-BE49-F238E27FC236}">
                <a16:creationId xmlns:a16="http://schemas.microsoft.com/office/drawing/2014/main" id="{92ADB370-3FD2-1A95-0E11-602D638CD891}"/>
              </a:ext>
            </a:extLst>
          </p:cNvPr>
          <p:cNvSpPr txBox="1"/>
          <p:nvPr/>
        </p:nvSpPr>
        <p:spPr>
          <a:xfrm>
            <a:off x="4605896" y="4540803"/>
            <a:ext cx="319318" cy="369332"/>
          </a:xfrm>
          <a:prstGeom prst="rect">
            <a:avLst/>
          </a:prstGeom>
          <a:noFill/>
        </p:spPr>
        <p:txBody>
          <a:bodyPr wrap="none" rtlCol="0">
            <a:spAutoFit/>
          </a:bodyPr>
          <a:lstStyle/>
          <a:p>
            <a:r>
              <a:rPr lang="en-US"/>
              <a:t>~</a:t>
            </a:r>
          </a:p>
        </p:txBody>
      </p:sp>
      <p:sp>
        <p:nvSpPr>
          <p:cNvPr id="110" name="TextBox 109">
            <a:extLst>
              <a:ext uri="{FF2B5EF4-FFF2-40B4-BE49-F238E27FC236}">
                <a16:creationId xmlns:a16="http://schemas.microsoft.com/office/drawing/2014/main" id="{CE375B76-E67E-14A7-8D69-A7B65A807424}"/>
              </a:ext>
            </a:extLst>
          </p:cNvPr>
          <p:cNvSpPr txBox="1"/>
          <p:nvPr/>
        </p:nvSpPr>
        <p:spPr>
          <a:xfrm>
            <a:off x="4118145" y="4749082"/>
            <a:ext cx="319318" cy="369332"/>
          </a:xfrm>
          <a:prstGeom prst="rect">
            <a:avLst/>
          </a:prstGeom>
          <a:noFill/>
        </p:spPr>
        <p:txBody>
          <a:bodyPr wrap="none" rtlCol="0">
            <a:spAutoFit/>
          </a:bodyPr>
          <a:lstStyle/>
          <a:p>
            <a:r>
              <a:rPr lang="en-US"/>
              <a:t>~</a:t>
            </a:r>
          </a:p>
        </p:txBody>
      </p:sp>
      <p:sp>
        <p:nvSpPr>
          <p:cNvPr id="112" name="TextBox 111">
            <a:extLst>
              <a:ext uri="{FF2B5EF4-FFF2-40B4-BE49-F238E27FC236}">
                <a16:creationId xmlns:a16="http://schemas.microsoft.com/office/drawing/2014/main" id="{91F156C0-2F32-A715-D8EA-CCA49B87724B}"/>
              </a:ext>
            </a:extLst>
          </p:cNvPr>
          <p:cNvSpPr txBox="1"/>
          <p:nvPr/>
        </p:nvSpPr>
        <p:spPr>
          <a:xfrm>
            <a:off x="4128181" y="4890602"/>
            <a:ext cx="319318" cy="369332"/>
          </a:xfrm>
          <a:prstGeom prst="rect">
            <a:avLst/>
          </a:prstGeom>
          <a:noFill/>
        </p:spPr>
        <p:txBody>
          <a:bodyPr wrap="none" rtlCol="0">
            <a:spAutoFit/>
          </a:bodyPr>
          <a:lstStyle/>
          <a:p>
            <a:r>
              <a:rPr lang="en-US"/>
              <a:t>~</a:t>
            </a:r>
          </a:p>
        </p:txBody>
      </p:sp>
      <p:sp>
        <p:nvSpPr>
          <p:cNvPr id="113" name="TextBox 112">
            <a:extLst>
              <a:ext uri="{FF2B5EF4-FFF2-40B4-BE49-F238E27FC236}">
                <a16:creationId xmlns:a16="http://schemas.microsoft.com/office/drawing/2014/main" id="{BBD5BBB4-21A5-CB00-097E-5C8DF5B0C6B4}"/>
              </a:ext>
            </a:extLst>
          </p:cNvPr>
          <p:cNvSpPr txBox="1"/>
          <p:nvPr/>
        </p:nvSpPr>
        <p:spPr>
          <a:xfrm>
            <a:off x="4124866" y="4997423"/>
            <a:ext cx="319318" cy="369332"/>
          </a:xfrm>
          <a:prstGeom prst="rect">
            <a:avLst/>
          </a:prstGeom>
          <a:noFill/>
        </p:spPr>
        <p:txBody>
          <a:bodyPr wrap="none" rtlCol="0">
            <a:spAutoFit/>
          </a:bodyPr>
          <a:lstStyle/>
          <a:p>
            <a:r>
              <a:rPr lang="en-US"/>
              <a:t>~</a:t>
            </a:r>
          </a:p>
        </p:txBody>
      </p:sp>
      <p:sp>
        <p:nvSpPr>
          <p:cNvPr id="114" name="TextBox 113">
            <a:extLst>
              <a:ext uri="{FF2B5EF4-FFF2-40B4-BE49-F238E27FC236}">
                <a16:creationId xmlns:a16="http://schemas.microsoft.com/office/drawing/2014/main" id="{25568DB0-FFC0-6BD4-39C6-92345D54D3A9}"/>
              </a:ext>
            </a:extLst>
          </p:cNvPr>
          <p:cNvSpPr txBox="1"/>
          <p:nvPr/>
        </p:nvSpPr>
        <p:spPr>
          <a:xfrm>
            <a:off x="3258704" y="4877464"/>
            <a:ext cx="319318" cy="369332"/>
          </a:xfrm>
          <a:prstGeom prst="rect">
            <a:avLst/>
          </a:prstGeom>
          <a:noFill/>
        </p:spPr>
        <p:txBody>
          <a:bodyPr wrap="none" rtlCol="0">
            <a:spAutoFit/>
          </a:bodyPr>
          <a:lstStyle/>
          <a:p>
            <a:r>
              <a:rPr lang="en-US"/>
              <a:t>~</a:t>
            </a:r>
          </a:p>
        </p:txBody>
      </p:sp>
      <p:sp>
        <p:nvSpPr>
          <p:cNvPr id="115" name="TextBox 114">
            <a:extLst>
              <a:ext uri="{FF2B5EF4-FFF2-40B4-BE49-F238E27FC236}">
                <a16:creationId xmlns:a16="http://schemas.microsoft.com/office/drawing/2014/main" id="{324B6608-D391-0DAD-BD73-8001BA77D3BF}"/>
              </a:ext>
            </a:extLst>
          </p:cNvPr>
          <p:cNvSpPr txBox="1"/>
          <p:nvPr/>
        </p:nvSpPr>
        <p:spPr>
          <a:xfrm>
            <a:off x="7044757" y="4462641"/>
            <a:ext cx="319318" cy="369332"/>
          </a:xfrm>
          <a:prstGeom prst="rect">
            <a:avLst/>
          </a:prstGeom>
          <a:noFill/>
        </p:spPr>
        <p:txBody>
          <a:bodyPr wrap="none" rtlCol="0">
            <a:spAutoFit/>
          </a:bodyPr>
          <a:lstStyle/>
          <a:p>
            <a:r>
              <a:rPr lang="en-US"/>
              <a:t>~</a:t>
            </a:r>
          </a:p>
        </p:txBody>
      </p:sp>
      <p:sp>
        <p:nvSpPr>
          <p:cNvPr id="116" name="TextBox 115">
            <a:extLst>
              <a:ext uri="{FF2B5EF4-FFF2-40B4-BE49-F238E27FC236}">
                <a16:creationId xmlns:a16="http://schemas.microsoft.com/office/drawing/2014/main" id="{F3E1B08B-A8EA-950D-8394-AFEB9A1F66B7}"/>
              </a:ext>
            </a:extLst>
          </p:cNvPr>
          <p:cNvSpPr txBox="1"/>
          <p:nvPr/>
        </p:nvSpPr>
        <p:spPr>
          <a:xfrm>
            <a:off x="8123799" y="4906333"/>
            <a:ext cx="319318" cy="369332"/>
          </a:xfrm>
          <a:prstGeom prst="rect">
            <a:avLst/>
          </a:prstGeom>
          <a:noFill/>
        </p:spPr>
        <p:txBody>
          <a:bodyPr wrap="none" rtlCol="0">
            <a:spAutoFit/>
          </a:bodyPr>
          <a:lstStyle/>
          <a:p>
            <a:r>
              <a:rPr lang="en-US"/>
              <a:t>~</a:t>
            </a:r>
          </a:p>
        </p:txBody>
      </p:sp>
      <p:sp>
        <p:nvSpPr>
          <p:cNvPr id="117" name="TextBox 116">
            <a:extLst>
              <a:ext uri="{FF2B5EF4-FFF2-40B4-BE49-F238E27FC236}">
                <a16:creationId xmlns:a16="http://schemas.microsoft.com/office/drawing/2014/main" id="{33FF9F8D-F2F7-4213-52A0-446D18836275}"/>
              </a:ext>
            </a:extLst>
          </p:cNvPr>
          <p:cNvSpPr txBox="1"/>
          <p:nvPr/>
        </p:nvSpPr>
        <p:spPr>
          <a:xfrm>
            <a:off x="8135034" y="5031758"/>
            <a:ext cx="319318" cy="369332"/>
          </a:xfrm>
          <a:prstGeom prst="rect">
            <a:avLst/>
          </a:prstGeom>
          <a:noFill/>
        </p:spPr>
        <p:txBody>
          <a:bodyPr wrap="none" rtlCol="0">
            <a:spAutoFit/>
          </a:bodyPr>
          <a:lstStyle/>
          <a:p>
            <a:r>
              <a:rPr lang="en-US"/>
              <a:t>~</a:t>
            </a:r>
          </a:p>
        </p:txBody>
      </p:sp>
      <p:sp>
        <p:nvSpPr>
          <p:cNvPr id="119" name="Google Shape;821;p98">
            <a:extLst>
              <a:ext uri="{FF2B5EF4-FFF2-40B4-BE49-F238E27FC236}">
                <a16:creationId xmlns:a16="http://schemas.microsoft.com/office/drawing/2014/main" id="{FE24AB4F-A3D9-2558-C227-151CFFD90C67}"/>
              </a:ext>
            </a:extLst>
          </p:cNvPr>
          <p:cNvSpPr txBox="1"/>
          <p:nvPr/>
        </p:nvSpPr>
        <p:spPr>
          <a:xfrm>
            <a:off x="9290801" y="5794635"/>
            <a:ext cx="2240096" cy="984845"/>
          </a:xfrm>
          <a:prstGeom prst="rect">
            <a:avLst/>
          </a:prstGeom>
          <a:noFill/>
          <a:ln>
            <a:noFill/>
          </a:ln>
        </p:spPr>
        <p:txBody>
          <a:bodyPr spcFirstLastPara="1" wrap="square" lIns="121900" tIns="121900" rIns="121900" bIns="121900" anchor="t" anchorCtr="0">
            <a:spAutoFit/>
          </a:bodyPr>
          <a:lstStyle/>
          <a:p>
            <a:pPr algn="ctr"/>
            <a:r>
              <a:rPr lang="en" sz="1600" b="1">
                <a:latin typeface="Helvetica Neue"/>
                <a:ea typeface="Helvetica Neue"/>
                <a:cs typeface="Helvetica Neue"/>
                <a:sym typeface="Helvetica Neue"/>
              </a:rPr>
              <a:t>Is the </a:t>
            </a:r>
            <a:r>
              <a:rPr lang="en" sz="1600" b="1">
                <a:solidFill>
                  <a:schemeClr val="accent5"/>
                </a:solidFill>
                <a:latin typeface="Helvetica Neue"/>
                <a:ea typeface="Helvetica Neue"/>
                <a:cs typeface="Helvetica Neue"/>
                <a:sym typeface="Helvetica Neue"/>
              </a:rPr>
              <a:t>Gene A </a:t>
            </a:r>
            <a:r>
              <a:rPr lang="en" sz="1600" b="1">
                <a:latin typeface="Bierstadt" panose="020B0004020202020204" pitchFamily="34" charset="0"/>
                <a:ea typeface="Helvetica Neue"/>
                <a:cs typeface="Helvetica Neue"/>
                <a:sym typeface="Helvetica Neue"/>
              </a:rPr>
              <a:t>differentially perturbed?</a:t>
            </a:r>
            <a:endParaRPr sz="1600">
              <a:latin typeface="Bierstadt" panose="020B0004020202020204" pitchFamily="34" charset="0"/>
            </a:endParaRPr>
          </a:p>
        </p:txBody>
      </p:sp>
      <p:cxnSp>
        <p:nvCxnSpPr>
          <p:cNvPr id="120" name="Google Shape;838;p98">
            <a:extLst>
              <a:ext uri="{FF2B5EF4-FFF2-40B4-BE49-F238E27FC236}">
                <a16:creationId xmlns:a16="http://schemas.microsoft.com/office/drawing/2014/main" id="{2311F33E-AF98-9E9C-1AFA-C55A348F11CB}"/>
              </a:ext>
            </a:extLst>
          </p:cNvPr>
          <p:cNvCxnSpPr/>
          <p:nvPr/>
        </p:nvCxnSpPr>
        <p:spPr>
          <a:xfrm>
            <a:off x="6631860" y="6244110"/>
            <a:ext cx="2894400" cy="13600"/>
          </a:xfrm>
          <a:prstGeom prst="straightConnector1">
            <a:avLst/>
          </a:prstGeom>
          <a:noFill/>
          <a:ln w="19050" cap="flat" cmpd="sng">
            <a:solidFill>
              <a:schemeClr val="dk2"/>
            </a:solidFill>
            <a:prstDash val="solid"/>
            <a:round/>
            <a:headEnd type="none" w="med" len="med"/>
            <a:tailEnd type="triangle" w="med" len="med"/>
          </a:ln>
        </p:spPr>
      </p:cxnSp>
      <p:sp>
        <p:nvSpPr>
          <p:cNvPr id="63" name="Google Shape;811;p98">
            <a:extLst>
              <a:ext uri="{FF2B5EF4-FFF2-40B4-BE49-F238E27FC236}">
                <a16:creationId xmlns:a16="http://schemas.microsoft.com/office/drawing/2014/main" id="{BB6177A3-2D67-1F91-4130-F0F0F3CBD0EA}"/>
              </a:ext>
            </a:extLst>
          </p:cNvPr>
          <p:cNvSpPr/>
          <p:nvPr/>
        </p:nvSpPr>
        <p:spPr>
          <a:xfrm>
            <a:off x="3848222" y="3227866"/>
            <a:ext cx="261600" cy="239200"/>
          </a:xfrm>
          <a:prstGeom prst="ellipse">
            <a:avLst/>
          </a:prstGeom>
          <a:solidFill>
            <a:srgbClr val="00A2FF"/>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
        <p:nvSpPr>
          <p:cNvPr id="64" name="Google Shape;812;p98">
            <a:extLst>
              <a:ext uri="{FF2B5EF4-FFF2-40B4-BE49-F238E27FC236}">
                <a16:creationId xmlns:a16="http://schemas.microsoft.com/office/drawing/2014/main" id="{A4CD590D-CA06-CE04-DC24-F6FFCAA18813}"/>
              </a:ext>
            </a:extLst>
          </p:cNvPr>
          <p:cNvSpPr/>
          <p:nvPr/>
        </p:nvSpPr>
        <p:spPr>
          <a:xfrm>
            <a:off x="4223727" y="3620267"/>
            <a:ext cx="261600" cy="239200"/>
          </a:xfrm>
          <a:prstGeom prst="ellipse">
            <a:avLst/>
          </a:prstGeom>
          <a:solidFill>
            <a:srgbClr val="7030A0"/>
          </a:solidFill>
          <a:ln w="28575" cap="flat" cmpd="sng">
            <a:noFill/>
            <a:prstDash val="solid"/>
            <a:round/>
            <a:headEnd type="none" w="sm" len="sm"/>
            <a:tailEnd type="none" w="sm" len="sm"/>
          </a:ln>
        </p:spPr>
        <p:txBody>
          <a:bodyPr spcFirstLastPara="1" wrap="square" lIns="121900" tIns="121900" rIns="121900" bIns="121900" anchor="t" anchorCtr="0">
            <a:noAutofit/>
          </a:bodyPr>
          <a:lstStyle/>
          <a:p>
            <a:endParaRPr sz="2533"/>
          </a:p>
        </p:txBody>
      </p:sp>
    </p:spTree>
    <p:extLst>
      <p:ext uri="{BB962C8B-B14F-4D97-AF65-F5344CB8AC3E}">
        <p14:creationId xmlns:p14="http://schemas.microsoft.com/office/powerpoint/2010/main" val="33154325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0340-0BCE-CDC6-21F4-3EA0651B77E6}"/>
              </a:ext>
            </a:extLst>
          </p:cNvPr>
          <p:cNvSpPr>
            <a:spLocks noGrp="1"/>
          </p:cNvSpPr>
          <p:nvPr>
            <p:ph type="title"/>
          </p:nvPr>
        </p:nvSpPr>
        <p:spPr>
          <a:xfrm>
            <a:off x="0" y="493029"/>
            <a:ext cx="10515600" cy="681037"/>
          </a:xfrm>
        </p:spPr>
        <p:txBody>
          <a:bodyPr>
            <a:noAutofit/>
          </a:bodyPr>
          <a:lstStyle/>
          <a:p>
            <a:r>
              <a:rPr lang="en-US" sz="4000">
                <a:latin typeface="Bierstadt"/>
              </a:rPr>
              <a:t>Normalizing count data</a:t>
            </a:r>
            <a:br>
              <a:rPr lang="en-US" sz="4000">
                <a:latin typeface="Bierstadt" panose="020B0004020202020204" pitchFamily="34" charset="0"/>
              </a:rPr>
            </a:br>
            <a:r>
              <a:rPr lang="en-US" sz="4000">
                <a:latin typeface="Bierstadt"/>
              </a:rPr>
              <a:t> </a:t>
            </a:r>
            <a:endParaRPr lang="en-US" sz="4000">
              <a:latin typeface="Bierstadt" panose="020B0004020202020204" pitchFamily="34" charset="0"/>
            </a:endParaRPr>
          </a:p>
        </p:txBody>
      </p:sp>
      <p:sp>
        <p:nvSpPr>
          <p:cNvPr id="6" name="Slide Number Placeholder 5">
            <a:extLst>
              <a:ext uri="{FF2B5EF4-FFF2-40B4-BE49-F238E27FC236}">
                <a16:creationId xmlns:a16="http://schemas.microsoft.com/office/drawing/2014/main" id="{6E38BC13-33C1-4D94-B39F-1FF9D3F9A33B}"/>
              </a:ext>
            </a:extLst>
          </p:cNvPr>
          <p:cNvSpPr>
            <a:spLocks noGrp="1"/>
          </p:cNvSpPr>
          <p:nvPr>
            <p:ph type="sldNum" sz="quarter" idx="12"/>
          </p:nvPr>
        </p:nvSpPr>
        <p:spPr/>
        <p:txBody>
          <a:bodyPr/>
          <a:lstStyle/>
          <a:p>
            <a:fld id="{371B65F6-4172-4674-96A7-FF623C1658F6}" type="slidenum">
              <a:rPr lang="en-US" smtClean="0"/>
              <a:t>163</a:t>
            </a:fld>
            <a:endParaRPr lang="en-US"/>
          </a:p>
        </p:txBody>
      </p:sp>
      <p:sp>
        <p:nvSpPr>
          <p:cNvPr id="37" name="TextBox 36">
            <a:extLst>
              <a:ext uri="{FF2B5EF4-FFF2-40B4-BE49-F238E27FC236}">
                <a16:creationId xmlns:a16="http://schemas.microsoft.com/office/drawing/2014/main" id="{7E6C5FD0-D706-DD28-4606-380788534345}"/>
              </a:ext>
            </a:extLst>
          </p:cNvPr>
          <p:cNvSpPr txBox="1"/>
          <p:nvPr/>
        </p:nvSpPr>
        <p:spPr>
          <a:xfrm>
            <a:off x="5776850" y="2273455"/>
            <a:ext cx="1088770" cy="369332"/>
          </a:xfrm>
          <a:prstGeom prst="rect">
            <a:avLst/>
          </a:prstGeom>
          <a:noFill/>
        </p:spPr>
        <p:txBody>
          <a:bodyPr wrap="square">
            <a:spAutoFit/>
          </a:bodyPr>
          <a:lstStyle/>
          <a:p>
            <a:pPr algn="ctr"/>
            <a:r>
              <a:rPr lang="en-US" b="1">
                <a:latin typeface="Bierstadt" panose="020B0004020202020204" pitchFamily="34" charset="0"/>
                <a:ea typeface="Helvetica Neue"/>
                <a:cs typeface="Helvetica Neue"/>
                <a:sym typeface="Helvetica Neue"/>
              </a:rPr>
              <a:t>TPM</a:t>
            </a:r>
          </a:p>
        </p:txBody>
      </p:sp>
      <p:sp>
        <p:nvSpPr>
          <p:cNvPr id="38" name="TextBox 37">
            <a:extLst>
              <a:ext uri="{FF2B5EF4-FFF2-40B4-BE49-F238E27FC236}">
                <a16:creationId xmlns:a16="http://schemas.microsoft.com/office/drawing/2014/main" id="{726612DE-3DDE-BA4F-40BA-FA29B407E0E1}"/>
              </a:ext>
            </a:extLst>
          </p:cNvPr>
          <p:cNvSpPr txBox="1"/>
          <p:nvPr/>
        </p:nvSpPr>
        <p:spPr>
          <a:xfrm>
            <a:off x="1650738" y="2273455"/>
            <a:ext cx="2195101" cy="369332"/>
          </a:xfrm>
          <a:prstGeom prst="rect">
            <a:avLst/>
          </a:prstGeom>
          <a:noFill/>
        </p:spPr>
        <p:txBody>
          <a:bodyPr wrap="square">
            <a:spAutoFit/>
          </a:bodyPr>
          <a:lstStyle/>
          <a:p>
            <a:pPr algn="ctr"/>
            <a:r>
              <a:rPr lang="en-US" b="1">
                <a:solidFill>
                  <a:schemeClr val="accent4">
                    <a:lumMod val="75000"/>
                  </a:schemeClr>
                </a:solidFill>
                <a:latin typeface="Bierstadt" panose="020B0004020202020204" pitchFamily="34" charset="0"/>
                <a:ea typeface="Helvetica Neue"/>
                <a:cs typeface="Helvetica Neue"/>
                <a:sym typeface="Helvetica Neue"/>
              </a:rPr>
              <a:t>UMI</a:t>
            </a:r>
            <a:r>
              <a:rPr lang="en-US">
                <a:solidFill>
                  <a:schemeClr val="accent4">
                    <a:lumMod val="75000"/>
                  </a:schemeClr>
                </a:solidFill>
                <a:latin typeface="Bierstadt" panose="020B0004020202020204" pitchFamily="34" charset="0"/>
                <a:ea typeface="Helvetica Neue"/>
                <a:cs typeface="Helvetica Neue"/>
                <a:sym typeface="Helvetica Neue"/>
              </a:rPr>
              <a:t> count</a:t>
            </a:r>
          </a:p>
        </p:txBody>
      </p:sp>
      <p:sp>
        <p:nvSpPr>
          <p:cNvPr id="39" name="TextBox 38">
            <a:extLst>
              <a:ext uri="{FF2B5EF4-FFF2-40B4-BE49-F238E27FC236}">
                <a16:creationId xmlns:a16="http://schemas.microsoft.com/office/drawing/2014/main" id="{C5494606-6AC1-208A-126C-81EB9C64ECAD}"/>
              </a:ext>
            </a:extLst>
          </p:cNvPr>
          <p:cNvSpPr txBox="1"/>
          <p:nvPr/>
        </p:nvSpPr>
        <p:spPr>
          <a:xfrm>
            <a:off x="7776383" y="2273455"/>
            <a:ext cx="3798651" cy="369332"/>
          </a:xfrm>
          <a:prstGeom prst="rect">
            <a:avLst/>
          </a:prstGeom>
          <a:noFill/>
        </p:spPr>
        <p:txBody>
          <a:bodyPr wrap="square">
            <a:spAutoFit/>
          </a:bodyPr>
          <a:lstStyle/>
          <a:p>
            <a:pPr algn="ctr"/>
            <a:r>
              <a:rPr lang="en-US">
                <a:latin typeface="Bierstadt" panose="020B0004020202020204" pitchFamily="34" charset="0"/>
                <a:ea typeface="Helvetica Neue"/>
                <a:cs typeface="Helvetica Neue"/>
                <a:sym typeface="Helvetica Neue"/>
              </a:rPr>
              <a:t>Log(</a:t>
            </a:r>
            <a:r>
              <a:rPr lang="en-US" b="1">
                <a:latin typeface="Bierstadt" panose="020B0004020202020204" pitchFamily="34" charset="0"/>
                <a:ea typeface="Helvetica Neue"/>
                <a:cs typeface="Helvetica Neue"/>
                <a:sym typeface="Helvetica Neue"/>
              </a:rPr>
              <a:t>TPM+1</a:t>
            </a:r>
            <a:r>
              <a:rPr lang="en-US">
                <a:latin typeface="Bierstadt" panose="020B0004020202020204" pitchFamily="34" charset="0"/>
                <a:ea typeface="Helvetica Neue"/>
                <a:cs typeface="Helvetica Neue"/>
                <a:sym typeface="Helvetica Neue"/>
              </a:rPr>
              <a:t>)</a:t>
            </a:r>
          </a:p>
        </p:txBody>
      </p:sp>
      <p:pic>
        <p:nvPicPr>
          <p:cNvPr id="36" name="Google Shape;126;p18" descr="A picture containing timeline&#10;&#10;Description automatically generated">
            <a:extLst>
              <a:ext uri="{FF2B5EF4-FFF2-40B4-BE49-F238E27FC236}">
                <a16:creationId xmlns:a16="http://schemas.microsoft.com/office/drawing/2014/main" id="{7C2AB803-FBFF-165D-15CB-A3154D5B2ADA}"/>
              </a:ext>
            </a:extLst>
          </p:cNvPr>
          <p:cNvPicPr preferRelativeResize="0"/>
          <p:nvPr/>
        </p:nvPicPr>
        <p:blipFill>
          <a:blip r:embed="rId2">
            <a:alphaModFix/>
          </a:blip>
          <a:stretch>
            <a:fillRect/>
          </a:stretch>
        </p:blipFill>
        <p:spPr>
          <a:xfrm>
            <a:off x="1298991" y="3596008"/>
            <a:ext cx="2898594" cy="588220"/>
          </a:xfrm>
          <a:prstGeom prst="rect">
            <a:avLst/>
          </a:prstGeom>
          <a:noFill/>
          <a:ln>
            <a:noFill/>
          </a:ln>
        </p:spPr>
      </p:pic>
      <p:sp>
        <p:nvSpPr>
          <p:cNvPr id="3" name="Rectangle 2">
            <a:extLst>
              <a:ext uri="{FF2B5EF4-FFF2-40B4-BE49-F238E27FC236}">
                <a16:creationId xmlns:a16="http://schemas.microsoft.com/office/drawing/2014/main" id="{A89F6D9E-F122-515A-056B-E965ADCBE3F1}"/>
              </a:ext>
            </a:extLst>
          </p:cNvPr>
          <p:cNvSpPr/>
          <p:nvPr/>
        </p:nvSpPr>
        <p:spPr>
          <a:xfrm>
            <a:off x="2232660" y="3157496"/>
            <a:ext cx="152826" cy="1465244"/>
          </a:xfrm>
          <a:prstGeom prst="rect">
            <a:avLst/>
          </a:prstGeom>
          <a:solidFill>
            <a:schemeClr val="accent4">
              <a:alpha val="1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C57D48-E009-3F67-6069-16B96AC81B9E}"/>
              </a:ext>
            </a:extLst>
          </p:cNvPr>
          <p:cNvPicPr>
            <a:picLocks noChangeAspect="1"/>
          </p:cNvPicPr>
          <p:nvPr/>
        </p:nvPicPr>
        <p:blipFill rotWithShape="1">
          <a:blip r:embed="rId3"/>
          <a:srcRect l="21603" t="14995" r="47535"/>
          <a:stretch/>
        </p:blipFill>
        <p:spPr>
          <a:xfrm>
            <a:off x="5026754" y="3372491"/>
            <a:ext cx="2588962" cy="660588"/>
          </a:xfrm>
          <a:prstGeom prst="rect">
            <a:avLst/>
          </a:prstGeom>
        </p:spPr>
      </p:pic>
      <p:pic>
        <p:nvPicPr>
          <p:cNvPr id="41" name="Picture 40">
            <a:extLst>
              <a:ext uri="{FF2B5EF4-FFF2-40B4-BE49-F238E27FC236}">
                <a16:creationId xmlns:a16="http://schemas.microsoft.com/office/drawing/2014/main" id="{0919AA60-FB77-4E80-7688-A54F606D56EC}"/>
              </a:ext>
            </a:extLst>
          </p:cNvPr>
          <p:cNvPicPr>
            <a:picLocks noChangeAspect="1"/>
          </p:cNvPicPr>
          <p:nvPr/>
        </p:nvPicPr>
        <p:blipFill rotWithShape="1">
          <a:blip r:embed="rId3"/>
          <a:srcRect l="52649" t="6725"/>
          <a:stretch/>
        </p:blipFill>
        <p:spPr>
          <a:xfrm>
            <a:off x="5265384" y="3987001"/>
            <a:ext cx="2111702" cy="385354"/>
          </a:xfrm>
          <a:prstGeom prst="rect">
            <a:avLst/>
          </a:prstGeom>
        </p:spPr>
      </p:pic>
      <p:sp>
        <p:nvSpPr>
          <p:cNvPr id="43" name="TextBox 42">
            <a:extLst>
              <a:ext uri="{FF2B5EF4-FFF2-40B4-BE49-F238E27FC236}">
                <a16:creationId xmlns:a16="http://schemas.microsoft.com/office/drawing/2014/main" id="{BDA32D0B-0BDC-33DE-021D-1899808AD95C}"/>
              </a:ext>
            </a:extLst>
          </p:cNvPr>
          <p:cNvSpPr txBox="1"/>
          <p:nvPr/>
        </p:nvSpPr>
        <p:spPr>
          <a:xfrm>
            <a:off x="232054" y="6570780"/>
            <a:ext cx="6358890" cy="261610"/>
          </a:xfrm>
          <a:prstGeom prst="rect">
            <a:avLst/>
          </a:prstGeom>
          <a:noFill/>
        </p:spPr>
        <p:txBody>
          <a:bodyPr wrap="square">
            <a:spAutoFit/>
          </a:bodyPr>
          <a:lstStyle/>
          <a:p>
            <a:r>
              <a:rPr lang="en-US" sz="1100"/>
              <a:t>https://shanguangyu.com/articles/differences-between-RPKM-FPKM-and-TPM/</a:t>
            </a:r>
          </a:p>
        </p:txBody>
      </p:sp>
      <p:grpSp>
        <p:nvGrpSpPr>
          <p:cNvPr id="9" name="Group 8">
            <a:extLst>
              <a:ext uri="{FF2B5EF4-FFF2-40B4-BE49-F238E27FC236}">
                <a16:creationId xmlns:a16="http://schemas.microsoft.com/office/drawing/2014/main" id="{BA74BC93-F5BC-D9D8-AA74-1EAF853B1120}"/>
              </a:ext>
            </a:extLst>
          </p:cNvPr>
          <p:cNvGrpSpPr/>
          <p:nvPr/>
        </p:nvGrpSpPr>
        <p:grpSpPr>
          <a:xfrm>
            <a:off x="8172031" y="3159143"/>
            <a:ext cx="2980172" cy="1144632"/>
            <a:chOff x="5448263" y="4256979"/>
            <a:chExt cx="4876788" cy="1873091"/>
          </a:xfrm>
        </p:grpSpPr>
        <p:pic>
          <p:nvPicPr>
            <p:cNvPr id="8" name="Picture 7">
              <a:extLst>
                <a:ext uri="{FF2B5EF4-FFF2-40B4-BE49-F238E27FC236}">
                  <a16:creationId xmlns:a16="http://schemas.microsoft.com/office/drawing/2014/main" id="{125461D7-6A9D-46F4-3F41-ECAFA3AD9A10}"/>
                </a:ext>
              </a:extLst>
            </p:cNvPr>
            <p:cNvPicPr>
              <a:picLocks noChangeAspect="1"/>
            </p:cNvPicPr>
            <p:nvPr/>
          </p:nvPicPr>
          <p:blipFill rotWithShape="1">
            <a:blip r:embed="rId4"/>
            <a:srcRect l="1359" t="2839" r="49268" b="1"/>
            <a:stretch/>
          </p:blipFill>
          <p:spPr>
            <a:xfrm>
              <a:off x="5448263" y="4297679"/>
              <a:ext cx="2572365" cy="1832391"/>
            </a:xfrm>
            <a:prstGeom prst="rect">
              <a:avLst/>
            </a:prstGeom>
          </p:spPr>
        </p:pic>
        <p:pic>
          <p:nvPicPr>
            <p:cNvPr id="44" name="Picture 43">
              <a:extLst>
                <a:ext uri="{FF2B5EF4-FFF2-40B4-BE49-F238E27FC236}">
                  <a16:creationId xmlns:a16="http://schemas.microsoft.com/office/drawing/2014/main" id="{EEC57634-86B6-996A-0F2C-FF303565EAE0}"/>
                </a:ext>
              </a:extLst>
            </p:cNvPr>
            <p:cNvPicPr>
              <a:picLocks noChangeAspect="1"/>
            </p:cNvPicPr>
            <p:nvPr/>
          </p:nvPicPr>
          <p:blipFill rotWithShape="1">
            <a:blip r:embed="rId4"/>
            <a:srcRect l="55771" t="2839" b="1"/>
            <a:stretch/>
          </p:blipFill>
          <p:spPr>
            <a:xfrm>
              <a:off x="8020628" y="4256979"/>
              <a:ext cx="2304423" cy="1832392"/>
            </a:xfrm>
            <a:prstGeom prst="rect">
              <a:avLst/>
            </a:prstGeom>
          </p:spPr>
        </p:pic>
      </p:grpSp>
      <p:sp>
        <p:nvSpPr>
          <p:cNvPr id="45" name="TextBox 44">
            <a:extLst>
              <a:ext uri="{FF2B5EF4-FFF2-40B4-BE49-F238E27FC236}">
                <a16:creationId xmlns:a16="http://schemas.microsoft.com/office/drawing/2014/main" id="{E39C72D4-C8BF-A89F-40D9-5D986C776A2F}"/>
              </a:ext>
            </a:extLst>
          </p:cNvPr>
          <p:cNvSpPr txBox="1"/>
          <p:nvPr/>
        </p:nvSpPr>
        <p:spPr>
          <a:xfrm>
            <a:off x="8773956" y="4344959"/>
            <a:ext cx="556315" cy="261610"/>
          </a:xfrm>
          <a:prstGeom prst="rect">
            <a:avLst/>
          </a:prstGeom>
          <a:noFill/>
        </p:spPr>
        <p:txBody>
          <a:bodyPr wrap="square">
            <a:spAutoFit/>
          </a:bodyPr>
          <a:lstStyle/>
          <a:p>
            <a:pPr algn="ctr"/>
            <a:r>
              <a:rPr lang="en-US" sz="1100">
                <a:latin typeface="Bierstadt" panose="020B0004020202020204" pitchFamily="34" charset="0"/>
                <a:ea typeface="Helvetica Neue"/>
                <a:cs typeface="Helvetica Neue"/>
                <a:sym typeface="Helvetica Neue"/>
              </a:rPr>
              <a:t>TPM</a:t>
            </a:r>
          </a:p>
        </p:txBody>
      </p:sp>
      <p:sp>
        <p:nvSpPr>
          <p:cNvPr id="46" name="TextBox 45">
            <a:extLst>
              <a:ext uri="{FF2B5EF4-FFF2-40B4-BE49-F238E27FC236}">
                <a16:creationId xmlns:a16="http://schemas.microsoft.com/office/drawing/2014/main" id="{F541CE06-6601-BA0E-403D-C8973B8F65D8}"/>
              </a:ext>
            </a:extLst>
          </p:cNvPr>
          <p:cNvSpPr txBox="1"/>
          <p:nvPr/>
        </p:nvSpPr>
        <p:spPr>
          <a:xfrm rot="16200000">
            <a:off x="7533370" y="3506721"/>
            <a:ext cx="1084303" cy="261610"/>
          </a:xfrm>
          <a:prstGeom prst="rect">
            <a:avLst/>
          </a:prstGeom>
          <a:noFill/>
        </p:spPr>
        <p:txBody>
          <a:bodyPr wrap="square">
            <a:spAutoFit/>
          </a:bodyPr>
          <a:lstStyle/>
          <a:p>
            <a:pPr algn="ctr"/>
            <a:r>
              <a:rPr lang="en-US" sz="1100">
                <a:latin typeface="Bierstadt" panose="020B0004020202020204" pitchFamily="34" charset="0"/>
                <a:ea typeface="Helvetica Neue"/>
                <a:cs typeface="Helvetica Neue"/>
                <a:sym typeface="Helvetica Neue"/>
              </a:rPr>
              <a:t>Frequency</a:t>
            </a:r>
          </a:p>
        </p:txBody>
      </p:sp>
      <p:sp>
        <p:nvSpPr>
          <p:cNvPr id="47" name="TextBox 46">
            <a:extLst>
              <a:ext uri="{FF2B5EF4-FFF2-40B4-BE49-F238E27FC236}">
                <a16:creationId xmlns:a16="http://schemas.microsoft.com/office/drawing/2014/main" id="{8784D4F8-65E6-0F78-510E-F5462F7A40F8}"/>
              </a:ext>
            </a:extLst>
          </p:cNvPr>
          <p:cNvSpPr txBox="1"/>
          <p:nvPr/>
        </p:nvSpPr>
        <p:spPr>
          <a:xfrm rot="16200000">
            <a:off x="9133557" y="3506720"/>
            <a:ext cx="1084303" cy="261610"/>
          </a:xfrm>
          <a:prstGeom prst="rect">
            <a:avLst/>
          </a:prstGeom>
          <a:noFill/>
        </p:spPr>
        <p:txBody>
          <a:bodyPr wrap="square">
            <a:spAutoFit/>
          </a:bodyPr>
          <a:lstStyle/>
          <a:p>
            <a:pPr algn="ctr"/>
            <a:r>
              <a:rPr lang="en-US" sz="1100">
                <a:latin typeface="Bierstadt" panose="020B0004020202020204" pitchFamily="34" charset="0"/>
                <a:ea typeface="Helvetica Neue"/>
                <a:cs typeface="Helvetica Neue"/>
                <a:sym typeface="Helvetica Neue"/>
              </a:rPr>
              <a:t>Frequency</a:t>
            </a:r>
          </a:p>
        </p:txBody>
      </p:sp>
      <p:sp>
        <p:nvSpPr>
          <p:cNvPr id="48" name="TextBox 47">
            <a:extLst>
              <a:ext uri="{FF2B5EF4-FFF2-40B4-BE49-F238E27FC236}">
                <a16:creationId xmlns:a16="http://schemas.microsoft.com/office/drawing/2014/main" id="{7A7702F6-EE83-C63B-9CE0-A17A054F2078}"/>
              </a:ext>
            </a:extLst>
          </p:cNvPr>
          <p:cNvSpPr txBox="1"/>
          <p:nvPr/>
        </p:nvSpPr>
        <p:spPr>
          <a:xfrm>
            <a:off x="10169936" y="4356051"/>
            <a:ext cx="856204" cy="261610"/>
          </a:xfrm>
          <a:prstGeom prst="rect">
            <a:avLst/>
          </a:prstGeom>
          <a:noFill/>
        </p:spPr>
        <p:txBody>
          <a:bodyPr wrap="square">
            <a:spAutoFit/>
          </a:bodyPr>
          <a:lstStyle/>
          <a:p>
            <a:pPr algn="ctr"/>
            <a:r>
              <a:rPr lang="en-US" sz="1100">
                <a:latin typeface="Bierstadt" panose="020B0004020202020204" pitchFamily="34" charset="0"/>
                <a:ea typeface="Helvetica Neue"/>
                <a:cs typeface="Helvetica Neue"/>
                <a:sym typeface="Helvetica Neue"/>
              </a:rPr>
              <a:t>Log(TPM)</a:t>
            </a:r>
          </a:p>
        </p:txBody>
      </p:sp>
      <p:cxnSp>
        <p:nvCxnSpPr>
          <p:cNvPr id="4" name="Straight Arrow Connector 3">
            <a:extLst>
              <a:ext uri="{FF2B5EF4-FFF2-40B4-BE49-F238E27FC236}">
                <a16:creationId xmlns:a16="http://schemas.microsoft.com/office/drawing/2014/main" id="{21FB051F-E352-F9B9-E051-A1CA003FAF97}"/>
              </a:ext>
            </a:extLst>
          </p:cNvPr>
          <p:cNvCxnSpPr/>
          <p:nvPr/>
        </p:nvCxnSpPr>
        <p:spPr>
          <a:xfrm>
            <a:off x="2842009" y="4470679"/>
            <a:ext cx="1675" cy="495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D1D0DCF-44A0-271F-5DD6-6965C2EB28F3}"/>
              </a:ext>
            </a:extLst>
          </p:cNvPr>
          <p:cNvSpPr txBox="1"/>
          <p:nvPr/>
        </p:nvSpPr>
        <p:spPr>
          <a:xfrm>
            <a:off x="1807749" y="5070246"/>
            <a:ext cx="1984748" cy="523220"/>
          </a:xfrm>
          <a:prstGeom prst="rect">
            <a:avLst/>
          </a:prstGeom>
          <a:noFill/>
        </p:spPr>
        <p:txBody>
          <a:bodyPr wrap="square" lIns="91440" tIns="45720" rIns="91440" bIns="45720" anchor="t">
            <a:spAutoFit/>
          </a:bodyPr>
          <a:lstStyle/>
          <a:p>
            <a:pPr algn="ctr"/>
            <a:r>
              <a:rPr lang="en-US" sz="1400">
                <a:latin typeface="Bierstadt"/>
                <a:ea typeface="Helvetica Neue"/>
                <a:cs typeface="Helvetica Neue"/>
                <a:sym typeface="Helvetica Neue"/>
              </a:rPr>
              <a:t>Differential perturbation</a:t>
            </a:r>
            <a:endParaRPr lang="en-US" sz="1400">
              <a:latin typeface="Bierstadt" panose="020B0004020202020204" pitchFamily="34" charset="0"/>
              <a:ea typeface="Helvetica Neue"/>
              <a:cs typeface="Helvetica Neue"/>
            </a:endParaRPr>
          </a:p>
        </p:txBody>
      </p:sp>
      <p:cxnSp>
        <p:nvCxnSpPr>
          <p:cNvPr id="20" name="Straight Arrow Connector 19">
            <a:extLst>
              <a:ext uri="{FF2B5EF4-FFF2-40B4-BE49-F238E27FC236}">
                <a16:creationId xmlns:a16="http://schemas.microsoft.com/office/drawing/2014/main" id="{F31259FF-E7D9-5BCA-5070-B867C2948EAB}"/>
              </a:ext>
            </a:extLst>
          </p:cNvPr>
          <p:cNvCxnSpPr>
            <a:cxnSpLocks/>
          </p:cNvCxnSpPr>
          <p:nvPr/>
        </p:nvCxnSpPr>
        <p:spPr>
          <a:xfrm>
            <a:off x="7774074" y="4353448"/>
            <a:ext cx="1675" cy="495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B480F9-A8F9-4C5D-4A6B-D122DB3495C7}"/>
              </a:ext>
            </a:extLst>
          </p:cNvPr>
          <p:cNvSpPr txBox="1"/>
          <p:nvPr/>
        </p:nvSpPr>
        <p:spPr>
          <a:xfrm>
            <a:off x="6689573" y="5070245"/>
            <a:ext cx="2403429" cy="307777"/>
          </a:xfrm>
          <a:prstGeom prst="rect">
            <a:avLst/>
          </a:prstGeom>
          <a:noFill/>
        </p:spPr>
        <p:txBody>
          <a:bodyPr wrap="square" lIns="91440" tIns="45720" rIns="91440" bIns="45720" anchor="t">
            <a:spAutoFit/>
          </a:bodyPr>
          <a:lstStyle/>
          <a:p>
            <a:pPr algn="ctr"/>
            <a:r>
              <a:rPr lang="en-US" sz="1400">
                <a:latin typeface="Bierstadt"/>
                <a:ea typeface="Helvetica Neue"/>
                <a:cs typeface="Helvetica Neue"/>
                <a:sym typeface="Helvetica Neue"/>
              </a:rPr>
              <a:t>Visualization(PCA)</a:t>
            </a:r>
            <a:endParaRPr lang="en-US" sz="1400">
              <a:latin typeface="Bierstadt" panose="020B0004020202020204" pitchFamily="34" charset="0"/>
              <a:ea typeface="Helvetica Neue"/>
              <a:cs typeface="Helvetica Neue"/>
            </a:endParaRPr>
          </a:p>
        </p:txBody>
      </p:sp>
    </p:spTree>
    <p:extLst>
      <p:ext uri="{BB962C8B-B14F-4D97-AF65-F5344CB8AC3E}">
        <p14:creationId xmlns:p14="http://schemas.microsoft.com/office/powerpoint/2010/main" val="42579357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0"/>
          <p:cNvSpPr txBox="1">
            <a:spLocks noGrp="1"/>
          </p:cNvSpPr>
          <p:nvPr>
            <p:ph type="title"/>
          </p:nvPr>
        </p:nvSpPr>
        <p:spPr>
          <a:xfrm>
            <a:off x="105877" y="387351"/>
            <a:ext cx="11694695" cy="863600"/>
          </a:xfrm>
          <a:prstGeom prst="rect">
            <a:avLst/>
          </a:prstGeom>
        </p:spPr>
        <p:txBody>
          <a:bodyPr spcFirstLastPara="1" wrap="square" lIns="25400" tIns="25400" rIns="25400" bIns="25400" anchor="t" anchorCtr="0">
            <a:noAutofit/>
          </a:bodyPr>
          <a:lstStyle/>
          <a:p>
            <a:r>
              <a:rPr lang="en-US" sz="4000" b="0">
                <a:latin typeface="Bierstadt"/>
              </a:rPr>
              <a:t>Differential perturbation using </a:t>
            </a:r>
            <a:r>
              <a:rPr lang="en-US" sz="4000" b="1">
                <a:latin typeface="Bierstadt"/>
              </a:rPr>
              <a:t>Log Fold Change</a:t>
            </a:r>
          </a:p>
        </p:txBody>
      </p:sp>
      <p:sp>
        <p:nvSpPr>
          <p:cNvPr id="2" name="Slide Number Placeholder 1">
            <a:extLst>
              <a:ext uri="{FF2B5EF4-FFF2-40B4-BE49-F238E27FC236}">
                <a16:creationId xmlns:a16="http://schemas.microsoft.com/office/drawing/2014/main" id="{01403E5E-7B2E-4F01-978A-44E4869A4D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164</a:t>
            </a:fld>
            <a:endParaRPr lang="en" sz="933">
              <a:solidFill>
                <a:srgbClr val="000000"/>
              </a:solidFill>
              <a:latin typeface="Helvetica Neue"/>
              <a:ea typeface="Helvetica Neue"/>
              <a:cs typeface="Helvetica Neue"/>
              <a:sym typeface="Helvetica Neue"/>
            </a:endParaRPr>
          </a:p>
        </p:txBody>
      </p:sp>
      <p:pic>
        <p:nvPicPr>
          <p:cNvPr id="4" name="Google Shape;343;p22">
            <a:extLst>
              <a:ext uri="{FF2B5EF4-FFF2-40B4-BE49-F238E27FC236}">
                <a16:creationId xmlns:a16="http://schemas.microsoft.com/office/drawing/2014/main" id="{98666B48-1FA6-3DF6-60CE-CE63328FE570}"/>
              </a:ext>
            </a:extLst>
          </p:cNvPr>
          <p:cNvPicPr preferRelativeResize="0"/>
          <p:nvPr/>
        </p:nvPicPr>
        <p:blipFill rotWithShape="1">
          <a:blip r:embed="rId3">
            <a:alphaModFix/>
          </a:blip>
          <a:srcRect l="2191" r="65810" b="33660"/>
          <a:stretch/>
        </p:blipFill>
        <p:spPr>
          <a:xfrm>
            <a:off x="1818489" y="2052371"/>
            <a:ext cx="2342542" cy="4160582"/>
          </a:xfrm>
          <a:prstGeom prst="rect">
            <a:avLst/>
          </a:prstGeom>
          <a:noFill/>
          <a:ln>
            <a:noFill/>
          </a:ln>
        </p:spPr>
      </p:pic>
      <p:sp>
        <p:nvSpPr>
          <p:cNvPr id="6" name="TextBox 5">
            <a:extLst>
              <a:ext uri="{FF2B5EF4-FFF2-40B4-BE49-F238E27FC236}">
                <a16:creationId xmlns:a16="http://schemas.microsoft.com/office/drawing/2014/main" id="{9F88B687-225F-6D8E-937D-D74047E40A22}"/>
              </a:ext>
            </a:extLst>
          </p:cNvPr>
          <p:cNvSpPr txBox="1"/>
          <p:nvPr/>
        </p:nvSpPr>
        <p:spPr>
          <a:xfrm>
            <a:off x="233737" y="6470649"/>
            <a:ext cx="6097712" cy="307777"/>
          </a:xfrm>
          <a:prstGeom prst="rect">
            <a:avLst/>
          </a:prstGeom>
          <a:noFill/>
        </p:spPr>
        <p:txBody>
          <a:bodyPr wrap="square">
            <a:spAutoFit/>
          </a:bodyPr>
          <a:lstStyle/>
          <a:p>
            <a:r>
              <a:rPr lang="en-US" sz="1400"/>
              <a:t>https://bioboot.github.io/bggn213_f17/</a:t>
            </a:r>
          </a:p>
        </p:txBody>
      </p:sp>
      <p:pic>
        <p:nvPicPr>
          <p:cNvPr id="2050" name="Picture 2">
            <a:extLst>
              <a:ext uri="{FF2B5EF4-FFF2-40B4-BE49-F238E27FC236}">
                <a16:creationId xmlns:a16="http://schemas.microsoft.com/office/drawing/2014/main" id="{4BB46A04-CCA8-0BC5-1583-1F4A75360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205" y="1724167"/>
            <a:ext cx="5118212" cy="36558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EA8F53-4DDC-B653-80B1-480169ADBFB6}"/>
              </a:ext>
            </a:extLst>
          </p:cNvPr>
          <p:cNvSpPr txBox="1"/>
          <p:nvPr/>
        </p:nvSpPr>
        <p:spPr>
          <a:xfrm>
            <a:off x="5756949" y="1499019"/>
            <a:ext cx="4664468" cy="369332"/>
          </a:xfrm>
          <a:prstGeom prst="rect">
            <a:avLst/>
          </a:prstGeom>
          <a:noFill/>
        </p:spPr>
        <p:txBody>
          <a:bodyPr wrap="square">
            <a:spAutoFit/>
          </a:bodyPr>
          <a:lstStyle/>
          <a:p>
            <a:pPr marL="0" indent="0"/>
            <a:r>
              <a:rPr lang="en-US">
                <a:solidFill>
                  <a:schemeClr val="tx1">
                    <a:lumMod val="50000"/>
                  </a:schemeClr>
                </a:solidFill>
                <a:latin typeface="Bierstadt" panose="020B0004020202020204" pitchFamily="34" charset="0"/>
              </a:rPr>
              <a:t>Log fold change on lower expressed genes </a:t>
            </a:r>
          </a:p>
        </p:txBody>
      </p:sp>
      <p:sp>
        <p:nvSpPr>
          <p:cNvPr id="7" name="Oval 6">
            <a:extLst>
              <a:ext uri="{FF2B5EF4-FFF2-40B4-BE49-F238E27FC236}">
                <a16:creationId xmlns:a16="http://schemas.microsoft.com/office/drawing/2014/main" id="{59D12679-30EC-0149-C9BB-A42B4BEABBE5}"/>
              </a:ext>
            </a:extLst>
          </p:cNvPr>
          <p:cNvSpPr/>
          <p:nvPr/>
        </p:nvSpPr>
        <p:spPr>
          <a:xfrm>
            <a:off x="5910221" y="2341567"/>
            <a:ext cx="1517991" cy="2270589"/>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562947-5A15-3BC0-8D9E-A33C44A2FD1E}"/>
              </a:ext>
            </a:extLst>
          </p:cNvPr>
          <p:cNvSpPr txBox="1"/>
          <p:nvPr/>
        </p:nvSpPr>
        <p:spPr>
          <a:xfrm>
            <a:off x="1952053" y="1529797"/>
            <a:ext cx="2062296" cy="338554"/>
          </a:xfrm>
          <a:prstGeom prst="rect">
            <a:avLst/>
          </a:prstGeom>
          <a:noFill/>
        </p:spPr>
        <p:txBody>
          <a:bodyPr wrap="none" rtlCol="0">
            <a:spAutoFit/>
          </a:bodyPr>
          <a:lstStyle/>
          <a:p>
            <a:r>
              <a:rPr lang="en-US" sz="1600">
                <a:latin typeface="Bierstadt" panose="020B0004020202020204" pitchFamily="34" charset="0"/>
              </a:rPr>
              <a:t>Log</a:t>
            </a:r>
            <a:r>
              <a:rPr lang="en-US" sz="1200">
                <a:latin typeface="Bierstadt" panose="020B0004020202020204" pitchFamily="34" charset="0"/>
              </a:rPr>
              <a:t>2</a:t>
            </a:r>
            <a:r>
              <a:rPr lang="en-US" sz="1600">
                <a:latin typeface="Bierstadt" panose="020B0004020202020204" pitchFamily="34" charset="0"/>
              </a:rPr>
              <a:t>(</a:t>
            </a:r>
            <a:r>
              <a:rPr lang="en-US" sz="1600" b="1">
                <a:solidFill>
                  <a:srgbClr val="4285F4"/>
                </a:solidFill>
                <a:latin typeface="Bierstadt" panose="020B0004020202020204" pitchFamily="34" charset="0"/>
              </a:rPr>
              <a:t>TPM+1</a:t>
            </a:r>
            <a:r>
              <a:rPr lang="en-US" sz="1600">
                <a:latin typeface="Bierstadt" panose="020B0004020202020204" pitchFamily="34" charset="0"/>
              </a:rPr>
              <a:t>/</a:t>
            </a:r>
            <a:r>
              <a:rPr lang="en-US" sz="1600" b="1">
                <a:solidFill>
                  <a:schemeClr val="accent5"/>
                </a:solidFill>
                <a:latin typeface="Bierstadt" panose="020B0004020202020204" pitchFamily="34" charset="0"/>
              </a:rPr>
              <a:t>TPM+1</a:t>
            </a:r>
            <a:r>
              <a:rPr lang="en-US" sz="1600">
                <a:latin typeface="Bierstadt" panose="020B0004020202020204" pitchFamily="34" charset="0"/>
              </a:rPr>
              <a:t>)</a:t>
            </a:r>
          </a:p>
        </p:txBody>
      </p:sp>
    </p:spTree>
    <p:extLst>
      <p:ext uri="{BB962C8B-B14F-4D97-AF65-F5344CB8AC3E}">
        <p14:creationId xmlns:p14="http://schemas.microsoft.com/office/powerpoint/2010/main" val="3792913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0"/>
          <p:cNvSpPr txBox="1">
            <a:spLocks noGrp="1"/>
          </p:cNvSpPr>
          <p:nvPr>
            <p:ph type="title"/>
          </p:nvPr>
        </p:nvSpPr>
        <p:spPr>
          <a:prstGeom prst="rect">
            <a:avLst/>
          </a:prstGeom>
        </p:spPr>
        <p:txBody>
          <a:bodyPr spcFirstLastPara="1" wrap="square" lIns="25400" tIns="25400" rIns="25400" bIns="25400" anchor="t" anchorCtr="0">
            <a:normAutofit/>
          </a:bodyPr>
          <a:lstStyle/>
          <a:p>
            <a:r>
              <a:rPr lang="en" sz="4000" b="0">
                <a:latin typeface="Bierstadt"/>
              </a:rPr>
              <a:t>Differential perturbation using </a:t>
            </a:r>
            <a:r>
              <a:rPr lang="en" sz="4000" b="1">
                <a:latin typeface="Bierstadt"/>
              </a:rPr>
              <a:t>T-test</a:t>
            </a:r>
            <a:endParaRPr lang="en-US" sz="4000" b="1">
              <a:latin typeface="Bierstadt"/>
            </a:endParaRPr>
          </a:p>
        </p:txBody>
      </p:sp>
      <p:sp>
        <p:nvSpPr>
          <p:cNvPr id="2" name="Slide Number Placeholder 1">
            <a:extLst>
              <a:ext uri="{FF2B5EF4-FFF2-40B4-BE49-F238E27FC236}">
                <a16:creationId xmlns:a16="http://schemas.microsoft.com/office/drawing/2014/main" id="{BEC7B5CF-2426-4E2A-9A5B-373F3EC50CC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165</a:t>
            </a:fld>
            <a:endParaRPr lang="en" sz="933">
              <a:solidFill>
                <a:srgbClr val="000000"/>
              </a:solidFill>
              <a:latin typeface="Helvetica Neue"/>
              <a:ea typeface="Helvetica Neue"/>
              <a:cs typeface="Helvetica Neue"/>
              <a:sym typeface="Helvetica Neue"/>
            </a:endParaRPr>
          </a:p>
        </p:txBody>
      </p:sp>
      <p:sp>
        <p:nvSpPr>
          <p:cNvPr id="30" name="Google Shape;890;p101">
            <a:extLst>
              <a:ext uri="{FF2B5EF4-FFF2-40B4-BE49-F238E27FC236}">
                <a16:creationId xmlns:a16="http://schemas.microsoft.com/office/drawing/2014/main" id="{C225D572-084B-72C4-6613-2E946D0DCD3A}"/>
              </a:ext>
            </a:extLst>
          </p:cNvPr>
          <p:cNvSpPr/>
          <p:nvPr/>
        </p:nvSpPr>
        <p:spPr>
          <a:xfrm rot="10800000">
            <a:off x="4776879" y="2535536"/>
            <a:ext cx="2583323" cy="402681"/>
          </a:xfrm>
          <a:custGeom>
            <a:avLst/>
            <a:gdLst/>
            <a:ahLst/>
            <a:cxnLst/>
            <a:rect l="l" t="t" r="r" b="b"/>
            <a:pathLst>
              <a:path w="31351" h="34486" extrusionOk="0">
                <a:moveTo>
                  <a:pt x="0" y="0"/>
                </a:moveTo>
                <a:cubicBezTo>
                  <a:pt x="2578" y="5748"/>
                  <a:pt x="10241" y="34486"/>
                  <a:pt x="15466" y="34486"/>
                </a:cubicBezTo>
                <a:cubicBezTo>
                  <a:pt x="20691" y="34486"/>
                  <a:pt x="28704" y="5748"/>
                  <a:pt x="31351" y="0"/>
                </a:cubicBezTo>
              </a:path>
            </a:pathLst>
          </a:custGeom>
          <a:solidFill>
            <a:schemeClr val="lt2"/>
          </a:solidFill>
          <a:ln w="9525" cap="flat" cmpd="sng">
            <a:solidFill>
              <a:schemeClr val="dk2"/>
            </a:solidFill>
            <a:prstDash val="solid"/>
            <a:round/>
            <a:headEnd type="none" w="med" len="med"/>
            <a:tailEnd type="none" w="med" len="med"/>
          </a:ln>
        </p:spPr>
      </p:sp>
      <p:sp>
        <p:nvSpPr>
          <p:cNvPr id="31" name="Google Shape;891;p101">
            <a:extLst>
              <a:ext uri="{FF2B5EF4-FFF2-40B4-BE49-F238E27FC236}">
                <a16:creationId xmlns:a16="http://schemas.microsoft.com/office/drawing/2014/main" id="{AAC94354-1F72-3AFF-21B3-2FD405EFF06A}"/>
              </a:ext>
            </a:extLst>
          </p:cNvPr>
          <p:cNvSpPr/>
          <p:nvPr/>
        </p:nvSpPr>
        <p:spPr>
          <a:xfrm rot="10800000">
            <a:off x="4743736" y="2056963"/>
            <a:ext cx="1045033" cy="880657"/>
          </a:xfrm>
          <a:custGeom>
            <a:avLst/>
            <a:gdLst/>
            <a:ahLst/>
            <a:cxnLst/>
            <a:rect l="l" t="t" r="r" b="b"/>
            <a:pathLst>
              <a:path w="31351" h="34486" extrusionOk="0">
                <a:moveTo>
                  <a:pt x="0" y="0"/>
                </a:moveTo>
                <a:cubicBezTo>
                  <a:pt x="2578" y="5748"/>
                  <a:pt x="10241" y="34486"/>
                  <a:pt x="15466" y="34486"/>
                </a:cubicBezTo>
                <a:cubicBezTo>
                  <a:pt x="20691" y="34486"/>
                  <a:pt x="28704" y="5748"/>
                  <a:pt x="31351" y="0"/>
                </a:cubicBezTo>
              </a:path>
            </a:pathLst>
          </a:custGeom>
          <a:solidFill>
            <a:srgbClr val="FF644E">
              <a:alpha val="23460"/>
            </a:srgbClr>
          </a:solidFill>
          <a:ln w="9525" cap="flat" cmpd="sng">
            <a:solidFill>
              <a:schemeClr val="accent5"/>
            </a:solidFill>
            <a:prstDash val="solid"/>
            <a:round/>
            <a:headEnd type="none" w="med" len="med"/>
            <a:tailEnd type="none" w="med" len="med"/>
          </a:ln>
        </p:spPr>
      </p:sp>
      <p:cxnSp>
        <p:nvCxnSpPr>
          <p:cNvPr id="32" name="Google Shape;892;p101">
            <a:extLst>
              <a:ext uri="{FF2B5EF4-FFF2-40B4-BE49-F238E27FC236}">
                <a16:creationId xmlns:a16="http://schemas.microsoft.com/office/drawing/2014/main" id="{A53D5D60-4544-5F60-AD02-F8E0F46BBF34}"/>
              </a:ext>
            </a:extLst>
          </p:cNvPr>
          <p:cNvCxnSpPr/>
          <p:nvPr/>
        </p:nvCxnSpPr>
        <p:spPr>
          <a:xfrm>
            <a:off x="4614791" y="2978498"/>
            <a:ext cx="3010400" cy="0"/>
          </a:xfrm>
          <a:prstGeom prst="straightConnector1">
            <a:avLst/>
          </a:prstGeom>
          <a:noFill/>
          <a:ln w="19050" cap="flat" cmpd="sng">
            <a:solidFill>
              <a:schemeClr val="dk2"/>
            </a:solidFill>
            <a:prstDash val="solid"/>
            <a:round/>
            <a:headEnd type="none" w="med" len="med"/>
            <a:tailEnd type="triangle" w="med" len="med"/>
          </a:ln>
        </p:spPr>
      </p:cxnSp>
      <p:sp>
        <p:nvSpPr>
          <p:cNvPr id="33" name="Google Shape;893;p101">
            <a:extLst>
              <a:ext uri="{FF2B5EF4-FFF2-40B4-BE49-F238E27FC236}">
                <a16:creationId xmlns:a16="http://schemas.microsoft.com/office/drawing/2014/main" id="{334D0608-482F-A217-2BA5-6478CB0B057C}"/>
              </a:ext>
            </a:extLst>
          </p:cNvPr>
          <p:cNvSpPr txBox="1"/>
          <p:nvPr/>
        </p:nvSpPr>
        <p:spPr>
          <a:xfrm>
            <a:off x="4290591" y="2991950"/>
            <a:ext cx="3658800" cy="615513"/>
          </a:xfrm>
          <a:prstGeom prst="rect">
            <a:avLst/>
          </a:prstGeom>
          <a:noFill/>
          <a:ln>
            <a:noFill/>
          </a:ln>
        </p:spPr>
        <p:txBody>
          <a:bodyPr spcFirstLastPara="1" wrap="square" lIns="121900" tIns="121900" rIns="121900" bIns="121900" anchor="t" anchorCtr="0">
            <a:spAutoFit/>
          </a:bodyPr>
          <a:lstStyle/>
          <a:p>
            <a:pPr algn="ctr"/>
            <a:r>
              <a:rPr lang="en" sz="1200" b="1">
                <a:solidFill>
                  <a:srgbClr val="333333"/>
                </a:solidFill>
                <a:latin typeface="Helvetica Neue"/>
                <a:ea typeface="Helvetica Neue"/>
                <a:cs typeface="Helvetica Neue"/>
                <a:sym typeface="Helvetica Neue"/>
              </a:rPr>
              <a:t>Number of transcripts</a:t>
            </a:r>
            <a:endParaRPr sz="1200" b="1">
              <a:solidFill>
                <a:srgbClr val="333333"/>
              </a:solidFill>
              <a:latin typeface="Helvetica Neue"/>
              <a:ea typeface="Helvetica Neue"/>
              <a:cs typeface="Helvetica Neue"/>
              <a:sym typeface="Helvetica Neue"/>
            </a:endParaRPr>
          </a:p>
          <a:p>
            <a:pPr algn="ctr"/>
            <a:r>
              <a:rPr lang="en" sz="1200" b="1">
                <a:solidFill>
                  <a:srgbClr val="333333"/>
                </a:solidFill>
                <a:latin typeface="Helvetica Neue"/>
                <a:ea typeface="Helvetica Neue"/>
                <a:cs typeface="Helvetica Neue"/>
                <a:sym typeface="Helvetica Neue"/>
              </a:rPr>
              <a:t>per cell</a:t>
            </a:r>
            <a:endParaRPr sz="1200" b="1">
              <a:solidFill>
                <a:srgbClr val="333333"/>
              </a:solidFill>
              <a:latin typeface="Helvetica Neue"/>
              <a:ea typeface="Helvetica Neue"/>
              <a:cs typeface="Helvetica Neue"/>
              <a:sym typeface="Helvetica Neue"/>
            </a:endParaRPr>
          </a:p>
        </p:txBody>
      </p:sp>
      <p:sp>
        <p:nvSpPr>
          <p:cNvPr id="34" name="Google Shape;894;p101">
            <a:extLst>
              <a:ext uri="{FF2B5EF4-FFF2-40B4-BE49-F238E27FC236}">
                <a16:creationId xmlns:a16="http://schemas.microsoft.com/office/drawing/2014/main" id="{7A35E5C6-7F2E-D0E3-58A6-160B07B73051}"/>
              </a:ext>
            </a:extLst>
          </p:cNvPr>
          <p:cNvSpPr txBox="1"/>
          <p:nvPr/>
        </p:nvSpPr>
        <p:spPr>
          <a:xfrm>
            <a:off x="1882385" y="1529025"/>
            <a:ext cx="1173480" cy="635968"/>
          </a:xfrm>
          <a:prstGeom prst="rect">
            <a:avLst/>
          </a:prstGeom>
          <a:noFill/>
          <a:ln>
            <a:noFill/>
          </a:ln>
        </p:spPr>
        <p:txBody>
          <a:bodyPr spcFirstLastPara="1" wrap="square" lIns="121900" tIns="121900" rIns="121900" bIns="121900" anchor="t" anchorCtr="0">
            <a:spAutoFit/>
          </a:bodyPr>
          <a:lstStyle/>
          <a:p>
            <a:r>
              <a:rPr lang="en" sz="2500" b="1">
                <a:solidFill>
                  <a:schemeClr val="accent1"/>
                </a:solidFill>
                <a:latin typeface="Bierstadt"/>
                <a:ea typeface="Helvetica Neue"/>
                <a:cs typeface="Helvetica Neue"/>
                <a:sym typeface="Helvetica Neue"/>
              </a:rPr>
              <a:t>T-test</a:t>
            </a:r>
            <a:endParaRPr lang="en-US" sz="2500" b="1">
              <a:solidFill>
                <a:schemeClr val="accent1"/>
              </a:solidFill>
              <a:latin typeface="Bierstadt"/>
              <a:ea typeface="Helvetica Neue"/>
              <a:cs typeface="Helvetica Neue"/>
            </a:endParaRPr>
          </a:p>
        </p:txBody>
      </p:sp>
      <p:pic>
        <p:nvPicPr>
          <p:cNvPr id="35" name="Google Shape;895;p101">
            <a:extLst>
              <a:ext uri="{FF2B5EF4-FFF2-40B4-BE49-F238E27FC236}">
                <a16:creationId xmlns:a16="http://schemas.microsoft.com/office/drawing/2014/main" id="{02E49EB8-A7A8-B00A-9A07-B92CCC5869F4}"/>
              </a:ext>
            </a:extLst>
          </p:cNvPr>
          <p:cNvPicPr preferRelativeResize="0"/>
          <p:nvPr/>
        </p:nvPicPr>
        <p:blipFill>
          <a:blip r:embed="rId3">
            <a:alphaModFix/>
          </a:blip>
          <a:stretch>
            <a:fillRect/>
          </a:stretch>
        </p:blipFill>
        <p:spPr>
          <a:xfrm>
            <a:off x="554169" y="2370475"/>
            <a:ext cx="3354767" cy="1505948"/>
          </a:xfrm>
          <a:prstGeom prst="rect">
            <a:avLst/>
          </a:prstGeom>
          <a:noFill/>
          <a:ln>
            <a:noFill/>
          </a:ln>
        </p:spPr>
      </p:pic>
      <p:sp>
        <p:nvSpPr>
          <p:cNvPr id="36" name="Google Shape;896;p101">
            <a:extLst>
              <a:ext uri="{FF2B5EF4-FFF2-40B4-BE49-F238E27FC236}">
                <a16:creationId xmlns:a16="http://schemas.microsoft.com/office/drawing/2014/main" id="{6AAB9962-0F55-4D2F-7F81-1AD89179DB3E}"/>
              </a:ext>
            </a:extLst>
          </p:cNvPr>
          <p:cNvSpPr/>
          <p:nvPr/>
        </p:nvSpPr>
        <p:spPr>
          <a:xfrm>
            <a:off x="2469125" y="2420114"/>
            <a:ext cx="313600" cy="255600"/>
          </a:xfrm>
          <a:prstGeom prst="rect">
            <a:avLst/>
          </a:prstGeom>
          <a:solidFill>
            <a:srgbClr val="FF644E">
              <a:alpha val="23460"/>
            </a:srgbClr>
          </a:solidFill>
          <a:ln>
            <a:noFill/>
          </a:ln>
        </p:spPr>
        <p:txBody>
          <a:bodyPr spcFirstLastPara="1" wrap="square" lIns="121900" tIns="121900" rIns="121900" bIns="121900" anchor="ctr" anchorCtr="0">
            <a:noAutofit/>
          </a:bodyPr>
          <a:lstStyle/>
          <a:p>
            <a:endParaRPr sz="2533"/>
          </a:p>
        </p:txBody>
      </p:sp>
      <p:sp>
        <p:nvSpPr>
          <p:cNvPr id="37" name="Google Shape;897;p101">
            <a:extLst>
              <a:ext uri="{FF2B5EF4-FFF2-40B4-BE49-F238E27FC236}">
                <a16:creationId xmlns:a16="http://schemas.microsoft.com/office/drawing/2014/main" id="{F46403B8-1760-8C7D-83AC-729ABB154ED7}"/>
              </a:ext>
            </a:extLst>
          </p:cNvPr>
          <p:cNvSpPr/>
          <p:nvPr/>
        </p:nvSpPr>
        <p:spPr>
          <a:xfrm>
            <a:off x="2700192" y="2995648"/>
            <a:ext cx="805200" cy="880800"/>
          </a:xfrm>
          <a:prstGeom prst="rect">
            <a:avLst/>
          </a:prstGeom>
          <a:solidFill>
            <a:srgbClr val="FF644E">
              <a:alpha val="23460"/>
            </a:srgbClr>
          </a:solidFill>
          <a:ln>
            <a:noFill/>
          </a:ln>
        </p:spPr>
        <p:txBody>
          <a:bodyPr spcFirstLastPara="1" wrap="square" lIns="121900" tIns="121900" rIns="121900" bIns="121900" anchor="ctr" anchorCtr="0">
            <a:noAutofit/>
          </a:bodyPr>
          <a:lstStyle/>
          <a:p>
            <a:endParaRPr sz="2533"/>
          </a:p>
        </p:txBody>
      </p:sp>
      <p:sp>
        <p:nvSpPr>
          <p:cNvPr id="38" name="Google Shape;898;p101">
            <a:extLst>
              <a:ext uri="{FF2B5EF4-FFF2-40B4-BE49-F238E27FC236}">
                <a16:creationId xmlns:a16="http://schemas.microsoft.com/office/drawing/2014/main" id="{37A6AC3D-0FB3-3A1C-82E2-5F238C3C62C6}"/>
              </a:ext>
            </a:extLst>
          </p:cNvPr>
          <p:cNvSpPr/>
          <p:nvPr/>
        </p:nvSpPr>
        <p:spPr>
          <a:xfrm>
            <a:off x="1933825" y="2420114"/>
            <a:ext cx="313600" cy="255600"/>
          </a:xfrm>
          <a:prstGeom prst="rect">
            <a:avLst/>
          </a:prstGeom>
          <a:solidFill>
            <a:srgbClr val="838383">
              <a:alpha val="23460"/>
            </a:srgbClr>
          </a:solidFill>
          <a:ln>
            <a:noFill/>
          </a:ln>
        </p:spPr>
        <p:txBody>
          <a:bodyPr spcFirstLastPara="1" wrap="square" lIns="121900" tIns="121900" rIns="121900" bIns="121900" anchor="ctr" anchorCtr="0">
            <a:noAutofit/>
          </a:bodyPr>
          <a:lstStyle/>
          <a:p>
            <a:endParaRPr sz="2533"/>
          </a:p>
        </p:txBody>
      </p:sp>
      <p:sp>
        <p:nvSpPr>
          <p:cNvPr id="39" name="Google Shape;899;p101">
            <a:extLst>
              <a:ext uri="{FF2B5EF4-FFF2-40B4-BE49-F238E27FC236}">
                <a16:creationId xmlns:a16="http://schemas.microsoft.com/office/drawing/2014/main" id="{ECEF45D2-5751-7A52-9EF1-C74987141D89}"/>
              </a:ext>
            </a:extLst>
          </p:cNvPr>
          <p:cNvSpPr/>
          <p:nvPr/>
        </p:nvSpPr>
        <p:spPr>
          <a:xfrm>
            <a:off x="1489125" y="2995714"/>
            <a:ext cx="729200" cy="880800"/>
          </a:xfrm>
          <a:prstGeom prst="rect">
            <a:avLst/>
          </a:prstGeom>
          <a:solidFill>
            <a:srgbClr val="838383">
              <a:alpha val="23460"/>
            </a:srgbClr>
          </a:solidFill>
          <a:ln>
            <a:noFill/>
          </a:ln>
        </p:spPr>
        <p:txBody>
          <a:bodyPr spcFirstLastPara="1" wrap="square" lIns="121900" tIns="121900" rIns="121900" bIns="121900" anchor="ctr" anchorCtr="0">
            <a:noAutofit/>
          </a:bodyPr>
          <a:lstStyle/>
          <a:p>
            <a:endParaRPr sz="2533"/>
          </a:p>
        </p:txBody>
      </p:sp>
      <p:sp>
        <p:nvSpPr>
          <p:cNvPr id="40" name="Google Shape;900;p101">
            <a:extLst>
              <a:ext uri="{FF2B5EF4-FFF2-40B4-BE49-F238E27FC236}">
                <a16:creationId xmlns:a16="http://schemas.microsoft.com/office/drawing/2014/main" id="{B4F70773-403D-D62E-1949-2E779A0DA891}"/>
              </a:ext>
            </a:extLst>
          </p:cNvPr>
          <p:cNvSpPr txBox="1"/>
          <p:nvPr/>
        </p:nvSpPr>
        <p:spPr>
          <a:xfrm>
            <a:off x="915657" y="4792417"/>
            <a:ext cx="2763961" cy="984845"/>
          </a:xfrm>
          <a:prstGeom prst="rect">
            <a:avLst/>
          </a:prstGeom>
          <a:noFill/>
          <a:ln>
            <a:noFill/>
          </a:ln>
        </p:spPr>
        <p:txBody>
          <a:bodyPr spcFirstLastPara="1" wrap="square" lIns="121900" tIns="121900" rIns="121900" bIns="121900" anchor="t" anchorCtr="0">
            <a:spAutoFit/>
          </a:bodyPr>
          <a:lstStyle/>
          <a:p>
            <a:r>
              <a:rPr lang="en" sz="1600">
                <a:solidFill>
                  <a:schemeClr val="tx1">
                    <a:lumMod val="50000"/>
                  </a:schemeClr>
                </a:solidFill>
                <a:latin typeface="Bierstadt" panose="020B0004020202020204" pitchFamily="34" charset="0"/>
                <a:ea typeface="Helvetica Neue"/>
                <a:cs typeface="Helvetica Neue"/>
                <a:sym typeface="Helvetica Neue"/>
              </a:rPr>
              <a:t>X</a:t>
            </a:r>
            <a:r>
              <a:rPr lang="en" sz="1600">
                <a:latin typeface="Bierstadt" panose="020B0004020202020204" pitchFamily="34" charset="0"/>
                <a:ea typeface="Helvetica Neue"/>
                <a:cs typeface="Helvetica Neue"/>
                <a:sym typeface="Helvetica Neue"/>
              </a:rPr>
              <a:t>= Mean counts </a:t>
            </a:r>
            <a:endParaRPr sz="1600">
              <a:latin typeface="Bierstadt" panose="020B0004020202020204" pitchFamily="34" charset="0"/>
              <a:ea typeface="Helvetica Neue"/>
              <a:cs typeface="Helvetica Neue"/>
              <a:sym typeface="Helvetica Neue"/>
            </a:endParaRPr>
          </a:p>
          <a:p>
            <a:r>
              <a:rPr lang="en" sz="1600">
                <a:solidFill>
                  <a:schemeClr val="tx1">
                    <a:lumMod val="50000"/>
                  </a:schemeClr>
                </a:solidFill>
                <a:latin typeface="Bierstadt" panose="020B0004020202020204" pitchFamily="34" charset="0"/>
                <a:ea typeface="Helvetica Neue"/>
                <a:cs typeface="Helvetica Neue"/>
                <a:sym typeface="Helvetica Neue"/>
              </a:rPr>
              <a:t>S</a:t>
            </a:r>
            <a:r>
              <a:rPr lang="en" sz="1600">
                <a:latin typeface="Bierstadt" panose="020B0004020202020204" pitchFamily="34" charset="0"/>
                <a:ea typeface="Helvetica Neue"/>
                <a:cs typeface="Helvetica Neue"/>
                <a:sym typeface="Helvetica Neue"/>
              </a:rPr>
              <a:t>= Count standard deviation </a:t>
            </a:r>
            <a:endParaRPr sz="1600">
              <a:latin typeface="Bierstadt" panose="020B0004020202020204" pitchFamily="34" charset="0"/>
              <a:ea typeface="Helvetica Neue"/>
              <a:cs typeface="Helvetica Neue"/>
              <a:sym typeface="Helvetica Neue"/>
            </a:endParaRPr>
          </a:p>
          <a:p>
            <a:r>
              <a:rPr lang="en" sz="1600">
                <a:solidFill>
                  <a:schemeClr val="tx1">
                    <a:lumMod val="50000"/>
                  </a:schemeClr>
                </a:solidFill>
                <a:latin typeface="Bierstadt" panose="020B0004020202020204" pitchFamily="34" charset="0"/>
                <a:ea typeface="Helvetica Neue"/>
                <a:cs typeface="Helvetica Neue"/>
                <a:sym typeface="Helvetica Neue"/>
              </a:rPr>
              <a:t>n</a:t>
            </a:r>
            <a:r>
              <a:rPr lang="en" sz="1600">
                <a:latin typeface="Bierstadt" panose="020B0004020202020204" pitchFamily="34" charset="0"/>
                <a:ea typeface="Helvetica Neue"/>
                <a:cs typeface="Helvetica Neue"/>
                <a:sym typeface="Helvetica Neue"/>
              </a:rPr>
              <a:t>= Total number of cells</a:t>
            </a:r>
            <a:endParaRPr sz="1600">
              <a:latin typeface="Bierstadt" panose="020B0004020202020204" pitchFamily="34" charset="0"/>
              <a:ea typeface="Helvetica Neue"/>
              <a:cs typeface="Helvetica Neue"/>
              <a:sym typeface="Helvetica Neue"/>
            </a:endParaRPr>
          </a:p>
        </p:txBody>
      </p:sp>
      <p:sp>
        <p:nvSpPr>
          <p:cNvPr id="41" name="Google Shape;901;p101">
            <a:extLst>
              <a:ext uri="{FF2B5EF4-FFF2-40B4-BE49-F238E27FC236}">
                <a16:creationId xmlns:a16="http://schemas.microsoft.com/office/drawing/2014/main" id="{D407A599-E030-D81B-CCB1-326C77C44ECD}"/>
              </a:ext>
            </a:extLst>
          </p:cNvPr>
          <p:cNvSpPr txBox="1"/>
          <p:nvPr/>
        </p:nvSpPr>
        <p:spPr>
          <a:xfrm>
            <a:off x="3767797" y="4790592"/>
            <a:ext cx="4967600" cy="738623"/>
          </a:xfrm>
          <a:prstGeom prst="rect">
            <a:avLst/>
          </a:prstGeom>
          <a:noFill/>
          <a:ln>
            <a:noFill/>
          </a:ln>
        </p:spPr>
        <p:txBody>
          <a:bodyPr spcFirstLastPara="1" wrap="square" lIns="121900" tIns="121900" rIns="121900" bIns="121900" anchor="t" anchorCtr="0">
            <a:spAutoFit/>
          </a:bodyPr>
          <a:lstStyle/>
          <a:p>
            <a:pPr algn="ctr"/>
            <a:r>
              <a:rPr lang="en" sz="1600">
                <a:solidFill>
                  <a:schemeClr val="tx1">
                    <a:lumMod val="50000"/>
                  </a:schemeClr>
                </a:solidFill>
                <a:latin typeface="Bierstadt" panose="020B0004020202020204" pitchFamily="34" charset="0"/>
                <a:ea typeface="Helvetica Neue"/>
                <a:cs typeface="Helvetica Neue"/>
                <a:sym typeface="Helvetica Neue"/>
              </a:rPr>
              <a:t>Can the difference between the mean counts be higher than the expected standard deviation? </a:t>
            </a:r>
            <a:endParaRPr sz="1600">
              <a:solidFill>
                <a:schemeClr val="tx1">
                  <a:lumMod val="50000"/>
                </a:schemeClr>
              </a:solidFill>
              <a:latin typeface="Bierstadt" panose="020B0004020202020204" pitchFamily="34" charset="0"/>
              <a:ea typeface="Helvetica Neue"/>
              <a:cs typeface="Helvetica Neue"/>
              <a:sym typeface="Helvetica Neue"/>
            </a:endParaRPr>
          </a:p>
        </p:txBody>
      </p:sp>
      <p:sp>
        <p:nvSpPr>
          <p:cNvPr id="42" name="Google Shape;902;p101">
            <a:extLst>
              <a:ext uri="{FF2B5EF4-FFF2-40B4-BE49-F238E27FC236}">
                <a16:creationId xmlns:a16="http://schemas.microsoft.com/office/drawing/2014/main" id="{DDE7A597-E186-1D65-555A-6C89D6DD47A5}"/>
              </a:ext>
            </a:extLst>
          </p:cNvPr>
          <p:cNvSpPr txBox="1"/>
          <p:nvPr/>
        </p:nvSpPr>
        <p:spPr>
          <a:xfrm>
            <a:off x="8527382" y="1503571"/>
            <a:ext cx="4012800" cy="635968"/>
          </a:xfrm>
          <a:prstGeom prst="rect">
            <a:avLst/>
          </a:prstGeom>
          <a:noFill/>
          <a:ln>
            <a:noFill/>
          </a:ln>
        </p:spPr>
        <p:txBody>
          <a:bodyPr spcFirstLastPara="1" wrap="square" lIns="121900" tIns="121900" rIns="121900" bIns="121900" anchor="t" anchorCtr="0">
            <a:spAutoFit/>
          </a:bodyPr>
          <a:lstStyle/>
          <a:p>
            <a:r>
              <a:rPr lang="en" sz="2533" b="1">
                <a:solidFill>
                  <a:schemeClr val="accent1"/>
                </a:solidFill>
                <a:latin typeface="Helvetica Neue"/>
                <a:ea typeface="Helvetica Neue"/>
                <a:cs typeface="Helvetica Neue"/>
                <a:sym typeface="Helvetica Neue"/>
              </a:rPr>
              <a:t>PRO </a:t>
            </a:r>
            <a:r>
              <a:rPr lang="en" sz="2533">
                <a:latin typeface="Helvetica Neue"/>
                <a:ea typeface="Helvetica Neue"/>
                <a:cs typeface="Helvetica Neue"/>
                <a:sym typeface="Helvetica Neue"/>
              </a:rPr>
              <a:t>          </a:t>
            </a:r>
            <a:r>
              <a:rPr lang="en" sz="2533" b="1">
                <a:solidFill>
                  <a:schemeClr val="accent5"/>
                </a:solidFill>
                <a:latin typeface="Helvetica Neue"/>
                <a:ea typeface="Helvetica Neue"/>
                <a:cs typeface="Helvetica Neue"/>
                <a:sym typeface="Helvetica Neue"/>
              </a:rPr>
              <a:t>CONS</a:t>
            </a:r>
            <a:endParaRPr sz="2533" b="1">
              <a:solidFill>
                <a:schemeClr val="accent5"/>
              </a:solidFill>
              <a:latin typeface="Helvetica Neue"/>
              <a:ea typeface="Helvetica Neue"/>
              <a:cs typeface="Helvetica Neue"/>
              <a:sym typeface="Helvetica Neue"/>
            </a:endParaRPr>
          </a:p>
        </p:txBody>
      </p:sp>
      <p:sp>
        <p:nvSpPr>
          <p:cNvPr id="43" name="Google Shape;903;p101">
            <a:extLst>
              <a:ext uri="{FF2B5EF4-FFF2-40B4-BE49-F238E27FC236}">
                <a16:creationId xmlns:a16="http://schemas.microsoft.com/office/drawing/2014/main" id="{DDE297FB-3E52-016D-76E2-0A8A7A69EACF}"/>
              </a:ext>
            </a:extLst>
          </p:cNvPr>
          <p:cNvSpPr txBox="1"/>
          <p:nvPr/>
        </p:nvSpPr>
        <p:spPr>
          <a:xfrm>
            <a:off x="7858382" y="2037171"/>
            <a:ext cx="1830800" cy="615513"/>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Bierstadt" panose="020B0004020202020204" pitchFamily="34" charset="0"/>
                <a:ea typeface="Helvetica Neue"/>
                <a:cs typeface="Helvetica Neue"/>
                <a:sym typeface="Helvetica Neue"/>
              </a:rPr>
              <a:t>Easy to perform</a:t>
            </a:r>
            <a:endParaRPr sz="1200">
              <a:latin typeface="Bierstadt" panose="020B0004020202020204" pitchFamily="34" charset="0"/>
              <a:ea typeface="Helvetica Neue"/>
              <a:cs typeface="Helvetica Neue"/>
              <a:sym typeface="Helvetica Neue"/>
            </a:endParaRPr>
          </a:p>
        </p:txBody>
      </p:sp>
      <p:sp>
        <p:nvSpPr>
          <p:cNvPr id="44" name="Google Shape;904;p101">
            <a:extLst>
              <a:ext uri="{FF2B5EF4-FFF2-40B4-BE49-F238E27FC236}">
                <a16:creationId xmlns:a16="http://schemas.microsoft.com/office/drawing/2014/main" id="{8A6ADD8B-71B3-2A0D-2F92-684D53225270}"/>
              </a:ext>
            </a:extLst>
          </p:cNvPr>
          <p:cNvSpPr txBox="1"/>
          <p:nvPr/>
        </p:nvSpPr>
        <p:spPr>
          <a:xfrm>
            <a:off x="9970516" y="2037172"/>
            <a:ext cx="1830800" cy="984845"/>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Helvetica Neue"/>
                <a:ea typeface="Helvetica Neue"/>
                <a:cs typeface="Helvetica Neue"/>
                <a:sym typeface="Helvetica Neue"/>
              </a:rPr>
              <a:t>Needs to assume </a:t>
            </a:r>
            <a:r>
              <a:rPr lang="en" sz="1200">
                <a:latin typeface="Bierstadt" panose="020B0004020202020204" pitchFamily="34" charset="0"/>
                <a:ea typeface="Helvetica Neue"/>
                <a:cs typeface="Helvetica Neue"/>
                <a:sym typeface="Helvetica Neue"/>
              </a:rPr>
              <a:t>normality</a:t>
            </a:r>
            <a:endParaRPr sz="1200">
              <a:latin typeface="Bierstadt" panose="020B0004020202020204" pitchFamily="34" charset="0"/>
              <a:ea typeface="Helvetica Neue"/>
              <a:cs typeface="Helvetica Neue"/>
              <a:sym typeface="Helvetica Neue"/>
            </a:endParaRPr>
          </a:p>
          <a:p>
            <a:endParaRPr sz="1200">
              <a:latin typeface="Helvetica Neue"/>
              <a:ea typeface="Helvetica Neue"/>
              <a:cs typeface="Helvetica Neue"/>
              <a:sym typeface="Helvetica Neue"/>
            </a:endParaRPr>
          </a:p>
        </p:txBody>
      </p:sp>
      <p:cxnSp>
        <p:nvCxnSpPr>
          <p:cNvPr id="45" name="Google Shape;905;p101">
            <a:extLst>
              <a:ext uri="{FF2B5EF4-FFF2-40B4-BE49-F238E27FC236}">
                <a16:creationId xmlns:a16="http://schemas.microsoft.com/office/drawing/2014/main" id="{D70CB21B-C7DD-7682-C25E-587EC9C719B1}"/>
              </a:ext>
            </a:extLst>
          </p:cNvPr>
          <p:cNvCxnSpPr>
            <a:cxnSpLocks/>
          </p:cNvCxnSpPr>
          <p:nvPr/>
        </p:nvCxnSpPr>
        <p:spPr>
          <a:xfrm>
            <a:off x="9779682" y="1503571"/>
            <a:ext cx="0" cy="3078019"/>
          </a:xfrm>
          <a:prstGeom prst="straightConnector1">
            <a:avLst/>
          </a:prstGeom>
          <a:noFill/>
          <a:ln w="9525" cap="flat" cmpd="sng">
            <a:solidFill>
              <a:schemeClr val="dk2"/>
            </a:solidFill>
            <a:prstDash val="dashDot"/>
            <a:round/>
            <a:headEnd type="none" w="med" len="med"/>
            <a:tailEnd type="none" w="med" len="med"/>
          </a:ln>
        </p:spPr>
      </p:cxnSp>
      <p:sp>
        <p:nvSpPr>
          <p:cNvPr id="46" name="Google Shape;906;p101">
            <a:extLst>
              <a:ext uri="{FF2B5EF4-FFF2-40B4-BE49-F238E27FC236}">
                <a16:creationId xmlns:a16="http://schemas.microsoft.com/office/drawing/2014/main" id="{B599EA51-587E-1389-2270-FB41B072B3C1}"/>
              </a:ext>
            </a:extLst>
          </p:cNvPr>
          <p:cNvSpPr txBox="1"/>
          <p:nvPr/>
        </p:nvSpPr>
        <p:spPr>
          <a:xfrm>
            <a:off x="9934882" y="2761572"/>
            <a:ext cx="1830800" cy="800179"/>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Helvetica Neue"/>
                <a:ea typeface="Helvetica Neue"/>
                <a:cs typeface="Helvetica Neue"/>
                <a:sym typeface="Helvetica Neue"/>
              </a:rPr>
              <a:t>Covariates are not used</a:t>
            </a:r>
            <a:endParaRPr sz="1200">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sp>
        <p:nvSpPr>
          <p:cNvPr id="47" name="Google Shape;907;p101">
            <a:extLst>
              <a:ext uri="{FF2B5EF4-FFF2-40B4-BE49-F238E27FC236}">
                <a16:creationId xmlns:a16="http://schemas.microsoft.com/office/drawing/2014/main" id="{95FE8624-80AD-C8BC-0AF5-B367BBCBB2EF}"/>
              </a:ext>
            </a:extLst>
          </p:cNvPr>
          <p:cNvSpPr txBox="1"/>
          <p:nvPr/>
        </p:nvSpPr>
        <p:spPr>
          <a:xfrm>
            <a:off x="9934882" y="3371171"/>
            <a:ext cx="1830800" cy="1210419"/>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Helvetica Neue"/>
                <a:ea typeface="Helvetica Neue"/>
                <a:cs typeface="Helvetica Neue"/>
                <a:sym typeface="Helvetica Neue"/>
              </a:rPr>
              <a:t>Count data is usually skewed - </a:t>
            </a:r>
            <a:r>
              <a:rPr lang="en" sz="733">
                <a:solidFill>
                  <a:srgbClr val="111111"/>
                </a:solidFill>
                <a:highlight>
                  <a:srgbClr val="FFFFFF"/>
                </a:highlight>
                <a:latin typeface="Helvetica Neue"/>
                <a:ea typeface="Helvetica Neue"/>
                <a:cs typeface="Helvetica Neue"/>
                <a:sym typeface="Helvetica Neue"/>
              </a:rPr>
              <a:t>many smaller values, few higher values</a:t>
            </a:r>
            <a:endParaRPr sz="533">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sp>
        <p:nvSpPr>
          <p:cNvPr id="54" name="TextBox 53">
            <a:extLst>
              <a:ext uri="{FF2B5EF4-FFF2-40B4-BE49-F238E27FC236}">
                <a16:creationId xmlns:a16="http://schemas.microsoft.com/office/drawing/2014/main" id="{9E70D5CC-0817-F3BF-0E1E-26BD7500DE99}"/>
              </a:ext>
            </a:extLst>
          </p:cNvPr>
          <p:cNvSpPr txBox="1"/>
          <p:nvPr/>
        </p:nvSpPr>
        <p:spPr>
          <a:xfrm>
            <a:off x="2571301" y="4043507"/>
            <a:ext cx="1240576" cy="276999"/>
          </a:xfrm>
          <a:prstGeom prst="rect">
            <a:avLst/>
          </a:prstGeom>
          <a:noFill/>
        </p:spPr>
        <p:txBody>
          <a:bodyPr wrap="square">
            <a:spAutoFit/>
          </a:bodyPr>
          <a:lstStyle/>
          <a:p>
            <a:r>
              <a:rPr lang="en" sz="1200">
                <a:solidFill>
                  <a:schemeClr val="accent5"/>
                </a:solidFill>
                <a:latin typeface="Bierstadt" panose="020B0004020202020204" pitchFamily="34" charset="0"/>
                <a:ea typeface="Helvetica Neue"/>
                <a:cs typeface="Helvetica Neue"/>
                <a:sym typeface="Helvetica Neue"/>
              </a:rPr>
              <a:t>Cell w/Guide</a:t>
            </a:r>
            <a:endParaRPr lang="en-US" sz="1200">
              <a:solidFill>
                <a:schemeClr val="accent5"/>
              </a:solidFill>
            </a:endParaRPr>
          </a:p>
        </p:txBody>
      </p:sp>
      <p:sp>
        <p:nvSpPr>
          <p:cNvPr id="55" name="TextBox 54">
            <a:extLst>
              <a:ext uri="{FF2B5EF4-FFF2-40B4-BE49-F238E27FC236}">
                <a16:creationId xmlns:a16="http://schemas.microsoft.com/office/drawing/2014/main" id="{FB372053-4391-6C18-2215-13E61BE0658D}"/>
              </a:ext>
            </a:extLst>
          </p:cNvPr>
          <p:cNvSpPr txBox="1"/>
          <p:nvPr/>
        </p:nvSpPr>
        <p:spPr>
          <a:xfrm>
            <a:off x="1175526" y="4005994"/>
            <a:ext cx="1240576" cy="461665"/>
          </a:xfrm>
          <a:prstGeom prst="rect">
            <a:avLst/>
          </a:prstGeom>
          <a:noFill/>
        </p:spPr>
        <p:txBody>
          <a:bodyPr wrap="square">
            <a:spAutoFit/>
          </a:bodyPr>
          <a:lstStyle/>
          <a:p>
            <a:pPr algn="ctr"/>
            <a:r>
              <a:rPr lang="en" sz="1200">
                <a:latin typeface="Bierstadt" panose="020B0004020202020204" pitchFamily="34" charset="0"/>
                <a:ea typeface="Helvetica Neue"/>
                <a:cs typeface="Helvetica Neue"/>
                <a:sym typeface="Helvetica Neue"/>
              </a:rPr>
              <a:t>Cell without Guide</a:t>
            </a:r>
            <a:endParaRPr lang="en-US" sz="1200"/>
          </a:p>
        </p:txBody>
      </p:sp>
    </p:spTree>
    <p:extLst>
      <p:ext uri="{BB962C8B-B14F-4D97-AF65-F5344CB8AC3E}">
        <p14:creationId xmlns:p14="http://schemas.microsoft.com/office/powerpoint/2010/main" val="24998025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7" name="Group 6">
            <a:extLst>
              <a:ext uri="{FF2B5EF4-FFF2-40B4-BE49-F238E27FC236}">
                <a16:creationId xmlns:a16="http://schemas.microsoft.com/office/drawing/2014/main" id="{5D19A830-CD76-4BD3-D888-891E4D8D3D6A}"/>
              </a:ext>
            </a:extLst>
          </p:cNvPr>
          <p:cNvGrpSpPr/>
          <p:nvPr/>
        </p:nvGrpSpPr>
        <p:grpSpPr>
          <a:xfrm>
            <a:off x="573989" y="2502134"/>
            <a:ext cx="4891235" cy="1565091"/>
            <a:chOff x="573990" y="2502135"/>
            <a:chExt cx="4469216" cy="1430054"/>
          </a:xfrm>
        </p:grpSpPr>
        <p:pic>
          <p:nvPicPr>
            <p:cNvPr id="6146" name="Picture 2" descr="Research – Welcome to Wei Li lab">
              <a:extLst>
                <a:ext uri="{FF2B5EF4-FFF2-40B4-BE49-F238E27FC236}">
                  <a16:creationId xmlns:a16="http://schemas.microsoft.com/office/drawing/2014/main" id="{A08380F5-8514-D587-CD8B-80D7F53F4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15" t="49278" r="-1174" b="30641"/>
            <a:stretch/>
          </p:blipFill>
          <p:spPr bwMode="auto">
            <a:xfrm>
              <a:off x="573990" y="2502135"/>
              <a:ext cx="4469216" cy="143005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5C1A3B45-6C01-336E-6519-04B0F149C671}"/>
                </a:ext>
              </a:extLst>
            </p:cNvPr>
            <p:cNvSpPr/>
            <p:nvPr/>
          </p:nvSpPr>
          <p:spPr>
            <a:xfrm>
              <a:off x="1205754" y="3595655"/>
              <a:ext cx="744992" cy="32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4" name="Google Shape;864;p100"/>
          <p:cNvSpPr txBox="1">
            <a:spLocks noGrp="1"/>
          </p:cNvSpPr>
          <p:nvPr>
            <p:ph type="title"/>
          </p:nvPr>
        </p:nvSpPr>
        <p:spPr>
          <a:prstGeom prst="rect">
            <a:avLst/>
          </a:prstGeom>
        </p:spPr>
        <p:txBody>
          <a:bodyPr spcFirstLastPara="1" wrap="square" lIns="25400" tIns="25400" rIns="25400" bIns="25400" anchor="t" anchorCtr="0">
            <a:normAutofit/>
          </a:bodyPr>
          <a:lstStyle/>
          <a:p>
            <a:r>
              <a:rPr lang="en" sz="4000" b="0">
                <a:latin typeface="Bierstadt"/>
              </a:rPr>
              <a:t>Differential perturbation using </a:t>
            </a:r>
            <a:r>
              <a:rPr lang="en-US" sz="4000" b="1">
                <a:latin typeface="Bierstadt"/>
              </a:rPr>
              <a:t>ScMAGeCK</a:t>
            </a:r>
          </a:p>
        </p:txBody>
      </p:sp>
      <p:sp>
        <p:nvSpPr>
          <p:cNvPr id="2" name="Slide Number Placeholder 1">
            <a:extLst>
              <a:ext uri="{FF2B5EF4-FFF2-40B4-BE49-F238E27FC236}">
                <a16:creationId xmlns:a16="http://schemas.microsoft.com/office/drawing/2014/main" id="{D5FD1F89-F8E8-4649-8945-53C4028D191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166</a:t>
            </a:fld>
            <a:endParaRPr lang="en" sz="933">
              <a:solidFill>
                <a:srgbClr val="000000"/>
              </a:solidFill>
              <a:latin typeface="Helvetica Neue"/>
              <a:ea typeface="Helvetica Neue"/>
              <a:cs typeface="Helvetica Neue"/>
              <a:sym typeface="Helvetica Neue"/>
            </a:endParaRPr>
          </a:p>
        </p:txBody>
      </p:sp>
      <p:sp>
        <p:nvSpPr>
          <p:cNvPr id="42" name="Google Shape;902;p101">
            <a:extLst>
              <a:ext uri="{FF2B5EF4-FFF2-40B4-BE49-F238E27FC236}">
                <a16:creationId xmlns:a16="http://schemas.microsoft.com/office/drawing/2014/main" id="{DDE7A597-E186-1D65-555A-6C89D6DD47A5}"/>
              </a:ext>
            </a:extLst>
          </p:cNvPr>
          <p:cNvSpPr txBox="1"/>
          <p:nvPr/>
        </p:nvSpPr>
        <p:spPr>
          <a:xfrm>
            <a:off x="8527382" y="1503571"/>
            <a:ext cx="4012800" cy="635968"/>
          </a:xfrm>
          <a:prstGeom prst="rect">
            <a:avLst/>
          </a:prstGeom>
          <a:noFill/>
          <a:ln>
            <a:noFill/>
          </a:ln>
        </p:spPr>
        <p:txBody>
          <a:bodyPr spcFirstLastPara="1" wrap="square" lIns="121900" tIns="121900" rIns="121900" bIns="121900" anchor="t" anchorCtr="0">
            <a:spAutoFit/>
          </a:bodyPr>
          <a:lstStyle/>
          <a:p>
            <a:r>
              <a:rPr lang="en" sz="2533" b="1">
                <a:solidFill>
                  <a:schemeClr val="accent1"/>
                </a:solidFill>
                <a:latin typeface="Helvetica Neue"/>
                <a:ea typeface="Helvetica Neue"/>
                <a:cs typeface="Helvetica Neue"/>
                <a:sym typeface="Helvetica Neue"/>
              </a:rPr>
              <a:t>PRO </a:t>
            </a:r>
            <a:r>
              <a:rPr lang="en" sz="2533">
                <a:latin typeface="Helvetica Neue"/>
                <a:ea typeface="Helvetica Neue"/>
                <a:cs typeface="Helvetica Neue"/>
                <a:sym typeface="Helvetica Neue"/>
              </a:rPr>
              <a:t>          </a:t>
            </a:r>
            <a:r>
              <a:rPr lang="en" sz="2533" b="1">
                <a:solidFill>
                  <a:schemeClr val="accent5"/>
                </a:solidFill>
                <a:latin typeface="Helvetica Neue"/>
                <a:ea typeface="Helvetica Neue"/>
                <a:cs typeface="Helvetica Neue"/>
                <a:sym typeface="Helvetica Neue"/>
              </a:rPr>
              <a:t>CONS</a:t>
            </a:r>
            <a:endParaRPr sz="2533" b="1">
              <a:solidFill>
                <a:schemeClr val="accent5"/>
              </a:solidFill>
              <a:latin typeface="Helvetica Neue"/>
              <a:ea typeface="Helvetica Neue"/>
              <a:cs typeface="Helvetica Neue"/>
              <a:sym typeface="Helvetica Neue"/>
            </a:endParaRPr>
          </a:p>
        </p:txBody>
      </p:sp>
      <p:sp>
        <p:nvSpPr>
          <p:cNvPr id="43" name="Google Shape;903;p101">
            <a:extLst>
              <a:ext uri="{FF2B5EF4-FFF2-40B4-BE49-F238E27FC236}">
                <a16:creationId xmlns:a16="http://schemas.microsoft.com/office/drawing/2014/main" id="{DDE297FB-3E52-016D-76E2-0A8A7A69EACF}"/>
              </a:ext>
            </a:extLst>
          </p:cNvPr>
          <p:cNvSpPr txBox="1"/>
          <p:nvPr/>
        </p:nvSpPr>
        <p:spPr>
          <a:xfrm>
            <a:off x="7961971" y="2121813"/>
            <a:ext cx="1830800" cy="800179"/>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US" sz="1200">
                <a:latin typeface="Bierstadt" panose="020B0004020202020204" pitchFamily="34" charset="0"/>
                <a:ea typeface="Helvetica Neue"/>
                <a:cs typeface="Helvetica Neue"/>
                <a:sym typeface="Helvetica Neue"/>
              </a:rPr>
              <a:t>Captures the effect direction</a:t>
            </a:r>
          </a:p>
        </p:txBody>
      </p:sp>
      <p:cxnSp>
        <p:nvCxnSpPr>
          <p:cNvPr id="45" name="Google Shape;905;p101">
            <a:extLst>
              <a:ext uri="{FF2B5EF4-FFF2-40B4-BE49-F238E27FC236}">
                <a16:creationId xmlns:a16="http://schemas.microsoft.com/office/drawing/2014/main" id="{D70CB21B-C7DD-7682-C25E-587EC9C719B1}"/>
              </a:ext>
            </a:extLst>
          </p:cNvPr>
          <p:cNvCxnSpPr>
            <a:cxnSpLocks/>
          </p:cNvCxnSpPr>
          <p:nvPr/>
        </p:nvCxnSpPr>
        <p:spPr>
          <a:xfrm>
            <a:off x="9779682" y="1503571"/>
            <a:ext cx="0" cy="3078019"/>
          </a:xfrm>
          <a:prstGeom prst="straightConnector1">
            <a:avLst/>
          </a:prstGeom>
          <a:noFill/>
          <a:ln w="9525" cap="flat" cmpd="sng">
            <a:solidFill>
              <a:schemeClr val="dk2"/>
            </a:solidFill>
            <a:prstDash val="dashDot"/>
            <a:round/>
            <a:headEnd type="none" w="med" len="med"/>
            <a:tailEnd type="none" w="med" len="med"/>
          </a:ln>
        </p:spPr>
      </p:cxnSp>
      <p:grpSp>
        <p:nvGrpSpPr>
          <p:cNvPr id="24" name="Google Shape;946;p102">
            <a:extLst>
              <a:ext uri="{FF2B5EF4-FFF2-40B4-BE49-F238E27FC236}">
                <a16:creationId xmlns:a16="http://schemas.microsoft.com/office/drawing/2014/main" id="{1DE1EC99-A226-D94A-85B6-8F33BC9CE81C}"/>
              </a:ext>
            </a:extLst>
          </p:cNvPr>
          <p:cNvGrpSpPr/>
          <p:nvPr/>
        </p:nvGrpSpPr>
        <p:grpSpPr>
          <a:xfrm>
            <a:off x="461999" y="2087501"/>
            <a:ext cx="5580788" cy="2012219"/>
            <a:chOff x="678343" y="2845487"/>
            <a:chExt cx="3445214" cy="1242213"/>
          </a:xfrm>
        </p:grpSpPr>
        <p:sp>
          <p:nvSpPr>
            <p:cNvPr id="26" name="Google Shape;948;p102">
              <a:extLst>
                <a:ext uri="{FF2B5EF4-FFF2-40B4-BE49-F238E27FC236}">
                  <a16:creationId xmlns:a16="http://schemas.microsoft.com/office/drawing/2014/main" id="{841DFBF8-EF30-E51C-8B4A-7B61C414F7D1}"/>
                </a:ext>
              </a:extLst>
            </p:cNvPr>
            <p:cNvSpPr txBox="1"/>
            <p:nvPr/>
          </p:nvSpPr>
          <p:spPr>
            <a:xfrm>
              <a:off x="2645457" y="2857375"/>
              <a:ext cx="1478100" cy="278604"/>
            </a:xfrm>
            <a:prstGeom prst="rect">
              <a:avLst/>
            </a:prstGeom>
            <a:noFill/>
            <a:ln>
              <a:noFill/>
            </a:ln>
          </p:spPr>
          <p:txBody>
            <a:bodyPr spcFirstLastPara="1" wrap="square" lIns="121900" tIns="121900" rIns="121900" bIns="121900" anchor="t" anchorCtr="0">
              <a:spAutoFit/>
            </a:bodyPr>
            <a:lstStyle/>
            <a:p>
              <a:pPr algn="ctr"/>
              <a:r>
                <a:rPr lang="en" sz="1333">
                  <a:latin typeface="Helvetica Neue"/>
                  <a:ea typeface="Helvetica Neue"/>
                  <a:cs typeface="Helvetica Neue"/>
                  <a:sym typeface="Helvetica Neue"/>
                </a:rPr>
                <a:t>Transcriptome</a:t>
              </a:r>
              <a:endParaRPr sz="1333">
                <a:latin typeface="Helvetica Neue"/>
                <a:ea typeface="Helvetica Neue"/>
                <a:cs typeface="Helvetica Neue"/>
                <a:sym typeface="Helvetica Neue"/>
              </a:endParaRPr>
            </a:p>
          </p:txBody>
        </p:sp>
        <p:sp>
          <p:nvSpPr>
            <p:cNvPr id="27" name="Google Shape;949;p102">
              <a:extLst>
                <a:ext uri="{FF2B5EF4-FFF2-40B4-BE49-F238E27FC236}">
                  <a16:creationId xmlns:a16="http://schemas.microsoft.com/office/drawing/2014/main" id="{6674A4AC-9822-701C-ACBF-378BB7C88086}"/>
                </a:ext>
              </a:extLst>
            </p:cNvPr>
            <p:cNvSpPr txBox="1"/>
            <p:nvPr/>
          </p:nvSpPr>
          <p:spPr>
            <a:xfrm>
              <a:off x="1699129" y="2845487"/>
              <a:ext cx="1478100" cy="278604"/>
            </a:xfrm>
            <a:prstGeom prst="rect">
              <a:avLst/>
            </a:prstGeom>
            <a:noFill/>
            <a:ln>
              <a:noFill/>
            </a:ln>
          </p:spPr>
          <p:txBody>
            <a:bodyPr spcFirstLastPara="1" wrap="square" lIns="121900" tIns="121900" rIns="121900" bIns="121900" anchor="t" anchorCtr="0">
              <a:spAutoFit/>
            </a:bodyPr>
            <a:lstStyle/>
            <a:p>
              <a:pPr algn="ctr"/>
              <a:r>
                <a:rPr lang="en" sz="1333">
                  <a:latin typeface="Helvetica Neue"/>
                  <a:ea typeface="Helvetica Neue"/>
                  <a:cs typeface="Helvetica Neue"/>
                  <a:sym typeface="Helvetica Neue"/>
                </a:rPr>
                <a:t>Guide presence</a:t>
              </a:r>
              <a:endParaRPr sz="1333">
                <a:latin typeface="Helvetica Neue"/>
                <a:ea typeface="Helvetica Neue"/>
                <a:cs typeface="Helvetica Neue"/>
                <a:sym typeface="Helvetica Neue"/>
              </a:endParaRPr>
            </a:p>
          </p:txBody>
        </p:sp>
        <p:sp>
          <p:nvSpPr>
            <p:cNvPr id="28" name="Google Shape;950;p102">
              <a:extLst>
                <a:ext uri="{FF2B5EF4-FFF2-40B4-BE49-F238E27FC236}">
                  <a16:creationId xmlns:a16="http://schemas.microsoft.com/office/drawing/2014/main" id="{65BB46BA-075F-6997-511E-6BE9F1E60ECB}"/>
                </a:ext>
              </a:extLst>
            </p:cNvPr>
            <p:cNvSpPr txBox="1"/>
            <p:nvPr/>
          </p:nvSpPr>
          <p:spPr>
            <a:xfrm>
              <a:off x="678343" y="2857873"/>
              <a:ext cx="1478100" cy="278604"/>
            </a:xfrm>
            <a:prstGeom prst="rect">
              <a:avLst/>
            </a:prstGeom>
            <a:noFill/>
            <a:ln>
              <a:noFill/>
            </a:ln>
          </p:spPr>
          <p:txBody>
            <a:bodyPr spcFirstLastPara="1" wrap="square" lIns="121900" tIns="121900" rIns="121900" bIns="121900" anchor="t" anchorCtr="0">
              <a:spAutoFit/>
            </a:bodyPr>
            <a:lstStyle/>
            <a:p>
              <a:pPr algn="ctr"/>
              <a:r>
                <a:rPr lang="en" sz="1333">
                  <a:latin typeface="Helvetica Neue"/>
                  <a:ea typeface="Helvetica Neue"/>
                  <a:cs typeface="Helvetica Neue"/>
                  <a:sym typeface="Helvetica Neue"/>
                </a:rPr>
                <a:t>Effect (</a:t>
              </a:r>
              <a:r>
                <a:rPr lang="en" sz="1333" b="1">
                  <a:solidFill>
                    <a:srgbClr val="FF0000"/>
                  </a:solidFill>
                  <a:latin typeface="Helvetica Neue"/>
                  <a:ea typeface="Helvetica Neue"/>
                  <a:cs typeface="Helvetica Neue"/>
                  <a:sym typeface="Helvetica Neue"/>
                </a:rPr>
                <a:t>+</a:t>
              </a:r>
              <a:r>
                <a:rPr lang="en" sz="1333" b="1">
                  <a:latin typeface="Helvetica Neue"/>
                  <a:ea typeface="Helvetica Neue"/>
                  <a:cs typeface="Helvetica Neue"/>
                  <a:sym typeface="Helvetica Neue"/>
                </a:rPr>
                <a:t> , </a:t>
              </a:r>
              <a:r>
                <a:rPr lang="en" sz="1333" b="1">
                  <a:solidFill>
                    <a:schemeClr val="accent1"/>
                  </a:solidFill>
                  <a:latin typeface="Helvetica Neue"/>
                  <a:ea typeface="Helvetica Neue"/>
                  <a:cs typeface="Helvetica Neue"/>
                  <a:sym typeface="Helvetica Neue"/>
                </a:rPr>
                <a:t>-</a:t>
              </a:r>
              <a:r>
                <a:rPr lang="en" sz="1333">
                  <a:latin typeface="Helvetica Neue"/>
                  <a:ea typeface="Helvetica Neue"/>
                  <a:cs typeface="Helvetica Neue"/>
                  <a:sym typeface="Helvetica Neue"/>
                </a:rPr>
                <a:t>)</a:t>
              </a:r>
              <a:endParaRPr sz="1333">
                <a:latin typeface="Helvetica Neue"/>
                <a:ea typeface="Helvetica Neue"/>
                <a:cs typeface="Helvetica Neue"/>
                <a:sym typeface="Helvetica Neue"/>
              </a:endParaRPr>
            </a:p>
          </p:txBody>
        </p:sp>
        <p:sp>
          <p:nvSpPr>
            <p:cNvPr id="29" name="Google Shape;951;p102">
              <a:extLst>
                <a:ext uri="{FF2B5EF4-FFF2-40B4-BE49-F238E27FC236}">
                  <a16:creationId xmlns:a16="http://schemas.microsoft.com/office/drawing/2014/main" id="{82FD5525-E1E4-E522-88CB-1B74C77956E0}"/>
                </a:ext>
              </a:extLst>
            </p:cNvPr>
            <p:cNvSpPr/>
            <p:nvPr/>
          </p:nvSpPr>
          <p:spPr>
            <a:xfrm>
              <a:off x="1951500" y="3868700"/>
              <a:ext cx="509700" cy="2190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grpSp>
      <p:sp>
        <p:nvSpPr>
          <p:cNvPr id="48" name="Google Shape;952;p102">
            <a:extLst>
              <a:ext uri="{FF2B5EF4-FFF2-40B4-BE49-F238E27FC236}">
                <a16:creationId xmlns:a16="http://schemas.microsoft.com/office/drawing/2014/main" id="{0A4B40AF-007E-A0CE-08FD-B5433652D54A}"/>
              </a:ext>
            </a:extLst>
          </p:cNvPr>
          <p:cNvSpPr txBox="1"/>
          <p:nvPr/>
        </p:nvSpPr>
        <p:spPr>
          <a:xfrm rot="16200000">
            <a:off x="2614379" y="3169583"/>
            <a:ext cx="682442"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Cells</a:t>
            </a:r>
            <a:endParaRPr sz="933">
              <a:latin typeface="Helvetica Neue"/>
              <a:ea typeface="Helvetica Neue"/>
              <a:cs typeface="Helvetica Neue"/>
              <a:sym typeface="Helvetica Neue"/>
            </a:endParaRPr>
          </a:p>
        </p:txBody>
      </p:sp>
      <p:sp>
        <p:nvSpPr>
          <p:cNvPr id="49" name="Google Shape;953;p102">
            <a:extLst>
              <a:ext uri="{FF2B5EF4-FFF2-40B4-BE49-F238E27FC236}">
                <a16:creationId xmlns:a16="http://schemas.microsoft.com/office/drawing/2014/main" id="{13B34B1A-183A-8F99-2686-C5FA0D8479FC}"/>
              </a:ext>
            </a:extLst>
          </p:cNvPr>
          <p:cNvSpPr txBox="1"/>
          <p:nvPr/>
        </p:nvSpPr>
        <p:spPr>
          <a:xfrm rot="16200000">
            <a:off x="5096554" y="3120508"/>
            <a:ext cx="682442"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Cells</a:t>
            </a:r>
            <a:endParaRPr sz="933">
              <a:latin typeface="Helvetica Neue"/>
              <a:ea typeface="Helvetica Neue"/>
              <a:cs typeface="Helvetica Neue"/>
              <a:sym typeface="Helvetica Neue"/>
            </a:endParaRPr>
          </a:p>
        </p:txBody>
      </p:sp>
      <p:sp>
        <p:nvSpPr>
          <p:cNvPr id="50" name="Google Shape;954;p102">
            <a:extLst>
              <a:ext uri="{FF2B5EF4-FFF2-40B4-BE49-F238E27FC236}">
                <a16:creationId xmlns:a16="http://schemas.microsoft.com/office/drawing/2014/main" id="{4DE5724D-0A58-AD36-8804-7F7C1E784D69}"/>
              </a:ext>
            </a:extLst>
          </p:cNvPr>
          <p:cNvSpPr txBox="1"/>
          <p:nvPr/>
        </p:nvSpPr>
        <p:spPr>
          <a:xfrm>
            <a:off x="3239167" y="2442901"/>
            <a:ext cx="682442"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Guides</a:t>
            </a:r>
            <a:endParaRPr sz="933">
              <a:latin typeface="Helvetica Neue"/>
              <a:ea typeface="Helvetica Neue"/>
              <a:cs typeface="Helvetica Neue"/>
              <a:sym typeface="Helvetica Neue"/>
            </a:endParaRPr>
          </a:p>
        </p:txBody>
      </p:sp>
      <p:sp>
        <p:nvSpPr>
          <p:cNvPr id="51" name="Google Shape;955;p102">
            <a:extLst>
              <a:ext uri="{FF2B5EF4-FFF2-40B4-BE49-F238E27FC236}">
                <a16:creationId xmlns:a16="http://schemas.microsoft.com/office/drawing/2014/main" id="{B4251DB0-AE6F-2B15-5A82-DA7F24B555C2}"/>
              </a:ext>
            </a:extLst>
          </p:cNvPr>
          <p:cNvSpPr txBox="1"/>
          <p:nvPr/>
        </p:nvSpPr>
        <p:spPr>
          <a:xfrm>
            <a:off x="4699582" y="2401029"/>
            <a:ext cx="682442"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Genes</a:t>
            </a:r>
            <a:endParaRPr sz="933">
              <a:latin typeface="Helvetica Neue"/>
              <a:ea typeface="Helvetica Neue"/>
              <a:cs typeface="Helvetica Neue"/>
              <a:sym typeface="Helvetica Neue"/>
            </a:endParaRPr>
          </a:p>
        </p:txBody>
      </p:sp>
      <p:sp>
        <p:nvSpPr>
          <p:cNvPr id="52" name="Google Shape;956;p102">
            <a:extLst>
              <a:ext uri="{FF2B5EF4-FFF2-40B4-BE49-F238E27FC236}">
                <a16:creationId xmlns:a16="http://schemas.microsoft.com/office/drawing/2014/main" id="{C1116301-1882-1924-1E8D-6A98AA48DDFB}"/>
              </a:ext>
            </a:extLst>
          </p:cNvPr>
          <p:cNvSpPr txBox="1"/>
          <p:nvPr/>
        </p:nvSpPr>
        <p:spPr>
          <a:xfrm>
            <a:off x="-6692" y="3117820"/>
            <a:ext cx="895600"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Guides</a:t>
            </a:r>
            <a:endParaRPr sz="933">
              <a:latin typeface="Helvetica Neue"/>
              <a:ea typeface="Helvetica Neue"/>
              <a:cs typeface="Helvetica Neue"/>
              <a:sym typeface="Helvetica Neue"/>
            </a:endParaRPr>
          </a:p>
        </p:txBody>
      </p:sp>
      <p:sp>
        <p:nvSpPr>
          <p:cNvPr id="53" name="Google Shape;957;p102">
            <a:extLst>
              <a:ext uri="{FF2B5EF4-FFF2-40B4-BE49-F238E27FC236}">
                <a16:creationId xmlns:a16="http://schemas.microsoft.com/office/drawing/2014/main" id="{8B508D60-3BD9-BBC4-83CE-CB5DCA79430A}"/>
              </a:ext>
            </a:extLst>
          </p:cNvPr>
          <p:cNvSpPr txBox="1"/>
          <p:nvPr/>
        </p:nvSpPr>
        <p:spPr>
          <a:xfrm>
            <a:off x="1305426" y="2413938"/>
            <a:ext cx="682442" cy="389746"/>
          </a:xfrm>
          <a:prstGeom prst="rect">
            <a:avLst/>
          </a:prstGeom>
          <a:noFill/>
          <a:ln>
            <a:noFill/>
          </a:ln>
        </p:spPr>
        <p:txBody>
          <a:bodyPr spcFirstLastPara="1" wrap="square" lIns="121900" tIns="121900" rIns="121900" bIns="121900" anchor="t" anchorCtr="0">
            <a:spAutoFit/>
          </a:bodyPr>
          <a:lstStyle/>
          <a:p>
            <a:pPr algn="ctr"/>
            <a:r>
              <a:rPr lang="en" sz="933">
                <a:latin typeface="Helvetica Neue"/>
                <a:ea typeface="Helvetica Neue"/>
                <a:cs typeface="Helvetica Neue"/>
                <a:sym typeface="Helvetica Neue"/>
              </a:rPr>
              <a:t>Genes</a:t>
            </a:r>
            <a:endParaRPr sz="933">
              <a:latin typeface="Helvetica Neue"/>
              <a:ea typeface="Helvetica Neue"/>
              <a:cs typeface="Helvetica Neue"/>
              <a:sym typeface="Helvetica Neue"/>
            </a:endParaRPr>
          </a:p>
        </p:txBody>
      </p:sp>
      <p:sp>
        <p:nvSpPr>
          <p:cNvPr id="56" name="Google Shape;959;p102">
            <a:extLst>
              <a:ext uri="{FF2B5EF4-FFF2-40B4-BE49-F238E27FC236}">
                <a16:creationId xmlns:a16="http://schemas.microsoft.com/office/drawing/2014/main" id="{FBD0395D-8A8B-6BA9-2F2F-8D2D19198895}"/>
              </a:ext>
            </a:extLst>
          </p:cNvPr>
          <p:cNvSpPr txBox="1"/>
          <p:nvPr/>
        </p:nvSpPr>
        <p:spPr>
          <a:xfrm>
            <a:off x="203067" y="6281801"/>
            <a:ext cx="8855600" cy="574604"/>
          </a:xfrm>
          <a:prstGeom prst="rect">
            <a:avLst/>
          </a:prstGeom>
          <a:noFill/>
          <a:ln>
            <a:noFill/>
          </a:ln>
        </p:spPr>
        <p:txBody>
          <a:bodyPr spcFirstLastPara="1" wrap="square" lIns="121900" tIns="121900" rIns="121900" bIns="121900" anchor="t" anchorCtr="0">
            <a:spAutoFit/>
          </a:bodyPr>
          <a:lstStyle/>
          <a:p>
            <a:r>
              <a:rPr lang="en" sz="1067">
                <a:solidFill>
                  <a:srgbClr val="333333"/>
                </a:solidFill>
                <a:highlight>
                  <a:srgbClr val="FFFFFF"/>
                </a:highlight>
                <a:latin typeface="Roboto"/>
                <a:ea typeface="Roboto"/>
                <a:cs typeface="Roboto"/>
                <a:sym typeface="Roboto"/>
              </a:rPr>
              <a:t>Yang, L., Zhu, Y., Yu, H. et al. scMAGeCK links genotypes with multiple phenotypes in single-cell CRISPR screens. </a:t>
            </a:r>
            <a:r>
              <a:rPr lang="en" sz="1067" i="1">
                <a:solidFill>
                  <a:srgbClr val="333333"/>
                </a:solidFill>
                <a:highlight>
                  <a:srgbClr val="FFFFFF"/>
                </a:highlight>
                <a:latin typeface="Roboto"/>
                <a:ea typeface="Roboto"/>
                <a:cs typeface="Roboto"/>
                <a:sym typeface="Roboto"/>
              </a:rPr>
              <a:t>Genome Biol</a:t>
            </a:r>
            <a:r>
              <a:rPr lang="en" sz="1067">
                <a:solidFill>
                  <a:srgbClr val="333333"/>
                </a:solidFill>
                <a:highlight>
                  <a:srgbClr val="FFFFFF"/>
                </a:highlight>
                <a:latin typeface="Roboto"/>
                <a:ea typeface="Roboto"/>
                <a:cs typeface="Roboto"/>
                <a:sym typeface="Roboto"/>
              </a:rPr>
              <a:t> 21, 19 (2020). https://doi.org/10.1186/s13059-020-1928-4</a:t>
            </a:r>
            <a:endParaRPr sz="1067"/>
          </a:p>
        </p:txBody>
      </p:sp>
      <p:grpSp>
        <p:nvGrpSpPr>
          <p:cNvPr id="5" name="Group 4">
            <a:extLst>
              <a:ext uri="{FF2B5EF4-FFF2-40B4-BE49-F238E27FC236}">
                <a16:creationId xmlns:a16="http://schemas.microsoft.com/office/drawing/2014/main" id="{A9285DF9-6714-DEB9-ACCF-214C2AA32C87}"/>
              </a:ext>
            </a:extLst>
          </p:cNvPr>
          <p:cNvGrpSpPr/>
          <p:nvPr/>
        </p:nvGrpSpPr>
        <p:grpSpPr>
          <a:xfrm>
            <a:off x="5629059" y="2023022"/>
            <a:ext cx="2437156" cy="2368661"/>
            <a:chOff x="5605262" y="1267868"/>
            <a:chExt cx="2437156" cy="2368661"/>
          </a:xfrm>
        </p:grpSpPr>
        <p:pic>
          <p:nvPicPr>
            <p:cNvPr id="3" name="Picture 2">
              <a:extLst>
                <a:ext uri="{FF2B5EF4-FFF2-40B4-BE49-F238E27FC236}">
                  <a16:creationId xmlns:a16="http://schemas.microsoft.com/office/drawing/2014/main" id="{469559F3-4355-DAFF-BEF2-B7BBE856099E}"/>
                </a:ext>
              </a:extLst>
            </p:cNvPr>
            <p:cNvPicPr>
              <a:picLocks noChangeAspect="1"/>
            </p:cNvPicPr>
            <p:nvPr/>
          </p:nvPicPr>
          <p:blipFill rotWithShape="1">
            <a:blip r:embed="rId4"/>
            <a:srcRect t="1381"/>
            <a:stretch/>
          </p:blipFill>
          <p:spPr>
            <a:xfrm>
              <a:off x="5605262" y="1300648"/>
              <a:ext cx="2437156" cy="2335881"/>
            </a:xfrm>
            <a:prstGeom prst="rect">
              <a:avLst/>
            </a:prstGeom>
          </p:spPr>
        </p:pic>
        <p:sp>
          <p:nvSpPr>
            <p:cNvPr id="4" name="Rectangle 3">
              <a:extLst>
                <a:ext uri="{FF2B5EF4-FFF2-40B4-BE49-F238E27FC236}">
                  <a16:creationId xmlns:a16="http://schemas.microsoft.com/office/drawing/2014/main" id="{5409CA01-D8DE-996A-B79E-E52FB72E9904}"/>
                </a:ext>
              </a:extLst>
            </p:cNvPr>
            <p:cNvSpPr/>
            <p:nvPr/>
          </p:nvSpPr>
          <p:spPr>
            <a:xfrm>
              <a:off x="5671336" y="1267868"/>
              <a:ext cx="308774" cy="32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Google Shape;940;p102">
            <a:extLst>
              <a:ext uri="{FF2B5EF4-FFF2-40B4-BE49-F238E27FC236}">
                <a16:creationId xmlns:a16="http://schemas.microsoft.com/office/drawing/2014/main" id="{03BA5444-E0C1-FD8D-D7F9-E99D5A6F3282}"/>
              </a:ext>
            </a:extLst>
          </p:cNvPr>
          <p:cNvSpPr txBox="1"/>
          <p:nvPr/>
        </p:nvSpPr>
        <p:spPr>
          <a:xfrm>
            <a:off x="9689182" y="2111422"/>
            <a:ext cx="2050000" cy="1908174"/>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Bierstadt" panose="020B0004020202020204" pitchFamily="34" charset="0"/>
                <a:ea typeface="Helvetica Neue"/>
                <a:cs typeface="Helvetica Neue"/>
                <a:sym typeface="Helvetica Neue"/>
              </a:rPr>
              <a:t>Covariates are not used</a:t>
            </a:r>
            <a:endParaRPr sz="1200">
              <a:latin typeface="Bierstadt" panose="020B0004020202020204" pitchFamily="34" charset="0"/>
              <a:ea typeface="Helvetica Neue"/>
              <a:cs typeface="Helvetica Neue"/>
              <a:sym typeface="Helvetica Neue"/>
            </a:endParaRPr>
          </a:p>
          <a:p>
            <a:pPr marL="609585" indent="-380990">
              <a:buSzPts val="900"/>
              <a:buFont typeface="Helvetica Neue"/>
              <a:buChar char="●"/>
            </a:pPr>
            <a:r>
              <a:rPr lang="en" sz="1200">
                <a:latin typeface="Bierstadt" panose="020B0004020202020204" pitchFamily="34" charset="0"/>
                <a:ea typeface="Helvetica Neue"/>
                <a:cs typeface="Helvetica Neue"/>
                <a:sym typeface="Helvetica Neue"/>
              </a:rPr>
              <a:t>Slow (p-value resampling)</a:t>
            </a:r>
            <a:endParaRPr sz="1200">
              <a:latin typeface="Bierstadt" panose="020B0004020202020204" pitchFamily="34" charset="0"/>
              <a:ea typeface="Helvetica Neue"/>
              <a:cs typeface="Helvetica Neue"/>
              <a:sym typeface="Helvetica Neue"/>
            </a:endParaRPr>
          </a:p>
          <a:p>
            <a:pPr marL="609585" indent="-380990">
              <a:buSzPts val="900"/>
              <a:buFont typeface="Helvetica Neue"/>
              <a:buChar char="●"/>
            </a:pPr>
            <a:r>
              <a:rPr lang="en" sz="1200">
                <a:latin typeface="Bierstadt" panose="020B0004020202020204" pitchFamily="34" charset="0"/>
                <a:ea typeface="Helvetica Neue"/>
                <a:cs typeface="Helvetica Neue"/>
                <a:sym typeface="Helvetica Neue"/>
              </a:rPr>
              <a:t>P-value inflation</a:t>
            </a:r>
            <a:endParaRPr sz="1200">
              <a:latin typeface="Bierstadt" panose="020B0004020202020204" pitchFamily="34" charset="0"/>
              <a:ea typeface="Helvetica Neue"/>
              <a:cs typeface="Helvetica Neue"/>
              <a:sym typeface="Helvetica Neue"/>
            </a:endParaRPr>
          </a:p>
          <a:p>
            <a:pPr marL="609585" indent="-380990">
              <a:buSzPts val="900"/>
              <a:buFont typeface="Helvetica Neue"/>
              <a:buChar char="●"/>
            </a:pPr>
            <a:r>
              <a:rPr lang="en" sz="1200">
                <a:latin typeface="Bierstadt" panose="020B0004020202020204" pitchFamily="34" charset="0"/>
                <a:ea typeface="Helvetica Neue"/>
                <a:cs typeface="Helvetica Neue"/>
                <a:sym typeface="Helvetica Neue"/>
              </a:rPr>
              <a:t>Not treating the overdispersion problem</a:t>
            </a:r>
            <a:endParaRPr sz="1200">
              <a:latin typeface="Bierstadt" panose="020B0004020202020204" pitchFamily="34" charset="0"/>
              <a:ea typeface="Helvetica Neue"/>
              <a:cs typeface="Helvetica Neue"/>
              <a:sym typeface="Helvetica Neue"/>
            </a:endParaRPr>
          </a:p>
          <a:p>
            <a:endParaRPr sz="1200">
              <a:latin typeface="Helvetica Neue"/>
              <a:ea typeface="Helvetica Neue"/>
              <a:cs typeface="Helvetica Neue"/>
              <a:sym typeface="Helvetica Neue"/>
            </a:endParaRPr>
          </a:p>
        </p:txBody>
      </p:sp>
    </p:spTree>
    <p:extLst>
      <p:ext uri="{BB962C8B-B14F-4D97-AF65-F5344CB8AC3E}">
        <p14:creationId xmlns:p14="http://schemas.microsoft.com/office/powerpoint/2010/main" val="4459481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0"/>
          <p:cNvSpPr txBox="1">
            <a:spLocks noGrp="1"/>
          </p:cNvSpPr>
          <p:nvPr>
            <p:ph type="title"/>
          </p:nvPr>
        </p:nvSpPr>
        <p:spPr>
          <a:xfrm>
            <a:off x="542611" y="228253"/>
            <a:ext cx="11039789" cy="1317640"/>
          </a:xfrm>
          <a:prstGeom prst="rect">
            <a:avLst/>
          </a:prstGeom>
        </p:spPr>
        <p:txBody>
          <a:bodyPr spcFirstLastPara="1" wrap="square" lIns="25400" tIns="25400" rIns="25400" bIns="25400" anchor="t" anchorCtr="0">
            <a:noAutofit/>
          </a:bodyPr>
          <a:lstStyle/>
          <a:p>
            <a:r>
              <a:rPr lang="en-US" sz="4000" b="0">
                <a:latin typeface="Bierstadt"/>
              </a:rPr>
              <a:t>Differential perturbation using </a:t>
            </a:r>
            <a:r>
              <a:rPr lang="en-US" sz="4000" b="1">
                <a:latin typeface="Bierstadt"/>
              </a:rPr>
              <a:t>Monocle2/DESeq2</a:t>
            </a:r>
          </a:p>
        </p:txBody>
      </p:sp>
      <p:sp>
        <p:nvSpPr>
          <p:cNvPr id="2" name="Slide Number Placeholder 1">
            <a:extLst>
              <a:ext uri="{FF2B5EF4-FFF2-40B4-BE49-F238E27FC236}">
                <a16:creationId xmlns:a16="http://schemas.microsoft.com/office/drawing/2014/main" id="{9ED7120D-6183-4A44-9BBF-B77EA5441E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167</a:t>
            </a:fld>
            <a:endParaRPr lang="en" sz="933">
              <a:solidFill>
                <a:srgbClr val="000000"/>
              </a:solidFill>
              <a:latin typeface="Helvetica Neue"/>
              <a:ea typeface="Helvetica Neue"/>
              <a:cs typeface="Helvetica Neue"/>
              <a:sym typeface="Helvetica Neue"/>
            </a:endParaRPr>
          </a:p>
        </p:txBody>
      </p:sp>
      <p:sp>
        <p:nvSpPr>
          <p:cNvPr id="30" name="Google Shape;1004;p104">
            <a:extLst>
              <a:ext uri="{FF2B5EF4-FFF2-40B4-BE49-F238E27FC236}">
                <a16:creationId xmlns:a16="http://schemas.microsoft.com/office/drawing/2014/main" id="{6E3D70A2-C701-2EF2-61F8-B40EE1C7EB89}"/>
              </a:ext>
            </a:extLst>
          </p:cNvPr>
          <p:cNvSpPr txBox="1"/>
          <p:nvPr/>
        </p:nvSpPr>
        <p:spPr>
          <a:xfrm>
            <a:off x="841888" y="6392314"/>
            <a:ext cx="8855600" cy="410200"/>
          </a:xfrm>
          <a:prstGeom prst="rect">
            <a:avLst/>
          </a:prstGeom>
          <a:noFill/>
          <a:ln>
            <a:noFill/>
          </a:ln>
        </p:spPr>
        <p:txBody>
          <a:bodyPr spcFirstLastPara="1" wrap="square" lIns="121900" tIns="121900" rIns="121900" bIns="121900" anchor="t" anchorCtr="0">
            <a:spAutoFit/>
          </a:bodyPr>
          <a:lstStyle/>
          <a:p>
            <a:r>
              <a:rPr lang="en" sz="533">
                <a:solidFill>
                  <a:srgbClr val="212121"/>
                </a:solidFill>
                <a:highlight>
                  <a:srgbClr val="FFFFFF"/>
                </a:highlight>
                <a:latin typeface="Roboto"/>
                <a:ea typeface="Roboto"/>
                <a:cs typeface="Roboto"/>
                <a:sym typeface="Roboto"/>
              </a:rPr>
              <a:t>Gasperini M, Hill AJ, </a:t>
            </a:r>
            <a:r>
              <a:rPr lang="en" sz="533" err="1">
                <a:solidFill>
                  <a:srgbClr val="212121"/>
                </a:solidFill>
                <a:highlight>
                  <a:srgbClr val="FFFFFF"/>
                </a:highlight>
                <a:latin typeface="Roboto"/>
                <a:ea typeface="Roboto"/>
                <a:cs typeface="Roboto"/>
                <a:sym typeface="Roboto"/>
              </a:rPr>
              <a:t>McFaline</a:t>
            </a:r>
            <a:r>
              <a:rPr lang="en" sz="533">
                <a:solidFill>
                  <a:srgbClr val="212121"/>
                </a:solidFill>
                <a:highlight>
                  <a:srgbClr val="FFFFFF"/>
                </a:highlight>
                <a:latin typeface="Roboto"/>
                <a:ea typeface="Roboto"/>
                <a:cs typeface="Roboto"/>
                <a:sym typeface="Roboto"/>
              </a:rPr>
              <a:t>-Figueroa JL, Martin B, Kim S, Zhang MD, Jackson D, Leith A, Schreiber J, Noble WS, Trapnell C, </a:t>
            </a:r>
            <a:r>
              <a:rPr lang="en" sz="533" err="1">
                <a:solidFill>
                  <a:srgbClr val="212121"/>
                </a:solidFill>
                <a:highlight>
                  <a:srgbClr val="FFFFFF"/>
                </a:highlight>
                <a:latin typeface="Roboto"/>
                <a:ea typeface="Roboto"/>
                <a:cs typeface="Roboto"/>
                <a:sym typeface="Roboto"/>
              </a:rPr>
              <a:t>Ahituv</a:t>
            </a:r>
            <a:r>
              <a:rPr lang="en" sz="533">
                <a:solidFill>
                  <a:srgbClr val="212121"/>
                </a:solidFill>
                <a:highlight>
                  <a:srgbClr val="FFFFFF"/>
                </a:highlight>
                <a:latin typeface="Roboto"/>
                <a:ea typeface="Roboto"/>
                <a:cs typeface="Roboto"/>
                <a:sym typeface="Roboto"/>
              </a:rPr>
              <a:t> N, Shendure J. A Genome-wide Framework for Mapping Gene Regulation via Cellular Genetic Screens. Cell. 2019 Jan 10;176(1-2):377-390.e19. </a:t>
            </a:r>
            <a:r>
              <a:rPr lang="en" sz="533" err="1">
                <a:solidFill>
                  <a:srgbClr val="212121"/>
                </a:solidFill>
                <a:highlight>
                  <a:srgbClr val="FFFFFF"/>
                </a:highlight>
                <a:latin typeface="Roboto"/>
                <a:ea typeface="Roboto"/>
                <a:cs typeface="Roboto"/>
                <a:sym typeface="Roboto"/>
              </a:rPr>
              <a:t>doi</a:t>
            </a:r>
            <a:r>
              <a:rPr lang="en" sz="533">
                <a:solidFill>
                  <a:srgbClr val="212121"/>
                </a:solidFill>
                <a:highlight>
                  <a:srgbClr val="FFFFFF"/>
                </a:highlight>
                <a:latin typeface="Roboto"/>
                <a:ea typeface="Roboto"/>
                <a:cs typeface="Roboto"/>
                <a:sym typeface="Roboto"/>
              </a:rPr>
              <a:t>: 10.1016/j.cell.2018.11.029. </a:t>
            </a:r>
            <a:r>
              <a:rPr lang="en" sz="533" err="1">
                <a:solidFill>
                  <a:srgbClr val="212121"/>
                </a:solidFill>
                <a:highlight>
                  <a:srgbClr val="FFFFFF"/>
                </a:highlight>
                <a:latin typeface="Roboto"/>
                <a:ea typeface="Roboto"/>
                <a:cs typeface="Roboto"/>
                <a:sym typeface="Roboto"/>
              </a:rPr>
              <a:t>Epub</a:t>
            </a:r>
            <a:r>
              <a:rPr lang="en" sz="533">
                <a:solidFill>
                  <a:srgbClr val="212121"/>
                </a:solidFill>
                <a:highlight>
                  <a:srgbClr val="FFFFFF"/>
                </a:highlight>
                <a:latin typeface="Roboto"/>
                <a:ea typeface="Roboto"/>
                <a:cs typeface="Roboto"/>
                <a:sym typeface="Roboto"/>
              </a:rPr>
              <a:t> 2019 Jan 3. Erratum in: Cell. 2019 Mar 7;176(6):1516. PMID: 30612741; PMCID: PMC6690346.</a:t>
            </a:r>
            <a:endParaRPr sz="133"/>
          </a:p>
        </p:txBody>
      </p:sp>
      <p:pic>
        <p:nvPicPr>
          <p:cNvPr id="31" name="Google Shape;1005;p104">
            <a:extLst>
              <a:ext uri="{FF2B5EF4-FFF2-40B4-BE49-F238E27FC236}">
                <a16:creationId xmlns:a16="http://schemas.microsoft.com/office/drawing/2014/main" id="{B10B1329-44DC-C240-F819-A81CB8AF2EE5}"/>
              </a:ext>
            </a:extLst>
          </p:cNvPr>
          <p:cNvPicPr preferRelativeResize="0"/>
          <p:nvPr/>
        </p:nvPicPr>
        <p:blipFill>
          <a:blip r:embed="rId3">
            <a:alphaModFix/>
          </a:blip>
          <a:stretch>
            <a:fillRect/>
          </a:stretch>
        </p:blipFill>
        <p:spPr>
          <a:xfrm>
            <a:off x="4161175" y="2007374"/>
            <a:ext cx="3436134" cy="3402360"/>
          </a:xfrm>
          <a:prstGeom prst="rect">
            <a:avLst/>
          </a:prstGeom>
          <a:noFill/>
          <a:ln>
            <a:noFill/>
          </a:ln>
        </p:spPr>
      </p:pic>
      <p:sp>
        <p:nvSpPr>
          <p:cNvPr id="32" name="Google Shape;1006;p104">
            <a:extLst>
              <a:ext uri="{FF2B5EF4-FFF2-40B4-BE49-F238E27FC236}">
                <a16:creationId xmlns:a16="http://schemas.microsoft.com/office/drawing/2014/main" id="{9DF57E2F-38D6-5533-2E83-5AD311BA6DC4}"/>
              </a:ext>
            </a:extLst>
          </p:cNvPr>
          <p:cNvSpPr txBox="1"/>
          <p:nvPr/>
        </p:nvSpPr>
        <p:spPr>
          <a:xfrm>
            <a:off x="3431856" y="6087166"/>
            <a:ext cx="5239274" cy="523180"/>
          </a:xfrm>
          <a:prstGeom prst="rect">
            <a:avLst/>
          </a:prstGeom>
          <a:noFill/>
          <a:ln>
            <a:noFill/>
          </a:ln>
        </p:spPr>
        <p:txBody>
          <a:bodyPr spcFirstLastPara="1" wrap="square" lIns="121900" tIns="121900" rIns="121900" bIns="121900" anchor="t" anchorCtr="0">
            <a:spAutoFit/>
          </a:bodyPr>
          <a:lstStyle/>
          <a:p>
            <a:pPr algn="ctr"/>
            <a:r>
              <a:rPr lang="en" b="1">
                <a:solidFill>
                  <a:srgbClr val="00A2FF"/>
                </a:solidFill>
                <a:latin typeface="Bierstadt" panose="020B0004020202020204" pitchFamily="34" charset="0"/>
                <a:ea typeface="Helvetica Neue"/>
                <a:cs typeface="Helvetica Neue"/>
                <a:sym typeface="Helvetica Neue"/>
              </a:rPr>
              <a:t>Lower expression </a:t>
            </a:r>
            <a:r>
              <a:rPr lang="en" b="1">
                <a:latin typeface="Bierstadt" panose="020B0004020202020204" pitchFamily="34" charset="0"/>
                <a:ea typeface="Helvetica Neue"/>
                <a:cs typeface="Helvetica Neue"/>
                <a:sym typeface="Helvetica Neue"/>
              </a:rPr>
              <a:t>= </a:t>
            </a:r>
            <a:r>
              <a:rPr lang="en" b="1">
                <a:solidFill>
                  <a:srgbClr val="FF0835"/>
                </a:solidFill>
                <a:latin typeface="Bierstadt" panose="020B0004020202020204" pitchFamily="34" charset="0"/>
                <a:ea typeface="Helvetica Neue"/>
                <a:cs typeface="Helvetica Neue"/>
                <a:sym typeface="Helvetica Neue"/>
              </a:rPr>
              <a:t>high dispersion</a:t>
            </a:r>
            <a:endParaRPr b="1">
              <a:solidFill>
                <a:srgbClr val="FF0835"/>
              </a:solidFill>
              <a:latin typeface="Bierstadt" panose="020B0004020202020204" pitchFamily="34" charset="0"/>
              <a:ea typeface="Helvetica Neue"/>
              <a:cs typeface="Helvetica Neue"/>
              <a:sym typeface="Helvetica Neue"/>
            </a:endParaRPr>
          </a:p>
        </p:txBody>
      </p:sp>
      <p:cxnSp>
        <p:nvCxnSpPr>
          <p:cNvPr id="33" name="Google Shape;1007;p104">
            <a:extLst>
              <a:ext uri="{FF2B5EF4-FFF2-40B4-BE49-F238E27FC236}">
                <a16:creationId xmlns:a16="http://schemas.microsoft.com/office/drawing/2014/main" id="{43DCB083-6379-BD1F-252F-46C587AF8CD4}"/>
              </a:ext>
            </a:extLst>
          </p:cNvPr>
          <p:cNvCxnSpPr>
            <a:cxnSpLocks/>
          </p:cNvCxnSpPr>
          <p:nvPr/>
        </p:nvCxnSpPr>
        <p:spPr>
          <a:xfrm>
            <a:off x="4034589" y="2143894"/>
            <a:ext cx="0" cy="3481791"/>
          </a:xfrm>
          <a:prstGeom prst="straightConnector1">
            <a:avLst/>
          </a:prstGeom>
          <a:noFill/>
          <a:ln w="28575" cap="flat" cmpd="sng">
            <a:solidFill>
              <a:schemeClr val="dk2"/>
            </a:solidFill>
            <a:prstDash val="solid"/>
            <a:round/>
            <a:headEnd type="none" w="med" len="med"/>
            <a:tailEnd type="triangle" w="med" len="med"/>
          </a:ln>
        </p:spPr>
      </p:cxnSp>
      <p:sp>
        <p:nvSpPr>
          <p:cNvPr id="34" name="Google Shape;1008;p104">
            <a:extLst>
              <a:ext uri="{FF2B5EF4-FFF2-40B4-BE49-F238E27FC236}">
                <a16:creationId xmlns:a16="http://schemas.microsoft.com/office/drawing/2014/main" id="{451EFE88-A1F9-CF48-9862-1D9239F619BA}"/>
              </a:ext>
            </a:extLst>
          </p:cNvPr>
          <p:cNvSpPr txBox="1"/>
          <p:nvPr/>
        </p:nvSpPr>
        <p:spPr>
          <a:xfrm rot="16200000">
            <a:off x="2308900" y="2987051"/>
            <a:ext cx="2917379" cy="1231066"/>
          </a:xfrm>
          <a:prstGeom prst="rect">
            <a:avLst/>
          </a:prstGeom>
          <a:noFill/>
          <a:ln>
            <a:noFill/>
          </a:ln>
        </p:spPr>
        <p:txBody>
          <a:bodyPr spcFirstLastPara="1" wrap="square" lIns="121900" tIns="121900" rIns="121900" bIns="121900" anchor="t" anchorCtr="0">
            <a:spAutoFit/>
          </a:bodyPr>
          <a:lstStyle/>
          <a:p>
            <a:pPr algn="ctr"/>
            <a:r>
              <a:rPr lang="en" sz="1600">
                <a:latin typeface="Bierstadt" panose="020B0004020202020204" pitchFamily="34" charset="0"/>
                <a:ea typeface="Helvetica Neue"/>
                <a:cs typeface="Helvetica Neue"/>
                <a:sym typeface="Helvetica Neue"/>
              </a:rPr>
              <a:t>Dispersion between cells/replicates</a:t>
            </a:r>
            <a:endParaRPr sz="1600">
              <a:latin typeface="Bierstadt" panose="020B0004020202020204" pitchFamily="34" charset="0"/>
              <a:ea typeface="Helvetica Neue"/>
              <a:cs typeface="Helvetica Neue"/>
              <a:sym typeface="Helvetica Neue"/>
            </a:endParaRPr>
          </a:p>
          <a:p>
            <a:pPr algn="ctr"/>
            <a:endParaRPr sz="1600">
              <a:latin typeface="Bierstadt" panose="020B0004020202020204" pitchFamily="34" charset="0"/>
              <a:ea typeface="Helvetica Neue"/>
              <a:cs typeface="Helvetica Neue"/>
              <a:sym typeface="Helvetica Neue"/>
            </a:endParaRPr>
          </a:p>
          <a:p>
            <a:pPr algn="ctr"/>
            <a:endParaRPr sz="1600">
              <a:latin typeface="Bierstadt" panose="020B0004020202020204" pitchFamily="34" charset="0"/>
              <a:ea typeface="Helvetica Neue"/>
              <a:cs typeface="Helvetica Neue"/>
              <a:sym typeface="Helvetica Neue"/>
            </a:endParaRPr>
          </a:p>
        </p:txBody>
      </p:sp>
      <p:cxnSp>
        <p:nvCxnSpPr>
          <p:cNvPr id="35" name="Google Shape;1009;p104">
            <a:extLst>
              <a:ext uri="{FF2B5EF4-FFF2-40B4-BE49-F238E27FC236}">
                <a16:creationId xmlns:a16="http://schemas.microsoft.com/office/drawing/2014/main" id="{51769189-6F93-BB5F-C1E1-1D8E12C08229}"/>
              </a:ext>
            </a:extLst>
          </p:cNvPr>
          <p:cNvCxnSpPr>
            <a:cxnSpLocks/>
          </p:cNvCxnSpPr>
          <p:nvPr/>
        </p:nvCxnSpPr>
        <p:spPr>
          <a:xfrm>
            <a:off x="4516836" y="5625685"/>
            <a:ext cx="3080473" cy="0"/>
          </a:xfrm>
          <a:prstGeom prst="straightConnector1">
            <a:avLst/>
          </a:prstGeom>
          <a:noFill/>
          <a:ln w="28575" cap="flat" cmpd="sng">
            <a:solidFill>
              <a:schemeClr val="dk2"/>
            </a:solidFill>
            <a:prstDash val="solid"/>
            <a:round/>
            <a:headEnd type="none" w="med" len="med"/>
            <a:tailEnd type="triangle" w="med" len="med"/>
          </a:ln>
        </p:spPr>
      </p:cxnSp>
      <p:sp>
        <p:nvSpPr>
          <p:cNvPr id="36" name="Google Shape;1010;p104">
            <a:extLst>
              <a:ext uri="{FF2B5EF4-FFF2-40B4-BE49-F238E27FC236}">
                <a16:creationId xmlns:a16="http://schemas.microsoft.com/office/drawing/2014/main" id="{623256A5-9BC2-D95D-A056-9D98CF547614}"/>
              </a:ext>
            </a:extLst>
          </p:cNvPr>
          <p:cNvSpPr txBox="1"/>
          <p:nvPr/>
        </p:nvSpPr>
        <p:spPr>
          <a:xfrm>
            <a:off x="4721393" y="5636982"/>
            <a:ext cx="2660201" cy="984845"/>
          </a:xfrm>
          <a:prstGeom prst="rect">
            <a:avLst/>
          </a:prstGeom>
          <a:noFill/>
          <a:ln>
            <a:noFill/>
          </a:ln>
        </p:spPr>
        <p:txBody>
          <a:bodyPr spcFirstLastPara="1" wrap="square" lIns="121900" tIns="121900" rIns="121900" bIns="121900" anchor="t" anchorCtr="0">
            <a:spAutoFit/>
          </a:bodyPr>
          <a:lstStyle/>
          <a:p>
            <a:pPr algn="ctr"/>
            <a:r>
              <a:rPr lang="en-US" sz="1600">
                <a:latin typeface="Bierstadt" panose="020B0004020202020204" pitchFamily="34" charset="0"/>
                <a:ea typeface="Helvetica Neue"/>
                <a:cs typeface="Helvetica Neue"/>
                <a:sym typeface="Helvetica Neue"/>
              </a:rPr>
              <a:t>Expression level</a:t>
            </a:r>
            <a:endParaRPr sz="1600">
              <a:latin typeface="Bierstadt" panose="020B0004020202020204" pitchFamily="34" charset="0"/>
              <a:ea typeface="Helvetica Neue"/>
              <a:cs typeface="Helvetica Neue"/>
              <a:sym typeface="Helvetica Neue"/>
            </a:endParaRPr>
          </a:p>
          <a:p>
            <a:pPr algn="ctr"/>
            <a:endParaRPr sz="1600">
              <a:latin typeface="Bierstadt" panose="020B0004020202020204" pitchFamily="34" charset="0"/>
              <a:ea typeface="Helvetica Neue"/>
              <a:cs typeface="Helvetica Neue"/>
              <a:sym typeface="Helvetica Neue"/>
            </a:endParaRPr>
          </a:p>
          <a:p>
            <a:pPr algn="ctr"/>
            <a:endParaRPr sz="1600">
              <a:latin typeface="Bierstadt" panose="020B0004020202020204" pitchFamily="34" charset="0"/>
              <a:ea typeface="Helvetica Neue"/>
              <a:cs typeface="Helvetica Neue"/>
              <a:sym typeface="Helvetica Neue"/>
            </a:endParaRPr>
          </a:p>
        </p:txBody>
      </p:sp>
      <p:sp>
        <p:nvSpPr>
          <p:cNvPr id="47" name="TextBox 46">
            <a:extLst>
              <a:ext uri="{FF2B5EF4-FFF2-40B4-BE49-F238E27FC236}">
                <a16:creationId xmlns:a16="http://schemas.microsoft.com/office/drawing/2014/main" id="{F007F4C6-9A46-942F-9ED1-2997F5208218}"/>
              </a:ext>
            </a:extLst>
          </p:cNvPr>
          <p:cNvSpPr txBox="1"/>
          <p:nvPr/>
        </p:nvSpPr>
        <p:spPr>
          <a:xfrm>
            <a:off x="3047144" y="1641184"/>
            <a:ext cx="6097712" cy="461665"/>
          </a:xfrm>
          <a:prstGeom prst="rect">
            <a:avLst/>
          </a:prstGeom>
          <a:noFill/>
        </p:spPr>
        <p:txBody>
          <a:bodyPr wrap="square">
            <a:spAutoFit/>
          </a:bodyPr>
          <a:lstStyle/>
          <a:p>
            <a:pPr algn="ctr"/>
            <a:r>
              <a:rPr lang="en-US" sz="2400">
                <a:solidFill>
                  <a:schemeClr val="tx1">
                    <a:lumMod val="50000"/>
                  </a:schemeClr>
                </a:solidFill>
                <a:latin typeface="Bierstadt" panose="020B0004020202020204" pitchFamily="34" charset="0"/>
                <a:ea typeface="Helvetica Neue"/>
                <a:cs typeface="Helvetica Neue"/>
                <a:sym typeface="Helvetica Neue"/>
              </a:rPr>
              <a:t>Treating the overdispersion problem</a:t>
            </a:r>
          </a:p>
        </p:txBody>
      </p:sp>
    </p:spTree>
    <p:extLst>
      <p:ext uri="{BB962C8B-B14F-4D97-AF65-F5344CB8AC3E}">
        <p14:creationId xmlns:p14="http://schemas.microsoft.com/office/powerpoint/2010/main" val="373565730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42" name="Google Shape;902;p101">
            <a:extLst>
              <a:ext uri="{FF2B5EF4-FFF2-40B4-BE49-F238E27FC236}">
                <a16:creationId xmlns:a16="http://schemas.microsoft.com/office/drawing/2014/main" id="{DDE7A597-E186-1D65-555A-6C89D6DD47A5}"/>
              </a:ext>
            </a:extLst>
          </p:cNvPr>
          <p:cNvSpPr txBox="1"/>
          <p:nvPr/>
        </p:nvSpPr>
        <p:spPr>
          <a:xfrm>
            <a:off x="8835606" y="1596037"/>
            <a:ext cx="4012800" cy="635968"/>
          </a:xfrm>
          <a:prstGeom prst="rect">
            <a:avLst/>
          </a:prstGeom>
          <a:noFill/>
          <a:ln>
            <a:noFill/>
          </a:ln>
        </p:spPr>
        <p:txBody>
          <a:bodyPr spcFirstLastPara="1" wrap="square" lIns="121900" tIns="121900" rIns="121900" bIns="121900" anchor="t" anchorCtr="0">
            <a:spAutoFit/>
          </a:bodyPr>
          <a:lstStyle/>
          <a:p>
            <a:r>
              <a:rPr lang="en" sz="2533" b="1">
                <a:solidFill>
                  <a:schemeClr val="accent1"/>
                </a:solidFill>
                <a:latin typeface="Helvetica Neue"/>
                <a:ea typeface="Helvetica Neue"/>
                <a:cs typeface="Helvetica Neue"/>
                <a:sym typeface="Helvetica Neue"/>
              </a:rPr>
              <a:t>PRO </a:t>
            </a:r>
            <a:r>
              <a:rPr lang="en" sz="2533">
                <a:latin typeface="Helvetica Neue"/>
                <a:ea typeface="Helvetica Neue"/>
                <a:cs typeface="Helvetica Neue"/>
                <a:sym typeface="Helvetica Neue"/>
              </a:rPr>
              <a:t>          </a:t>
            </a:r>
            <a:r>
              <a:rPr lang="en" sz="2533" b="1">
                <a:solidFill>
                  <a:schemeClr val="accent5"/>
                </a:solidFill>
                <a:latin typeface="Helvetica Neue"/>
                <a:ea typeface="Helvetica Neue"/>
                <a:cs typeface="Helvetica Neue"/>
                <a:sym typeface="Helvetica Neue"/>
              </a:rPr>
              <a:t>CONS</a:t>
            </a:r>
            <a:endParaRPr sz="2533" b="1">
              <a:solidFill>
                <a:schemeClr val="accent5"/>
              </a:solidFill>
              <a:latin typeface="Helvetica Neue"/>
              <a:ea typeface="Helvetica Neue"/>
              <a:cs typeface="Helvetica Neue"/>
              <a:sym typeface="Helvetica Neue"/>
            </a:endParaRPr>
          </a:p>
        </p:txBody>
      </p:sp>
      <p:cxnSp>
        <p:nvCxnSpPr>
          <p:cNvPr id="45" name="Google Shape;905;p101">
            <a:extLst>
              <a:ext uri="{FF2B5EF4-FFF2-40B4-BE49-F238E27FC236}">
                <a16:creationId xmlns:a16="http://schemas.microsoft.com/office/drawing/2014/main" id="{D70CB21B-C7DD-7682-C25E-587EC9C719B1}"/>
              </a:ext>
            </a:extLst>
          </p:cNvPr>
          <p:cNvCxnSpPr>
            <a:cxnSpLocks/>
          </p:cNvCxnSpPr>
          <p:nvPr/>
        </p:nvCxnSpPr>
        <p:spPr>
          <a:xfrm>
            <a:off x="10200921" y="1777429"/>
            <a:ext cx="0" cy="2126751"/>
          </a:xfrm>
          <a:prstGeom prst="straightConnector1">
            <a:avLst/>
          </a:prstGeom>
          <a:noFill/>
          <a:ln w="9525" cap="flat" cmpd="sng">
            <a:solidFill>
              <a:schemeClr val="dk2"/>
            </a:solidFill>
            <a:prstDash val="dashDot"/>
            <a:round/>
            <a:headEnd type="none" w="med" len="med"/>
            <a:tailEnd type="none" w="med" len="med"/>
          </a:ln>
        </p:spPr>
      </p:cxnSp>
      <p:sp>
        <p:nvSpPr>
          <p:cNvPr id="30" name="Google Shape;1004;p104">
            <a:extLst>
              <a:ext uri="{FF2B5EF4-FFF2-40B4-BE49-F238E27FC236}">
                <a16:creationId xmlns:a16="http://schemas.microsoft.com/office/drawing/2014/main" id="{6E3D70A2-C701-2EF2-61F8-B40EE1C7EB89}"/>
              </a:ext>
            </a:extLst>
          </p:cNvPr>
          <p:cNvSpPr txBox="1"/>
          <p:nvPr/>
        </p:nvSpPr>
        <p:spPr>
          <a:xfrm>
            <a:off x="592617" y="6447800"/>
            <a:ext cx="8855600" cy="410200"/>
          </a:xfrm>
          <a:prstGeom prst="rect">
            <a:avLst/>
          </a:prstGeom>
          <a:noFill/>
          <a:ln>
            <a:noFill/>
          </a:ln>
        </p:spPr>
        <p:txBody>
          <a:bodyPr spcFirstLastPara="1" wrap="square" lIns="121900" tIns="121900" rIns="121900" bIns="121900" anchor="t" anchorCtr="0">
            <a:spAutoFit/>
          </a:bodyPr>
          <a:lstStyle/>
          <a:p>
            <a:r>
              <a:rPr lang="en" sz="533">
                <a:solidFill>
                  <a:srgbClr val="212121"/>
                </a:solidFill>
                <a:highlight>
                  <a:srgbClr val="FFFFFF"/>
                </a:highlight>
                <a:latin typeface="Roboto"/>
                <a:ea typeface="Roboto"/>
                <a:cs typeface="Roboto"/>
                <a:sym typeface="Roboto"/>
              </a:rPr>
              <a:t>Gasperini M, Hill AJ, </a:t>
            </a:r>
            <a:r>
              <a:rPr lang="en" sz="533" err="1">
                <a:solidFill>
                  <a:srgbClr val="212121"/>
                </a:solidFill>
                <a:highlight>
                  <a:srgbClr val="FFFFFF"/>
                </a:highlight>
                <a:latin typeface="Roboto"/>
                <a:ea typeface="Roboto"/>
                <a:cs typeface="Roboto"/>
                <a:sym typeface="Roboto"/>
              </a:rPr>
              <a:t>McFaline</a:t>
            </a:r>
            <a:r>
              <a:rPr lang="en" sz="533">
                <a:solidFill>
                  <a:srgbClr val="212121"/>
                </a:solidFill>
                <a:highlight>
                  <a:srgbClr val="FFFFFF"/>
                </a:highlight>
                <a:latin typeface="Roboto"/>
                <a:ea typeface="Roboto"/>
                <a:cs typeface="Roboto"/>
                <a:sym typeface="Roboto"/>
              </a:rPr>
              <a:t>-Figueroa JL, Martin B, Kim S, Zhang MD, Jackson D, Leith A, Schreiber J, Noble WS, Trapnell C, </a:t>
            </a:r>
            <a:r>
              <a:rPr lang="en" sz="533" err="1">
                <a:solidFill>
                  <a:srgbClr val="212121"/>
                </a:solidFill>
                <a:highlight>
                  <a:srgbClr val="FFFFFF"/>
                </a:highlight>
                <a:latin typeface="Roboto"/>
                <a:ea typeface="Roboto"/>
                <a:cs typeface="Roboto"/>
                <a:sym typeface="Roboto"/>
              </a:rPr>
              <a:t>Ahituv</a:t>
            </a:r>
            <a:r>
              <a:rPr lang="en" sz="533">
                <a:solidFill>
                  <a:srgbClr val="212121"/>
                </a:solidFill>
                <a:highlight>
                  <a:srgbClr val="FFFFFF"/>
                </a:highlight>
                <a:latin typeface="Roboto"/>
                <a:ea typeface="Roboto"/>
                <a:cs typeface="Roboto"/>
                <a:sym typeface="Roboto"/>
              </a:rPr>
              <a:t> N, Shendure J. A Genome-wide Framework for Mapping Gene Regulation via Cellular Genetic Screens. Cell. 2019 Jan 10;176(1-2):377-390.e19. </a:t>
            </a:r>
            <a:r>
              <a:rPr lang="en" sz="533" err="1">
                <a:solidFill>
                  <a:srgbClr val="212121"/>
                </a:solidFill>
                <a:highlight>
                  <a:srgbClr val="FFFFFF"/>
                </a:highlight>
                <a:latin typeface="Roboto"/>
                <a:ea typeface="Roboto"/>
                <a:cs typeface="Roboto"/>
                <a:sym typeface="Roboto"/>
              </a:rPr>
              <a:t>doi</a:t>
            </a:r>
            <a:r>
              <a:rPr lang="en" sz="533">
                <a:solidFill>
                  <a:srgbClr val="212121"/>
                </a:solidFill>
                <a:highlight>
                  <a:srgbClr val="FFFFFF"/>
                </a:highlight>
                <a:latin typeface="Roboto"/>
                <a:ea typeface="Roboto"/>
                <a:cs typeface="Roboto"/>
                <a:sym typeface="Roboto"/>
              </a:rPr>
              <a:t>: 10.1016/j.cell.2018.11.029. </a:t>
            </a:r>
            <a:r>
              <a:rPr lang="en" sz="533" err="1">
                <a:solidFill>
                  <a:srgbClr val="212121"/>
                </a:solidFill>
                <a:highlight>
                  <a:srgbClr val="FFFFFF"/>
                </a:highlight>
                <a:latin typeface="Roboto"/>
                <a:ea typeface="Roboto"/>
                <a:cs typeface="Roboto"/>
                <a:sym typeface="Roboto"/>
              </a:rPr>
              <a:t>Epub</a:t>
            </a:r>
            <a:r>
              <a:rPr lang="en" sz="533">
                <a:solidFill>
                  <a:srgbClr val="212121"/>
                </a:solidFill>
                <a:highlight>
                  <a:srgbClr val="FFFFFF"/>
                </a:highlight>
                <a:latin typeface="Roboto"/>
                <a:ea typeface="Roboto"/>
                <a:cs typeface="Roboto"/>
                <a:sym typeface="Roboto"/>
              </a:rPr>
              <a:t> 2019 Jan 3. Erratum in: Cell. 2019 Mar 7;176(6):1516. PMID: 30612741; PMCID: PMC6690346.</a:t>
            </a:r>
            <a:endParaRPr sz="133"/>
          </a:p>
        </p:txBody>
      </p:sp>
      <p:pic>
        <p:nvPicPr>
          <p:cNvPr id="37" name="Google Shape;1011;p104">
            <a:extLst>
              <a:ext uri="{FF2B5EF4-FFF2-40B4-BE49-F238E27FC236}">
                <a16:creationId xmlns:a16="http://schemas.microsoft.com/office/drawing/2014/main" id="{D81B5F8B-DAD7-3F5D-0D20-AF247742A5DC}"/>
              </a:ext>
            </a:extLst>
          </p:cNvPr>
          <p:cNvPicPr preferRelativeResize="0"/>
          <p:nvPr/>
        </p:nvPicPr>
        <p:blipFill>
          <a:blip r:embed="rId3">
            <a:alphaModFix/>
          </a:blip>
          <a:stretch>
            <a:fillRect/>
          </a:stretch>
        </p:blipFill>
        <p:spPr>
          <a:xfrm>
            <a:off x="1852867" y="2626027"/>
            <a:ext cx="5732642" cy="1742450"/>
          </a:xfrm>
          <a:prstGeom prst="rect">
            <a:avLst/>
          </a:prstGeom>
          <a:noFill/>
          <a:ln>
            <a:noFill/>
          </a:ln>
        </p:spPr>
      </p:pic>
      <p:sp>
        <p:nvSpPr>
          <p:cNvPr id="38" name="Google Shape;1012;p104">
            <a:extLst>
              <a:ext uri="{FF2B5EF4-FFF2-40B4-BE49-F238E27FC236}">
                <a16:creationId xmlns:a16="http://schemas.microsoft.com/office/drawing/2014/main" id="{91615B35-352D-197F-6A2B-3EE4A9F7433A}"/>
              </a:ext>
            </a:extLst>
          </p:cNvPr>
          <p:cNvSpPr txBox="1"/>
          <p:nvPr/>
        </p:nvSpPr>
        <p:spPr>
          <a:xfrm>
            <a:off x="592617" y="4717358"/>
            <a:ext cx="9200153" cy="1354176"/>
          </a:xfrm>
          <a:prstGeom prst="rect">
            <a:avLst/>
          </a:prstGeom>
          <a:noFill/>
          <a:ln>
            <a:noFill/>
          </a:ln>
        </p:spPr>
        <p:txBody>
          <a:bodyPr spcFirstLastPara="1" wrap="square" lIns="121900" tIns="121900" rIns="121900" bIns="121900" anchor="t" anchorCtr="0">
            <a:spAutoFit/>
          </a:bodyPr>
          <a:lstStyle/>
          <a:p>
            <a:r>
              <a:rPr lang="en" sz="2400">
                <a:solidFill>
                  <a:schemeClr val="tx1">
                    <a:lumMod val="50000"/>
                  </a:schemeClr>
                </a:solidFill>
                <a:latin typeface="Bierstadt" panose="020B0004020202020204" pitchFamily="34" charset="0"/>
                <a:ea typeface="Helvetica Neue"/>
                <a:cs typeface="Helvetica Neue"/>
                <a:sym typeface="Helvetica Neue"/>
              </a:rPr>
              <a:t>A gene count in a given samples is a combination between the </a:t>
            </a:r>
            <a:r>
              <a:rPr lang="en" sz="2400" b="1">
                <a:solidFill>
                  <a:schemeClr val="tx1">
                    <a:lumMod val="50000"/>
                  </a:schemeClr>
                </a:solidFill>
                <a:latin typeface="Bierstadt" panose="020B0004020202020204" pitchFamily="34" charset="0"/>
                <a:ea typeface="Helvetica Neue"/>
                <a:cs typeface="Helvetica Neue"/>
                <a:sym typeface="Helvetica Neue"/>
              </a:rPr>
              <a:t>observed counts</a:t>
            </a:r>
            <a:r>
              <a:rPr lang="en" sz="2400">
                <a:solidFill>
                  <a:schemeClr val="tx1">
                    <a:lumMod val="50000"/>
                  </a:schemeClr>
                </a:solidFill>
                <a:latin typeface="Bierstadt" panose="020B0004020202020204" pitchFamily="34" charset="0"/>
                <a:ea typeface="Helvetica Neue"/>
                <a:cs typeface="Helvetica Neue"/>
                <a:sym typeface="Helvetica Neue"/>
              </a:rPr>
              <a:t> + </a:t>
            </a:r>
            <a:r>
              <a:rPr lang="en" sz="2400" b="1">
                <a:solidFill>
                  <a:schemeClr val="tx1">
                    <a:lumMod val="50000"/>
                  </a:schemeClr>
                </a:solidFill>
                <a:latin typeface="Bierstadt" panose="020B0004020202020204" pitchFamily="34" charset="0"/>
                <a:ea typeface="Helvetica Neue"/>
                <a:cs typeface="Helvetica Neue"/>
                <a:sym typeface="Helvetica Neue"/>
              </a:rPr>
              <a:t>how deep the cell was sequenced</a:t>
            </a:r>
            <a:r>
              <a:rPr lang="en" sz="2400">
                <a:solidFill>
                  <a:schemeClr val="tx1">
                    <a:lumMod val="50000"/>
                  </a:schemeClr>
                </a:solidFill>
                <a:latin typeface="Bierstadt" panose="020B0004020202020204" pitchFamily="34" charset="0"/>
                <a:ea typeface="Helvetica Neue"/>
                <a:cs typeface="Helvetica Neue"/>
                <a:sym typeface="Helvetica Neue"/>
              </a:rPr>
              <a:t> ,</a:t>
            </a:r>
            <a:r>
              <a:rPr lang="en" sz="2400" b="1">
                <a:solidFill>
                  <a:schemeClr val="tx1">
                    <a:lumMod val="50000"/>
                  </a:schemeClr>
                </a:solidFill>
                <a:latin typeface="Bierstadt" panose="020B0004020202020204" pitchFamily="34" charset="0"/>
                <a:ea typeface="Helvetica Neue"/>
                <a:cs typeface="Helvetica Neue"/>
                <a:sym typeface="Helvetica Neue"/>
              </a:rPr>
              <a:t> covariate effects</a:t>
            </a:r>
            <a:r>
              <a:rPr lang="en" sz="2400">
                <a:solidFill>
                  <a:schemeClr val="tx1">
                    <a:lumMod val="50000"/>
                  </a:schemeClr>
                </a:solidFill>
                <a:latin typeface="Bierstadt" panose="020B0004020202020204" pitchFamily="34" charset="0"/>
                <a:ea typeface="Helvetica Neue"/>
                <a:cs typeface="Helvetica Neue"/>
                <a:sym typeface="Helvetica Neue"/>
              </a:rPr>
              <a:t> and the </a:t>
            </a:r>
            <a:r>
              <a:rPr lang="en" sz="2400" b="1">
                <a:solidFill>
                  <a:schemeClr val="tx1">
                    <a:lumMod val="50000"/>
                  </a:schemeClr>
                </a:solidFill>
                <a:latin typeface="Bierstadt" panose="020B0004020202020204" pitchFamily="34" charset="0"/>
                <a:ea typeface="Helvetica Neue"/>
                <a:cs typeface="Helvetica Neue"/>
                <a:sym typeface="Helvetica Neue"/>
              </a:rPr>
              <a:t>expected dispersion</a:t>
            </a:r>
            <a:r>
              <a:rPr lang="en" sz="1200">
                <a:solidFill>
                  <a:schemeClr val="tx1">
                    <a:lumMod val="50000"/>
                  </a:schemeClr>
                </a:solidFill>
                <a:latin typeface="Helvetica Neue"/>
                <a:ea typeface="Helvetica Neue"/>
                <a:cs typeface="Helvetica Neue"/>
                <a:sym typeface="Helvetica Neue"/>
              </a:rPr>
              <a:t>.  </a:t>
            </a:r>
            <a:endParaRPr sz="1200">
              <a:solidFill>
                <a:schemeClr val="tx1">
                  <a:lumMod val="50000"/>
                </a:schemeClr>
              </a:solidFill>
              <a:latin typeface="Helvetica Neue"/>
              <a:ea typeface="Helvetica Neue"/>
              <a:cs typeface="Helvetica Neue"/>
              <a:sym typeface="Helvetica Neue"/>
            </a:endParaRPr>
          </a:p>
        </p:txBody>
      </p:sp>
      <p:sp>
        <p:nvSpPr>
          <p:cNvPr id="39" name="Google Shape;1013;p104">
            <a:extLst>
              <a:ext uri="{FF2B5EF4-FFF2-40B4-BE49-F238E27FC236}">
                <a16:creationId xmlns:a16="http://schemas.microsoft.com/office/drawing/2014/main" id="{C1F50E8B-A949-2E16-DB6B-CBD79F7E3E9C}"/>
              </a:ext>
            </a:extLst>
          </p:cNvPr>
          <p:cNvSpPr txBox="1"/>
          <p:nvPr/>
        </p:nvSpPr>
        <p:spPr>
          <a:xfrm>
            <a:off x="924082" y="1617197"/>
            <a:ext cx="7590212" cy="984845"/>
          </a:xfrm>
          <a:prstGeom prst="rect">
            <a:avLst/>
          </a:prstGeom>
          <a:noFill/>
          <a:ln>
            <a:noFill/>
          </a:ln>
        </p:spPr>
        <p:txBody>
          <a:bodyPr spcFirstLastPara="1" wrap="square" lIns="121900" tIns="121900" rIns="121900" bIns="121900" anchor="t" anchorCtr="0">
            <a:spAutoFit/>
          </a:bodyPr>
          <a:lstStyle/>
          <a:p>
            <a:pPr marL="228595" algn="ctr">
              <a:buSzPts val="900"/>
            </a:pPr>
            <a:r>
              <a:rPr lang="en" sz="2400">
                <a:solidFill>
                  <a:schemeClr val="tx1">
                    <a:lumMod val="50000"/>
                  </a:schemeClr>
                </a:solidFill>
                <a:latin typeface="Bierstadt" panose="020B0004020202020204" pitchFamily="34" charset="0"/>
                <a:ea typeface="Helvetica Neue"/>
                <a:cs typeface="Helvetica Neue"/>
                <a:sym typeface="Helvetica Neue"/>
              </a:rPr>
              <a:t>Biological count data can be fitted using a</a:t>
            </a:r>
            <a:r>
              <a:rPr lang="en" sz="2400" i="1">
                <a:solidFill>
                  <a:schemeClr val="tx1">
                    <a:lumMod val="50000"/>
                  </a:schemeClr>
                </a:solidFill>
                <a:latin typeface="Bierstadt" panose="020B0004020202020204" pitchFamily="34" charset="0"/>
                <a:ea typeface="Helvetica Neue"/>
                <a:cs typeface="Helvetica Neue"/>
                <a:sym typeface="Helvetica Neue"/>
              </a:rPr>
              <a:t> negative binomial distribution</a:t>
            </a:r>
            <a:endParaRPr sz="2400" i="1">
              <a:solidFill>
                <a:schemeClr val="tx1">
                  <a:lumMod val="50000"/>
                </a:schemeClr>
              </a:solidFill>
              <a:latin typeface="Bierstadt" panose="020B0004020202020204" pitchFamily="34" charset="0"/>
              <a:ea typeface="Helvetica Neue"/>
              <a:cs typeface="Helvetica Neue"/>
              <a:sym typeface="Helvetica Neue"/>
            </a:endParaRPr>
          </a:p>
        </p:txBody>
      </p:sp>
      <p:sp>
        <p:nvSpPr>
          <p:cNvPr id="22" name="Google Shape;995;p104">
            <a:extLst>
              <a:ext uri="{FF2B5EF4-FFF2-40B4-BE49-F238E27FC236}">
                <a16:creationId xmlns:a16="http://schemas.microsoft.com/office/drawing/2014/main" id="{9DE8FF65-6DB9-2A3A-2BEC-9D25556AEE01}"/>
              </a:ext>
            </a:extLst>
          </p:cNvPr>
          <p:cNvSpPr txBox="1"/>
          <p:nvPr/>
        </p:nvSpPr>
        <p:spPr>
          <a:xfrm>
            <a:off x="8104994" y="2138305"/>
            <a:ext cx="1996000" cy="1538842"/>
          </a:xfrm>
          <a:prstGeom prst="rect">
            <a:avLst/>
          </a:prstGeom>
          <a:noFill/>
          <a:ln>
            <a:noFill/>
          </a:ln>
        </p:spPr>
        <p:txBody>
          <a:bodyPr spcFirstLastPara="1" wrap="square" lIns="121900" tIns="121900" rIns="121900" bIns="121900" anchor="t" anchorCtr="0">
            <a:spAutoFit/>
          </a:bodyPr>
          <a:lstStyle/>
          <a:p>
            <a:pPr marL="609585" indent="-380990">
              <a:buSzPts val="900"/>
              <a:buFont typeface="Helvetica Neue"/>
              <a:buChar char="●"/>
            </a:pPr>
            <a:r>
              <a:rPr lang="en" sz="1200">
                <a:latin typeface="Helvetica Neue"/>
                <a:ea typeface="Helvetica Neue"/>
                <a:cs typeface="Helvetica Neue"/>
                <a:sym typeface="Helvetica Neue"/>
              </a:rPr>
              <a:t>Dealing with the overdispersion (NB)</a:t>
            </a:r>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Covariates are used</a:t>
            </a:r>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Fast</a:t>
            </a:r>
            <a:endParaRPr sz="1200">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sp>
        <p:nvSpPr>
          <p:cNvPr id="23" name="Google Shape;997;p104">
            <a:extLst>
              <a:ext uri="{FF2B5EF4-FFF2-40B4-BE49-F238E27FC236}">
                <a16:creationId xmlns:a16="http://schemas.microsoft.com/office/drawing/2014/main" id="{3179DE2B-991E-90F3-931F-2CB3E3BD8B40}"/>
              </a:ext>
            </a:extLst>
          </p:cNvPr>
          <p:cNvSpPr txBox="1"/>
          <p:nvPr/>
        </p:nvSpPr>
        <p:spPr>
          <a:xfrm>
            <a:off x="10071753" y="1951139"/>
            <a:ext cx="2050000" cy="984845"/>
          </a:xfrm>
          <a:prstGeom prst="rect">
            <a:avLst/>
          </a:prstGeom>
          <a:noFill/>
          <a:ln>
            <a:noFill/>
          </a:ln>
        </p:spPr>
        <p:txBody>
          <a:bodyPr spcFirstLastPara="1" wrap="square" lIns="121900" tIns="121900" rIns="121900" bIns="121900" anchor="t" anchorCtr="0">
            <a:spAutoFit/>
          </a:bodyPr>
          <a:lstStyle/>
          <a:p>
            <a:pPr marL="609585"/>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P-value inflation</a:t>
            </a:r>
            <a:endParaRPr sz="1200">
              <a:latin typeface="Helvetica Neue"/>
              <a:ea typeface="Helvetica Neue"/>
              <a:cs typeface="Helvetica Neue"/>
              <a:sym typeface="Helvetica Neue"/>
            </a:endParaRPr>
          </a:p>
          <a:p>
            <a:pPr marL="609585"/>
            <a:endParaRPr sz="1200">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sp>
        <p:nvSpPr>
          <p:cNvPr id="2" name="Slide Number Placeholder 1">
            <a:extLst>
              <a:ext uri="{FF2B5EF4-FFF2-40B4-BE49-F238E27FC236}">
                <a16:creationId xmlns:a16="http://schemas.microsoft.com/office/drawing/2014/main" id="{DDB6F085-17DA-440F-BDB6-BBBFCBCF8D1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168</a:t>
            </a:fld>
            <a:endParaRPr lang="en" sz="933">
              <a:solidFill>
                <a:srgbClr val="000000"/>
              </a:solidFill>
              <a:latin typeface="Helvetica Neue"/>
              <a:ea typeface="Helvetica Neue"/>
              <a:cs typeface="Helvetica Neue"/>
              <a:sym typeface="Helvetica Neue"/>
            </a:endParaRPr>
          </a:p>
        </p:txBody>
      </p:sp>
      <p:sp>
        <p:nvSpPr>
          <p:cNvPr id="12" name="Google Shape;864;p100">
            <a:extLst>
              <a:ext uri="{FF2B5EF4-FFF2-40B4-BE49-F238E27FC236}">
                <a16:creationId xmlns:a16="http://schemas.microsoft.com/office/drawing/2014/main" id="{AA3BE97A-613B-4716-BD13-0501F96E9012}"/>
              </a:ext>
            </a:extLst>
          </p:cNvPr>
          <p:cNvSpPr txBox="1">
            <a:spLocks noGrp="1"/>
          </p:cNvSpPr>
          <p:nvPr>
            <p:ph type="title"/>
          </p:nvPr>
        </p:nvSpPr>
        <p:spPr>
          <a:xfrm>
            <a:off x="542611" y="228253"/>
            <a:ext cx="11039789" cy="1317640"/>
          </a:xfrm>
          <a:prstGeom prst="rect">
            <a:avLst/>
          </a:prstGeom>
        </p:spPr>
        <p:txBody>
          <a:bodyPr spcFirstLastPara="1" wrap="square" lIns="25400" tIns="25400" rIns="25400" bIns="25400" anchor="t" anchorCtr="0">
            <a:noAutofit/>
          </a:bodyPr>
          <a:lstStyle/>
          <a:p>
            <a:r>
              <a:rPr lang="en-US" sz="4000" b="0">
                <a:latin typeface="Bierstadt"/>
              </a:rPr>
              <a:t>Differential perturbation using </a:t>
            </a:r>
            <a:r>
              <a:rPr lang="en-US" sz="4000" b="1">
                <a:latin typeface="Bierstadt"/>
              </a:rPr>
              <a:t>Monocle2/DESeq2</a:t>
            </a:r>
          </a:p>
        </p:txBody>
      </p:sp>
    </p:spTree>
    <p:extLst>
      <p:ext uri="{BB962C8B-B14F-4D97-AF65-F5344CB8AC3E}">
        <p14:creationId xmlns:p14="http://schemas.microsoft.com/office/powerpoint/2010/main" val="25071462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17" name="Picture 16">
            <a:extLst>
              <a:ext uri="{FF2B5EF4-FFF2-40B4-BE49-F238E27FC236}">
                <a16:creationId xmlns:a16="http://schemas.microsoft.com/office/drawing/2014/main" id="{FB1CCB06-6A13-C7ED-61C1-D1F7DBA676AA}"/>
              </a:ext>
            </a:extLst>
          </p:cNvPr>
          <p:cNvPicPr>
            <a:picLocks noChangeAspect="1"/>
          </p:cNvPicPr>
          <p:nvPr/>
        </p:nvPicPr>
        <p:blipFill>
          <a:blip r:embed="rId3"/>
          <a:stretch>
            <a:fillRect/>
          </a:stretch>
        </p:blipFill>
        <p:spPr>
          <a:xfrm>
            <a:off x="3263756" y="1752674"/>
            <a:ext cx="5520650" cy="5088994"/>
          </a:xfrm>
          <a:prstGeom prst="rect">
            <a:avLst/>
          </a:prstGeom>
        </p:spPr>
      </p:pic>
      <p:sp>
        <p:nvSpPr>
          <p:cNvPr id="2" name="Oval 1">
            <a:extLst>
              <a:ext uri="{FF2B5EF4-FFF2-40B4-BE49-F238E27FC236}">
                <a16:creationId xmlns:a16="http://schemas.microsoft.com/office/drawing/2014/main" id="{7E9BF354-B174-9AA7-A1ED-1503E2CB8DC9}"/>
              </a:ext>
            </a:extLst>
          </p:cNvPr>
          <p:cNvSpPr/>
          <p:nvPr/>
        </p:nvSpPr>
        <p:spPr>
          <a:xfrm>
            <a:off x="6248400" y="5505185"/>
            <a:ext cx="2236341" cy="433188"/>
          </a:xfrm>
          <a:prstGeom prst="ellipse">
            <a:avLst/>
          </a:prstGeom>
          <a:solidFill>
            <a:srgbClr val="00A2FF">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1" name="TextBox 20">
            <a:extLst>
              <a:ext uri="{FF2B5EF4-FFF2-40B4-BE49-F238E27FC236}">
                <a16:creationId xmlns:a16="http://schemas.microsoft.com/office/drawing/2014/main" id="{B7479CB3-C8B0-2E61-5D5C-D4C682DF4DC0}"/>
              </a:ext>
            </a:extLst>
          </p:cNvPr>
          <p:cNvSpPr txBox="1"/>
          <p:nvPr/>
        </p:nvSpPr>
        <p:spPr>
          <a:xfrm>
            <a:off x="4063429" y="2019655"/>
            <a:ext cx="3395609" cy="307777"/>
          </a:xfrm>
          <a:prstGeom prst="rect">
            <a:avLst/>
          </a:prstGeom>
          <a:noFill/>
        </p:spPr>
        <p:txBody>
          <a:bodyPr wrap="square">
            <a:spAutoFit/>
          </a:bodyPr>
          <a:lstStyle/>
          <a:p>
            <a:r>
              <a:rPr lang="en-US" sz="1400" b="1">
                <a:solidFill>
                  <a:schemeClr val="accent5"/>
                </a:solidFill>
                <a:latin typeface="Bierstadt" panose="020B0004020202020204" pitchFamily="34" charset="0"/>
              </a:rPr>
              <a:t>Candidate enhancer-targeting gRNAs </a:t>
            </a:r>
          </a:p>
        </p:txBody>
      </p:sp>
      <p:sp>
        <p:nvSpPr>
          <p:cNvPr id="24" name="TextBox 23">
            <a:extLst>
              <a:ext uri="{FF2B5EF4-FFF2-40B4-BE49-F238E27FC236}">
                <a16:creationId xmlns:a16="http://schemas.microsoft.com/office/drawing/2014/main" id="{3ADBEF96-CB06-E784-018A-EC56597FB846}"/>
              </a:ext>
            </a:extLst>
          </p:cNvPr>
          <p:cNvSpPr txBox="1"/>
          <p:nvPr/>
        </p:nvSpPr>
        <p:spPr>
          <a:xfrm>
            <a:off x="4091683" y="2341465"/>
            <a:ext cx="3395609" cy="307777"/>
          </a:xfrm>
          <a:prstGeom prst="rect">
            <a:avLst/>
          </a:prstGeom>
          <a:noFill/>
        </p:spPr>
        <p:txBody>
          <a:bodyPr wrap="square">
            <a:spAutoFit/>
          </a:bodyPr>
          <a:lstStyle/>
          <a:p>
            <a:r>
              <a:rPr lang="en-US" sz="1400" b="1">
                <a:solidFill>
                  <a:schemeClr val="bg2"/>
                </a:solidFill>
                <a:latin typeface="Bierstadt" panose="020B0004020202020204" pitchFamily="34" charset="0"/>
              </a:rPr>
              <a:t>Negative control guides</a:t>
            </a:r>
          </a:p>
        </p:txBody>
      </p:sp>
      <p:sp>
        <p:nvSpPr>
          <p:cNvPr id="25" name="TextBox 24">
            <a:extLst>
              <a:ext uri="{FF2B5EF4-FFF2-40B4-BE49-F238E27FC236}">
                <a16:creationId xmlns:a16="http://schemas.microsoft.com/office/drawing/2014/main" id="{A708DA75-4008-18A3-4E3A-58B76404C73D}"/>
              </a:ext>
            </a:extLst>
          </p:cNvPr>
          <p:cNvSpPr txBox="1"/>
          <p:nvPr/>
        </p:nvSpPr>
        <p:spPr>
          <a:xfrm>
            <a:off x="1787448" y="1260599"/>
            <a:ext cx="9685963" cy="461665"/>
          </a:xfrm>
          <a:prstGeom prst="rect">
            <a:avLst/>
          </a:prstGeom>
          <a:noFill/>
        </p:spPr>
        <p:txBody>
          <a:bodyPr wrap="square">
            <a:spAutoFit/>
          </a:bodyPr>
          <a:lstStyle/>
          <a:p>
            <a:pPr algn="ctr"/>
            <a:r>
              <a:rPr lang="en-US" sz="2400">
                <a:solidFill>
                  <a:schemeClr val="tx1">
                    <a:lumMod val="50000"/>
                  </a:schemeClr>
                </a:solidFill>
                <a:latin typeface="Bierstadt" panose="020B0004020202020204" pitchFamily="34" charset="0"/>
              </a:rPr>
              <a:t>Q-Q plot of the differential perturbation showing p-value </a:t>
            </a:r>
            <a:r>
              <a:rPr lang="en-US" sz="2400" b="1">
                <a:solidFill>
                  <a:schemeClr val="accent1">
                    <a:lumMod val="60000"/>
                    <a:lumOff val="40000"/>
                  </a:schemeClr>
                </a:solidFill>
                <a:latin typeface="Bierstadt" panose="020B0004020202020204" pitchFamily="34" charset="0"/>
              </a:rPr>
              <a:t>inflation</a:t>
            </a:r>
            <a:r>
              <a:rPr lang="en-US" sz="2400">
                <a:solidFill>
                  <a:schemeClr val="tx1">
                    <a:lumMod val="50000"/>
                  </a:schemeClr>
                </a:solidFill>
                <a:latin typeface="Bierstadt" panose="020B0004020202020204" pitchFamily="34" charset="0"/>
              </a:rPr>
              <a:t> effect</a:t>
            </a:r>
            <a:endParaRPr lang="en-US" sz="2400">
              <a:latin typeface="Bierstadt" panose="020B0004020202020204" pitchFamily="34" charset="0"/>
            </a:endParaRPr>
          </a:p>
        </p:txBody>
      </p:sp>
      <p:sp>
        <p:nvSpPr>
          <p:cNvPr id="3" name="Slide Number Placeholder 2">
            <a:extLst>
              <a:ext uri="{FF2B5EF4-FFF2-40B4-BE49-F238E27FC236}">
                <a16:creationId xmlns:a16="http://schemas.microsoft.com/office/drawing/2014/main" id="{01987558-6CE4-4CEF-BBD6-5E01B42F04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169</a:t>
            </a:fld>
            <a:endParaRPr lang="en" sz="933">
              <a:solidFill>
                <a:srgbClr val="000000"/>
              </a:solidFill>
              <a:latin typeface="Helvetica Neue"/>
              <a:ea typeface="Helvetica Neue"/>
              <a:cs typeface="Helvetica Neue"/>
              <a:sym typeface="Helvetica Neue"/>
            </a:endParaRPr>
          </a:p>
        </p:txBody>
      </p:sp>
      <p:sp>
        <p:nvSpPr>
          <p:cNvPr id="9" name="Google Shape;864;p100">
            <a:extLst>
              <a:ext uri="{FF2B5EF4-FFF2-40B4-BE49-F238E27FC236}">
                <a16:creationId xmlns:a16="http://schemas.microsoft.com/office/drawing/2014/main" id="{4FBC83CC-B782-455E-BCEA-168F7ACEC846}"/>
              </a:ext>
            </a:extLst>
          </p:cNvPr>
          <p:cNvSpPr txBox="1">
            <a:spLocks noGrp="1"/>
          </p:cNvSpPr>
          <p:nvPr>
            <p:ph type="title"/>
          </p:nvPr>
        </p:nvSpPr>
        <p:spPr>
          <a:xfrm>
            <a:off x="542611" y="228253"/>
            <a:ext cx="11039789" cy="1317640"/>
          </a:xfrm>
          <a:prstGeom prst="rect">
            <a:avLst/>
          </a:prstGeom>
        </p:spPr>
        <p:txBody>
          <a:bodyPr spcFirstLastPara="1" wrap="square" lIns="25400" tIns="25400" rIns="25400" bIns="25400" anchor="t" anchorCtr="0">
            <a:noAutofit/>
          </a:bodyPr>
          <a:lstStyle/>
          <a:p>
            <a:r>
              <a:rPr lang="en-US" sz="4000" b="0">
                <a:latin typeface="Bierstadt"/>
              </a:rPr>
              <a:t>Differential perturbation using </a:t>
            </a:r>
            <a:r>
              <a:rPr lang="en-US" sz="4000" b="1">
                <a:latin typeface="Bierstadt"/>
              </a:rPr>
              <a:t>Monocle2/DESeq2</a:t>
            </a:r>
          </a:p>
        </p:txBody>
      </p:sp>
    </p:spTree>
    <p:extLst>
      <p:ext uri="{BB962C8B-B14F-4D97-AF65-F5344CB8AC3E}">
        <p14:creationId xmlns:p14="http://schemas.microsoft.com/office/powerpoint/2010/main" val="83352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3902"/>
            <a:ext cx="10972800" cy="51426"/>
          </a:xfrm>
        </p:spPr>
        <p:txBody>
          <a:bodyPr>
            <a:noAutofit/>
          </a:bodyPr>
          <a:lstStyle/>
          <a:p>
            <a:r>
              <a:rPr lang="en-US" sz="2800"/>
              <a:t>CRISPR screens are high-throughput tools that can be used for the hypothesis-generating approach</a:t>
            </a:r>
          </a:p>
        </p:txBody>
      </p:sp>
      <p:sp>
        <p:nvSpPr>
          <p:cNvPr id="4" name="Slide Number Placeholder 3">
            <a:extLst>
              <a:ext uri="{FF2B5EF4-FFF2-40B4-BE49-F238E27FC236}">
                <a16:creationId xmlns:a16="http://schemas.microsoft.com/office/drawing/2014/main" id="{B6DB2893-EEE3-437E-BCC3-4518D9569DEA}"/>
              </a:ext>
            </a:extLst>
          </p:cNvPr>
          <p:cNvSpPr>
            <a:spLocks noGrp="1"/>
          </p:cNvSpPr>
          <p:nvPr>
            <p:ph type="sldNum" sz="quarter" idx="12"/>
          </p:nvPr>
        </p:nvSpPr>
        <p:spPr/>
        <p:txBody>
          <a:bodyPr/>
          <a:lstStyle/>
          <a:p>
            <a:fld id="{371B65F6-4172-4674-96A7-FF623C1658F6}" type="slidenum">
              <a:rPr lang="en-US" smtClean="0"/>
              <a:t>17</a:t>
            </a:fld>
            <a:endParaRPr lang="en-US"/>
          </a:p>
        </p:txBody>
      </p:sp>
      <p:pic>
        <p:nvPicPr>
          <p:cNvPr id="5" name="Image" descr="Image">
            <a:extLst>
              <a:ext uri="{FF2B5EF4-FFF2-40B4-BE49-F238E27FC236}">
                <a16:creationId xmlns:a16="http://schemas.microsoft.com/office/drawing/2014/main" id="{AB485F63-C2F4-C133-F9B7-AB15A39B6AC5}"/>
              </a:ext>
            </a:extLst>
          </p:cNvPr>
          <p:cNvPicPr>
            <a:picLocks noChangeAspect="1"/>
          </p:cNvPicPr>
          <p:nvPr/>
        </p:nvPicPr>
        <p:blipFill>
          <a:blip r:embed="rId3"/>
          <a:stretch>
            <a:fillRect/>
          </a:stretch>
        </p:blipFill>
        <p:spPr>
          <a:xfrm>
            <a:off x="2923181" y="1181426"/>
            <a:ext cx="6345637" cy="1586410"/>
          </a:xfrm>
          <a:prstGeom prst="rect">
            <a:avLst/>
          </a:prstGeom>
          <a:ln w="12700">
            <a:miter lim="400000"/>
          </a:ln>
        </p:spPr>
      </p:pic>
      <p:pic>
        <p:nvPicPr>
          <p:cNvPr id="3" name="Image" descr="Image">
            <a:extLst>
              <a:ext uri="{FF2B5EF4-FFF2-40B4-BE49-F238E27FC236}">
                <a16:creationId xmlns:a16="http://schemas.microsoft.com/office/drawing/2014/main" id="{954146EA-1810-DB5E-B671-51266C70027E}"/>
              </a:ext>
            </a:extLst>
          </p:cNvPr>
          <p:cNvPicPr>
            <a:picLocks noChangeAspect="1"/>
          </p:cNvPicPr>
          <p:nvPr/>
        </p:nvPicPr>
        <p:blipFill>
          <a:blip r:embed="rId4"/>
          <a:stretch>
            <a:fillRect/>
          </a:stretch>
        </p:blipFill>
        <p:spPr>
          <a:xfrm>
            <a:off x="0" y="2882360"/>
            <a:ext cx="6345637" cy="1033750"/>
          </a:xfrm>
          <a:prstGeom prst="rect">
            <a:avLst/>
          </a:prstGeom>
          <a:ln w="12700">
            <a:miter lim="400000"/>
          </a:ln>
        </p:spPr>
      </p:pic>
      <p:pic>
        <p:nvPicPr>
          <p:cNvPr id="13" name="Image" descr="Image">
            <a:extLst>
              <a:ext uri="{FF2B5EF4-FFF2-40B4-BE49-F238E27FC236}">
                <a16:creationId xmlns:a16="http://schemas.microsoft.com/office/drawing/2014/main" id="{7898B4B4-17D8-27E6-B362-03FB7D6ECC78}"/>
              </a:ext>
            </a:extLst>
          </p:cNvPr>
          <p:cNvPicPr>
            <a:picLocks noChangeAspect="1"/>
          </p:cNvPicPr>
          <p:nvPr/>
        </p:nvPicPr>
        <p:blipFill>
          <a:blip r:embed="rId5"/>
          <a:stretch>
            <a:fillRect/>
          </a:stretch>
        </p:blipFill>
        <p:spPr>
          <a:xfrm>
            <a:off x="4486618" y="4226694"/>
            <a:ext cx="7484531" cy="684561"/>
          </a:xfrm>
          <a:prstGeom prst="rect">
            <a:avLst/>
          </a:prstGeom>
          <a:ln w="12700">
            <a:miter lim="400000"/>
          </a:ln>
        </p:spPr>
      </p:pic>
      <p:pic>
        <p:nvPicPr>
          <p:cNvPr id="15" name="Image" descr="Image">
            <a:extLst>
              <a:ext uri="{FF2B5EF4-FFF2-40B4-BE49-F238E27FC236}">
                <a16:creationId xmlns:a16="http://schemas.microsoft.com/office/drawing/2014/main" id="{AF86FACE-7025-7616-A323-7549AF82E867}"/>
              </a:ext>
            </a:extLst>
          </p:cNvPr>
          <p:cNvPicPr>
            <a:picLocks noChangeAspect="1"/>
          </p:cNvPicPr>
          <p:nvPr/>
        </p:nvPicPr>
        <p:blipFill>
          <a:blip r:embed="rId6"/>
          <a:stretch>
            <a:fillRect/>
          </a:stretch>
        </p:blipFill>
        <p:spPr>
          <a:xfrm>
            <a:off x="148428" y="5460558"/>
            <a:ext cx="7484531" cy="787278"/>
          </a:xfrm>
          <a:prstGeom prst="rect">
            <a:avLst/>
          </a:prstGeom>
          <a:ln w="12700">
            <a:miter lim="400000"/>
          </a:ln>
        </p:spPr>
      </p:pic>
      <p:sp>
        <p:nvSpPr>
          <p:cNvPr id="6" name="Mojica et al., Journal of Molecular Evolution (2005)">
            <a:extLst>
              <a:ext uri="{FF2B5EF4-FFF2-40B4-BE49-F238E27FC236}">
                <a16:creationId xmlns:a16="http://schemas.microsoft.com/office/drawing/2014/main" id="{1C325468-4C0A-5CE1-37E2-5267E50C8470}"/>
              </a:ext>
            </a:extLst>
          </p:cNvPr>
          <p:cNvSpPr/>
          <p:nvPr/>
        </p:nvSpPr>
        <p:spPr>
          <a:xfrm>
            <a:off x="6790612" y="3088831"/>
            <a:ext cx="4791788" cy="433625"/>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lnSpc>
                <a:spcPct val="90000"/>
              </a:lnSpc>
              <a:spcBef>
                <a:spcPts val="4500"/>
              </a:spcBef>
              <a:defRPr b="1">
                <a:solidFill>
                  <a:srgbClr val="000000"/>
                </a:solidFill>
              </a:defRPr>
            </a:pPr>
            <a:r>
              <a:rPr lang="en-US" sz="1800"/>
              <a:t>Wan et al., </a:t>
            </a:r>
            <a:r>
              <a:rPr lang="en-US" sz="1800" i="1"/>
              <a:t>Science Advances (2021)</a:t>
            </a:r>
            <a:endParaRPr sz="1800" i="1"/>
          </a:p>
        </p:txBody>
      </p:sp>
      <p:sp>
        <p:nvSpPr>
          <p:cNvPr id="7" name="Mojica et al., Journal of Molecular Evolution (2005)">
            <a:extLst>
              <a:ext uri="{FF2B5EF4-FFF2-40B4-BE49-F238E27FC236}">
                <a16:creationId xmlns:a16="http://schemas.microsoft.com/office/drawing/2014/main" id="{09ABC6BD-36E5-A943-3A5D-DA288EA54B15}"/>
              </a:ext>
            </a:extLst>
          </p:cNvPr>
          <p:cNvSpPr/>
          <p:nvPr/>
        </p:nvSpPr>
        <p:spPr>
          <a:xfrm>
            <a:off x="927955" y="4404120"/>
            <a:ext cx="3643439" cy="3297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50800" tIns="50800" rIns="50800" bIns="5080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lnSpc>
                <a:spcPct val="90000"/>
              </a:lnSpc>
              <a:spcBef>
                <a:spcPts val="4500"/>
              </a:spcBef>
              <a:defRPr b="1">
                <a:solidFill>
                  <a:srgbClr val="000000"/>
                </a:solidFill>
              </a:defRPr>
            </a:pPr>
            <a:r>
              <a:rPr lang="en-US" sz="1800"/>
              <a:t>Wei at al., </a:t>
            </a:r>
            <a:r>
              <a:rPr lang="en-US" sz="1800" i="1"/>
              <a:t>Cell (2021)</a:t>
            </a:r>
            <a:endParaRPr sz="1800" i="1"/>
          </a:p>
        </p:txBody>
      </p:sp>
      <p:sp>
        <p:nvSpPr>
          <p:cNvPr id="10" name="Yang et al., Nature Communications (2021)">
            <a:extLst>
              <a:ext uri="{FF2B5EF4-FFF2-40B4-BE49-F238E27FC236}">
                <a16:creationId xmlns:a16="http://schemas.microsoft.com/office/drawing/2014/main" id="{EC28692F-3D6B-7589-7E3C-F69AD37BF2B6}"/>
              </a:ext>
            </a:extLst>
          </p:cNvPr>
          <p:cNvSpPr/>
          <p:nvPr/>
        </p:nvSpPr>
        <p:spPr>
          <a:xfrm>
            <a:off x="7673319" y="5460514"/>
            <a:ext cx="4518681" cy="447672"/>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nSpc>
                <a:spcPct val="90000"/>
              </a:lnSpc>
              <a:spcBef>
                <a:spcPts val="4500"/>
              </a:spcBef>
              <a:defRPr b="1">
                <a:solidFill>
                  <a:srgbClr val="000000"/>
                </a:solidFill>
              </a:defRPr>
            </a:pPr>
            <a:r>
              <a:rPr sz="1800"/>
              <a:t>Yang et al., </a:t>
            </a:r>
            <a:r>
              <a:rPr sz="1800" i="1"/>
              <a:t>Nature Communications (2021)</a:t>
            </a:r>
          </a:p>
        </p:txBody>
      </p:sp>
    </p:spTree>
    <p:extLst>
      <p:ext uri="{BB962C8B-B14F-4D97-AF65-F5344CB8AC3E}">
        <p14:creationId xmlns:p14="http://schemas.microsoft.com/office/powerpoint/2010/main" val="29467655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7170" name="Picture 2" descr="Fig. 2">
            <a:extLst>
              <a:ext uri="{FF2B5EF4-FFF2-40B4-BE49-F238E27FC236}">
                <a16:creationId xmlns:a16="http://schemas.microsoft.com/office/drawing/2014/main" id="{AE873710-7CEF-39C9-E83A-6E4E291E75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620" y="1441577"/>
            <a:ext cx="4889046" cy="4932432"/>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902;p101">
            <a:extLst>
              <a:ext uri="{FF2B5EF4-FFF2-40B4-BE49-F238E27FC236}">
                <a16:creationId xmlns:a16="http://schemas.microsoft.com/office/drawing/2014/main" id="{DDE7A597-E186-1D65-555A-6C89D6DD47A5}"/>
              </a:ext>
            </a:extLst>
          </p:cNvPr>
          <p:cNvSpPr txBox="1"/>
          <p:nvPr/>
        </p:nvSpPr>
        <p:spPr>
          <a:xfrm>
            <a:off x="8835606" y="1596037"/>
            <a:ext cx="4012800" cy="635968"/>
          </a:xfrm>
          <a:prstGeom prst="rect">
            <a:avLst/>
          </a:prstGeom>
          <a:noFill/>
          <a:ln>
            <a:noFill/>
          </a:ln>
        </p:spPr>
        <p:txBody>
          <a:bodyPr spcFirstLastPara="1" wrap="square" lIns="121900" tIns="121900" rIns="121900" bIns="121900" anchor="t" anchorCtr="0">
            <a:spAutoFit/>
          </a:bodyPr>
          <a:lstStyle/>
          <a:p>
            <a:r>
              <a:rPr lang="en" sz="2533" b="1">
                <a:solidFill>
                  <a:schemeClr val="accent1"/>
                </a:solidFill>
                <a:latin typeface="Helvetica Neue"/>
                <a:ea typeface="Helvetica Neue"/>
                <a:cs typeface="Helvetica Neue"/>
                <a:sym typeface="Helvetica Neue"/>
              </a:rPr>
              <a:t>PRO </a:t>
            </a:r>
            <a:r>
              <a:rPr lang="en" sz="2533">
                <a:latin typeface="Helvetica Neue"/>
                <a:ea typeface="Helvetica Neue"/>
                <a:cs typeface="Helvetica Neue"/>
                <a:sym typeface="Helvetica Neue"/>
              </a:rPr>
              <a:t>          </a:t>
            </a:r>
            <a:r>
              <a:rPr lang="en" sz="2533" b="1">
                <a:solidFill>
                  <a:schemeClr val="accent5"/>
                </a:solidFill>
                <a:latin typeface="Helvetica Neue"/>
                <a:ea typeface="Helvetica Neue"/>
                <a:cs typeface="Helvetica Neue"/>
                <a:sym typeface="Helvetica Neue"/>
              </a:rPr>
              <a:t>CONS</a:t>
            </a:r>
            <a:endParaRPr sz="2533" b="1">
              <a:solidFill>
                <a:schemeClr val="accent5"/>
              </a:solidFill>
              <a:latin typeface="Helvetica Neue"/>
              <a:ea typeface="Helvetica Neue"/>
              <a:cs typeface="Helvetica Neue"/>
              <a:sym typeface="Helvetica Neue"/>
            </a:endParaRPr>
          </a:p>
        </p:txBody>
      </p:sp>
      <p:cxnSp>
        <p:nvCxnSpPr>
          <p:cNvPr id="45" name="Google Shape;905;p101">
            <a:extLst>
              <a:ext uri="{FF2B5EF4-FFF2-40B4-BE49-F238E27FC236}">
                <a16:creationId xmlns:a16="http://schemas.microsoft.com/office/drawing/2014/main" id="{D70CB21B-C7DD-7682-C25E-587EC9C719B1}"/>
              </a:ext>
            </a:extLst>
          </p:cNvPr>
          <p:cNvCxnSpPr>
            <a:cxnSpLocks/>
          </p:cNvCxnSpPr>
          <p:nvPr/>
        </p:nvCxnSpPr>
        <p:spPr>
          <a:xfrm>
            <a:off x="10200921" y="1777429"/>
            <a:ext cx="0" cy="2126751"/>
          </a:xfrm>
          <a:prstGeom prst="straightConnector1">
            <a:avLst/>
          </a:prstGeom>
          <a:noFill/>
          <a:ln w="9525" cap="flat" cmpd="sng">
            <a:solidFill>
              <a:schemeClr val="dk2"/>
            </a:solidFill>
            <a:prstDash val="dashDot"/>
            <a:round/>
            <a:headEnd type="none" w="med" len="med"/>
            <a:tailEnd type="none" w="med" len="med"/>
          </a:ln>
        </p:spPr>
      </p:cxnSp>
      <p:sp>
        <p:nvSpPr>
          <p:cNvPr id="19" name="Google Shape;864;p100">
            <a:extLst>
              <a:ext uri="{FF2B5EF4-FFF2-40B4-BE49-F238E27FC236}">
                <a16:creationId xmlns:a16="http://schemas.microsoft.com/office/drawing/2014/main" id="{6F5FC706-BF07-4ED0-4C32-2580699A78AE}"/>
              </a:ext>
            </a:extLst>
          </p:cNvPr>
          <p:cNvSpPr txBox="1">
            <a:spLocks/>
          </p:cNvSpPr>
          <p:nvPr/>
        </p:nvSpPr>
        <p:spPr>
          <a:xfrm>
            <a:off x="762000" y="539751"/>
            <a:ext cx="10972800" cy="863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000000"/>
              </a:buClr>
              <a:buSzPts val="3200"/>
              <a:buFont typeface="Arial"/>
              <a:buNone/>
              <a:defRPr sz="4267"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9pPr>
          </a:lstStyle>
          <a:p>
            <a:r>
              <a:rPr lang="en-US" sz="4000">
                <a:solidFill>
                  <a:srgbClr val="002060"/>
                </a:solidFill>
                <a:latin typeface="Bierstadt"/>
                <a:ea typeface="+mj-ea"/>
                <a:cs typeface="+mj-cs"/>
              </a:rPr>
              <a:t>Differential perturbation using </a:t>
            </a:r>
            <a:r>
              <a:rPr lang="en-US" sz="4000" b="1">
                <a:solidFill>
                  <a:srgbClr val="002060"/>
                </a:solidFill>
                <a:latin typeface="Bierstadt"/>
                <a:ea typeface="+mj-ea"/>
                <a:cs typeface="+mj-cs"/>
              </a:rPr>
              <a:t>Sceptre</a:t>
            </a:r>
          </a:p>
        </p:txBody>
      </p:sp>
      <p:sp>
        <p:nvSpPr>
          <p:cNvPr id="35" name="Google Shape;1047;p106">
            <a:extLst>
              <a:ext uri="{FF2B5EF4-FFF2-40B4-BE49-F238E27FC236}">
                <a16:creationId xmlns:a16="http://schemas.microsoft.com/office/drawing/2014/main" id="{75A049D7-F66C-6A75-47DC-571FC5028D18}"/>
              </a:ext>
            </a:extLst>
          </p:cNvPr>
          <p:cNvSpPr txBox="1"/>
          <p:nvPr/>
        </p:nvSpPr>
        <p:spPr>
          <a:xfrm>
            <a:off x="8037379" y="2260784"/>
            <a:ext cx="1996000" cy="3016170"/>
          </a:xfrm>
          <a:prstGeom prst="rect">
            <a:avLst/>
          </a:prstGeom>
          <a:noFill/>
          <a:ln>
            <a:noFill/>
          </a:ln>
        </p:spPr>
        <p:txBody>
          <a:bodyPr spcFirstLastPara="1" wrap="square" lIns="121900" tIns="121900" rIns="121900" bIns="121900" anchor="t" anchorCtr="0">
            <a:spAutoFit/>
          </a:bodyPr>
          <a:lstStyle/>
          <a:p>
            <a:pPr marL="608965" indent="-380365">
              <a:buSzPts val="900"/>
              <a:buFont typeface="Helvetica Neue"/>
              <a:buChar char="●"/>
            </a:pPr>
            <a:r>
              <a:rPr lang="en" sz="1200">
                <a:latin typeface="Helvetica Neue"/>
                <a:ea typeface="Helvetica Neue"/>
                <a:cs typeface="Helvetica Neue"/>
                <a:sym typeface="Helvetica Neue"/>
              </a:rPr>
              <a:t>Dealing with the overdispersion (NB)</a:t>
            </a:r>
            <a:endParaRPr lang="en-US" sz="1200">
              <a:latin typeface="Helvetica Neue"/>
              <a:ea typeface="Helvetica Neue"/>
              <a:cs typeface="Helvetica Neue"/>
            </a:endParaRPr>
          </a:p>
          <a:p>
            <a:pPr marL="608965" indent="-380365">
              <a:buSzPts val="900"/>
              <a:buFont typeface="Helvetica Neue"/>
              <a:buChar char="●"/>
            </a:pPr>
            <a:r>
              <a:rPr lang="en" sz="1200">
                <a:latin typeface="Helvetica Neue"/>
                <a:ea typeface="Helvetica Neue"/>
                <a:cs typeface="Helvetica Neue"/>
                <a:sym typeface="Helvetica Neue"/>
              </a:rPr>
              <a:t>Covariates are used</a:t>
            </a:r>
            <a:endParaRPr sz="1200">
              <a:latin typeface="Helvetica Neue"/>
              <a:ea typeface="Helvetica Neue"/>
              <a:cs typeface="Helvetica Neue"/>
            </a:endParaRPr>
          </a:p>
          <a:p>
            <a:pPr marL="608965" indent="-380365">
              <a:buSzPts val="900"/>
              <a:buFont typeface="Helvetica Neue"/>
              <a:buChar char="●"/>
            </a:pPr>
            <a:r>
              <a:rPr lang="en" sz="1200" b="1">
                <a:latin typeface="Bierstadt"/>
                <a:ea typeface="Helvetica Neue"/>
                <a:cs typeface="Helvetica Neue"/>
                <a:sym typeface="Helvetica Neue"/>
              </a:rPr>
              <a:t>Resampling</a:t>
            </a:r>
            <a:r>
              <a:rPr lang="en" sz="1200" b="1">
                <a:latin typeface="Helvetica Neue"/>
                <a:ea typeface="Helvetica Neue"/>
                <a:cs typeface="Helvetica Neue"/>
                <a:sym typeface="Helvetica Neue"/>
              </a:rPr>
              <a:t> using covariate information</a:t>
            </a:r>
            <a:endParaRPr sz="1200" b="1">
              <a:latin typeface="Helvetica Neue"/>
              <a:ea typeface="Helvetica Neue"/>
              <a:cs typeface="Helvetica Neue"/>
            </a:endParaRPr>
          </a:p>
          <a:p>
            <a:pPr marL="608965" indent="-380365">
              <a:buSzPts val="900"/>
              <a:buFont typeface="Helvetica Neue"/>
              <a:buChar char="●"/>
            </a:pPr>
            <a:r>
              <a:rPr lang="en" sz="1200">
                <a:latin typeface="Helvetica Neue"/>
                <a:ea typeface="Helvetica Neue"/>
                <a:cs typeface="Helvetica Neue"/>
                <a:sym typeface="Helvetica Neue"/>
              </a:rPr>
              <a:t>Using sequencing depth as a covariate (Monocle2 use as normalizer).</a:t>
            </a:r>
            <a:endParaRPr sz="1200">
              <a:latin typeface="Helvetica Neue"/>
              <a:ea typeface="Helvetica Neue"/>
              <a:cs typeface="Helvetica Neue"/>
            </a:endParaRPr>
          </a:p>
          <a:p>
            <a:endParaRPr sz="1200">
              <a:latin typeface="Helvetica Neue"/>
              <a:ea typeface="Helvetica Neue"/>
              <a:cs typeface="Helvetica Neue"/>
              <a:sym typeface="Helvetica Neue"/>
            </a:endParaRPr>
          </a:p>
        </p:txBody>
      </p:sp>
      <p:sp>
        <p:nvSpPr>
          <p:cNvPr id="40" name="Google Shape;1049;p106">
            <a:extLst>
              <a:ext uri="{FF2B5EF4-FFF2-40B4-BE49-F238E27FC236}">
                <a16:creationId xmlns:a16="http://schemas.microsoft.com/office/drawing/2014/main" id="{32277FFF-6FDD-BE1A-C892-55ED71E203EC}"/>
              </a:ext>
            </a:extLst>
          </p:cNvPr>
          <p:cNvSpPr txBox="1"/>
          <p:nvPr/>
        </p:nvSpPr>
        <p:spPr>
          <a:xfrm>
            <a:off x="10142000" y="2090859"/>
            <a:ext cx="2050000" cy="2277506"/>
          </a:xfrm>
          <a:prstGeom prst="rect">
            <a:avLst/>
          </a:prstGeom>
          <a:noFill/>
          <a:ln>
            <a:noFill/>
          </a:ln>
        </p:spPr>
        <p:txBody>
          <a:bodyPr spcFirstLastPara="1" wrap="square" lIns="121900" tIns="121900" rIns="121900" bIns="121900" anchor="t" anchorCtr="0">
            <a:spAutoFit/>
          </a:bodyPr>
          <a:lstStyle/>
          <a:p>
            <a:pPr marL="609585"/>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Slow</a:t>
            </a:r>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Can be faster with huge amount of resources</a:t>
            </a:r>
            <a:endParaRPr sz="1200">
              <a:latin typeface="Helvetica Neue"/>
              <a:ea typeface="Helvetica Neue"/>
              <a:cs typeface="Helvetica Neue"/>
              <a:sym typeface="Helvetica Neue"/>
            </a:endParaRPr>
          </a:p>
          <a:p>
            <a:pPr marL="609585"/>
            <a:r>
              <a:rPr lang="en" sz="1200">
                <a:latin typeface="Helvetica Neue"/>
                <a:ea typeface="Helvetica Neue"/>
                <a:cs typeface="Helvetica Neue"/>
                <a:sym typeface="Helvetica Neue"/>
              </a:rPr>
              <a:t>(500 processors -&gt;  2.5 M tests -&gt; 24h)</a:t>
            </a:r>
            <a:endParaRPr sz="1200">
              <a:latin typeface="Helvetica Neue"/>
              <a:ea typeface="Helvetica Neue"/>
              <a:cs typeface="Helvetica Neue"/>
              <a:sym typeface="Helvetica Neue"/>
            </a:endParaRPr>
          </a:p>
          <a:p>
            <a:pPr marL="609585"/>
            <a:endParaRPr sz="1200">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pic>
        <p:nvPicPr>
          <p:cNvPr id="50" name="Google Shape;1057;p106">
            <a:extLst>
              <a:ext uri="{FF2B5EF4-FFF2-40B4-BE49-F238E27FC236}">
                <a16:creationId xmlns:a16="http://schemas.microsoft.com/office/drawing/2014/main" id="{BC37E5EF-57B9-C4F7-E673-1753B6A5B4AA}"/>
              </a:ext>
            </a:extLst>
          </p:cNvPr>
          <p:cNvPicPr preferRelativeResize="0"/>
          <p:nvPr/>
        </p:nvPicPr>
        <p:blipFill>
          <a:blip r:embed="rId4">
            <a:alphaModFix/>
          </a:blip>
          <a:stretch>
            <a:fillRect/>
          </a:stretch>
        </p:blipFill>
        <p:spPr>
          <a:xfrm>
            <a:off x="11086569" y="463052"/>
            <a:ext cx="686862" cy="790396"/>
          </a:xfrm>
          <a:prstGeom prst="rect">
            <a:avLst/>
          </a:prstGeom>
          <a:noFill/>
          <a:ln>
            <a:noFill/>
          </a:ln>
        </p:spPr>
      </p:pic>
      <p:sp>
        <p:nvSpPr>
          <p:cNvPr id="55" name="Google Shape;1062;p106">
            <a:extLst>
              <a:ext uri="{FF2B5EF4-FFF2-40B4-BE49-F238E27FC236}">
                <a16:creationId xmlns:a16="http://schemas.microsoft.com/office/drawing/2014/main" id="{E230A3E6-7C1C-9D26-0906-7AF2A02CED46}"/>
              </a:ext>
            </a:extLst>
          </p:cNvPr>
          <p:cNvSpPr txBox="1"/>
          <p:nvPr/>
        </p:nvSpPr>
        <p:spPr>
          <a:xfrm>
            <a:off x="327058" y="6343996"/>
            <a:ext cx="9852916" cy="492402"/>
          </a:xfrm>
          <a:prstGeom prst="rect">
            <a:avLst/>
          </a:prstGeom>
          <a:noFill/>
          <a:ln>
            <a:noFill/>
          </a:ln>
        </p:spPr>
        <p:txBody>
          <a:bodyPr spcFirstLastPara="1" wrap="square" lIns="121900" tIns="121900" rIns="121900" bIns="121900" anchor="t" anchorCtr="0">
            <a:spAutoFit/>
          </a:bodyPr>
          <a:lstStyle/>
          <a:p>
            <a:pPr algn="ctr"/>
            <a:r>
              <a:rPr lang="en" sz="1600">
                <a:solidFill>
                  <a:schemeClr val="tx2">
                    <a:lumMod val="10000"/>
                  </a:schemeClr>
                </a:solidFill>
                <a:latin typeface="Bierstadt"/>
                <a:ea typeface="Helvetica Neue"/>
                <a:cs typeface="Helvetica Neue"/>
                <a:sym typeface="Helvetica Neue"/>
              </a:rPr>
              <a:t>Permutation using covariate information can generate more realistic null distributions.</a:t>
            </a:r>
            <a:endParaRPr lang="en-US" sz="1600">
              <a:solidFill>
                <a:schemeClr val="tx2">
                  <a:lumMod val="10000"/>
                </a:schemeClr>
              </a:solidFill>
              <a:latin typeface="Bierstadt"/>
              <a:ea typeface="Helvetica Neue"/>
              <a:cs typeface="Helvetica Neue"/>
            </a:endParaRPr>
          </a:p>
        </p:txBody>
      </p:sp>
      <p:sp>
        <p:nvSpPr>
          <p:cNvPr id="2" name="Slide Number Placeholder 1">
            <a:extLst>
              <a:ext uri="{FF2B5EF4-FFF2-40B4-BE49-F238E27FC236}">
                <a16:creationId xmlns:a16="http://schemas.microsoft.com/office/drawing/2014/main" id="{90B16332-4C43-4BEB-9981-E2BAE15A99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170</a:t>
            </a:fld>
            <a:endParaRPr lang="en" sz="933">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6258463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42" name="Google Shape;902;p101">
            <a:extLst>
              <a:ext uri="{FF2B5EF4-FFF2-40B4-BE49-F238E27FC236}">
                <a16:creationId xmlns:a16="http://schemas.microsoft.com/office/drawing/2014/main" id="{DDE7A597-E186-1D65-555A-6C89D6DD47A5}"/>
              </a:ext>
            </a:extLst>
          </p:cNvPr>
          <p:cNvSpPr txBox="1"/>
          <p:nvPr/>
        </p:nvSpPr>
        <p:spPr>
          <a:xfrm>
            <a:off x="8835606" y="1596037"/>
            <a:ext cx="4012800" cy="635968"/>
          </a:xfrm>
          <a:prstGeom prst="rect">
            <a:avLst/>
          </a:prstGeom>
          <a:noFill/>
          <a:ln>
            <a:noFill/>
          </a:ln>
        </p:spPr>
        <p:txBody>
          <a:bodyPr spcFirstLastPara="1" wrap="square" lIns="121900" tIns="121900" rIns="121900" bIns="121900" anchor="t" anchorCtr="0">
            <a:spAutoFit/>
          </a:bodyPr>
          <a:lstStyle/>
          <a:p>
            <a:r>
              <a:rPr lang="en" sz="2533" b="1">
                <a:solidFill>
                  <a:schemeClr val="accent1"/>
                </a:solidFill>
                <a:latin typeface="Helvetica Neue"/>
                <a:ea typeface="Helvetica Neue"/>
                <a:cs typeface="Helvetica Neue"/>
                <a:sym typeface="Helvetica Neue"/>
              </a:rPr>
              <a:t>PRO </a:t>
            </a:r>
            <a:r>
              <a:rPr lang="en" sz="2533">
                <a:latin typeface="Helvetica Neue"/>
                <a:ea typeface="Helvetica Neue"/>
                <a:cs typeface="Helvetica Neue"/>
                <a:sym typeface="Helvetica Neue"/>
              </a:rPr>
              <a:t>          </a:t>
            </a:r>
            <a:r>
              <a:rPr lang="en" sz="2533" b="1">
                <a:solidFill>
                  <a:schemeClr val="accent5"/>
                </a:solidFill>
                <a:latin typeface="Helvetica Neue"/>
                <a:ea typeface="Helvetica Neue"/>
                <a:cs typeface="Helvetica Neue"/>
                <a:sym typeface="Helvetica Neue"/>
              </a:rPr>
              <a:t>CONS</a:t>
            </a:r>
            <a:endParaRPr sz="2533" b="1">
              <a:solidFill>
                <a:schemeClr val="accent5"/>
              </a:solidFill>
              <a:latin typeface="Helvetica Neue"/>
              <a:ea typeface="Helvetica Neue"/>
              <a:cs typeface="Helvetica Neue"/>
              <a:sym typeface="Helvetica Neue"/>
            </a:endParaRPr>
          </a:p>
        </p:txBody>
      </p:sp>
      <p:cxnSp>
        <p:nvCxnSpPr>
          <p:cNvPr id="45" name="Google Shape;905;p101">
            <a:extLst>
              <a:ext uri="{FF2B5EF4-FFF2-40B4-BE49-F238E27FC236}">
                <a16:creationId xmlns:a16="http://schemas.microsoft.com/office/drawing/2014/main" id="{D70CB21B-C7DD-7682-C25E-587EC9C719B1}"/>
              </a:ext>
            </a:extLst>
          </p:cNvPr>
          <p:cNvCxnSpPr>
            <a:cxnSpLocks/>
          </p:cNvCxnSpPr>
          <p:nvPr/>
        </p:nvCxnSpPr>
        <p:spPr>
          <a:xfrm>
            <a:off x="10200921" y="1777429"/>
            <a:ext cx="0" cy="2126751"/>
          </a:xfrm>
          <a:prstGeom prst="straightConnector1">
            <a:avLst/>
          </a:prstGeom>
          <a:noFill/>
          <a:ln w="9525" cap="flat" cmpd="sng">
            <a:solidFill>
              <a:schemeClr val="dk2"/>
            </a:solidFill>
            <a:prstDash val="dashDot"/>
            <a:round/>
            <a:headEnd type="none" w="med" len="med"/>
            <a:tailEnd type="none" w="med" len="med"/>
          </a:ln>
        </p:spPr>
      </p:cxnSp>
      <p:sp>
        <p:nvSpPr>
          <p:cNvPr id="35" name="Google Shape;1047;p106">
            <a:extLst>
              <a:ext uri="{FF2B5EF4-FFF2-40B4-BE49-F238E27FC236}">
                <a16:creationId xmlns:a16="http://schemas.microsoft.com/office/drawing/2014/main" id="{75A049D7-F66C-6A75-47DC-571FC5028D18}"/>
              </a:ext>
            </a:extLst>
          </p:cNvPr>
          <p:cNvSpPr txBox="1"/>
          <p:nvPr/>
        </p:nvSpPr>
        <p:spPr>
          <a:xfrm>
            <a:off x="8037379" y="2260784"/>
            <a:ext cx="1996000" cy="3016170"/>
          </a:xfrm>
          <a:prstGeom prst="rect">
            <a:avLst/>
          </a:prstGeom>
          <a:noFill/>
          <a:ln>
            <a:noFill/>
          </a:ln>
        </p:spPr>
        <p:txBody>
          <a:bodyPr spcFirstLastPara="1" wrap="square" lIns="121900" tIns="121900" rIns="121900" bIns="121900" anchor="t" anchorCtr="0">
            <a:spAutoFit/>
          </a:bodyPr>
          <a:lstStyle/>
          <a:p>
            <a:pPr marL="608965" indent="-380365">
              <a:buSzPts val="900"/>
              <a:buFont typeface="Helvetica Neue"/>
              <a:buChar char="●"/>
            </a:pPr>
            <a:r>
              <a:rPr lang="en" sz="1200">
                <a:latin typeface="Helvetica Neue"/>
                <a:ea typeface="Helvetica Neue"/>
                <a:cs typeface="Helvetica Neue"/>
                <a:sym typeface="Helvetica Neue"/>
              </a:rPr>
              <a:t>Dealing with the overdispersion (NB)</a:t>
            </a:r>
            <a:endParaRPr lang="en-US" sz="1200">
              <a:latin typeface="Helvetica Neue"/>
              <a:ea typeface="Helvetica Neue"/>
              <a:cs typeface="Helvetica Neue"/>
            </a:endParaRPr>
          </a:p>
          <a:p>
            <a:pPr marL="608965" indent="-380365">
              <a:buSzPts val="900"/>
              <a:buFont typeface="Helvetica Neue"/>
              <a:buChar char="●"/>
            </a:pPr>
            <a:r>
              <a:rPr lang="en" sz="1200">
                <a:latin typeface="Helvetica Neue"/>
                <a:ea typeface="Helvetica Neue"/>
                <a:cs typeface="Helvetica Neue"/>
                <a:sym typeface="Helvetica Neue"/>
              </a:rPr>
              <a:t>Covariates are used</a:t>
            </a:r>
            <a:endParaRPr sz="1200">
              <a:latin typeface="Helvetica Neue"/>
              <a:ea typeface="Helvetica Neue"/>
              <a:cs typeface="Helvetica Neue"/>
            </a:endParaRPr>
          </a:p>
          <a:p>
            <a:pPr marL="608965" indent="-380365">
              <a:buSzPts val="900"/>
              <a:buFont typeface="Helvetica Neue"/>
              <a:buChar char="●"/>
            </a:pPr>
            <a:r>
              <a:rPr lang="en" sz="1200" b="1">
                <a:latin typeface="Bierstadt"/>
                <a:ea typeface="Helvetica Neue"/>
                <a:cs typeface="Helvetica Neue"/>
                <a:sym typeface="Helvetica Neue"/>
              </a:rPr>
              <a:t>Resampling</a:t>
            </a:r>
            <a:r>
              <a:rPr lang="en" sz="1200" b="1">
                <a:latin typeface="Helvetica Neue"/>
                <a:ea typeface="Helvetica Neue"/>
                <a:cs typeface="Helvetica Neue"/>
                <a:sym typeface="Helvetica Neue"/>
              </a:rPr>
              <a:t> using covariate information</a:t>
            </a:r>
            <a:endParaRPr sz="1200" b="1">
              <a:latin typeface="Helvetica Neue"/>
              <a:ea typeface="Helvetica Neue"/>
              <a:cs typeface="Helvetica Neue"/>
            </a:endParaRPr>
          </a:p>
          <a:p>
            <a:pPr marL="608965" indent="-380365">
              <a:buSzPts val="900"/>
              <a:buFont typeface="Helvetica Neue"/>
              <a:buChar char="●"/>
            </a:pPr>
            <a:r>
              <a:rPr lang="en" sz="1200" b="1">
                <a:latin typeface="Helvetica Neue"/>
                <a:ea typeface="Helvetica Neue"/>
                <a:cs typeface="Helvetica Neue"/>
                <a:sym typeface="Helvetica Neue"/>
              </a:rPr>
              <a:t>Using sequencing depth as a covariate (Monocle2 use as normalizer)</a:t>
            </a:r>
            <a:endParaRPr sz="1200" b="1">
              <a:latin typeface="Helvetica Neue"/>
              <a:ea typeface="Helvetica Neue"/>
              <a:cs typeface="Helvetica Neue"/>
            </a:endParaRPr>
          </a:p>
          <a:p>
            <a:endParaRPr sz="1200">
              <a:latin typeface="Helvetica Neue"/>
              <a:ea typeface="Helvetica Neue"/>
              <a:cs typeface="Helvetica Neue"/>
              <a:sym typeface="Helvetica Neue"/>
            </a:endParaRPr>
          </a:p>
        </p:txBody>
      </p:sp>
      <p:sp>
        <p:nvSpPr>
          <p:cNvPr id="40" name="Google Shape;1049;p106">
            <a:extLst>
              <a:ext uri="{FF2B5EF4-FFF2-40B4-BE49-F238E27FC236}">
                <a16:creationId xmlns:a16="http://schemas.microsoft.com/office/drawing/2014/main" id="{32277FFF-6FDD-BE1A-C892-55ED71E203EC}"/>
              </a:ext>
            </a:extLst>
          </p:cNvPr>
          <p:cNvSpPr txBox="1"/>
          <p:nvPr/>
        </p:nvSpPr>
        <p:spPr>
          <a:xfrm>
            <a:off x="10142000" y="2090859"/>
            <a:ext cx="2050000" cy="2277506"/>
          </a:xfrm>
          <a:prstGeom prst="rect">
            <a:avLst/>
          </a:prstGeom>
          <a:noFill/>
          <a:ln>
            <a:noFill/>
          </a:ln>
        </p:spPr>
        <p:txBody>
          <a:bodyPr spcFirstLastPara="1" wrap="square" lIns="121900" tIns="121900" rIns="121900" bIns="121900" anchor="t" anchorCtr="0">
            <a:spAutoFit/>
          </a:bodyPr>
          <a:lstStyle/>
          <a:p>
            <a:pPr marL="609585"/>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Slow</a:t>
            </a:r>
            <a:endParaRPr sz="1200">
              <a:latin typeface="Helvetica Neue"/>
              <a:ea typeface="Helvetica Neue"/>
              <a:cs typeface="Helvetica Neue"/>
              <a:sym typeface="Helvetica Neue"/>
            </a:endParaRPr>
          </a:p>
          <a:p>
            <a:pPr marL="609585" indent="-380990">
              <a:buSzPts val="900"/>
              <a:buFont typeface="Helvetica Neue"/>
              <a:buChar char="●"/>
            </a:pPr>
            <a:r>
              <a:rPr lang="en" sz="1200">
                <a:latin typeface="Helvetica Neue"/>
                <a:ea typeface="Helvetica Neue"/>
                <a:cs typeface="Helvetica Neue"/>
                <a:sym typeface="Helvetica Neue"/>
              </a:rPr>
              <a:t>Can be faster with huge amount of resources</a:t>
            </a:r>
            <a:endParaRPr sz="1200">
              <a:latin typeface="Helvetica Neue"/>
              <a:ea typeface="Helvetica Neue"/>
              <a:cs typeface="Helvetica Neue"/>
              <a:sym typeface="Helvetica Neue"/>
            </a:endParaRPr>
          </a:p>
          <a:p>
            <a:pPr marL="609585"/>
            <a:r>
              <a:rPr lang="en" sz="1200">
                <a:latin typeface="Helvetica Neue"/>
                <a:ea typeface="Helvetica Neue"/>
                <a:cs typeface="Helvetica Neue"/>
                <a:sym typeface="Helvetica Neue"/>
              </a:rPr>
              <a:t>(500 processors -&gt;  2.5 M tests -&gt; 24h)</a:t>
            </a:r>
            <a:endParaRPr sz="1200">
              <a:latin typeface="Helvetica Neue"/>
              <a:ea typeface="Helvetica Neue"/>
              <a:cs typeface="Helvetica Neue"/>
              <a:sym typeface="Helvetica Neue"/>
            </a:endParaRPr>
          </a:p>
          <a:p>
            <a:pPr marL="609585"/>
            <a:endParaRPr sz="1200">
              <a:latin typeface="Helvetica Neue"/>
              <a:ea typeface="Helvetica Neue"/>
              <a:cs typeface="Helvetica Neue"/>
              <a:sym typeface="Helvetica Neue"/>
            </a:endParaRPr>
          </a:p>
          <a:p>
            <a:endParaRPr sz="1200">
              <a:latin typeface="Helvetica Neue"/>
              <a:ea typeface="Helvetica Neue"/>
              <a:cs typeface="Helvetica Neue"/>
              <a:sym typeface="Helvetica Neue"/>
            </a:endParaRPr>
          </a:p>
        </p:txBody>
      </p:sp>
      <p:pic>
        <p:nvPicPr>
          <p:cNvPr id="50" name="Google Shape;1057;p106">
            <a:extLst>
              <a:ext uri="{FF2B5EF4-FFF2-40B4-BE49-F238E27FC236}">
                <a16:creationId xmlns:a16="http://schemas.microsoft.com/office/drawing/2014/main" id="{BC37E5EF-57B9-C4F7-E673-1753B6A5B4AA}"/>
              </a:ext>
            </a:extLst>
          </p:cNvPr>
          <p:cNvPicPr preferRelativeResize="0"/>
          <p:nvPr/>
        </p:nvPicPr>
        <p:blipFill>
          <a:blip r:embed="rId3">
            <a:alphaModFix/>
          </a:blip>
          <a:stretch>
            <a:fillRect/>
          </a:stretch>
        </p:blipFill>
        <p:spPr>
          <a:xfrm>
            <a:off x="11086569" y="463052"/>
            <a:ext cx="686862" cy="790396"/>
          </a:xfrm>
          <a:prstGeom prst="rect">
            <a:avLst/>
          </a:prstGeom>
          <a:noFill/>
          <a:ln>
            <a:noFill/>
          </a:ln>
        </p:spPr>
      </p:pic>
      <p:pic>
        <p:nvPicPr>
          <p:cNvPr id="51" name="Google Shape;1058;p106">
            <a:extLst>
              <a:ext uri="{FF2B5EF4-FFF2-40B4-BE49-F238E27FC236}">
                <a16:creationId xmlns:a16="http://schemas.microsoft.com/office/drawing/2014/main" id="{D204DAD8-E3D3-D024-2B9A-EC5F64D6C94B}"/>
              </a:ext>
            </a:extLst>
          </p:cNvPr>
          <p:cNvPicPr preferRelativeResize="0"/>
          <p:nvPr/>
        </p:nvPicPr>
        <p:blipFill rotWithShape="1">
          <a:blip r:embed="rId4">
            <a:alphaModFix/>
          </a:blip>
          <a:srcRect l="1757" t="1991" b="-221"/>
          <a:stretch/>
        </p:blipFill>
        <p:spPr>
          <a:xfrm>
            <a:off x="2327110" y="1631583"/>
            <a:ext cx="4533804" cy="3602958"/>
          </a:xfrm>
          <a:prstGeom prst="rect">
            <a:avLst/>
          </a:prstGeom>
          <a:noFill/>
          <a:ln>
            <a:noFill/>
          </a:ln>
        </p:spPr>
      </p:pic>
      <p:sp>
        <p:nvSpPr>
          <p:cNvPr id="55" name="Google Shape;1062;p106">
            <a:extLst>
              <a:ext uri="{FF2B5EF4-FFF2-40B4-BE49-F238E27FC236}">
                <a16:creationId xmlns:a16="http://schemas.microsoft.com/office/drawing/2014/main" id="{E230A3E6-7C1C-9D26-0906-7AF2A02CED46}"/>
              </a:ext>
            </a:extLst>
          </p:cNvPr>
          <p:cNvSpPr txBox="1"/>
          <p:nvPr/>
        </p:nvSpPr>
        <p:spPr>
          <a:xfrm>
            <a:off x="302739" y="5744124"/>
            <a:ext cx="9852916" cy="492402"/>
          </a:xfrm>
          <a:prstGeom prst="rect">
            <a:avLst/>
          </a:prstGeom>
          <a:noFill/>
          <a:ln>
            <a:noFill/>
          </a:ln>
        </p:spPr>
        <p:txBody>
          <a:bodyPr spcFirstLastPara="1" wrap="square" lIns="121900" tIns="121900" rIns="121900" bIns="121900" anchor="t" anchorCtr="0">
            <a:spAutoFit/>
          </a:bodyPr>
          <a:lstStyle/>
          <a:p>
            <a:pPr algn="ctr"/>
            <a:r>
              <a:rPr lang="en" sz="1600">
                <a:solidFill>
                  <a:schemeClr val="tx2">
                    <a:lumMod val="10000"/>
                  </a:schemeClr>
                </a:solidFill>
                <a:latin typeface="Bierstadt"/>
              </a:rPr>
              <a:t>Improvement in the negative binomial dispersion estimation can alleviate the inflation problem</a:t>
            </a:r>
          </a:p>
        </p:txBody>
      </p:sp>
      <p:sp>
        <p:nvSpPr>
          <p:cNvPr id="2" name="TextBox 1">
            <a:extLst>
              <a:ext uri="{FF2B5EF4-FFF2-40B4-BE49-F238E27FC236}">
                <a16:creationId xmlns:a16="http://schemas.microsoft.com/office/drawing/2014/main" id="{512ED3C4-8408-DE2D-F8AC-3328142D20C8}"/>
              </a:ext>
            </a:extLst>
          </p:cNvPr>
          <p:cNvSpPr txBox="1"/>
          <p:nvPr/>
        </p:nvSpPr>
        <p:spPr>
          <a:xfrm>
            <a:off x="149958" y="1260599"/>
            <a:ext cx="9685963" cy="461665"/>
          </a:xfrm>
          <a:prstGeom prst="rect">
            <a:avLst/>
          </a:prstGeom>
          <a:noFill/>
        </p:spPr>
        <p:txBody>
          <a:bodyPr wrap="square" lIns="91440" tIns="45720" rIns="91440" bIns="45720" anchor="t">
            <a:spAutoFit/>
          </a:bodyPr>
          <a:lstStyle/>
          <a:p>
            <a:pPr algn="ctr"/>
            <a:r>
              <a:rPr lang="en-US" sz="2400">
                <a:solidFill>
                  <a:schemeClr val="tx1">
                    <a:lumMod val="50000"/>
                  </a:schemeClr>
                </a:solidFill>
                <a:latin typeface="Bierstadt"/>
              </a:rPr>
              <a:t>Q-Q plot of the differential perturbation</a:t>
            </a:r>
            <a:endParaRPr lang="en-US" sz="2400">
              <a:solidFill>
                <a:schemeClr val="tx1">
                  <a:lumMod val="50000"/>
                </a:schemeClr>
              </a:solidFill>
              <a:latin typeface="Bierstadt" panose="020B0004020202020204" pitchFamily="34" charset="0"/>
            </a:endParaRPr>
          </a:p>
        </p:txBody>
      </p:sp>
      <p:sp>
        <p:nvSpPr>
          <p:cNvPr id="3" name="Slide Number Placeholder 2">
            <a:extLst>
              <a:ext uri="{FF2B5EF4-FFF2-40B4-BE49-F238E27FC236}">
                <a16:creationId xmlns:a16="http://schemas.microsoft.com/office/drawing/2014/main" id="{09E03A61-05D2-4F02-8CDE-53364B6DD87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171</a:t>
            </a:fld>
            <a:endParaRPr lang="en" sz="933">
              <a:solidFill>
                <a:srgbClr val="000000"/>
              </a:solidFill>
              <a:latin typeface="Helvetica Neue"/>
              <a:ea typeface="Helvetica Neue"/>
              <a:cs typeface="Helvetica Neue"/>
              <a:sym typeface="Helvetica Neue"/>
            </a:endParaRPr>
          </a:p>
        </p:txBody>
      </p:sp>
      <p:sp>
        <p:nvSpPr>
          <p:cNvPr id="14" name="Google Shape;864;p100">
            <a:extLst>
              <a:ext uri="{FF2B5EF4-FFF2-40B4-BE49-F238E27FC236}">
                <a16:creationId xmlns:a16="http://schemas.microsoft.com/office/drawing/2014/main" id="{5A4C1B15-99FC-473F-B07C-4156DC2391AA}"/>
              </a:ext>
            </a:extLst>
          </p:cNvPr>
          <p:cNvSpPr txBox="1">
            <a:spLocks/>
          </p:cNvSpPr>
          <p:nvPr/>
        </p:nvSpPr>
        <p:spPr>
          <a:xfrm>
            <a:off x="762000" y="539751"/>
            <a:ext cx="10972800" cy="863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000000"/>
              </a:buClr>
              <a:buSzPts val="3200"/>
              <a:buFont typeface="Arial"/>
              <a:buNone/>
              <a:defRPr sz="4267"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9pPr>
          </a:lstStyle>
          <a:p>
            <a:r>
              <a:rPr lang="en-US" sz="4000">
                <a:solidFill>
                  <a:srgbClr val="002060"/>
                </a:solidFill>
                <a:latin typeface="Bierstadt"/>
                <a:ea typeface="+mj-ea"/>
                <a:cs typeface="+mj-cs"/>
              </a:rPr>
              <a:t>Differential perturbation using </a:t>
            </a:r>
            <a:r>
              <a:rPr lang="en-US" sz="4000" b="1">
                <a:solidFill>
                  <a:srgbClr val="002060"/>
                </a:solidFill>
                <a:latin typeface="Bierstadt"/>
                <a:ea typeface="+mj-ea"/>
                <a:cs typeface="+mj-cs"/>
              </a:rPr>
              <a:t>Sceptre</a:t>
            </a:r>
          </a:p>
        </p:txBody>
      </p:sp>
    </p:spTree>
    <p:extLst>
      <p:ext uri="{BB962C8B-B14F-4D97-AF65-F5344CB8AC3E}">
        <p14:creationId xmlns:p14="http://schemas.microsoft.com/office/powerpoint/2010/main" val="20836242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863"/>
        <p:cNvGrpSpPr/>
        <p:nvPr/>
      </p:nvGrpSpPr>
      <p:grpSpPr>
        <a:xfrm>
          <a:off x="0" y="0"/>
          <a:ext cx="0" cy="0"/>
          <a:chOff x="0" y="0"/>
          <a:chExt cx="0" cy="0"/>
        </a:xfrm>
      </p:grpSpPr>
      <p:sp>
        <p:nvSpPr>
          <p:cNvPr id="19" name="Google Shape;864;p100">
            <a:extLst>
              <a:ext uri="{FF2B5EF4-FFF2-40B4-BE49-F238E27FC236}">
                <a16:creationId xmlns:a16="http://schemas.microsoft.com/office/drawing/2014/main" id="{6F5FC706-BF07-4ED0-4C32-2580699A78AE}"/>
              </a:ext>
            </a:extLst>
          </p:cNvPr>
          <p:cNvSpPr txBox="1">
            <a:spLocks/>
          </p:cNvSpPr>
          <p:nvPr/>
        </p:nvSpPr>
        <p:spPr>
          <a:xfrm>
            <a:off x="762000" y="539751"/>
            <a:ext cx="10972800" cy="863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000000"/>
              </a:buClr>
              <a:buSzPts val="3200"/>
              <a:buFont typeface="Arial"/>
              <a:buNone/>
              <a:defRPr sz="4267"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9pPr>
          </a:lstStyle>
          <a:p>
            <a:r>
              <a:rPr lang="en-US" sz="4000" dirty="0">
                <a:solidFill>
                  <a:srgbClr val="002060"/>
                </a:solidFill>
                <a:latin typeface="Bierstadt"/>
                <a:ea typeface="+mj-ea"/>
                <a:cs typeface="+mj-cs"/>
              </a:rPr>
              <a:t>Differential perturbation results</a:t>
            </a:r>
          </a:p>
        </p:txBody>
      </p:sp>
      <p:sp>
        <p:nvSpPr>
          <p:cNvPr id="14" name="TextBox 2">
            <a:extLst>
              <a:ext uri="{FF2B5EF4-FFF2-40B4-BE49-F238E27FC236}">
                <a16:creationId xmlns:a16="http://schemas.microsoft.com/office/drawing/2014/main" id="{ED285BC3-96A4-6DB8-D566-C69AE646D299}"/>
              </a:ext>
            </a:extLst>
          </p:cNvPr>
          <p:cNvSpPr txBox="1"/>
          <p:nvPr/>
        </p:nvSpPr>
        <p:spPr>
          <a:xfrm>
            <a:off x="4944281" y="156266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cs typeface="Arial"/>
            </a:endParaRPr>
          </a:p>
        </p:txBody>
      </p:sp>
      <p:sp>
        <p:nvSpPr>
          <p:cNvPr id="3" name="TextBox 2">
            <a:extLst>
              <a:ext uri="{FF2B5EF4-FFF2-40B4-BE49-F238E27FC236}">
                <a16:creationId xmlns:a16="http://schemas.microsoft.com/office/drawing/2014/main" id="{27EAED57-02DB-8CCA-2B79-D1903FA190F3}"/>
              </a:ext>
            </a:extLst>
          </p:cNvPr>
          <p:cNvSpPr txBox="1"/>
          <p:nvPr/>
        </p:nvSpPr>
        <p:spPr>
          <a:xfrm>
            <a:off x="654837" y="6395622"/>
            <a:ext cx="114055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illSansRegular"/>
              </a:rPr>
              <a:t>Discovery of target genes and pathways of blood trait loci using pooled CRISPR screens and single cell RNA sequencing. </a:t>
            </a:r>
            <a:r>
              <a:rPr lang="en-US" sz="800">
                <a:solidFill>
                  <a:srgbClr val="333333"/>
                </a:solidFill>
                <a:latin typeface="GillSansRegular"/>
              </a:rPr>
              <a:t>John A.</a:t>
            </a:r>
            <a:r>
              <a:rPr lang="en-US" sz="800">
                <a:solidFill>
                  <a:srgbClr val="333333"/>
                </a:solidFill>
                <a:latin typeface="inherit"/>
              </a:rPr>
              <a:t> </a:t>
            </a:r>
            <a:r>
              <a:rPr lang="en-US" sz="800">
                <a:solidFill>
                  <a:srgbClr val="333333"/>
                </a:solidFill>
                <a:latin typeface="GillSansRegular"/>
              </a:rPr>
              <a:t>Morris</a:t>
            </a:r>
            <a:r>
              <a:rPr lang="en-US" sz="800">
                <a:solidFill>
                  <a:srgbClr val="333333"/>
                </a:solidFill>
                <a:latin typeface="inherit"/>
              </a:rPr>
              <a:t>, </a:t>
            </a:r>
            <a:r>
              <a:rPr lang="en-US" sz="800">
                <a:solidFill>
                  <a:srgbClr val="333333"/>
                </a:solidFill>
                <a:latin typeface="GillSansRegular"/>
              </a:rPr>
              <a:t>Zharko</a:t>
            </a:r>
            <a:r>
              <a:rPr lang="en-US" sz="800">
                <a:solidFill>
                  <a:srgbClr val="333333"/>
                </a:solidFill>
                <a:latin typeface="inherit"/>
              </a:rPr>
              <a:t> </a:t>
            </a:r>
            <a:r>
              <a:rPr lang="en-US" sz="800">
                <a:solidFill>
                  <a:srgbClr val="333333"/>
                </a:solidFill>
                <a:latin typeface="GillSansRegular"/>
              </a:rPr>
              <a:t>Daniloski</a:t>
            </a:r>
            <a:r>
              <a:rPr lang="en-US" sz="800">
                <a:solidFill>
                  <a:srgbClr val="333333"/>
                </a:solidFill>
                <a:latin typeface="inherit"/>
              </a:rPr>
              <a:t>, </a:t>
            </a:r>
            <a:r>
              <a:rPr lang="en-US" sz="800">
                <a:solidFill>
                  <a:srgbClr val="333333"/>
                </a:solidFill>
                <a:latin typeface="GillSansRegular"/>
              </a:rPr>
              <a:t>Júlia</a:t>
            </a:r>
            <a:r>
              <a:rPr lang="en-US" sz="800">
                <a:solidFill>
                  <a:srgbClr val="333333"/>
                </a:solidFill>
                <a:latin typeface="inherit"/>
              </a:rPr>
              <a:t> </a:t>
            </a:r>
            <a:r>
              <a:rPr lang="en-US" sz="800">
                <a:solidFill>
                  <a:srgbClr val="333333"/>
                </a:solidFill>
                <a:latin typeface="GillSansRegular"/>
              </a:rPr>
              <a:t>Domingo</a:t>
            </a:r>
            <a:r>
              <a:rPr lang="en-US" sz="800">
                <a:solidFill>
                  <a:srgbClr val="333333"/>
                </a:solidFill>
                <a:latin typeface="inherit"/>
              </a:rPr>
              <a:t>, </a:t>
            </a:r>
            <a:r>
              <a:rPr lang="en-US" sz="800">
                <a:solidFill>
                  <a:srgbClr val="333333"/>
                </a:solidFill>
                <a:latin typeface="GillSansRegular"/>
              </a:rPr>
              <a:t>Timothy</a:t>
            </a:r>
            <a:r>
              <a:rPr lang="en-US" sz="800">
                <a:solidFill>
                  <a:srgbClr val="333333"/>
                </a:solidFill>
                <a:latin typeface="inherit"/>
              </a:rPr>
              <a:t> </a:t>
            </a:r>
            <a:r>
              <a:rPr lang="en-US" sz="800">
                <a:solidFill>
                  <a:srgbClr val="333333"/>
                </a:solidFill>
                <a:latin typeface="GillSansRegular"/>
              </a:rPr>
              <a:t>Barry</a:t>
            </a:r>
            <a:r>
              <a:rPr lang="en-US" sz="800">
                <a:solidFill>
                  <a:srgbClr val="333333"/>
                </a:solidFill>
                <a:latin typeface="inherit"/>
              </a:rPr>
              <a:t>, </a:t>
            </a:r>
            <a:r>
              <a:rPr lang="en-US" sz="800">
                <a:solidFill>
                  <a:srgbClr val="333333"/>
                </a:solidFill>
                <a:latin typeface="GillSansRegular"/>
              </a:rPr>
              <a:t>Marcello</a:t>
            </a:r>
            <a:r>
              <a:rPr lang="en-US" sz="800">
                <a:solidFill>
                  <a:srgbClr val="333333"/>
                </a:solidFill>
                <a:latin typeface="inherit"/>
              </a:rPr>
              <a:t> </a:t>
            </a:r>
            <a:r>
              <a:rPr lang="en-US" sz="800">
                <a:solidFill>
                  <a:srgbClr val="333333"/>
                </a:solidFill>
                <a:latin typeface="GillSansRegular"/>
              </a:rPr>
              <a:t>Ziosi</a:t>
            </a:r>
            <a:r>
              <a:rPr lang="en-US" sz="800">
                <a:solidFill>
                  <a:srgbClr val="333333"/>
                </a:solidFill>
                <a:latin typeface="inherit"/>
              </a:rPr>
              <a:t>, </a:t>
            </a:r>
            <a:r>
              <a:rPr lang="en-US" sz="800">
                <a:solidFill>
                  <a:srgbClr val="333333"/>
                </a:solidFill>
                <a:latin typeface="GillSansRegular"/>
              </a:rPr>
              <a:t>Dafni A.</a:t>
            </a:r>
            <a:r>
              <a:rPr lang="en-US" sz="800">
                <a:solidFill>
                  <a:srgbClr val="333333"/>
                </a:solidFill>
                <a:latin typeface="inherit"/>
              </a:rPr>
              <a:t> </a:t>
            </a:r>
            <a:r>
              <a:rPr lang="en-US" sz="800">
                <a:solidFill>
                  <a:srgbClr val="333333"/>
                </a:solidFill>
                <a:latin typeface="GillSansRegular"/>
              </a:rPr>
              <a:t>Glinos</a:t>
            </a:r>
            <a:r>
              <a:rPr lang="en-US" sz="800">
                <a:solidFill>
                  <a:srgbClr val="333333"/>
                </a:solidFill>
                <a:latin typeface="inherit"/>
              </a:rPr>
              <a:t>, </a:t>
            </a:r>
            <a:r>
              <a:rPr lang="en-US" sz="800">
                <a:solidFill>
                  <a:srgbClr val="333333"/>
                </a:solidFill>
                <a:latin typeface="GillSansRegular"/>
              </a:rPr>
              <a:t>Stephanie</a:t>
            </a:r>
            <a:r>
              <a:rPr lang="en-US" sz="800">
                <a:solidFill>
                  <a:srgbClr val="333333"/>
                </a:solidFill>
                <a:latin typeface="inherit"/>
              </a:rPr>
              <a:t> </a:t>
            </a:r>
            <a:r>
              <a:rPr lang="en-US" sz="800">
                <a:solidFill>
                  <a:srgbClr val="333333"/>
                </a:solidFill>
                <a:latin typeface="GillSansRegular"/>
              </a:rPr>
              <a:t>Hao</a:t>
            </a:r>
            <a:r>
              <a:rPr lang="en-US" sz="800">
                <a:solidFill>
                  <a:srgbClr val="333333"/>
                </a:solidFill>
                <a:latin typeface="inherit"/>
              </a:rPr>
              <a:t>, </a:t>
            </a:r>
            <a:r>
              <a:rPr lang="en-US" sz="800">
                <a:solidFill>
                  <a:srgbClr val="333333"/>
                </a:solidFill>
                <a:latin typeface="GillSansRegular"/>
              </a:rPr>
              <a:t>Eleni P.</a:t>
            </a:r>
            <a:r>
              <a:rPr lang="en-US" sz="800">
                <a:solidFill>
                  <a:srgbClr val="333333"/>
                </a:solidFill>
                <a:latin typeface="inherit"/>
              </a:rPr>
              <a:t> </a:t>
            </a:r>
            <a:r>
              <a:rPr lang="en-US" sz="800">
                <a:solidFill>
                  <a:srgbClr val="333333"/>
                </a:solidFill>
                <a:latin typeface="GillSansRegular"/>
              </a:rPr>
              <a:t>Mimitou</a:t>
            </a:r>
            <a:r>
              <a:rPr lang="en-US" sz="800">
                <a:solidFill>
                  <a:srgbClr val="333333"/>
                </a:solidFill>
                <a:latin typeface="inherit"/>
              </a:rPr>
              <a:t>, </a:t>
            </a:r>
            <a:r>
              <a:rPr lang="en-US" sz="800">
                <a:solidFill>
                  <a:srgbClr val="333333"/>
                </a:solidFill>
                <a:latin typeface="GillSansRegular"/>
              </a:rPr>
              <a:t>Peter</a:t>
            </a:r>
            <a:r>
              <a:rPr lang="en-US" sz="800">
                <a:solidFill>
                  <a:srgbClr val="333333"/>
                </a:solidFill>
                <a:latin typeface="inherit"/>
              </a:rPr>
              <a:t> </a:t>
            </a:r>
            <a:r>
              <a:rPr lang="en-US" sz="800">
                <a:solidFill>
                  <a:srgbClr val="333333"/>
                </a:solidFill>
                <a:latin typeface="GillSansRegular"/>
              </a:rPr>
              <a:t>Smibert</a:t>
            </a:r>
            <a:r>
              <a:rPr lang="en-US" sz="800">
                <a:solidFill>
                  <a:srgbClr val="333333"/>
                </a:solidFill>
                <a:latin typeface="inherit"/>
              </a:rPr>
              <a:t>, </a:t>
            </a:r>
            <a:r>
              <a:rPr lang="en-US" sz="800">
                <a:solidFill>
                  <a:srgbClr val="333333"/>
                </a:solidFill>
                <a:latin typeface="GillSansRegular"/>
              </a:rPr>
              <a:t>Kathryn</a:t>
            </a:r>
            <a:r>
              <a:rPr lang="en-US" sz="800">
                <a:solidFill>
                  <a:srgbClr val="333333"/>
                </a:solidFill>
                <a:latin typeface="inherit"/>
              </a:rPr>
              <a:t> </a:t>
            </a:r>
            <a:r>
              <a:rPr lang="en-US" sz="800">
                <a:solidFill>
                  <a:srgbClr val="333333"/>
                </a:solidFill>
                <a:latin typeface="GillSansRegular"/>
              </a:rPr>
              <a:t>Roeder</a:t>
            </a:r>
            <a:r>
              <a:rPr lang="en-US" sz="800">
                <a:solidFill>
                  <a:srgbClr val="333333"/>
                </a:solidFill>
                <a:latin typeface="inherit"/>
              </a:rPr>
              <a:t>, </a:t>
            </a:r>
            <a:r>
              <a:rPr lang="en-US" sz="800">
                <a:solidFill>
                  <a:srgbClr val="333333"/>
                </a:solidFill>
                <a:latin typeface="GillSansRegular"/>
              </a:rPr>
              <a:t>Eugene</a:t>
            </a:r>
            <a:r>
              <a:rPr lang="en-US" sz="800">
                <a:solidFill>
                  <a:srgbClr val="333333"/>
                </a:solidFill>
                <a:latin typeface="inherit"/>
              </a:rPr>
              <a:t> </a:t>
            </a:r>
            <a:r>
              <a:rPr lang="en-US" sz="800">
                <a:solidFill>
                  <a:srgbClr val="333333"/>
                </a:solidFill>
                <a:latin typeface="GillSansRegular"/>
              </a:rPr>
              <a:t>Katsevich</a:t>
            </a:r>
            <a:r>
              <a:rPr lang="en-US" sz="800">
                <a:solidFill>
                  <a:srgbClr val="333333"/>
                </a:solidFill>
                <a:latin typeface="inherit"/>
              </a:rPr>
              <a:t>, </a:t>
            </a:r>
            <a:r>
              <a:rPr lang="en-US" sz="800">
                <a:solidFill>
                  <a:srgbClr val="333333"/>
                </a:solidFill>
                <a:latin typeface="GillSansRegular"/>
              </a:rPr>
              <a:t>Tuuli</a:t>
            </a:r>
            <a:r>
              <a:rPr lang="en-US" sz="800">
                <a:solidFill>
                  <a:srgbClr val="333333"/>
                </a:solidFill>
                <a:latin typeface="inherit"/>
              </a:rPr>
              <a:t> </a:t>
            </a:r>
            <a:r>
              <a:rPr lang="en-US" sz="800">
                <a:solidFill>
                  <a:srgbClr val="333333"/>
                </a:solidFill>
                <a:latin typeface="GillSansRegular"/>
              </a:rPr>
              <a:t>Lappalainen</a:t>
            </a:r>
            <a:r>
              <a:rPr lang="en-US" sz="800">
                <a:solidFill>
                  <a:srgbClr val="333333"/>
                </a:solidFill>
                <a:latin typeface="inherit"/>
              </a:rPr>
              <a:t>, </a:t>
            </a:r>
            <a:r>
              <a:rPr lang="en-US" sz="800">
                <a:solidFill>
                  <a:srgbClr val="333333"/>
                </a:solidFill>
                <a:latin typeface="GillSansRegular"/>
              </a:rPr>
              <a:t>Neville E.</a:t>
            </a:r>
            <a:r>
              <a:rPr lang="en-US" sz="800">
                <a:solidFill>
                  <a:srgbClr val="333333"/>
                </a:solidFill>
                <a:latin typeface="inherit"/>
              </a:rPr>
              <a:t> </a:t>
            </a:r>
            <a:r>
              <a:rPr lang="en-US" sz="800">
                <a:solidFill>
                  <a:srgbClr val="333333"/>
                </a:solidFill>
                <a:latin typeface="GillSansRegular"/>
              </a:rPr>
              <a:t>Sanjana </a:t>
            </a:r>
            <a:r>
              <a:rPr lang="en-US" sz="800">
                <a:solidFill>
                  <a:srgbClr val="333333"/>
                </a:solidFill>
                <a:latin typeface="inherit"/>
              </a:rPr>
              <a:t>bioRxiv 2021.04.07.438882; doi: https://doi.org/10.1101/2021.04.07.438882</a:t>
            </a:r>
            <a:endParaRPr lang="en-US">
              <a:solidFill>
                <a:srgbClr val="5E5E5E"/>
              </a:solidFill>
              <a:latin typeface="Arial"/>
              <a:cs typeface="Arial"/>
            </a:endParaRPr>
          </a:p>
        </p:txBody>
      </p:sp>
      <p:sp>
        <p:nvSpPr>
          <p:cNvPr id="8" name="TextBox 7">
            <a:extLst>
              <a:ext uri="{FF2B5EF4-FFF2-40B4-BE49-F238E27FC236}">
                <a16:creationId xmlns:a16="http://schemas.microsoft.com/office/drawing/2014/main" id="{A4848BAD-5114-8845-8937-AC9310831462}"/>
              </a:ext>
            </a:extLst>
          </p:cNvPr>
          <p:cNvSpPr txBox="1"/>
          <p:nvPr/>
        </p:nvSpPr>
        <p:spPr>
          <a:xfrm>
            <a:off x="761667" y="1165580"/>
            <a:ext cx="9685963" cy="461665"/>
          </a:xfrm>
          <a:prstGeom prst="rect">
            <a:avLst/>
          </a:prstGeom>
          <a:noFill/>
        </p:spPr>
        <p:txBody>
          <a:bodyPr wrap="square" lIns="91440" tIns="45720" rIns="91440" bIns="45720" anchor="t">
            <a:spAutoFit/>
          </a:bodyPr>
          <a:lstStyle/>
          <a:p>
            <a:pPr algn="ctr"/>
            <a:endParaRPr lang="en-US" sz="2400">
              <a:solidFill>
                <a:schemeClr val="tx1">
                  <a:lumMod val="50000"/>
                </a:schemeClr>
              </a:solidFill>
              <a:latin typeface="Bierstadt"/>
            </a:endParaRPr>
          </a:p>
        </p:txBody>
      </p:sp>
      <p:pic>
        <p:nvPicPr>
          <p:cNvPr id="2" name="Picture 3" descr="Text&#10;&#10;Description automatically generated">
            <a:extLst>
              <a:ext uri="{FF2B5EF4-FFF2-40B4-BE49-F238E27FC236}">
                <a16:creationId xmlns:a16="http://schemas.microsoft.com/office/drawing/2014/main" id="{1FEC7526-6B19-1880-1E18-7B966E161E9E}"/>
              </a:ext>
            </a:extLst>
          </p:cNvPr>
          <p:cNvPicPr>
            <a:picLocks noChangeAspect="1"/>
          </p:cNvPicPr>
          <p:nvPr/>
        </p:nvPicPr>
        <p:blipFill>
          <a:blip r:embed="rId4"/>
          <a:stretch>
            <a:fillRect/>
          </a:stretch>
        </p:blipFill>
        <p:spPr>
          <a:xfrm>
            <a:off x="2756599" y="1933044"/>
            <a:ext cx="6511331" cy="3201253"/>
          </a:xfrm>
          <a:prstGeom prst="rect">
            <a:avLst/>
          </a:prstGeom>
        </p:spPr>
      </p:pic>
      <p:pic>
        <p:nvPicPr>
          <p:cNvPr id="4" name="Google Shape;1057;p106">
            <a:extLst>
              <a:ext uri="{FF2B5EF4-FFF2-40B4-BE49-F238E27FC236}">
                <a16:creationId xmlns:a16="http://schemas.microsoft.com/office/drawing/2014/main" id="{6BBEDDE0-6490-F59E-7CE1-106DD9DD107F}"/>
              </a:ext>
            </a:extLst>
          </p:cNvPr>
          <p:cNvPicPr preferRelativeResize="0"/>
          <p:nvPr/>
        </p:nvPicPr>
        <p:blipFill>
          <a:blip r:embed="rId5">
            <a:alphaModFix/>
          </a:blip>
          <a:stretch>
            <a:fillRect/>
          </a:stretch>
        </p:blipFill>
        <p:spPr>
          <a:xfrm>
            <a:off x="10215712" y="5428613"/>
            <a:ext cx="686862" cy="790396"/>
          </a:xfrm>
          <a:prstGeom prst="rect">
            <a:avLst/>
          </a:prstGeom>
          <a:noFill/>
          <a:ln>
            <a:noFill/>
          </a:ln>
        </p:spPr>
      </p:pic>
      <p:sp>
        <p:nvSpPr>
          <p:cNvPr id="5" name="Rectangle 4">
            <a:extLst>
              <a:ext uri="{FF2B5EF4-FFF2-40B4-BE49-F238E27FC236}">
                <a16:creationId xmlns:a16="http://schemas.microsoft.com/office/drawing/2014/main" id="{C20BA33E-2F59-2742-DF1D-3266FC9B9F49}"/>
              </a:ext>
            </a:extLst>
          </p:cNvPr>
          <p:cNvSpPr/>
          <p:nvPr/>
        </p:nvSpPr>
        <p:spPr>
          <a:xfrm>
            <a:off x="7201455" y="1983907"/>
            <a:ext cx="989644" cy="3197457"/>
          </a:xfrm>
          <a:prstGeom prst="rect">
            <a:avLst/>
          </a:prstGeom>
          <a:solidFill>
            <a:srgbClr val="F21616">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BB7428-D33B-D1AA-440E-D532A8FC933C}"/>
              </a:ext>
            </a:extLst>
          </p:cNvPr>
          <p:cNvSpPr/>
          <p:nvPr/>
        </p:nvSpPr>
        <p:spPr>
          <a:xfrm>
            <a:off x="8189543" y="1983906"/>
            <a:ext cx="931028" cy="3197457"/>
          </a:xfrm>
          <a:prstGeom prst="rect">
            <a:avLst/>
          </a:prstGeom>
          <a:solidFill>
            <a:srgbClr val="1642F2">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004;p104">
            <a:extLst>
              <a:ext uri="{FF2B5EF4-FFF2-40B4-BE49-F238E27FC236}">
                <a16:creationId xmlns:a16="http://schemas.microsoft.com/office/drawing/2014/main" id="{DC41CEDC-FDAE-D23E-315E-CD4FCF90E779}"/>
              </a:ext>
            </a:extLst>
          </p:cNvPr>
          <p:cNvSpPr txBox="1"/>
          <p:nvPr/>
        </p:nvSpPr>
        <p:spPr>
          <a:xfrm>
            <a:off x="651232" y="6087734"/>
            <a:ext cx="8855600" cy="615513"/>
          </a:xfrm>
          <a:prstGeom prst="rect">
            <a:avLst/>
          </a:prstGeom>
          <a:noFill/>
          <a:ln>
            <a:noFill/>
          </a:ln>
        </p:spPr>
        <p:txBody>
          <a:bodyPr spcFirstLastPara="1" wrap="square" lIns="121900" tIns="121900" rIns="121900" bIns="121900" anchor="t" anchorCtr="0">
            <a:spAutoFit/>
          </a:bodyPr>
          <a:lstStyle/>
          <a:p>
            <a:r>
              <a:rPr lang="en" sz="800">
                <a:solidFill>
                  <a:srgbClr val="212121"/>
                </a:solidFill>
                <a:highlight>
                  <a:srgbClr val="FFFFFF"/>
                </a:highlight>
                <a:latin typeface="Roboto"/>
                <a:ea typeface="Roboto"/>
                <a:cs typeface="Roboto"/>
                <a:sym typeface="Roboto"/>
              </a:rPr>
              <a:t>Gasperini M, Hill AJ, </a:t>
            </a:r>
            <a:r>
              <a:rPr lang="en" sz="800" err="1">
                <a:solidFill>
                  <a:srgbClr val="212121"/>
                </a:solidFill>
                <a:highlight>
                  <a:srgbClr val="FFFFFF"/>
                </a:highlight>
                <a:latin typeface="Roboto"/>
                <a:ea typeface="Roboto"/>
                <a:cs typeface="Roboto"/>
                <a:sym typeface="Roboto"/>
              </a:rPr>
              <a:t>McFaline</a:t>
            </a:r>
            <a:r>
              <a:rPr lang="en" sz="800">
                <a:solidFill>
                  <a:srgbClr val="212121"/>
                </a:solidFill>
                <a:highlight>
                  <a:srgbClr val="FFFFFF"/>
                </a:highlight>
                <a:latin typeface="Roboto"/>
                <a:ea typeface="Roboto"/>
                <a:cs typeface="Roboto"/>
                <a:sym typeface="Roboto"/>
              </a:rPr>
              <a:t>-Figueroa JL, Martin B, Kim S, Zhang MD, Jackson D, Leith A, Schreiber J, Noble WS, Trapnell C, </a:t>
            </a:r>
            <a:r>
              <a:rPr lang="en" sz="800" err="1">
                <a:solidFill>
                  <a:srgbClr val="212121"/>
                </a:solidFill>
                <a:highlight>
                  <a:srgbClr val="FFFFFF"/>
                </a:highlight>
                <a:latin typeface="Roboto"/>
                <a:ea typeface="Roboto"/>
                <a:cs typeface="Roboto"/>
                <a:sym typeface="Roboto"/>
              </a:rPr>
              <a:t>Ahituv</a:t>
            </a:r>
            <a:r>
              <a:rPr lang="en" sz="800">
                <a:solidFill>
                  <a:srgbClr val="212121"/>
                </a:solidFill>
                <a:highlight>
                  <a:srgbClr val="FFFFFF"/>
                </a:highlight>
                <a:latin typeface="Roboto"/>
                <a:ea typeface="Roboto"/>
                <a:cs typeface="Roboto"/>
                <a:sym typeface="Roboto"/>
              </a:rPr>
              <a:t> N, Shendure J. A Genome-wide Framework for Mapping Gene Regulation via Cellular Genetic Screens. Cell. 2019 Jan 10;176(1-2):377-390.e19. </a:t>
            </a:r>
            <a:r>
              <a:rPr lang="en" sz="800" err="1">
                <a:solidFill>
                  <a:srgbClr val="212121"/>
                </a:solidFill>
                <a:highlight>
                  <a:srgbClr val="FFFFFF"/>
                </a:highlight>
                <a:latin typeface="Roboto"/>
                <a:ea typeface="Roboto"/>
                <a:cs typeface="Roboto"/>
                <a:sym typeface="Roboto"/>
              </a:rPr>
              <a:t>doi</a:t>
            </a:r>
            <a:r>
              <a:rPr lang="en" sz="800">
                <a:solidFill>
                  <a:srgbClr val="212121"/>
                </a:solidFill>
                <a:highlight>
                  <a:srgbClr val="FFFFFF"/>
                </a:highlight>
                <a:latin typeface="Roboto"/>
                <a:ea typeface="Roboto"/>
                <a:cs typeface="Roboto"/>
                <a:sym typeface="Roboto"/>
              </a:rPr>
              <a:t>: 10.1016/j.cell.2018.11.029. </a:t>
            </a:r>
            <a:r>
              <a:rPr lang="en" sz="800" err="1">
                <a:solidFill>
                  <a:srgbClr val="212121"/>
                </a:solidFill>
                <a:highlight>
                  <a:srgbClr val="FFFFFF"/>
                </a:highlight>
                <a:latin typeface="Roboto"/>
                <a:ea typeface="Roboto"/>
                <a:cs typeface="Roboto"/>
                <a:sym typeface="Roboto"/>
              </a:rPr>
              <a:t>Epub</a:t>
            </a:r>
            <a:r>
              <a:rPr lang="en" sz="800">
                <a:solidFill>
                  <a:srgbClr val="212121"/>
                </a:solidFill>
                <a:highlight>
                  <a:srgbClr val="FFFFFF"/>
                </a:highlight>
                <a:latin typeface="Roboto"/>
                <a:ea typeface="Roboto"/>
                <a:cs typeface="Roboto"/>
                <a:sym typeface="Roboto"/>
              </a:rPr>
              <a:t> 2019 Jan 3. Erratum in: Cell. 2019 Mar 7;176(6):1516. PMID: 30612741; PMCID: PMC6690346.</a:t>
            </a:r>
            <a:endParaRPr sz="800"/>
          </a:p>
        </p:txBody>
      </p:sp>
      <p:sp>
        <p:nvSpPr>
          <p:cNvPr id="10" name="TextBox 9">
            <a:extLst>
              <a:ext uri="{FF2B5EF4-FFF2-40B4-BE49-F238E27FC236}">
                <a16:creationId xmlns:a16="http://schemas.microsoft.com/office/drawing/2014/main" id="{9288BC86-559F-C8DB-3561-A699AB38CEDB}"/>
              </a:ext>
            </a:extLst>
          </p:cNvPr>
          <p:cNvSpPr txBox="1"/>
          <p:nvPr/>
        </p:nvSpPr>
        <p:spPr>
          <a:xfrm>
            <a:off x="761233" y="1335962"/>
            <a:ext cx="9685963" cy="461665"/>
          </a:xfrm>
          <a:prstGeom prst="rect">
            <a:avLst/>
          </a:prstGeom>
          <a:noFill/>
        </p:spPr>
        <p:txBody>
          <a:bodyPr wrap="square" lIns="91440" tIns="45720" rIns="91440" bIns="45720" anchor="t">
            <a:spAutoFit/>
          </a:bodyPr>
          <a:lstStyle/>
          <a:p>
            <a:pPr algn="ctr"/>
            <a:r>
              <a:rPr lang="en-US" sz="2400">
                <a:solidFill>
                  <a:schemeClr val="tx1">
                    <a:lumMod val="50000"/>
                  </a:schemeClr>
                </a:solidFill>
                <a:latin typeface="Bierstadt"/>
              </a:rPr>
              <a:t>Pair (Guide-Gene) </a:t>
            </a:r>
            <a:r>
              <a:rPr lang="en-US" sz="2400">
                <a:solidFill>
                  <a:srgbClr val="FF0000"/>
                </a:solidFill>
                <a:latin typeface="Bierstadt"/>
              </a:rPr>
              <a:t>p-value</a:t>
            </a:r>
            <a:r>
              <a:rPr lang="en-US" sz="2400">
                <a:solidFill>
                  <a:schemeClr val="tx1">
                    <a:lumMod val="50000"/>
                  </a:schemeClr>
                </a:solidFill>
                <a:latin typeface="Bierstadt"/>
              </a:rPr>
              <a:t>, </a:t>
            </a:r>
            <a:r>
              <a:rPr lang="en-US" sz="2400">
                <a:solidFill>
                  <a:schemeClr val="accent1"/>
                </a:solidFill>
                <a:latin typeface="Bierstadt"/>
              </a:rPr>
              <a:t>effect size</a:t>
            </a:r>
            <a:r>
              <a:rPr lang="en-US" sz="2400">
                <a:solidFill>
                  <a:schemeClr val="tx1">
                    <a:lumMod val="50000"/>
                  </a:schemeClr>
                </a:solidFill>
                <a:latin typeface="Bierstadt"/>
              </a:rPr>
              <a:t> and </a:t>
            </a:r>
            <a:r>
              <a:rPr lang="en-US" sz="2400">
                <a:solidFill>
                  <a:schemeClr val="accent1"/>
                </a:solidFill>
                <a:latin typeface="Bierstadt"/>
              </a:rPr>
              <a:t>direction</a:t>
            </a:r>
            <a:endParaRPr lang="en-US" sz="2400">
              <a:solidFill>
                <a:schemeClr val="accent1"/>
              </a:solidFill>
              <a:latin typeface="Bierstadt" panose="020B0004020202020204" pitchFamily="34" charset="0"/>
            </a:endParaRPr>
          </a:p>
        </p:txBody>
      </p:sp>
      <p:sp>
        <p:nvSpPr>
          <p:cNvPr id="7" name="Slide Number Placeholder 6">
            <a:extLst>
              <a:ext uri="{FF2B5EF4-FFF2-40B4-BE49-F238E27FC236}">
                <a16:creationId xmlns:a16="http://schemas.microsoft.com/office/drawing/2014/main" id="{E7DFEBCD-FA6F-48A6-B3EF-EC0D1586B3F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172</a:t>
            </a:fld>
            <a:endParaRPr lang="en" sz="933">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51529816"/>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863"/>
        <p:cNvGrpSpPr/>
        <p:nvPr/>
      </p:nvGrpSpPr>
      <p:grpSpPr>
        <a:xfrm>
          <a:off x="0" y="0"/>
          <a:ext cx="0" cy="0"/>
          <a:chOff x="0" y="0"/>
          <a:chExt cx="0" cy="0"/>
        </a:xfrm>
      </p:grpSpPr>
      <p:sp>
        <p:nvSpPr>
          <p:cNvPr id="19" name="Google Shape;864;p100">
            <a:extLst>
              <a:ext uri="{FF2B5EF4-FFF2-40B4-BE49-F238E27FC236}">
                <a16:creationId xmlns:a16="http://schemas.microsoft.com/office/drawing/2014/main" id="{6F5FC706-BF07-4ED0-4C32-2580699A78AE}"/>
              </a:ext>
            </a:extLst>
          </p:cNvPr>
          <p:cNvSpPr txBox="1">
            <a:spLocks/>
          </p:cNvSpPr>
          <p:nvPr/>
        </p:nvSpPr>
        <p:spPr>
          <a:xfrm>
            <a:off x="762000" y="539751"/>
            <a:ext cx="10972800" cy="863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000000"/>
              </a:buClr>
              <a:buSzPts val="3200"/>
              <a:buFont typeface="Arial"/>
              <a:buNone/>
              <a:defRPr sz="4267"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9pPr>
          </a:lstStyle>
          <a:p>
            <a:r>
              <a:rPr lang="en-US" sz="4000" i="1">
                <a:solidFill>
                  <a:srgbClr val="002060"/>
                </a:solidFill>
                <a:latin typeface="Bierstadt"/>
                <a:ea typeface="+mj-ea"/>
                <a:cs typeface="+mj-cs"/>
              </a:rPr>
              <a:t>In cis </a:t>
            </a:r>
            <a:r>
              <a:rPr lang="en-US" sz="4000">
                <a:solidFill>
                  <a:srgbClr val="002060"/>
                </a:solidFill>
                <a:latin typeface="Bierstadt"/>
                <a:ea typeface="+mj-ea"/>
                <a:cs typeface="+mj-cs"/>
              </a:rPr>
              <a:t>differential perturbation </a:t>
            </a:r>
          </a:p>
        </p:txBody>
      </p:sp>
      <p:sp>
        <p:nvSpPr>
          <p:cNvPr id="14" name="TextBox 2">
            <a:extLst>
              <a:ext uri="{FF2B5EF4-FFF2-40B4-BE49-F238E27FC236}">
                <a16:creationId xmlns:a16="http://schemas.microsoft.com/office/drawing/2014/main" id="{ED285BC3-96A4-6DB8-D566-C69AE646D299}"/>
              </a:ext>
            </a:extLst>
          </p:cNvPr>
          <p:cNvSpPr txBox="1"/>
          <p:nvPr/>
        </p:nvSpPr>
        <p:spPr>
          <a:xfrm>
            <a:off x="4944281" y="156266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cs typeface="Arial"/>
            </a:endParaRPr>
          </a:p>
        </p:txBody>
      </p:sp>
      <p:grpSp>
        <p:nvGrpSpPr>
          <p:cNvPr id="10" name="Group 9">
            <a:extLst>
              <a:ext uri="{FF2B5EF4-FFF2-40B4-BE49-F238E27FC236}">
                <a16:creationId xmlns:a16="http://schemas.microsoft.com/office/drawing/2014/main" id="{9483CC08-51F2-1F28-856A-FD53914083BF}"/>
              </a:ext>
            </a:extLst>
          </p:cNvPr>
          <p:cNvGrpSpPr/>
          <p:nvPr/>
        </p:nvGrpSpPr>
        <p:grpSpPr>
          <a:xfrm>
            <a:off x="5679263" y="1844093"/>
            <a:ext cx="6139922" cy="4552044"/>
            <a:chOff x="5679263" y="1844093"/>
            <a:chExt cx="6139922" cy="4552044"/>
          </a:xfrm>
        </p:grpSpPr>
        <p:pic>
          <p:nvPicPr>
            <p:cNvPr id="4" name="Picture 4">
              <a:extLst>
                <a:ext uri="{FF2B5EF4-FFF2-40B4-BE49-F238E27FC236}">
                  <a16:creationId xmlns:a16="http://schemas.microsoft.com/office/drawing/2014/main" id="{93278204-7455-14C0-C224-3B3F565FA954}"/>
                </a:ext>
              </a:extLst>
            </p:cNvPr>
            <p:cNvPicPr>
              <a:picLocks noChangeAspect="1"/>
            </p:cNvPicPr>
            <p:nvPr/>
          </p:nvPicPr>
          <p:blipFill>
            <a:blip r:embed="rId4"/>
            <a:stretch>
              <a:fillRect/>
            </a:stretch>
          </p:blipFill>
          <p:spPr>
            <a:xfrm>
              <a:off x="6586785" y="1844093"/>
              <a:ext cx="5232400" cy="4552044"/>
            </a:xfrm>
            <a:prstGeom prst="rect">
              <a:avLst/>
            </a:prstGeom>
          </p:spPr>
        </p:pic>
        <p:sp>
          <p:nvSpPr>
            <p:cNvPr id="16" name="TextBox 4">
              <a:extLst>
                <a:ext uri="{FF2B5EF4-FFF2-40B4-BE49-F238E27FC236}">
                  <a16:creationId xmlns:a16="http://schemas.microsoft.com/office/drawing/2014/main" id="{BAD21926-0A7C-6677-299B-54FF8864BA74}"/>
                </a:ext>
              </a:extLst>
            </p:cNvPr>
            <p:cNvSpPr txBox="1"/>
            <p:nvPr/>
          </p:nvSpPr>
          <p:spPr>
            <a:xfrm>
              <a:off x="5679263" y="4285524"/>
              <a:ext cx="132534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rgbClr val="FF644E"/>
                  </a:solidFill>
                  <a:latin typeface="Bierstadt"/>
                </a:rPr>
                <a:t>Guide coordinate</a:t>
              </a:r>
              <a:endParaRPr lang="en-US" sz="1100" b="1">
                <a:solidFill>
                  <a:srgbClr val="FF644E"/>
                </a:solidFill>
                <a:latin typeface="Bierstadt"/>
                <a:cs typeface="Arial"/>
              </a:endParaRPr>
            </a:p>
          </p:txBody>
        </p:sp>
        <p:cxnSp>
          <p:nvCxnSpPr>
            <p:cNvPr id="17" name="Straight Arrow Connector 16">
              <a:extLst>
                <a:ext uri="{FF2B5EF4-FFF2-40B4-BE49-F238E27FC236}">
                  <a16:creationId xmlns:a16="http://schemas.microsoft.com/office/drawing/2014/main" id="{A31FAF85-14C2-23DC-633C-E1F7D1A05801}"/>
                </a:ext>
              </a:extLst>
            </p:cNvPr>
            <p:cNvCxnSpPr>
              <a:cxnSpLocks/>
            </p:cNvCxnSpPr>
            <p:nvPr/>
          </p:nvCxnSpPr>
          <p:spPr>
            <a:xfrm>
              <a:off x="6669814" y="5237392"/>
              <a:ext cx="2536465" cy="305163"/>
            </a:xfrm>
            <a:prstGeom prst="straightConnector1">
              <a:avLst/>
            </a:prstGeom>
            <a:ln>
              <a:solidFill>
                <a:srgbClr val="00A2FF"/>
              </a:solidFill>
              <a:tailEnd type="triangle"/>
            </a:ln>
          </p:spPr>
          <p:style>
            <a:lnRef idx="1">
              <a:schemeClr val="accent5"/>
            </a:lnRef>
            <a:fillRef idx="0">
              <a:schemeClr val="accent5"/>
            </a:fillRef>
            <a:effectRef idx="0">
              <a:schemeClr val="accent5"/>
            </a:effectRef>
            <a:fontRef idx="minor">
              <a:schemeClr val="tx1"/>
            </a:fontRef>
          </p:style>
        </p:cxnSp>
        <p:sp>
          <p:nvSpPr>
            <p:cNvPr id="18" name="TextBox 6">
              <a:extLst>
                <a:ext uri="{FF2B5EF4-FFF2-40B4-BE49-F238E27FC236}">
                  <a16:creationId xmlns:a16="http://schemas.microsoft.com/office/drawing/2014/main" id="{F894CA23-A543-D0A1-B245-A782FB439A47}"/>
                </a:ext>
              </a:extLst>
            </p:cNvPr>
            <p:cNvSpPr txBox="1"/>
            <p:nvPr/>
          </p:nvSpPr>
          <p:spPr>
            <a:xfrm>
              <a:off x="5693058" y="5062524"/>
              <a:ext cx="132534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rgbClr val="00A2FF"/>
                  </a:solidFill>
                  <a:latin typeface="Bierstadt"/>
                </a:rPr>
                <a:t>Gene affected</a:t>
              </a:r>
              <a:endParaRPr lang="en-US" b="1">
                <a:solidFill>
                  <a:srgbClr val="00A2FF"/>
                </a:solidFill>
                <a:latin typeface="Bierstadt"/>
              </a:endParaRPr>
            </a:p>
          </p:txBody>
        </p:sp>
      </p:grpSp>
      <p:sp>
        <p:nvSpPr>
          <p:cNvPr id="3" name="TextBox 2">
            <a:extLst>
              <a:ext uri="{FF2B5EF4-FFF2-40B4-BE49-F238E27FC236}">
                <a16:creationId xmlns:a16="http://schemas.microsoft.com/office/drawing/2014/main" id="{27EAED57-02DB-8CCA-2B79-D1903FA190F3}"/>
              </a:ext>
            </a:extLst>
          </p:cNvPr>
          <p:cNvSpPr txBox="1"/>
          <p:nvPr/>
        </p:nvSpPr>
        <p:spPr>
          <a:xfrm>
            <a:off x="654837" y="6395622"/>
            <a:ext cx="114055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illSansRegular"/>
              </a:rPr>
              <a:t>Discovery of target genes and pathways of blood trait loci using pooled CRISPR screens and single cell RNA sequencing. </a:t>
            </a:r>
            <a:r>
              <a:rPr lang="en-US" sz="800">
                <a:solidFill>
                  <a:srgbClr val="333333"/>
                </a:solidFill>
                <a:latin typeface="GillSansRegular"/>
              </a:rPr>
              <a:t>John A.</a:t>
            </a:r>
            <a:r>
              <a:rPr lang="en-US" sz="800">
                <a:solidFill>
                  <a:srgbClr val="333333"/>
                </a:solidFill>
                <a:latin typeface="inherit"/>
              </a:rPr>
              <a:t> </a:t>
            </a:r>
            <a:r>
              <a:rPr lang="en-US" sz="800">
                <a:solidFill>
                  <a:srgbClr val="333333"/>
                </a:solidFill>
                <a:latin typeface="GillSansRegular"/>
              </a:rPr>
              <a:t>Morris</a:t>
            </a:r>
            <a:r>
              <a:rPr lang="en-US" sz="800">
                <a:solidFill>
                  <a:srgbClr val="333333"/>
                </a:solidFill>
                <a:latin typeface="inherit"/>
              </a:rPr>
              <a:t>, </a:t>
            </a:r>
            <a:r>
              <a:rPr lang="en-US" sz="800">
                <a:solidFill>
                  <a:srgbClr val="333333"/>
                </a:solidFill>
                <a:latin typeface="GillSansRegular"/>
              </a:rPr>
              <a:t>Zharko</a:t>
            </a:r>
            <a:r>
              <a:rPr lang="en-US" sz="800">
                <a:solidFill>
                  <a:srgbClr val="333333"/>
                </a:solidFill>
                <a:latin typeface="inherit"/>
              </a:rPr>
              <a:t> </a:t>
            </a:r>
            <a:r>
              <a:rPr lang="en-US" sz="800">
                <a:solidFill>
                  <a:srgbClr val="333333"/>
                </a:solidFill>
                <a:latin typeface="GillSansRegular"/>
              </a:rPr>
              <a:t>Daniloski</a:t>
            </a:r>
            <a:r>
              <a:rPr lang="en-US" sz="800">
                <a:solidFill>
                  <a:srgbClr val="333333"/>
                </a:solidFill>
                <a:latin typeface="inherit"/>
              </a:rPr>
              <a:t>, </a:t>
            </a:r>
            <a:r>
              <a:rPr lang="en-US" sz="800">
                <a:solidFill>
                  <a:srgbClr val="333333"/>
                </a:solidFill>
                <a:latin typeface="GillSansRegular"/>
              </a:rPr>
              <a:t>Júlia</a:t>
            </a:r>
            <a:r>
              <a:rPr lang="en-US" sz="800">
                <a:solidFill>
                  <a:srgbClr val="333333"/>
                </a:solidFill>
                <a:latin typeface="inherit"/>
              </a:rPr>
              <a:t> </a:t>
            </a:r>
            <a:r>
              <a:rPr lang="en-US" sz="800">
                <a:solidFill>
                  <a:srgbClr val="333333"/>
                </a:solidFill>
                <a:latin typeface="GillSansRegular"/>
              </a:rPr>
              <a:t>Domingo</a:t>
            </a:r>
            <a:r>
              <a:rPr lang="en-US" sz="800">
                <a:solidFill>
                  <a:srgbClr val="333333"/>
                </a:solidFill>
                <a:latin typeface="inherit"/>
              </a:rPr>
              <a:t>, </a:t>
            </a:r>
            <a:r>
              <a:rPr lang="en-US" sz="800">
                <a:solidFill>
                  <a:srgbClr val="333333"/>
                </a:solidFill>
                <a:latin typeface="GillSansRegular"/>
              </a:rPr>
              <a:t>Timothy</a:t>
            </a:r>
            <a:r>
              <a:rPr lang="en-US" sz="800">
                <a:solidFill>
                  <a:srgbClr val="333333"/>
                </a:solidFill>
                <a:latin typeface="inherit"/>
              </a:rPr>
              <a:t> </a:t>
            </a:r>
            <a:r>
              <a:rPr lang="en-US" sz="800">
                <a:solidFill>
                  <a:srgbClr val="333333"/>
                </a:solidFill>
                <a:latin typeface="GillSansRegular"/>
              </a:rPr>
              <a:t>Barry</a:t>
            </a:r>
            <a:r>
              <a:rPr lang="en-US" sz="800">
                <a:solidFill>
                  <a:srgbClr val="333333"/>
                </a:solidFill>
                <a:latin typeface="inherit"/>
              </a:rPr>
              <a:t>, </a:t>
            </a:r>
            <a:r>
              <a:rPr lang="en-US" sz="800">
                <a:solidFill>
                  <a:srgbClr val="333333"/>
                </a:solidFill>
                <a:latin typeface="GillSansRegular"/>
              </a:rPr>
              <a:t>Marcello</a:t>
            </a:r>
            <a:r>
              <a:rPr lang="en-US" sz="800">
                <a:solidFill>
                  <a:srgbClr val="333333"/>
                </a:solidFill>
                <a:latin typeface="inherit"/>
              </a:rPr>
              <a:t> </a:t>
            </a:r>
            <a:r>
              <a:rPr lang="en-US" sz="800">
                <a:solidFill>
                  <a:srgbClr val="333333"/>
                </a:solidFill>
                <a:latin typeface="GillSansRegular"/>
              </a:rPr>
              <a:t>Ziosi</a:t>
            </a:r>
            <a:r>
              <a:rPr lang="en-US" sz="800">
                <a:solidFill>
                  <a:srgbClr val="333333"/>
                </a:solidFill>
                <a:latin typeface="inherit"/>
              </a:rPr>
              <a:t>, </a:t>
            </a:r>
            <a:r>
              <a:rPr lang="en-US" sz="800">
                <a:solidFill>
                  <a:srgbClr val="333333"/>
                </a:solidFill>
                <a:latin typeface="GillSansRegular"/>
              </a:rPr>
              <a:t>Dafni A.</a:t>
            </a:r>
            <a:r>
              <a:rPr lang="en-US" sz="800">
                <a:solidFill>
                  <a:srgbClr val="333333"/>
                </a:solidFill>
                <a:latin typeface="inherit"/>
              </a:rPr>
              <a:t> </a:t>
            </a:r>
            <a:r>
              <a:rPr lang="en-US" sz="800">
                <a:solidFill>
                  <a:srgbClr val="333333"/>
                </a:solidFill>
                <a:latin typeface="GillSansRegular"/>
              </a:rPr>
              <a:t>Glinos</a:t>
            </a:r>
            <a:r>
              <a:rPr lang="en-US" sz="800">
                <a:solidFill>
                  <a:srgbClr val="333333"/>
                </a:solidFill>
                <a:latin typeface="inherit"/>
              </a:rPr>
              <a:t>, </a:t>
            </a:r>
            <a:r>
              <a:rPr lang="en-US" sz="800">
                <a:solidFill>
                  <a:srgbClr val="333333"/>
                </a:solidFill>
                <a:latin typeface="GillSansRegular"/>
              </a:rPr>
              <a:t>Stephanie</a:t>
            </a:r>
            <a:r>
              <a:rPr lang="en-US" sz="800">
                <a:solidFill>
                  <a:srgbClr val="333333"/>
                </a:solidFill>
                <a:latin typeface="inherit"/>
              </a:rPr>
              <a:t> </a:t>
            </a:r>
            <a:r>
              <a:rPr lang="en-US" sz="800">
                <a:solidFill>
                  <a:srgbClr val="333333"/>
                </a:solidFill>
                <a:latin typeface="GillSansRegular"/>
              </a:rPr>
              <a:t>Hao</a:t>
            </a:r>
            <a:r>
              <a:rPr lang="en-US" sz="800">
                <a:solidFill>
                  <a:srgbClr val="333333"/>
                </a:solidFill>
                <a:latin typeface="inherit"/>
              </a:rPr>
              <a:t>, </a:t>
            </a:r>
            <a:r>
              <a:rPr lang="en-US" sz="800">
                <a:solidFill>
                  <a:srgbClr val="333333"/>
                </a:solidFill>
                <a:latin typeface="GillSansRegular"/>
              </a:rPr>
              <a:t>Eleni P.</a:t>
            </a:r>
            <a:r>
              <a:rPr lang="en-US" sz="800">
                <a:solidFill>
                  <a:srgbClr val="333333"/>
                </a:solidFill>
                <a:latin typeface="inherit"/>
              </a:rPr>
              <a:t> </a:t>
            </a:r>
            <a:r>
              <a:rPr lang="en-US" sz="800">
                <a:solidFill>
                  <a:srgbClr val="333333"/>
                </a:solidFill>
                <a:latin typeface="GillSansRegular"/>
              </a:rPr>
              <a:t>Mimitou</a:t>
            </a:r>
            <a:r>
              <a:rPr lang="en-US" sz="800">
                <a:solidFill>
                  <a:srgbClr val="333333"/>
                </a:solidFill>
                <a:latin typeface="inherit"/>
              </a:rPr>
              <a:t>, </a:t>
            </a:r>
            <a:r>
              <a:rPr lang="en-US" sz="800">
                <a:solidFill>
                  <a:srgbClr val="333333"/>
                </a:solidFill>
                <a:latin typeface="GillSansRegular"/>
              </a:rPr>
              <a:t>Peter</a:t>
            </a:r>
            <a:r>
              <a:rPr lang="en-US" sz="800">
                <a:solidFill>
                  <a:srgbClr val="333333"/>
                </a:solidFill>
                <a:latin typeface="inherit"/>
              </a:rPr>
              <a:t> </a:t>
            </a:r>
            <a:r>
              <a:rPr lang="en-US" sz="800">
                <a:solidFill>
                  <a:srgbClr val="333333"/>
                </a:solidFill>
                <a:latin typeface="GillSansRegular"/>
              </a:rPr>
              <a:t>Smibert</a:t>
            </a:r>
            <a:r>
              <a:rPr lang="en-US" sz="800">
                <a:solidFill>
                  <a:srgbClr val="333333"/>
                </a:solidFill>
                <a:latin typeface="inherit"/>
              </a:rPr>
              <a:t>, </a:t>
            </a:r>
            <a:r>
              <a:rPr lang="en-US" sz="800">
                <a:solidFill>
                  <a:srgbClr val="333333"/>
                </a:solidFill>
                <a:latin typeface="GillSansRegular"/>
              </a:rPr>
              <a:t>Kathryn</a:t>
            </a:r>
            <a:r>
              <a:rPr lang="en-US" sz="800">
                <a:solidFill>
                  <a:srgbClr val="333333"/>
                </a:solidFill>
                <a:latin typeface="inherit"/>
              </a:rPr>
              <a:t> </a:t>
            </a:r>
            <a:r>
              <a:rPr lang="en-US" sz="800">
                <a:solidFill>
                  <a:srgbClr val="333333"/>
                </a:solidFill>
                <a:latin typeface="GillSansRegular"/>
              </a:rPr>
              <a:t>Roeder</a:t>
            </a:r>
            <a:r>
              <a:rPr lang="en-US" sz="800">
                <a:solidFill>
                  <a:srgbClr val="333333"/>
                </a:solidFill>
                <a:latin typeface="inherit"/>
              </a:rPr>
              <a:t>, </a:t>
            </a:r>
            <a:r>
              <a:rPr lang="en-US" sz="800">
                <a:solidFill>
                  <a:srgbClr val="333333"/>
                </a:solidFill>
                <a:latin typeface="GillSansRegular"/>
              </a:rPr>
              <a:t>Eugene</a:t>
            </a:r>
            <a:r>
              <a:rPr lang="en-US" sz="800">
                <a:solidFill>
                  <a:srgbClr val="333333"/>
                </a:solidFill>
                <a:latin typeface="inherit"/>
              </a:rPr>
              <a:t> </a:t>
            </a:r>
            <a:r>
              <a:rPr lang="en-US" sz="800">
                <a:solidFill>
                  <a:srgbClr val="333333"/>
                </a:solidFill>
                <a:latin typeface="GillSansRegular"/>
              </a:rPr>
              <a:t>Katsevich</a:t>
            </a:r>
            <a:r>
              <a:rPr lang="en-US" sz="800">
                <a:solidFill>
                  <a:srgbClr val="333333"/>
                </a:solidFill>
                <a:latin typeface="inherit"/>
              </a:rPr>
              <a:t>, </a:t>
            </a:r>
            <a:r>
              <a:rPr lang="en-US" sz="800">
                <a:solidFill>
                  <a:srgbClr val="333333"/>
                </a:solidFill>
                <a:latin typeface="GillSansRegular"/>
              </a:rPr>
              <a:t>Tuuli</a:t>
            </a:r>
            <a:r>
              <a:rPr lang="en-US" sz="800">
                <a:solidFill>
                  <a:srgbClr val="333333"/>
                </a:solidFill>
                <a:latin typeface="inherit"/>
              </a:rPr>
              <a:t> </a:t>
            </a:r>
            <a:r>
              <a:rPr lang="en-US" sz="800">
                <a:solidFill>
                  <a:srgbClr val="333333"/>
                </a:solidFill>
                <a:latin typeface="GillSansRegular"/>
              </a:rPr>
              <a:t>Lappalainen</a:t>
            </a:r>
            <a:r>
              <a:rPr lang="en-US" sz="800">
                <a:solidFill>
                  <a:srgbClr val="333333"/>
                </a:solidFill>
                <a:latin typeface="inherit"/>
              </a:rPr>
              <a:t>, </a:t>
            </a:r>
            <a:r>
              <a:rPr lang="en-US" sz="800">
                <a:solidFill>
                  <a:srgbClr val="333333"/>
                </a:solidFill>
                <a:latin typeface="GillSansRegular"/>
              </a:rPr>
              <a:t>Neville E.</a:t>
            </a:r>
            <a:r>
              <a:rPr lang="en-US" sz="800">
                <a:solidFill>
                  <a:srgbClr val="333333"/>
                </a:solidFill>
                <a:latin typeface="inherit"/>
              </a:rPr>
              <a:t> </a:t>
            </a:r>
            <a:r>
              <a:rPr lang="en-US" sz="800">
                <a:solidFill>
                  <a:srgbClr val="333333"/>
                </a:solidFill>
                <a:latin typeface="GillSansRegular"/>
              </a:rPr>
              <a:t>Sanjana </a:t>
            </a:r>
            <a:r>
              <a:rPr lang="en-US" sz="800">
                <a:solidFill>
                  <a:srgbClr val="333333"/>
                </a:solidFill>
                <a:latin typeface="inherit"/>
              </a:rPr>
              <a:t>bioRxiv 2021.04.07.438882; doi: https://doi.org/10.1101/2021.04.07.438882</a:t>
            </a:r>
            <a:endParaRPr lang="en-US">
              <a:solidFill>
                <a:srgbClr val="5E5E5E"/>
              </a:solidFill>
              <a:latin typeface="Arial"/>
              <a:cs typeface="Arial"/>
            </a:endParaRPr>
          </a:p>
        </p:txBody>
      </p:sp>
      <p:grpSp>
        <p:nvGrpSpPr>
          <p:cNvPr id="7" name="Group 6">
            <a:extLst>
              <a:ext uri="{FF2B5EF4-FFF2-40B4-BE49-F238E27FC236}">
                <a16:creationId xmlns:a16="http://schemas.microsoft.com/office/drawing/2014/main" id="{505E1E9A-DAB6-CDCB-BD47-4E3DD403C3A1}"/>
              </a:ext>
            </a:extLst>
          </p:cNvPr>
          <p:cNvGrpSpPr/>
          <p:nvPr/>
        </p:nvGrpSpPr>
        <p:grpSpPr>
          <a:xfrm>
            <a:off x="1444003" y="3902232"/>
            <a:ext cx="3940218" cy="2335784"/>
            <a:chOff x="7685314" y="4154713"/>
            <a:chExt cx="3635418" cy="1994699"/>
          </a:xfrm>
        </p:grpSpPr>
        <p:pic>
          <p:nvPicPr>
            <p:cNvPr id="5" name="Picture 5" descr="Timeline&#10;&#10;Description automatically generated">
              <a:extLst>
                <a:ext uri="{FF2B5EF4-FFF2-40B4-BE49-F238E27FC236}">
                  <a16:creationId xmlns:a16="http://schemas.microsoft.com/office/drawing/2014/main" id="{20558EDE-48D4-0725-6FA2-8E6023D6351D}"/>
                </a:ext>
              </a:extLst>
            </p:cNvPr>
            <p:cNvPicPr>
              <a:picLocks noChangeAspect="1"/>
            </p:cNvPicPr>
            <p:nvPr/>
          </p:nvPicPr>
          <p:blipFill>
            <a:blip r:embed="rId5"/>
            <a:stretch>
              <a:fillRect/>
            </a:stretch>
          </p:blipFill>
          <p:spPr>
            <a:xfrm>
              <a:off x="7686136" y="4231042"/>
              <a:ext cx="3634596" cy="1918370"/>
            </a:xfrm>
            <a:prstGeom prst="rect">
              <a:avLst/>
            </a:prstGeom>
          </p:spPr>
        </p:pic>
        <p:sp>
          <p:nvSpPr>
            <p:cNvPr id="6" name="Rectangle 5">
              <a:extLst>
                <a:ext uri="{FF2B5EF4-FFF2-40B4-BE49-F238E27FC236}">
                  <a16:creationId xmlns:a16="http://schemas.microsoft.com/office/drawing/2014/main" id="{34B03BEF-D48C-BFAC-FF9E-F6A4A816DF9A}"/>
                </a:ext>
              </a:extLst>
            </p:cNvPr>
            <p:cNvSpPr/>
            <p:nvPr/>
          </p:nvSpPr>
          <p:spPr>
            <a:xfrm>
              <a:off x="7685314" y="4154713"/>
              <a:ext cx="166915" cy="261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8" name="TextBox 7">
            <a:extLst>
              <a:ext uri="{FF2B5EF4-FFF2-40B4-BE49-F238E27FC236}">
                <a16:creationId xmlns:a16="http://schemas.microsoft.com/office/drawing/2014/main" id="{A4848BAD-5114-8845-8937-AC9310831462}"/>
              </a:ext>
            </a:extLst>
          </p:cNvPr>
          <p:cNvSpPr txBox="1"/>
          <p:nvPr/>
        </p:nvSpPr>
        <p:spPr>
          <a:xfrm>
            <a:off x="761667" y="1165580"/>
            <a:ext cx="9685963" cy="461665"/>
          </a:xfrm>
          <a:prstGeom prst="rect">
            <a:avLst/>
          </a:prstGeom>
          <a:noFill/>
        </p:spPr>
        <p:txBody>
          <a:bodyPr wrap="square" lIns="91440" tIns="45720" rIns="91440" bIns="45720" anchor="t">
            <a:spAutoFit/>
          </a:bodyPr>
          <a:lstStyle/>
          <a:p>
            <a:pPr algn="ctr"/>
            <a:r>
              <a:rPr lang="en-US" sz="2400">
                <a:solidFill>
                  <a:schemeClr val="tx1">
                    <a:lumMod val="50000"/>
                  </a:schemeClr>
                </a:solidFill>
                <a:latin typeface="Bierstadt"/>
              </a:rPr>
              <a:t>Example of  </a:t>
            </a:r>
            <a:r>
              <a:rPr lang="en-US" sz="2400" i="1">
                <a:solidFill>
                  <a:schemeClr val="tx1">
                    <a:lumMod val="50000"/>
                  </a:schemeClr>
                </a:solidFill>
                <a:latin typeface="Bierstadt"/>
              </a:rPr>
              <a:t>in cis</a:t>
            </a:r>
            <a:r>
              <a:rPr lang="en-US" sz="2400">
                <a:solidFill>
                  <a:schemeClr val="tx1">
                    <a:lumMod val="50000"/>
                  </a:schemeClr>
                </a:solidFill>
                <a:latin typeface="Bierstadt"/>
              </a:rPr>
              <a:t> perturbation</a:t>
            </a:r>
            <a:endParaRPr lang="en-US" sz="2400">
              <a:solidFill>
                <a:schemeClr val="tx1">
                  <a:lumMod val="50000"/>
                </a:schemeClr>
              </a:solidFill>
              <a:latin typeface="Bierstadt" panose="020B0004020202020204" pitchFamily="34" charset="0"/>
            </a:endParaRPr>
          </a:p>
        </p:txBody>
      </p:sp>
      <p:grpSp>
        <p:nvGrpSpPr>
          <p:cNvPr id="30" name="Group 29">
            <a:extLst>
              <a:ext uri="{FF2B5EF4-FFF2-40B4-BE49-F238E27FC236}">
                <a16:creationId xmlns:a16="http://schemas.microsoft.com/office/drawing/2014/main" id="{A60D9D7E-891B-574F-AD94-3CEEB1191E67}"/>
              </a:ext>
            </a:extLst>
          </p:cNvPr>
          <p:cNvGrpSpPr/>
          <p:nvPr/>
        </p:nvGrpSpPr>
        <p:grpSpPr>
          <a:xfrm>
            <a:off x="2039183" y="1749057"/>
            <a:ext cx="2923952" cy="2525346"/>
            <a:chOff x="612648" y="1908545"/>
            <a:chExt cx="2923952" cy="2525346"/>
          </a:xfrm>
        </p:grpSpPr>
        <p:sp>
          <p:nvSpPr>
            <p:cNvPr id="11" name="Isosceles Triangle 10">
              <a:extLst>
                <a:ext uri="{FF2B5EF4-FFF2-40B4-BE49-F238E27FC236}">
                  <a16:creationId xmlns:a16="http://schemas.microsoft.com/office/drawing/2014/main" id="{FF4F0F7D-7EB4-C8B5-DDFB-33B97F574254}"/>
                </a:ext>
              </a:extLst>
            </p:cNvPr>
            <p:cNvSpPr/>
            <p:nvPr/>
          </p:nvSpPr>
          <p:spPr>
            <a:xfrm>
              <a:off x="612648" y="1908545"/>
              <a:ext cx="2923952" cy="1267045"/>
            </a:xfrm>
            <a:prstGeom prst="triangle">
              <a:avLst/>
            </a:prstGeom>
            <a:solidFill>
              <a:schemeClr val="accent4">
                <a:lumMod val="60000"/>
                <a:lumOff val="4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F0D993-C2D2-E0B8-628C-BFD8291EEA5E}"/>
                </a:ext>
              </a:extLst>
            </p:cNvPr>
            <p:cNvSpPr/>
            <p:nvPr/>
          </p:nvSpPr>
          <p:spPr>
            <a:xfrm>
              <a:off x="908419" y="3096953"/>
              <a:ext cx="194930" cy="159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7366B97-D9FC-5FF9-69A8-BD715E1A37B0}"/>
                </a:ext>
              </a:extLst>
            </p:cNvPr>
            <p:cNvSpPr/>
            <p:nvPr/>
          </p:nvSpPr>
          <p:spPr>
            <a:xfrm>
              <a:off x="1529759" y="3124642"/>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EB0634B-761A-BDC4-6176-831BB0556A1D}"/>
                </a:ext>
              </a:extLst>
            </p:cNvPr>
            <p:cNvSpPr/>
            <p:nvPr/>
          </p:nvSpPr>
          <p:spPr>
            <a:xfrm>
              <a:off x="2336061" y="3124642"/>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ircular 25">
              <a:extLst>
                <a:ext uri="{FF2B5EF4-FFF2-40B4-BE49-F238E27FC236}">
                  <a16:creationId xmlns:a16="http://schemas.microsoft.com/office/drawing/2014/main" id="{65428A44-60E6-26E0-9372-7ADB22B5BB87}"/>
                </a:ext>
              </a:extLst>
            </p:cNvPr>
            <p:cNvSpPr/>
            <p:nvPr/>
          </p:nvSpPr>
          <p:spPr>
            <a:xfrm flipV="1">
              <a:off x="907426" y="2803566"/>
              <a:ext cx="974651" cy="1072116"/>
            </a:xfrm>
            <a:prstGeom prst="circular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ircular 37">
              <a:extLst>
                <a:ext uri="{FF2B5EF4-FFF2-40B4-BE49-F238E27FC236}">
                  <a16:creationId xmlns:a16="http://schemas.microsoft.com/office/drawing/2014/main" id="{FC8456E9-384F-76F5-A171-AF85A081A1E9}"/>
                </a:ext>
              </a:extLst>
            </p:cNvPr>
            <p:cNvSpPr/>
            <p:nvPr/>
          </p:nvSpPr>
          <p:spPr>
            <a:xfrm flipV="1">
              <a:off x="818820" y="2103589"/>
              <a:ext cx="1887279" cy="2330302"/>
            </a:xfrm>
            <a:prstGeom prst="circular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Bent-Up 27">
              <a:extLst>
                <a:ext uri="{FF2B5EF4-FFF2-40B4-BE49-F238E27FC236}">
                  <a16:creationId xmlns:a16="http://schemas.microsoft.com/office/drawing/2014/main" id="{4189D20D-EDC5-13D0-043C-5C8D29101D5E}"/>
                </a:ext>
              </a:extLst>
            </p:cNvPr>
            <p:cNvSpPr/>
            <p:nvPr/>
          </p:nvSpPr>
          <p:spPr>
            <a:xfrm rot="16200000" flipV="1">
              <a:off x="1465407" y="3066562"/>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Bent-Up 40">
              <a:extLst>
                <a:ext uri="{FF2B5EF4-FFF2-40B4-BE49-F238E27FC236}">
                  <a16:creationId xmlns:a16="http://schemas.microsoft.com/office/drawing/2014/main" id="{F209BEFC-525D-F572-20AB-9B918BD331B8}"/>
                </a:ext>
              </a:extLst>
            </p:cNvPr>
            <p:cNvSpPr/>
            <p:nvPr/>
          </p:nvSpPr>
          <p:spPr>
            <a:xfrm rot="16200000" flipV="1">
              <a:off x="2262848" y="3004538"/>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3B25A9C3-A8EF-4D5F-71BD-E289552D1980}"/>
              </a:ext>
            </a:extLst>
          </p:cNvPr>
          <p:cNvCxnSpPr>
            <a:cxnSpLocks/>
          </p:cNvCxnSpPr>
          <p:nvPr/>
        </p:nvCxnSpPr>
        <p:spPr>
          <a:xfrm>
            <a:off x="6919679" y="4477164"/>
            <a:ext cx="3085814" cy="112918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2" name="Rectangle 31">
            <a:extLst>
              <a:ext uri="{FF2B5EF4-FFF2-40B4-BE49-F238E27FC236}">
                <a16:creationId xmlns:a16="http://schemas.microsoft.com/office/drawing/2014/main" id="{01A99895-649A-E0FD-BBE4-C34139F9CCEC}"/>
              </a:ext>
            </a:extLst>
          </p:cNvPr>
          <p:cNvSpPr/>
          <p:nvPr/>
        </p:nvSpPr>
        <p:spPr>
          <a:xfrm>
            <a:off x="2989521" y="4194544"/>
            <a:ext cx="637952" cy="1958161"/>
          </a:xfrm>
          <a:prstGeom prst="rect">
            <a:avLst/>
          </a:prstGeom>
          <a:solidFill>
            <a:srgbClr val="F21616">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3091D6B-3229-4F98-8077-64CC5DE7349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173</a:t>
            </a:fld>
            <a:endParaRPr lang="en" sz="933">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63186724"/>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19" name="Google Shape;864;p100">
            <a:extLst>
              <a:ext uri="{FF2B5EF4-FFF2-40B4-BE49-F238E27FC236}">
                <a16:creationId xmlns:a16="http://schemas.microsoft.com/office/drawing/2014/main" id="{6F5FC706-BF07-4ED0-4C32-2580699A78AE}"/>
              </a:ext>
            </a:extLst>
          </p:cNvPr>
          <p:cNvSpPr txBox="1">
            <a:spLocks/>
          </p:cNvSpPr>
          <p:nvPr/>
        </p:nvSpPr>
        <p:spPr>
          <a:xfrm>
            <a:off x="762000" y="539751"/>
            <a:ext cx="10972800" cy="86360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000000"/>
              </a:buClr>
              <a:buSzPts val="3200"/>
              <a:buFont typeface="Arial"/>
              <a:buNone/>
              <a:defRPr sz="4267"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700"/>
              <a:buFont typeface="Helvetica Neue"/>
              <a:buNone/>
              <a:defRPr sz="3200" b="1" i="0" u="none" strike="noStrike" cap="none">
                <a:solidFill>
                  <a:srgbClr val="000000"/>
                </a:solidFill>
                <a:latin typeface="Helvetica Neue"/>
                <a:ea typeface="Helvetica Neue"/>
                <a:cs typeface="Helvetica Neue"/>
                <a:sym typeface="Helvetica Neue"/>
              </a:defRPr>
            </a:lvl9pPr>
          </a:lstStyle>
          <a:p>
            <a:r>
              <a:rPr lang="en-US" sz="4000" i="1">
                <a:solidFill>
                  <a:srgbClr val="002060"/>
                </a:solidFill>
                <a:latin typeface="Bierstadt"/>
                <a:ea typeface="+mj-ea"/>
                <a:cs typeface="+mj-cs"/>
              </a:rPr>
              <a:t>In trans </a:t>
            </a:r>
            <a:r>
              <a:rPr lang="en-US" sz="4000">
                <a:solidFill>
                  <a:srgbClr val="002060"/>
                </a:solidFill>
                <a:latin typeface="Bierstadt"/>
                <a:ea typeface="+mj-ea"/>
                <a:cs typeface="+mj-cs"/>
              </a:rPr>
              <a:t>differential perturbation </a:t>
            </a:r>
          </a:p>
        </p:txBody>
      </p:sp>
      <p:sp>
        <p:nvSpPr>
          <p:cNvPr id="14" name="TextBox 2">
            <a:extLst>
              <a:ext uri="{FF2B5EF4-FFF2-40B4-BE49-F238E27FC236}">
                <a16:creationId xmlns:a16="http://schemas.microsoft.com/office/drawing/2014/main" id="{ED285BC3-96A4-6DB8-D566-C69AE646D299}"/>
              </a:ext>
            </a:extLst>
          </p:cNvPr>
          <p:cNvSpPr txBox="1"/>
          <p:nvPr/>
        </p:nvSpPr>
        <p:spPr>
          <a:xfrm>
            <a:off x="4944281" y="1651273"/>
            <a:ext cx="2122968" cy="2807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cs typeface="Arial"/>
            </a:endParaRPr>
          </a:p>
        </p:txBody>
      </p:sp>
      <p:sp>
        <p:nvSpPr>
          <p:cNvPr id="3" name="TextBox 2">
            <a:extLst>
              <a:ext uri="{FF2B5EF4-FFF2-40B4-BE49-F238E27FC236}">
                <a16:creationId xmlns:a16="http://schemas.microsoft.com/office/drawing/2014/main" id="{27EAED57-02DB-8CCA-2B79-D1903FA190F3}"/>
              </a:ext>
            </a:extLst>
          </p:cNvPr>
          <p:cNvSpPr txBox="1"/>
          <p:nvPr/>
        </p:nvSpPr>
        <p:spPr>
          <a:xfrm>
            <a:off x="654837" y="6395622"/>
            <a:ext cx="114055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illSansRegular"/>
              </a:rPr>
              <a:t>Discovery of target genes and pathways of blood trait loci using pooled CRISPR screens and single cell RNA sequencing. </a:t>
            </a:r>
            <a:r>
              <a:rPr lang="en-US" sz="800">
                <a:solidFill>
                  <a:srgbClr val="333333"/>
                </a:solidFill>
                <a:latin typeface="GillSansRegular"/>
              </a:rPr>
              <a:t>John A.</a:t>
            </a:r>
            <a:r>
              <a:rPr lang="en-US" sz="800">
                <a:solidFill>
                  <a:srgbClr val="333333"/>
                </a:solidFill>
                <a:latin typeface="inherit"/>
              </a:rPr>
              <a:t> </a:t>
            </a:r>
            <a:r>
              <a:rPr lang="en-US" sz="800">
                <a:solidFill>
                  <a:srgbClr val="333333"/>
                </a:solidFill>
                <a:latin typeface="GillSansRegular"/>
              </a:rPr>
              <a:t>Morris</a:t>
            </a:r>
            <a:r>
              <a:rPr lang="en-US" sz="800">
                <a:solidFill>
                  <a:srgbClr val="333333"/>
                </a:solidFill>
                <a:latin typeface="inherit"/>
              </a:rPr>
              <a:t>, </a:t>
            </a:r>
            <a:r>
              <a:rPr lang="en-US" sz="800">
                <a:solidFill>
                  <a:srgbClr val="333333"/>
                </a:solidFill>
                <a:latin typeface="GillSansRegular"/>
              </a:rPr>
              <a:t>Zharko</a:t>
            </a:r>
            <a:r>
              <a:rPr lang="en-US" sz="800">
                <a:solidFill>
                  <a:srgbClr val="333333"/>
                </a:solidFill>
                <a:latin typeface="inherit"/>
              </a:rPr>
              <a:t> </a:t>
            </a:r>
            <a:r>
              <a:rPr lang="en-US" sz="800">
                <a:solidFill>
                  <a:srgbClr val="333333"/>
                </a:solidFill>
                <a:latin typeface="GillSansRegular"/>
              </a:rPr>
              <a:t>Daniloski</a:t>
            </a:r>
            <a:r>
              <a:rPr lang="en-US" sz="800">
                <a:solidFill>
                  <a:srgbClr val="333333"/>
                </a:solidFill>
                <a:latin typeface="inherit"/>
              </a:rPr>
              <a:t>, </a:t>
            </a:r>
            <a:r>
              <a:rPr lang="en-US" sz="800">
                <a:solidFill>
                  <a:srgbClr val="333333"/>
                </a:solidFill>
                <a:latin typeface="GillSansRegular"/>
              </a:rPr>
              <a:t>Júlia</a:t>
            </a:r>
            <a:r>
              <a:rPr lang="en-US" sz="800">
                <a:solidFill>
                  <a:srgbClr val="333333"/>
                </a:solidFill>
                <a:latin typeface="inherit"/>
              </a:rPr>
              <a:t> </a:t>
            </a:r>
            <a:r>
              <a:rPr lang="en-US" sz="800">
                <a:solidFill>
                  <a:srgbClr val="333333"/>
                </a:solidFill>
                <a:latin typeface="GillSansRegular"/>
              </a:rPr>
              <a:t>Domingo</a:t>
            </a:r>
            <a:r>
              <a:rPr lang="en-US" sz="800">
                <a:solidFill>
                  <a:srgbClr val="333333"/>
                </a:solidFill>
                <a:latin typeface="inherit"/>
              </a:rPr>
              <a:t>, </a:t>
            </a:r>
            <a:r>
              <a:rPr lang="en-US" sz="800">
                <a:solidFill>
                  <a:srgbClr val="333333"/>
                </a:solidFill>
                <a:latin typeface="GillSansRegular"/>
              </a:rPr>
              <a:t>Timothy</a:t>
            </a:r>
            <a:r>
              <a:rPr lang="en-US" sz="800">
                <a:solidFill>
                  <a:srgbClr val="333333"/>
                </a:solidFill>
                <a:latin typeface="inherit"/>
              </a:rPr>
              <a:t> </a:t>
            </a:r>
            <a:r>
              <a:rPr lang="en-US" sz="800">
                <a:solidFill>
                  <a:srgbClr val="333333"/>
                </a:solidFill>
                <a:latin typeface="GillSansRegular"/>
              </a:rPr>
              <a:t>Barry</a:t>
            </a:r>
            <a:r>
              <a:rPr lang="en-US" sz="800">
                <a:solidFill>
                  <a:srgbClr val="333333"/>
                </a:solidFill>
                <a:latin typeface="inherit"/>
              </a:rPr>
              <a:t>, </a:t>
            </a:r>
            <a:r>
              <a:rPr lang="en-US" sz="800">
                <a:solidFill>
                  <a:srgbClr val="333333"/>
                </a:solidFill>
                <a:latin typeface="GillSansRegular"/>
              </a:rPr>
              <a:t>Marcello</a:t>
            </a:r>
            <a:r>
              <a:rPr lang="en-US" sz="800">
                <a:solidFill>
                  <a:srgbClr val="333333"/>
                </a:solidFill>
                <a:latin typeface="inherit"/>
              </a:rPr>
              <a:t> </a:t>
            </a:r>
            <a:r>
              <a:rPr lang="en-US" sz="800">
                <a:solidFill>
                  <a:srgbClr val="333333"/>
                </a:solidFill>
                <a:latin typeface="GillSansRegular"/>
              </a:rPr>
              <a:t>Ziosi</a:t>
            </a:r>
            <a:r>
              <a:rPr lang="en-US" sz="800">
                <a:solidFill>
                  <a:srgbClr val="333333"/>
                </a:solidFill>
                <a:latin typeface="inherit"/>
              </a:rPr>
              <a:t>, </a:t>
            </a:r>
            <a:r>
              <a:rPr lang="en-US" sz="800">
                <a:solidFill>
                  <a:srgbClr val="333333"/>
                </a:solidFill>
                <a:latin typeface="GillSansRegular"/>
              </a:rPr>
              <a:t>Dafni A.</a:t>
            </a:r>
            <a:r>
              <a:rPr lang="en-US" sz="800">
                <a:solidFill>
                  <a:srgbClr val="333333"/>
                </a:solidFill>
                <a:latin typeface="inherit"/>
              </a:rPr>
              <a:t> </a:t>
            </a:r>
            <a:r>
              <a:rPr lang="en-US" sz="800">
                <a:solidFill>
                  <a:srgbClr val="333333"/>
                </a:solidFill>
                <a:latin typeface="GillSansRegular"/>
              </a:rPr>
              <a:t>Glinos</a:t>
            </a:r>
            <a:r>
              <a:rPr lang="en-US" sz="800">
                <a:solidFill>
                  <a:srgbClr val="333333"/>
                </a:solidFill>
                <a:latin typeface="inherit"/>
              </a:rPr>
              <a:t>, </a:t>
            </a:r>
            <a:r>
              <a:rPr lang="en-US" sz="800">
                <a:solidFill>
                  <a:srgbClr val="333333"/>
                </a:solidFill>
                <a:latin typeface="GillSansRegular"/>
              </a:rPr>
              <a:t>Stephanie</a:t>
            </a:r>
            <a:r>
              <a:rPr lang="en-US" sz="800">
                <a:solidFill>
                  <a:srgbClr val="333333"/>
                </a:solidFill>
                <a:latin typeface="inherit"/>
              </a:rPr>
              <a:t> </a:t>
            </a:r>
            <a:r>
              <a:rPr lang="en-US" sz="800">
                <a:solidFill>
                  <a:srgbClr val="333333"/>
                </a:solidFill>
                <a:latin typeface="GillSansRegular"/>
              </a:rPr>
              <a:t>Hao</a:t>
            </a:r>
            <a:r>
              <a:rPr lang="en-US" sz="800">
                <a:solidFill>
                  <a:srgbClr val="333333"/>
                </a:solidFill>
                <a:latin typeface="inherit"/>
              </a:rPr>
              <a:t>, </a:t>
            </a:r>
            <a:r>
              <a:rPr lang="en-US" sz="800">
                <a:solidFill>
                  <a:srgbClr val="333333"/>
                </a:solidFill>
                <a:latin typeface="GillSansRegular"/>
              </a:rPr>
              <a:t>Eleni P.</a:t>
            </a:r>
            <a:r>
              <a:rPr lang="en-US" sz="800">
                <a:solidFill>
                  <a:srgbClr val="333333"/>
                </a:solidFill>
                <a:latin typeface="inherit"/>
              </a:rPr>
              <a:t> </a:t>
            </a:r>
            <a:r>
              <a:rPr lang="en-US" sz="800">
                <a:solidFill>
                  <a:srgbClr val="333333"/>
                </a:solidFill>
                <a:latin typeface="GillSansRegular"/>
              </a:rPr>
              <a:t>Mimitou</a:t>
            </a:r>
            <a:r>
              <a:rPr lang="en-US" sz="800">
                <a:solidFill>
                  <a:srgbClr val="333333"/>
                </a:solidFill>
                <a:latin typeface="inherit"/>
              </a:rPr>
              <a:t>, </a:t>
            </a:r>
            <a:r>
              <a:rPr lang="en-US" sz="800">
                <a:solidFill>
                  <a:srgbClr val="333333"/>
                </a:solidFill>
                <a:latin typeface="GillSansRegular"/>
              </a:rPr>
              <a:t>Peter</a:t>
            </a:r>
            <a:r>
              <a:rPr lang="en-US" sz="800">
                <a:solidFill>
                  <a:srgbClr val="333333"/>
                </a:solidFill>
                <a:latin typeface="inherit"/>
              </a:rPr>
              <a:t> </a:t>
            </a:r>
            <a:r>
              <a:rPr lang="en-US" sz="800">
                <a:solidFill>
                  <a:srgbClr val="333333"/>
                </a:solidFill>
                <a:latin typeface="GillSansRegular"/>
              </a:rPr>
              <a:t>Smibert</a:t>
            </a:r>
            <a:r>
              <a:rPr lang="en-US" sz="800">
                <a:solidFill>
                  <a:srgbClr val="333333"/>
                </a:solidFill>
                <a:latin typeface="inherit"/>
              </a:rPr>
              <a:t>, </a:t>
            </a:r>
            <a:r>
              <a:rPr lang="en-US" sz="800">
                <a:solidFill>
                  <a:srgbClr val="333333"/>
                </a:solidFill>
                <a:latin typeface="GillSansRegular"/>
              </a:rPr>
              <a:t>Kathryn</a:t>
            </a:r>
            <a:r>
              <a:rPr lang="en-US" sz="800">
                <a:solidFill>
                  <a:srgbClr val="333333"/>
                </a:solidFill>
                <a:latin typeface="inherit"/>
              </a:rPr>
              <a:t> </a:t>
            </a:r>
            <a:r>
              <a:rPr lang="en-US" sz="800">
                <a:solidFill>
                  <a:srgbClr val="333333"/>
                </a:solidFill>
                <a:latin typeface="GillSansRegular"/>
              </a:rPr>
              <a:t>Roeder</a:t>
            </a:r>
            <a:r>
              <a:rPr lang="en-US" sz="800">
                <a:solidFill>
                  <a:srgbClr val="333333"/>
                </a:solidFill>
                <a:latin typeface="inherit"/>
              </a:rPr>
              <a:t>, </a:t>
            </a:r>
            <a:r>
              <a:rPr lang="en-US" sz="800">
                <a:solidFill>
                  <a:srgbClr val="333333"/>
                </a:solidFill>
                <a:latin typeface="GillSansRegular"/>
              </a:rPr>
              <a:t>Eugene</a:t>
            </a:r>
            <a:r>
              <a:rPr lang="en-US" sz="800">
                <a:solidFill>
                  <a:srgbClr val="333333"/>
                </a:solidFill>
                <a:latin typeface="inherit"/>
              </a:rPr>
              <a:t> </a:t>
            </a:r>
            <a:r>
              <a:rPr lang="en-US" sz="800">
                <a:solidFill>
                  <a:srgbClr val="333333"/>
                </a:solidFill>
                <a:latin typeface="GillSansRegular"/>
              </a:rPr>
              <a:t>Katsevich</a:t>
            </a:r>
            <a:r>
              <a:rPr lang="en-US" sz="800">
                <a:solidFill>
                  <a:srgbClr val="333333"/>
                </a:solidFill>
                <a:latin typeface="inherit"/>
              </a:rPr>
              <a:t>, </a:t>
            </a:r>
            <a:r>
              <a:rPr lang="en-US" sz="800">
                <a:solidFill>
                  <a:srgbClr val="333333"/>
                </a:solidFill>
                <a:latin typeface="GillSansRegular"/>
              </a:rPr>
              <a:t>Tuuli</a:t>
            </a:r>
            <a:r>
              <a:rPr lang="en-US" sz="800">
                <a:solidFill>
                  <a:srgbClr val="333333"/>
                </a:solidFill>
                <a:latin typeface="inherit"/>
              </a:rPr>
              <a:t> </a:t>
            </a:r>
            <a:r>
              <a:rPr lang="en-US" sz="800">
                <a:solidFill>
                  <a:srgbClr val="333333"/>
                </a:solidFill>
                <a:latin typeface="GillSansRegular"/>
              </a:rPr>
              <a:t>Lappalainen</a:t>
            </a:r>
            <a:r>
              <a:rPr lang="en-US" sz="800">
                <a:solidFill>
                  <a:srgbClr val="333333"/>
                </a:solidFill>
                <a:latin typeface="inherit"/>
              </a:rPr>
              <a:t>, </a:t>
            </a:r>
            <a:r>
              <a:rPr lang="en-US" sz="800">
                <a:solidFill>
                  <a:srgbClr val="333333"/>
                </a:solidFill>
                <a:latin typeface="GillSansRegular"/>
              </a:rPr>
              <a:t>Neville E.</a:t>
            </a:r>
            <a:r>
              <a:rPr lang="en-US" sz="800">
                <a:solidFill>
                  <a:srgbClr val="333333"/>
                </a:solidFill>
                <a:latin typeface="inherit"/>
              </a:rPr>
              <a:t> </a:t>
            </a:r>
            <a:r>
              <a:rPr lang="en-US" sz="800">
                <a:solidFill>
                  <a:srgbClr val="333333"/>
                </a:solidFill>
                <a:latin typeface="GillSansRegular"/>
              </a:rPr>
              <a:t>Sanjana </a:t>
            </a:r>
            <a:r>
              <a:rPr lang="en-US" sz="800">
                <a:solidFill>
                  <a:srgbClr val="333333"/>
                </a:solidFill>
                <a:latin typeface="inherit"/>
              </a:rPr>
              <a:t>bioRxiv 2021.04.07.438882; doi: https://doi.org/10.1101/2021.04.07.438882</a:t>
            </a:r>
            <a:endParaRPr lang="en-US">
              <a:solidFill>
                <a:srgbClr val="5E5E5E"/>
              </a:solidFill>
              <a:latin typeface="Arial"/>
              <a:cs typeface="Arial"/>
            </a:endParaRPr>
          </a:p>
        </p:txBody>
      </p:sp>
      <p:sp>
        <p:nvSpPr>
          <p:cNvPr id="8" name="TextBox 7">
            <a:extLst>
              <a:ext uri="{FF2B5EF4-FFF2-40B4-BE49-F238E27FC236}">
                <a16:creationId xmlns:a16="http://schemas.microsoft.com/office/drawing/2014/main" id="{A4848BAD-5114-8845-8937-AC9310831462}"/>
              </a:ext>
            </a:extLst>
          </p:cNvPr>
          <p:cNvSpPr txBox="1"/>
          <p:nvPr/>
        </p:nvSpPr>
        <p:spPr>
          <a:xfrm>
            <a:off x="761667" y="1165580"/>
            <a:ext cx="9685963" cy="461665"/>
          </a:xfrm>
          <a:prstGeom prst="rect">
            <a:avLst/>
          </a:prstGeom>
          <a:noFill/>
        </p:spPr>
        <p:txBody>
          <a:bodyPr wrap="square" lIns="91440" tIns="45720" rIns="91440" bIns="45720" anchor="t">
            <a:spAutoFit/>
          </a:bodyPr>
          <a:lstStyle/>
          <a:p>
            <a:pPr algn="ctr"/>
            <a:r>
              <a:rPr lang="en-US" sz="2400">
                <a:solidFill>
                  <a:schemeClr val="tx1">
                    <a:lumMod val="50000"/>
                  </a:schemeClr>
                </a:solidFill>
                <a:latin typeface="Bierstadt"/>
              </a:rPr>
              <a:t>Example of  </a:t>
            </a:r>
            <a:r>
              <a:rPr lang="en-US" sz="2400" i="1">
                <a:solidFill>
                  <a:schemeClr val="tx1">
                    <a:lumMod val="50000"/>
                  </a:schemeClr>
                </a:solidFill>
                <a:latin typeface="Bierstadt"/>
              </a:rPr>
              <a:t>in trans </a:t>
            </a:r>
            <a:r>
              <a:rPr lang="en-US" sz="2400">
                <a:solidFill>
                  <a:schemeClr val="tx1">
                    <a:lumMod val="50000"/>
                  </a:schemeClr>
                </a:solidFill>
                <a:latin typeface="Bierstadt"/>
              </a:rPr>
              <a:t>perturbation</a:t>
            </a:r>
            <a:endParaRPr lang="en-US" sz="2400">
              <a:solidFill>
                <a:schemeClr val="tx1">
                  <a:lumMod val="50000"/>
                </a:schemeClr>
              </a:solidFill>
              <a:latin typeface="Bierstadt" panose="020B0004020202020204" pitchFamily="34" charset="0"/>
            </a:endParaRPr>
          </a:p>
        </p:txBody>
      </p:sp>
      <p:grpSp>
        <p:nvGrpSpPr>
          <p:cNvPr id="30" name="Group 29">
            <a:extLst>
              <a:ext uri="{FF2B5EF4-FFF2-40B4-BE49-F238E27FC236}">
                <a16:creationId xmlns:a16="http://schemas.microsoft.com/office/drawing/2014/main" id="{A60D9D7E-891B-574F-AD94-3CEEB1191E67}"/>
              </a:ext>
            </a:extLst>
          </p:cNvPr>
          <p:cNvGrpSpPr/>
          <p:nvPr/>
        </p:nvGrpSpPr>
        <p:grpSpPr>
          <a:xfrm>
            <a:off x="4394752" y="2103475"/>
            <a:ext cx="2022278" cy="1083562"/>
            <a:chOff x="612648" y="1908545"/>
            <a:chExt cx="2923952" cy="1347897"/>
          </a:xfrm>
        </p:grpSpPr>
        <p:sp>
          <p:nvSpPr>
            <p:cNvPr id="11" name="Isosceles Triangle 10">
              <a:extLst>
                <a:ext uri="{FF2B5EF4-FFF2-40B4-BE49-F238E27FC236}">
                  <a16:creationId xmlns:a16="http://schemas.microsoft.com/office/drawing/2014/main" id="{FF4F0F7D-7EB4-C8B5-DDFB-33B97F574254}"/>
                </a:ext>
              </a:extLst>
            </p:cNvPr>
            <p:cNvSpPr/>
            <p:nvPr/>
          </p:nvSpPr>
          <p:spPr>
            <a:xfrm>
              <a:off x="612648" y="1908545"/>
              <a:ext cx="2923952" cy="1267045"/>
            </a:xfrm>
            <a:prstGeom prst="triangle">
              <a:avLst/>
            </a:prstGeom>
            <a:solidFill>
              <a:schemeClr val="accent4">
                <a:lumMod val="60000"/>
                <a:lumOff val="4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F0D993-C2D2-E0B8-628C-BFD8291EEA5E}"/>
                </a:ext>
              </a:extLst>
            </p:cNvPr>
            <p:cNvSpPr/>
            <p:nvPr/>
          </p:nvSpPr>
          <p:spPr>
            <a:xfrm>
              <a:off x="908419" y="3096953"/>
              <a:ext cx="194930" cy="159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7366B97-D9FC-5FF9-69A8-BD715E1A37B0}"/>
                </a:ext>
              </a:extLst>
            </p:cNvPr>
            <p:cNvSpPr/>
            <p:nvPr/>
          </p:nvSpPr>
          <p:spPr>
            <a:xfrm>
              <a:off x="1529759" y="3124642"/>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EB0634B-761A-BDC4-6176-831BB0556A1D}"/>
                </a:ext>
              </a:extLst>
            </p:cNvPr>
            <p:cNvSpPr/>
            <p:nvPr/>
          </p:nvSpPr>
          <p:spPr>
            <a:xfrm>
              <a:off x="2336061" y="3124642"/>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Bent-Up 27">
              <a:extLst>
                <a:ext uri="{FF2B5EF4-FFF2-40B4-BE49-F238E27FC236}">
                  <a16:creationId xmlns:a16="http://schemas.microsoft.com/office/drawing/2014/main" id="{4189D20D-EDC5-13D0-043C-5C8D29101D5E}"/>
                </a:ext>
              </a:extLst>
            </p:cNvPr>
            <p:cNvSpPr/>
            <p:nvPr/>
          </p:nvSpPr>
          <p:spPr>
            <a:xfrm rot="16200000" flipV="1">
              <a:off x="1465407" y="3066562"/>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Bent-Up 40">
              <a:extLst>
                <a:ext uri="{FF2B5EF4-FFF2-40B4-BE49-F238E27FC236}">
                  <a16:creationId xmlns:a16="http://schemas.microsoft.com/office/drawing/2014/main" id="{F209BEFC-525D-F572-20AB-9B918BD331B8}"/>
                </a:ext>
              </a:extLst>
            </p:cNvPr>
            <p:cNvSpPr/>
            <p:nvPr/>
          </p:nvSpPr>
          <p:spPr>
            <a:xfrm rot="16200000" flipV="1">
              <a:off x="2262848" y="3004538"/>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B85F884-8FBB-FB99-A984-6823C0E00CD0}"/>
              </a:ext>
            </a:extLst>
          </p:cNvPr>
          <p:cNvGrpSpPr/>
          <p:nvPr/>
        </p:nvGrpSpPr>
        <p:grpSpPr>
          <a:xfrm>
            <a:off x="958985" y="2147779"/>
            <a:ext cx="2259418" cy="998530"/>
            <a:chOff x="-3498608" y="1997150"/>
            <a:chExt cx="2923952" cy="1290924"/>
          </a:xfrm>
        </p:grpSpPr>
        <p:sp>
          <p:nvSpPr>
            <p:cNvPr id="27" name="Isosceles Triangle 26">
              <a:extLst>
                <a:ext uri="{FF2B5EF4-FFF2-40B4-BE49-F238E27FC236}">
                  <a16:creationId xmlns:a16="http://schemas.microsoft.com/office/drawing/2014/main" id="{B0AC5BCB-F815-37EC-49F8-AED38866B0FA}"/>
                </a:ext>
              </a:extLst>
            </p:cNvPr>
            <p:cNvSpPr/>
            <p:nvPr/>
          </p:nvSpPr>
          <p:spPr>
            <a:xfrm>
              <a:off x="-3498608" y="1997150"/>
              <a:ext cx="2923952" cy="1267045"/>
            </a:xfrm>
            <a:prstGeom prst="triangle">
              <a:avLst/>
            </a:prstGeom>
            <a:solidFill>
              <a:schemeClr val="accent4">
                <a:lumMod val="60000"/>
                <a:lumOff val="4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CCE3668-663D-3C25-36E1-AED2ECF13672}"/>
                </a:ext>
              </a:extLst>
            </p:cNvPr>
            <p:cNvSpPr/>
            <p:nvPr/>
          </p:nvSpPr>
          <p:spPr>
            <a:xfrm>
              <a:off x="-2546055" y="3177805"/>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Bent-Up 38">
              <a:extLst>
                <a:ext uri="{FF2B5EF4-FFF2-40B4-BE49-F238E27FC236}">
                  <a16:creationId xmlns:a16="http://schemas.microsoft.com/office/drawing/2014/main" id="{1A39D25F-16C1-B2D3-14F0-DE6FD0B3B848}"/>
                </a:ext>
              </a:extLst>
            </p:cNvPr>
            <p:cNvSpPr/>
            <p:nvPr/>
          </p:nvSpPr>
          <p:spPr>
            <a:xfrm rot="16200000" flipV="1">
              <a:off x="-2610407" y="3119725"/>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1862418-44BB-C253-CBDD-A11D117B4D67}"/>
              </a:ext>
            </a:extLst>
          </p:cNvPr>
          <p:cNvGrpSpPr/>
          <p:nvPr/>
        </p:nvGrpSpPr>
        <p:grpSpPr>
          <a:xfrm>
            <a:off x="3200682" y="2183220"/>
            <a:ext cx="1178440" cy="945366"/>
            <a:chOff x="-3498608" y="1973827"/>
            <a:chExt cx="3938382" cy="1314247"/>
          </a:xfrm>
        </p:grpSpPr>
        <p:sp>
          <p:nvSpPr>
            <p:cNvPr id="43" name="Isosceles Triangle 42">
              <a:extLst>
                <a:ext uri="{FF2B5EF4-FFF2-40B4-BE49-F238E27FC236}">
                  <a16:creationId xmlns:a16="http://schemas.microsoft.com/office/drawing/2014/main" id="{6A500BCE-D35B-2663-5DD5-0EA3B56F669A}"/>
                </a:ext>
              </a:extLst>
            </p:cNvPr>
            <p:cNvSpPr/>
            <p:nvPr/>
          </p:nvSpPr>
          <p:spPr>
            <a:xfrm>
              <a:off x="-3498608" y="1973827"/>
              <a:ext cx="3938382" cy="1313690"/>
            </a:xfrm>
            <a:prstGeom prst="triangle">
              <a:avLst/>
            </a:prstGeom>
            <a:solidFill>
              <a:schemeClr val="accent4">
                <a:lumMod val="60000"/>
                <a:lumOff val="4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55ECD9D3-413A-58B6-C49C-E9EDE6E431FD}"/>
                </a:ext>
              </a:extLst>
            </p:cNvPr>
            <p:cNvSpPr/>
            <p:nvPr/>
          </p:nvSpPr>
          <p:spPr>
            <a:xfrm>
              <a:off x="-2546055" y="3177805"/>
              <a:ext cx="460744" cy="106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Bent-Up 44">
              <a:extLst>
                <a:ext uri="{FF2B5EF4-FFF2-40B4-BE49-F238E27FC236}">
                  <a16:creationId xmlns:a16="http://schemas.microsoft.com/office/drawing/2014/main" id="{DB23F1E0-E144-9E43-B616-06BA35259A1E}"/>
                </a:ext>
              </a:extLst>
            </p:cNvPr>
            <p:cNvSpPr/>
            <p:nvPr/>
          </p:nvSpPr>
          <p:spPr>
            <a:xfrm rot="16200000" flipV="1">
              <a:off x="-2610407" y="3119725"/>
              <a:ext cx="239232" cy="97466"/>
            </a:xfrm>
            <a:prstGeom prst="ben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rrow: Circular 11">
            <a:extLst>
              <a:ext uri="{FF2B5EF4-FFF2-40B4-BE49-F238E27FC236}">
                <a16:creationId xmlns:a16="http://schemas.microsoft.com/office/drawing/2014/main" id="{FF8AD750-B21F-1D03-FFE5-A96455251E96}"/>
              </a:ext>
            </a:extLst>
          </p:cNvPr>
          <p:cNvSpPr/>
          <p:nvPr/>
        </p:nvSpPr>
        <p:spPr>
          <a:xfrm rot="10632686">
            <a:off x="1649119" y="1833409"/>
            <a:ext cx="3325117" cy="2783959"/>
          </a:xfrm>
          <a:prstGeom prst="circularArrow">
            <a:avLst>
              <a:gd name="adj1" fmla="val 5692"/>
              <a:gd name="adj2" fmla="val 1252859"/>
              <a:gd name="adj3" fmla="val 20444230"/>
              <a:gd name="adj4" fmla="val 11074095"/>
              <a:gd name="adj5" fmla="val 1109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4" descr="Shape&#10;&#10;Description automatically generated">
            <a:extLst>
              <a:ext uri="{FF2B5EF4-FFF2-40B4-BE49-F238E27FC236}">
                <a16:creationId xmlns:a16="http://schemas.microsoft.com/office/drawing/2014/main" id="{04729195-A272-6C7C-AA3A-CB07913477A9}"/>
              </a:ext>
            </a:extLst>
          </p:cNvPr>
          <p:cNvPicPr>
            <a:picLocks noChangeAspect="1"/>
          </p:cNvPicPr>
          <p:nvPr/>
        </p:nvPicPr>
        <p:blipFill>
          <a:blip r:embed="rId3"/>
          <a:stretch>
            <a:fillRect/>
          </a:stretch>
        </p:blipFill>
        <p:spPr>
          <a:xfrm>
            <a:off x="1315722" y="4582240"/>
            <a:ext cx="694661" cy="694661"/>
          </a:xfrm>
          <a:prstGeom prst="rect">
            <a:avLst/>
          </a:prstGeom>
        </p:spPr>
      </p:pic>
      <p:pic>
        <p:nvPicPr>
          <p:cNvPr id="15" name="Picture 4" descr="Chart&#10;&#10;Description automatically generated">
            <a:extLst>
              <a:ext uri="{FF2B5EF4-FFF2-40B4-BE49-F238E27FC236}">
                <a16:creationId xmlns:a16="http://schemas.microsoft.com/office/drawing/2014/main" id="{739BCFDE-5CE8-319D-2D4F-B996805EF7C2}"/>
              </a:ext>
            </a:extLst>
          </p:cNvPr>
          <p:cNvPicPr>
            <a:picLocks noChangeAspect="1"/>
          </p:cNvPicPr>
          <p:nvPr/>
        </p:nvPicPr>
        <p:blipFill rotWithShape="1">
          <a:blip r:embed="rId4"/>
          <a:srcRect l="11253" t="9247" r="-425" b="-430"/>
          <a:stretch/>
        </p:blipFill>
        <p:spPr>
          <a:xfrm>
            <a:off x="6867841" y="1649261"/>
            <a:ext cx="3726174" cy="3760028"/>
          </a:xfrm>
          <a:prstGeom prst="rect">
            <a:avLst/>
          </a:prstGeom>
        </p:spPr>
      </p:pic>
      <p:sp>
        <p:nvSpPr>
          <p:cNvPr id="48" name="TextBox 47">
            <a:extLst>
              <a:ext uri="{FF2B5EF4-FFF2-40B4-BE49-F238E27FC236}">
                <a16:creationId xmlns:a16="http://schemas.microsoft.com/office/drawing/2014/main" id="{90F71013-F79E-24B3-8D02-32437B1EEB79}"/>
              </a:ext>
            </a:extLst>
          </p:cNvPr>
          <p:cNvSpPr txBox="1"/>
          <p:nvPr/>
        </p:nvSpPr>
        <p:spPr>
          <a:xfrm>
            <a:off x="6833190" y="2562446"/>
            <a:ext cx="31153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7030A0"/>
                </a:solidFill>
              </a:rPr>
              <a:t>GFL1B</a:t>
            </a:r>
            <a:endParaRPr lang="en-US" sz="900">
              <a:solidFill>
                <a:srgbClr val="7030A0"/>
              </a:solidFill>
              <a:cs typeface="Arial"/>
            </a:endParaRPr>
          </a:p>
          <a:p>
            <a:pPr algn="ctr"/>
            <a:r>
              <a:rPr lang="en-US" sz="900" i="1">
                <a:solidFill>
                  <a:srgbClr val="7030A0"/>
                </a:solidFill>
                <a:cs typeface="Arial"/>
              </a:rPr>
              <a:t>In trans</a:t>
            </a:r>
            <a:r>
              <a:rPr lang="en-US" sz="900">
                <a:solidFill>
                  <a:srgbClr val="7030A0"/>
                </a:solidFill>
                <a:cs typeface="Arial"/>
              </a:rPr>
              <a:t> activated genes</a:t>
            </a:r>
          </a:p>
        </p:txBody>
      </p:sp>
      <p:sp>
        <p:nvSpPr>
          <p:cNvPr id="49" name="TextBox 48">
            <a:extLst>
              <a:ext uri="{FF2B5EF4-FFF2-40B4-BE49-F238E27FC236}">
                <a16:creationId xmlns:a16="http://schemas.microsoft.com/office/drawing/2014/main" id="{688D49A4-0F16-E9D1-7A0D-C30FA0BEABCD}"/>
              </a:ext>
            </a:extLst>
          </p:cNvPr>
          <p:cNvSpPr txBox="1"/>
          <p:nvPr/>
        </p:nvSpPr>
        <p:spPr>
          <a:xfrm>
            <a:off x="8888817" y="2686492"/>
            <a:ext cx="31153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00B050"/>
                </a:solidFill>
                <a:cs typeface="Arial"/>
              </a:rPr>
              <a:t>NFE2</a:t>
            </a:r>
          </a:p>
          <a:p>
            <a:pPr algn="ctr"/>
            <a:r>
              <a:rPr lang="en-US" sz="900" i="1">
                <a:solidFill>
                  <a:srgbClr val="00B050"/>
                </a:solidFill>
                <a:cs typeface="Arial"/>
              </a:rPr>
              <a:t>In trans</a:t>
            </a:r>
            <a:r>
              <a:rPr lang="en-US" sz="900">
                <a:solidFill>
                  <a:srgbClr val="00B050"/>
                </a:solidFill>
                <a:cs typeface="Arial"/>
              </a:rPr>
              <a:t> activated genes</a:t>
            </a:r>
          </a:p>
        </p:txBody>
      </p:sp>
      <p:sp>
        <p:nvSpPr>
          <p:cNvPr id="2" name="Slide Number Placeholder 1">
            <a:extLst>
              <a:ext uri="{FF2B5EF4-FFF2-40B4-BE49-F238E27FC236}">
                <a16:creationId xmlns:a16="http://schemas.microsoft.com/office/drawing/2014/main" id="{6D145EE9-E6BB-419B-ACE2-3450AB4AF0E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174</a:t>
            </a:fld>
            <a:endParaRPr lang="en" sz="933">
              <a:solidFill>
                <a:srgbClr val="000000"/>
              </a:solidFill>
              <a:latin typeface="Helvetica Neue"/>
              <a:ea typeface="Helvetica Neue"/>
              <a:cs typeface="Helvetica Neue"/>
              <a:sym typeface="Helvetica Neue"/>
            </a:endParaRPr>
          </a:p>
        </p:txBody>
      </p:sp>
      <p:sp>
        <p:nvSpPr>
          <p:cNvPr id="29" name="Arrow: Circular 28">
            <a:extLst>
              <a:ext uri="{FF2B5EF4-FFF2-40B4-BE49-F238E27FC236}">
                <a16:creationId xmlns:a16="http://schemas.microsoft.com/office/drawing/2014/main" id="{C6093CCB-72AC-4107-89B6-1F38B9AFA406}"/>
              </a:ext>
            </a:extLst>
          </p:cNvPr>
          <p:cNvSpPr/>
          <p:nvPr/>
        </p:nvSpPr>
        <p:spPr>
          <a:xfrm rot="7285511">
            <a:off x="981444" y="1885971"/>
            <a:ext cx="4360105" cy="3218640"/>
          </a:xfrm>
          <a:prstGeom prst="circularArrow">
            <a:avLst>
              <a:gd name="adj1" fmla="val 4559"/>
              <a:gd name="adj2" fmla="val 1252859"/>
              <a:gd name="adj3" fmla="val 20458939"/>
              <a:gd name="adj4" fmla="val 13805481"/>
              <a:gd name="adj5" fmla="val 795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57703FE8-EB97-41E9-80D4-54D2B7E01767}"/>
              </a:ext>
            </a:extLst>
          </p:cNvPr>
          <p:cNvSpPr txBox="1"/>
          <p:nvPr/>
        </p:nvSpPr>
        <p:spPr>
          <a:xfrm>
            <a:off x="3623568" y="4987696"/>
            <a:ext cx="3605005" cy="1077218"/>
          </a:xfrm>
          <a:prstGeom prst="rect">
            <a:avLst/>
          </a:prstGeom>
          <a:noFill/>
        </p:spPr>
        <p:txBody>
          <a:bodyPr wrap="square">
            <a:spAutoFit/>
          </a:bodyPr>
          <a:lstStyle/>
          <a:p>
            <a:pPr algn="l" rtl="0" fontAlgn="base"/>
            <a:r>
              <a:rPr lang="en-US" sz="1600" b="0" i="0" u="none" strike="noStrike">
                <a:solidFill>
                  <a:srgbClr val="000000"/>
                </a:solidFill>
                <a:effectLst/>
                <a:latin typeface="Bierstadt" panose="020B0004020202020204" pitchFamily="34" charset="0"/>
              </a:rPr>
              <a:t>-Needs hundreds  of cells (&gt; 300 cells)</a:t>
            </a:r>
            <a:r>
              <a:rPr lang="en-US" sz="1600" b="0" i="0">
                <a:solidFill>
                  <a:srgbClr val="000000"/>
                </a:solidFill>
                <a:effectLst/>
                <a:latin typeface="Bierstadt" panose="020B0004020202020204" pitchFamily="34" charset="0"/>
              </a:rPr>
              <a:t>​</a:t>
            </a:r>
            <a:endParaRPr lang="en-US" sz="1600" b="0" i="0">
              <a:solidFill>
                <a:srgbClr val="000000"/>
              </a:solidFill>
              <a:effectLst/>
              <a:latin typeface="Segoe UI" panose="020B0502040204020203" pitchFamily="34" charset="0"/>
            </a:endParaRPr>
          </a:p>
          <a:p>
            <a:pPr algn="l" rtl="0" fontAlgn="base"/>
            <a:r>
              <a:rPr lang="en-US" sz="1600" b="0" i="0" u="none" strike="noStrike">
                <a:solidFill>
                  <a:srgbClr val="000000"/>
                </a:solidFill>
                <a:effectLst/>
                <a:latin typeface="Bierstadt" panose="020B0004020202020204" pitchFamily="34" charset="0"/>
              </a:rPr>
              <a:t>-Analyze using transcriptional profiles </a:t>
            </a:r>
            <a:r>
              <a:rPr lang="en-US" sz="1600" b="0" u="none" strike="noStrike">
                <a:solidFill>
                  <a:srgbClr val="000000"/>
                </a:solidFill>
                <a:effectLst/>
                <a:latin typeface="Bierstadt" panose="020B0004020202020204" pitchFamily="34" charset="0"/>
              </a:rPr>
              <a:t>(</a:t>
            </a:r>
            <a:r>
              <a:rPr lang="en-US" sz="1600" b="0" u="none" strike="noStrike" err="1">
                <a:solidFill>
                  <a:srgbClr val="000000"/>
                </a:solidFill>
                <a:effectLst/>
                <a:latin typeface="Bierstadt" panose="020B0004020202020204" pitchFamily="34" charset="0"/>
              </a:rPr>
              <a:t>Replogle</a:t>
            </a:r>
            <a:r>
              <a:rPr lang="en-US" sz="1600" b="0" u="none" strike="noStrike">
                <a:solidFill>
                  <a:srgbClr val="000000"/>
                </a:solidFill>
                <a:effectLst/>
                <a:latin typeface="Bierstadt" panose="020B0004020202020204" pitchFamily="34" charset="0"/>
              </a:rPr>
              <a:t> et al., </a:t>
            </a:r>
            <a:r>
              <a:rPr lang="en-US" sz="1600" b="0" i="1" u="none" strike="noStrike">
                <a:solidFill>
                  <a:srgbClr val="000000"/>
                </a:solidFill>
                <a:effectLst/>
                <a:latin typeface="Bierstadt" panose="020B0004020202020204" pitchFamily="34" charset="0"/>
              </a:rPr>
              <a:t>Cell</a:t>
            </a:r>
            <a:r>
              <a:rPr lang="en-US" sz="1600" b="0" u="none" strike="noStrike">
                <a:solidFill>
                  <a:srgbClr val="000000"/>
                </a:solidFill>
                <a:effectLst/>
                <a:latin typeface="Bierstadt" panose="020B0004020202020204" pitchFamily="34" charset="0"/>
              </a:rPr>
              <a:t> 2022)</a:t>
            </a:r>
            <a:r>
              <a:rPr lang="en-US" sz="1600" b="0">
                <a:solidFill>
                  <a:srgbClr val="000000"/>
                </a:solidFill>
                <a:effectLst/>
                <a:latin typeface="Bierstadt" panose="020B0004020202020204" pitchFamily="34" charset="0"/>
              </a:rPr>
              <a:t>​</a:t>
            </a:r>
            <a:endParaRPr lang="en-US" sz="1600" b="0">
              <a:solidFill>
                <a:srgbClr val="000000"/>
              </a:solidFill>
              <a:effectLst/>
              <a:latin typeface="Segoe UI" panose="020B0502040204020203" pitchFamily="34" charset="0"/>
            </a:endParaRPr>
          </a:p>
          <a:p>
            <a:pPr algn="l" rtl="0" fontAlgn="base"/>
            <a:r>
              <a:rPr lang="en-US" sz="1600" b="0" i="0" u="none" strike="noStrike">
                <a:solidFill>
                  <a:srgbClr val="000000"/>
                </a:solidFill>
                <a:effectLst/>
                <a:latin typeface="Bierstadt" panose="020B0004020202020204" pitchFamily="34" charset="0"/>
              </a:rPr>
              <a:t>- Computationally expensive</a:t>
            </a:r>
            <a:endParaRPr lang="en-US" sz="16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7766800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F52F-5ADC-4C49-BBDC-1A3B767AA1B2}"/>
              </a:ext>
            </a:extLst>
          </p:cNvPr>
          <p:cNvSpPr>
            <a:spLocks noGrp="1"/>
          </p:cNvSpPr>
          <p:nvPr>
            <p:ph type="title"/>
          </p:nvPr>
        </p:nvSpPr>
        <p:spPr/>
        <p:txBody>
          <a:bodyPr>
            <a:normAutofit/>
          </a:bodyPr>
          <a:lstStyle/>
          <a:p>
            <a:r>
              <a:rPr lang="en-US" sz="4000"/>
              <a:t>Power calculation</a:t>
            </a:r>
          </a:p>
        </p:txBody>
      </p:sp>
      <p:sp>
        <p:nvSpPr>
          <p:cNvPr id="3" name="Content Placeholder 2">
            <a:extLst>
              <a:ext uri="{FF2B5EF4-FFF2-40B4-BE49-F238E27FC236}">
                <a16:creationId xmlns:a16="http://schemas.microsoft.com/office/drawing/2014/main" id="{9DAD333C-3784-4B26-A2A2-51D1369E826A}"/>
              </a:ext>
            </a:extLst>
          </p:cNvPr>
          <p:cNvSpPr>
            <a:spLocks noGrp="1"/>
          </p:cNvSpPr>
          <p:nvPr>
            <p:ph idx="1"/>
          </p:nvPr>
        </p:nvSpPr>
        <p:spPr>
          <a:xfrm>
            <a:off x="921937" y="1291373"/>
            <a:ext cx="10515600" cy="4351338"/>
          </a:xfrm>
        </p:spPr>
        <p:txBody>
          <a:bodyPr vert="horz" lIns="91440" tIns="45720" rIns="91440" bIns="45720" rtlCol="0" anchor="t">
            <a:normAutofit/>
          </a:bodyPr>
          <a:lstStyle/>
          <a:p>
            <a:r>
              <a:rPr lang="en" sz="2800">
                <a:solidFill>
                  <a:srgbClr val="FF0000"/>
                </a:solidFill>
                <a:ea typeface="+mn-lt"/>
                <a:cs typeface="+mn-lt"/>
              </a:rPr>
              <a:t>Power calculation: </a:t>
            </a:r>
            <a:r>
              <a:rPr lang="en" sz="2800">
                <a:ea typeface="+mn-lt"/>
                <a:cs typeface="+mn-lt"/>
              </a:rPr>
              <a:t>This can help estimate the needed number of cells to have an expected size effect when testing a gene presenting a specific transcriptional range.</a:t>
            </a:r>
            <a:endParaRPr lang="en-US"/>
          </a:p>
        </p:txBody>
      </p:sp>
      <p:sp>
        <p:nvSpPr>
          <p:cNvPr id="4" name="Slide Number Placeholder 3">
            <a:extLst>
              <a:ext uri="{FF2B5EF4-FFF2-40B4-BE49-F238E27FC236}">
                <a16:creationId xmlns:a16="http://schemas.microsoft.com/office/drawing/2014/main" id="{D00767EE-80FF-416D-90BE-FD75E99C5F3D}"/>
              </a:ext>
            </a:extLst>
          </p:cNvPr>
          <p:cNvSpPr>
            <a:spLocks noGrp="1"/>
          </p:cNvSpPr>
          <p:nvPr>
            <p:ph type="sldNum" sz="quarter" idx="12"/>
          </p:nvPr>
        </p:nvSpPr>
        <p:spPr/>
        <p:txBody>
          <a:bodyPr/>
          <a:lstStyle/>
          <a:p>
            <a:fld id="{371B65F6-4172-4674-96A7-FF623C1658F6}" type="slidenum">
              <a:rPr lang="en-US" smtClean="0"/>
              <a:t>175</a:t>
            </a:fld>
            <a:endParaRPr lang="en-US"/>
          </a:p>
        </p:txBody>
      </p:sp>
      <p:grpSp>
        <p:nvGrpSpPr>
          <p:cNvPr id="9" name="Group 8">
            <a:extLst>
              <a:ext uri="{FF2B5EF4-FFF2-40B4-BE49-F238E27FC236}">
                <a16:creationId xmlns:a16="http://schemas.microsoft.com/office/drawing/2014/main" id="{1243179A-FA9B-7E2A-291B-E7FAFB8FBE25}"/>
              </a:ext>
            </a:extLst>
          </p:cNvPr>
          <p:cNvGrpSpPr/>
          <p:nvPr/>
        </p:nvGrpSpPr>
        <p:grpSpPr>
          <a:xfrm>
            <a:off x="3919431" y="2829884"/>
            <a:ext cx="5738709" cy="1896632"/>
            <a:chOff x="3146208" y="2608108"/>
            <a:chExt cx="5738709" cy="1896632"/>
          </a:xfrm>
        </p:grpSpPr>
        <p:pic>
          <p:nvPicPr>
            <p:cNvPr id="5" name="Google Shape;1076;p108" descr="Chart, line chart&#10;&#10;Description automatically generated">
              <a:extLst>
                <a:ext uri="{FF2B5EF4-FFF2-40B4-BE49-F238E27FC236}">
                  <a16:creationId xmlns:a16="http://schemas.microsoft.com/office/drawing/2014/main" id="{AADD0AF4-603F-80F3-CDAB-8D814CA61C57}"/>
                </a:ext>
              </a:extLst>
            </p:cNvPr>
            <p:cNvPicPr preferRelativeResize="0"/>
            <p:nvPr/>
          </p:nvPicPr>
          <p:blipFill rotWithShape="1">
            <a:blip r:embed="rId2">
              <a:alphaModFix/>
            </a:blip>
            <a:srcRect l="592" t="4464" r="493" b="298"/>
            <a:stretch/>
          </p:blipFill>
          <p:spPr>
            <a:xfrm>
              <a:off x="3179223" y="2686987"/>
              <a:ext cx="5705694" cy="1817753"/>
            </a:xfrm>
            <a:prstGeom prst="rect">
              <a:avLst/>
            </a:prstGeom>
            <a:noFill/>
            <a:ln>
              <a:noFill/>
            </a:ln>
          </p:spPr>
        </p:pic>
        <p:sp>
          <p:nvSpPr>
            <p:cNvPr id="6" name="Rectangle 5">
              <a:extLst>
                <a:ext uri="{FF2B5EF4-FFF2-40B4-BE49-F238E27FC236}">
                  <a16:creationId xmlns:a16="http://schemas.microsoft.com/office/drawing/2014/main" id="{647D2294-91F9-C7F7-86A7-D7D0C762B047}"/>
                </a:ext>
              </a:extLst>
            </p:cNvPr>
            <p:cNvSpPr/>
            <p:nvPr/>
          </p:nvSpPr>
          <p:spPr>
            <a:xfrm>
              <a:off x="3146208" y="2608108"/>
              <a:ext cx="360066" cy="351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CB3FA35-BD2E-46BC-8E5D-F2A7C109419A}"/>
              </a:ext>
            </a:extLst>
          </p:cNvPr>
          <p:cNvSpPr txBox="1"/>
          <p:nvPr/>
        </p:nvSpPr>
        <p:spPr>
          <a:xfrm>
            <a:off x="1634601" y="2609112"/>
            <a:ext cx="7846131" cy="707886"/>
          </a:xfrm>
          <a:prstGeom prst="rect">
            <a:avLst/>
          </a:prstGeom>
          <a:noFill/>
        </p:spPr>
        <p:txBody>
          <a:bodyPr wrap="square" lIns="91440" tIns="45720" rIns="91440" bIns="45720" rtlCol="0" anchor="t">
            <a:spAutoFit/>
          </a:bodyPr>
          <a:lstStyle/>
          <a:p>
            <a:r>
              <a:rPr lang="en-US" sz="2000" i="1">
                <a:solidFill>
                  <a:schemeClr val="tx2">
                    <a:lumMod val="75000"/>
                  </a:schemeClr>
                </a:solidFill>
              </a:rPr>
              <a:t>in cis</a:t>
            </a:r>
            <a:r>
              <a:rPr lang="en-US" sz="2000">
                <a:solidFill>
                  <a:schemeClr val="tx2">
                    <a:lumMod val="75000"/>
                  </a:schemeClr>
                </a:solidFill>
              </a:rPr>
              <a:t> power calculation (Gasperini et al., 2019):</a:t>
            </a:r>
            <a:endParaRPr lang="en-US">
              <a:solidFill>
                <a:schemeClr val="tx2">
                  <a:lumMod val="75000"/>
                </a:schemeClr>
              </a:solidFill>
            </a:endParaRPr>
          </a:p>
          <a:p>
            <a:endParaRPr lang="en-US" sz="2000">
              <a:solidFill>
                <a:schemeClr val="tx2">
                  <a:lumMod val="75000"/>
                </a:schemeClr>
              </a:solidFill>
            </a:endParaRPr>
          </a:p>
        </p:txBody>
      </p:sp>
      <p:sp>
        <p:nvSpPr>
          <p:cNvPr id="36" name="TextBox 35">
            <a:extLst>
              <a:ext uri="{FF2B5EF4-FFF2-40B4-BE49-F238E27FC236}">
                <a16:creationId xmlns:a16="http://schemas.microsoft.com/office/drawing/2014/main" id="{28C0A507-DBCF-08AE-CA24-6566C24ACEA4}"/>
              </a:ext>
            </a:extLst>
          </p:cNvPr>
          <p:cNvSpPr txBox="1"/>
          <p:nvPr/>
        </p:nvSpPr>
        <p:spPr>
          <a:xfrm>
            <a:off x="1634601" y="4804127"/>
            <a:ext cx="5804654" cy="707886"/>
          </a:xfrm>
          <a:prstGeom prst="rect">
            <a:avLst/>
          </a:prstGeom>
          <a:noFill/>
        </p:spPr>
        <p:txBody>
          <a:bodyPr wrap="square" lIns="91440" tIns="45720" rIns="91440" bIns="45720" rtlCol="0" anchor="t">
            <a:spAutoFit/>
          </a:bodyPr>
          <a:lstStyle/>
          <a:p>
            <a:r>
              <a:rPr lang="en-US" sz="2000" i="1">
                <a:solidFill>
                  <a:schemeClr val="tx2">
                    <a:lumMod val="75000"/>
                  </a:schemeClr>
                </a:solidFill>
              </a:rPr>
              <a:t>in trans</a:t>
            </a:r>
            <a:r>
              <a:rPr lang="en-US" sz="2000">
                <a:solidFill>
                  <a:schemeClr val="tx2">
                    <a:lumMod val="75000"/>
                  </a:schemeClr>
                </a:solidFill>
              </a:rPr>
              <a:t> power calculation</a:t>
            </a:r>
            <a:r>
              <a:rPr lang="en-US" sz="2000" i="1">
                <a:solidFill>
                  <a:schemeClr val="tx2">
                    <a:lumMod val="75000"/>
                  </a:schemeClr>
                </a:solidFill>
              </a:rPr>
              <a:t> </a:t>
            </a:r>
            <a:r>
              <a:rPr lang="en-US" sz="2000">
                <a:solidFill>
                  <a:schemeClr val="tx2">
                    <a:lumMod val="75000"/>
                  </a:schemeClr>
                </a:solidFill>
              </a:rPr>
              <a:t>(Morris, 2021):</a:t>
            </a:r>
            <a:endParaRPr lang="en-US">
              <a:solidFill>
                <a:schemeClr val="tx2">
                  <a:lumMod val="75000"/>
                </a:schemeClr>
              </a:solidFill>
            </a:endParaRPr>
          </a:p>
          <a:p>
            <a:endParaRPr lang="en-US" sz="2000">
              <a:solidFill>
                <a:schemeClr val="tx2">
                  <a:lumMod val="75000"/>
                </a:schemeClr>
              </a:solidFill>
            </a:endParaRPr>
          </a:p>
        </p:txBody>
      </p:sp>
      <p:pic>
        <p:nvPicPr>
          <p:cNvPr id="10" name="Google Shape;1077;p108">
            <a:extLst>
              <a:ext uri="{FF2B5EF4-FFF2-40B4-BE49-F238E27FC236}">
                <a16:creationId xmlns:a16="http://schemas.microsoft.com/office/drawing/2014/main" id="{F0B2612A-11D9-FCA2-047A-BBC8EFF2388C}"/>
              </a:ext>
            </a:extLst>
          </p:cNvPr>
          <p:cNvPicPr preferRelativeResize="0"/>
          <p:nvPr/>
        </p:nvPicPr>
        <p:blipFill rotWithShape="1">
          <a:blip r:embed="rId3">
            <a:alphaModFix/>
          </a:blip>
          <a:srcRect t="16055" r="-90"/>
          <a:stretch/>
        </p:blipFill>
        <p:spPr>
          <a:xfrm>
            <a:off x="3774156" y="5195250"/>
            <a:ext cx="4682326" cy="1539655"/>
          </a:xfrm>
          <a:prstGeom prst="rect">
            <a:avLst/>
          </a:prstGeom>
          <a:noFill/>
          <a:ln>
            <a:noFill/>
          </a:ln>
        </p:spPr>
      </p:pic>
    </p:spTree>
    <p:extLst>
      <p:ext uri="{BB962C8B-B14F-4D97-AF65-F5344CB8AC3E}">
        <p14:creationId xmlns:p14="http://schemas.microsoft.com/office/powerpoint/2010/main" val="15163615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2EFE-E4B3-4CBB-86CB-AE1B78CB6C17}"/>
              </a:ext>
            </a:extLst>
          </p:cNvPr>
          <p:cNvSpPr>
            <a:spLocks noGrp="1"/>
          </p:cNvSpPr>
          <p:nvPr>
            <p:ph type="title"/>
          </p:nvPr>
        </p:nvSpPr>
        <p:spPr/>
        <p:txBody>
          <a:bodyPr>
            <a:normAutofit/>
          </a:bodyPr>
          <a:lstStyle/>
          <a:p>
            <a:r>
              <a:rPr lang="en-US" sz="4000"/>
              <a:t>Workshop</a:t>
            </a:r>
          </a:p>
        </p:txBody>
      </p:sp>
      <p:sp>
        <p:nvSpPr>
          <p:cNvPr id="3" name="Content Placeholder 2">
            <a:extLst>
              <a:ext uri="{FF2B5EF4-FFF2-40B4-BE49-F238E27FC236}">
                <a16:creationId xmlns:a16="http://schemas.microsoft.com/office/drawing/2014/main" id="{A04986C7-A879-42E2-A6F3-314EB6B6483D}"/>
              </a:ext>
            </a:extLst>
          </p:cNvPr>
          <p:cNvSpPr>
            <a:spLocks noGrp="1"/>
          </p:cNvSpPr>
          <p:nvPr>
            <p:ph idx="1"/>
          </p:nvPr>
        </p:nvSpPr>
        <p:spPr/>
        <p:txBody>
          <a:bodyPr vert="horz" lIns="91440" tIns="45720" rIns="91440" bIns="45720" rtlCol="0" anchor="t">
            <a:normAutofit/>
          </a:bodyPr>
          <a:lstStyle/>
          <a:p>
            <a:pPr marL="0" indent="0" algn="ctr">
              <a:buNone/>
            </a:pPr>
            <a:r>
              <a:rPr lang="en-US"/>
              <a:t>Reanalyzing the Gasperini  2019 dataset (</a:t>
            </a:r>
            <a:r>
              <a:rPr lang="en-US" i="1"/>
              <a:t>in cis </a:t>
            </a:r>
            <a:r>
              <a:rPr lang="en-US"/>
              <a:t>perturbations):  </a:t>
            </a:r>
            <a:r>
              <a:rPr lang="en-US">
                <a:hlinkClick r:id="rId2"/>
              </a:rPr>
              <a:t>Colab</a:t>
            </a:r>
            <a:r>
              <a:rPr lang="en-US"/>
              <a:t> </a:t>
            </a:r>
          </a:p>
          <a:p>
            <a:pPr marL="0" indent="0" algn="ctr">
              <a:buNone/>
            </a:pPr>
            <a:r>
              <a:rPr lang="en-US" b="1"/>
              <a:t>Create a copy of each Colab into your drive using the </a:t>
            </a:r>
            <a:r>
              <a:rPr lang="en-US" b="1">
                <a:solidFill>
                  <a:srgbClr val="FF0000"/>
                </a:solidFill>
              </a:rPr>
              <a:t>”Copy to Drive” button </a:t>
            </a:r>
          </a:p>
          <a:p>
            <a:pPr marL="0" indent="0">
              <a:buNone/>
            </a:pPr>
            <a:endParaRPr lang="en-US"/>
          </a:p>
          <a:p>
            <a:pPr lvl="1"/>
            <a:r>
              <a:rPr lang="en-US"/>
              <a:t>	Creating the guide and reference transcriptomes</a:t>
            </a:r>
          </a:p>
          <a:p>
            <a:pPr lvl="1"/>
            <a:r>
              <a:rPr lang="en-US"/>
              <a:t>  Count reads and assign barcodes for each cell</a:t>
            </a:r>
          </a:p>
          <a:p>
            <a:pPr lvl="1"/>
            <a:r>
              <a:rPr lang="en-US"/>
              <a:t>  Data Pre-processing using pandas and Scanpy</a:t>
            </a:r>
          </a:p>
          <a:p>
            <a:pPr lvl="1"/>
            <a:r>
              <a:rPr lang="en-US"/>
              <a:t>  Perturbation Differential analysis comparisons</a:t>
            </a:r>
          </a:p>
          <a:p>
            <a:pPr lvl="2"/>
            <a:r>
              <a:rPr lang="en-US"/>
              <a:t>Log Fold change, T-test, and Sceptre</a:t>
            </a:r>
          </a:p>
        </p:txBody>
      </p:sp>
      <p:sp>
        <p:nvSpPr>
          <p:cNvPr id="4" name="Slide Number Placeholder 3">
            <a:extLst>
              <a:ext uri="{FF2B5EF4-FFF2-40B4-BE49-F238E27FC236}">
                <a16:creationId xmlns:a16="http://schemas.microsoft.com/office/drawing/2014/main" id="{1853EBEA-DA86-42EB-82AA-023E23F9A032}"/>
              </a:ext>
            </a:extLst>
          </p:cNvPr>
          <p:cNvSpPr>
            <a:spLocks noGrp="1"/>
          </p:cNvSpPr>
          <p:nvPr>
            <p:ph type="sldNum" sz="quarter" idx="12"/>
          </p:nvPr>
        </p:nvSpPr>
        <p:spPr/>
        <p:txBody>
          <a:bodyPr/>
          <a:lstStyle/>
          <a:p>
            <a:fld id="{371B65F6-4172-4674-96A7-FF623C1658F6}" type="slidenum">
              <a:rPr lang="en-US" smtClean="0"/>
              <a:t>176</a:t>
            </a:fld>
            <a:endParaRPr lang="en-US"/>
          </a:p>
        </p:txBody>
      </p:sp>
      <p:pic>
        <p:nvPicPr>
          <p:cNvPr id="6" name="Picture 5">
            <a:extLst>
              <a:ext uri="{FF2B5EF4-FFF2-40B4-BE49-F238E27FC236}">
                <a16:creationId xmlns:a16="http://schemas.microsoft.com/office/drawing/2014/main" id="{4B6F3CC7-0135-9FDB-4BF3-B87B39645271}"/>
              </a:ext>
            </a:extLst>
          </p:cNvPr>
          <p:cNvPicPr>
            <a:picLocks noChangeAspect="1"/>
          </p:cNvPicPr>
          <p:nvPr/>
        </p:nvPicPr>
        <p:blipFill rotWithShape="1">
          <a:blip r:embed="rId3"/>
          <a:srcRect l="72305" t="30392" b="-237"/>
          <a:stretch/>
        </p:blipFill>
        <p:spPr>
          <a:xfrm>
            <a:off x="8453264" y="3098816"/>
            <a:ext cx="1608723" cy="669507"/>
          </a:xfrm>
          <a:prstGeom prst="rect">
            <a:avLst/>
          </a:prstGeom>
        </p:spPr>
      </p:pic>
    </p:spTree>
    <p:extLst>
      <p:ext uri="{BB962C8B-B14F-4D97-AF65-F5344CB8AC3E}">
        <p14:creationId xmlns:p14="http://schemas.microsoft.com/office/powerpoint/2010/main" val="3568696123"/>
      </p:ext>
    </p:extLst>
  </p:cSld>
  <p:clrMapOvr>
    <a:masterClrMapping/>
  </p:clrMapOvr>
  <mc:AlternateContent xmlns:mc="http://schemas.openxmlformats.org/markup-compatibility/2006">
    <mc:Choice xmlns:p14="http://schemas.microsoft.com/office/powerpoint/2010/main" Requires="p14">
      <p:transition spd="slow" p14:dur="2000" advTm="3037"/>
    </mc:Choice>
    <mc:Fallback>
      <p:transition spd="slow" advTm="3037"/>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9C88-7175-E084-F52B-83AA0A92919A}"/>
              </a:ext>
            </a:extLst>
          </p:cNvPr>
          <p:cNvSpPr>
            <a:spLocks noGrp="1"/>
          </p:cNvSpPr>
          <p:nvPr>
            <p:ph type="title"/>
          </p:nvPr>
        </p:nvSpPr>
        <p:spPr>
          <a:xfrm>
            <a:off x="504651" y="118332"/>
            <a:ext cx="10972800" cy="1143000"/>
          </a:xfrm>
        </p:spPr>
        <p:txBody>
          <a:bodyPr>
            <a:normAutofit/>
          </a:bodyPr>
          <a:lstStyle/>
          <a:p>
            <a:r>
              <a:rPr lang="en-US" sz="5400"/>
              <a:t>Thank you!</a:t>
            </a:r>
          </a:p>
        </p:txBody>
      </p:sp>
      <p:sp>
        <p:nvSpPr>
          <p:cNvPr id="8" name="Content Placeholder 2">
            <a:extLst>
              <a:ext uri="{FF2B5EF4-FFF2-40B4-BE49-F238E27FC236}">
                <a16:creationId xmlns:a16="http://schemas.microsoft.com/office/drawing/2014/main" id="{1BCFE7C9-9152-4408-98B6-63E9F1B9C4EB}"/>
              </a:ext>
            </a:extLst>
          </p:cNvPr>
          <p:cNvSpPr>
            <a:spLocks noGrp="1"/>
          </p:cNvSpPr>
          <p:nvPr>
            <p:ph idx="1"/>
          </p:nvPr>
        </p:nvSpPr>
        <p:spPr>
          <a:xfrm>
            <a:off x="609600" y="3552404"/>
            <a:ext cx="10972800" cy="1361885"/>
          </a:xfrm>
        </p:spPr>
        <p:txBody>
          <a:bodyPr vert="horz" lIns="91440" tIns="45720" rIns="91440" bIns="45720" rtlCol="0" anchor="t">
            <a:normAutofit/>
          </a:bodyPr>
          <a:lstStyle/>
          <a:p>
            <a:pPr marL="0" indent="0" algn="ctr">
              <a:buNone/>
            </a:pPr>
            <a:r>
              <a:rPr lang="en-US"/>
              <a:t>Please participate in the tutorial feedback </a:t>
            </a:r>
            <a:r>
              <a:rPr lang="en-US">
                <a:hlinkClick r:id="rId2"/>
              </a:rPr>
              <a:t>here</a:t>
            </a:r>
            <a:r>
              <a:rPr lang="en-US"/>
              <a:t>.</a:t>
            </a:r>
          </a:p>
          <a:p>
            <a:pPr marL="0" indent="0" algn="ctr">
              <a:buNone/>
            </a:pPr>
            <a:r>
              <a:rPr lang="en-US"/>
              <a:t>Additional questions to lpinello@mgh.harvard.edu</a:t>
            </a:r>
          </a:p>
        </p:txBody>
      </p:sp>
      <p:sp>
        <p:nvSpPr>
          <p:cNvPr id="10" name="TextBox 9">
            <a:extLst>
              <a:ext uri="{FF2B5EF4-FFF2-40B4-BE49-F238E27FC236}">
                <a16:creationId xmlns:a16="http://schemas.microsoft.com/office/drawing/2014/main" id="{8294E03C-56DA-9DF3-1DD7-A83BD4A21260}"/>
              </a:ext>
            </a:extLst>
          </p:cNvPr>
          <p:cNvSpPr txBox="1"/>
          <p:nvPr/>
        </p:nvSpPr>
        <p:spPr>
          <a:xfrm>
            <a:off x="1584008" y="1755073"/>
            <a:ext cx="9372601" cy="1477328"/>
          </a:xfrm>
          <a:prstGeom prst="rect">
            <a:avLst/>
          </a:prstGeom>
          <a:noFill/>
        </p:spPr>
        <p:txBody>
          <a:bodyPr wrap="square" lIns="91440" tIns="45720" rIns="91440" bIns="45720" anchor="t">
            <a:spAutoFit/>
          </a:bodyPr>
          <a:lstStyle/>
          <a:p>
            <a:pPr marL="0" indent="0" algn="ctr">
              <a:spcBef>
                <a:spcPct val="0"/>
              </a:spcBef>
            </a:pPr>
            <a:r>
              <a:rPr lang="en-US">
                <a:latin typeface="+mj-lt"/>
                <a:ea typeface="+mj-ea"/>
                <a:cs typeface="+mj-cs"/>
              </a:rPr>
              <a:t>Basheer Becerra,</a:t>
            </a:r>
          </a:p>
          <a:p>
            <a:pPr algn="ctr">
              <a:spcBef>
                <a:spcPct val="0"/>
              </a:spcBef>
            </a:pPr>
            <a:r>
              <a:rPr lang="en-US">
                <a:latin typeface="+mj-lt"/>
                <a:ea typeface="+mj-ea"/>
                <a:cs typeface="+mj-cs"/>
              </a:rPr>
              <a:t>Lucas Ferreira da Silva, </a:t>
            </a:r>
          </a:p>
          <a:p>
            <a:pPr algn="ctr">
              <a:spcBef>
                <a:spcPct val="0"/>
              </a:spcBef>
            </a:pPr>
            <a:r>
              <a:rPr lang="en-US" err="1">
                <a:latin typeface="+mj-lt"/>
                <a:ea typeface="+mj-ea"/>
                <a:cs typeface="+mj-cs"/>
              </a:rPr>
              <a:t>Jayoung</a:t>
            </a:r>
            <a:r>
              <a:rPr lang="en-US">
                <a:latin typeface="+mj-lt"/>
                <a:ea typeface="+mj-ea"/>
                <a:cs typeface="+mj-cs"/>
              </a:rPr>
              <a:t> Ryu, </a:t>
            </a:r>
          </a:p>
          <a:p>
            <a:pPr algn="ctr">
              <a:spcBef>
                <a:spcPct val="0"/>
              </a:spcBef>
            </a:pPr>
            <a:r>
              <a:rPr lang="en-US">
                <a:latin typeface="+mj-lt"/>
                <a:ea typeface="+mj-ea"/>
                <a:cs typeface="+mj-cs"/>
              </a:rPr>
              <a:t>Maya Talukdar &amp; </a:t>
            </a:r>
          </a:p>
          <a:p>
            <a:pPr marL="0" indent="0" algn="ctr">
              <a:spcBef>
                <a:spcPct val="0"/>
              </a:spcBef>
            </a:pPr>
            <a:r>
              <a:rPr lang="en-US">
                <a:latin typeface="+mj-lt"/>
                <a:ea typeface="+mj-ea"/>
                <a:cs typeface="+mj-cs"/>
              </a:rPr>
              <a:t>Luca Pinello</a:t>
            </a:r>
          </a:p>
        </p:txBody>
      </p:sp>
      <p:sp>
        <p:nvSpPr>
          <p:cNvPr id="11" name="Subtitle 2">
            <a:extLst>
              <a:ext uri="{FF2B5EF4-FFF2-40B4-BE49-F238E27FC236}">
                <a16:creationId xmlns:a16="http://schemas.microsoft.com/office/drawing/2014/main" id="{EA1C95AC-65A6-06C7-C355-E1EA46FB2185}"/>
              </a:ext>
            </a:extLst>
          </p:cNvPr>
          <p:cNvSpPr txBox="1">
            <a:spLocks/>
          </p:cNvSpPr>
          <p:nvPr/>
        </p:nvSpPr>
        <p:spPr>
          <a:xfrm>
            <a:off x="214243" y="6244206"/>
            <a:ext cx="1782372" cy="48570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en-US" sz="2800" b="1">
                <a:latin typeface="+mj-lt"/>
                <a:ea typeface="+mj-ea"/>
                <a:cs typeface="+mj-cs"/>
              </a:rPr>
              <a:t>ISMB 2022</a:t>
            </a:r>
          </a:p>
        </p:txBody>
      </p:sp>
      <p:pic>
        <p:nvPicPr>
          <p:cNvPr id="12" name="Picture 4" descr="http://gordon.mgh.harvard.edu/gc/images/mgh.png">
            <a:extLst>
              <a:ext uri="{FF2B5EF4-FFF2-40B4-BE49-F238E27FC236}">
                <a16:creationId xmlns:a16="http://schemas.microsoft.com/office/drawing/2014/main" id="{2E304BC8-BEE1-6286-BF1A-3A7561F652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0996" y="6146694"/>
            <a:ext cx="508302" cy="58708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id="{8D826B80-FF2A-C780-8945-A9866DEC2E2D}"/>
              </a:ext>
            </a:extLst>
          </p:cNvPr>
          <p:cNvPicPr>
            <a:picLocks noChangeAspect="1"/>
          </p:cNvPicPr>
          <p:nvPr/>
        </p:nvPicPr>
        <p:blipFill>
          <a:blip r:embed="rId4"/>
          <a:stretch>
            <a:fillRect/>
          </a:stretch>
        </p:blipFill>
        <p:spPr>
          <a:xfrm>
            <a:off x="9982200" y="6154974"/>
            <a:ext cx="2031150" cy="522991"/>
          </a:xfrm>
          <a:prstGeom prst="rect">
            <a:avLst/>
          </a:prstGeom>
        </p:spPr>
      </p:pic>
    </p:spTree>
    <p:extLst>
      <p:ext uri="{BB962C8B-B14F-4D97-AF65-F5344CB8AC3E}">
        <p14:creationId xmlns:p14="http://schemas.microsoft.com/office/powerpoint/2010/main" val="322124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7275"/>
            <a:ext cx="10972800" cy="51426"/>
          </a:xfrm>
        </p:spPr>
        <p:txBody>
          <a:bodyPr>
            <a:noAutofit/>
          </a:bodyPr>
          <a:lstStyle/>
          <a:p>
            <a:r>
              <a:rPr lang="en-US" sz="2800"/>
              <a:t>CRISPR screen customization: pooled vs arrayed screens</a:t>
            </a:r>
          </a:p>
        </p:txBody>
      </p:sp>
      <p:sp>
        <p:nvSpPr>
          <p:cNvPr id="3" name="Slide Number Placeholder 2">
            <a:extLst>
              <a:ext uri="{FF2B5EF4-FFF2-40B4-BE49-F238E27FC236}">
                <a16:creationId xmlns:a16="http://schemas.microsoft.com/office/drawing/2014/main" id="{D9BBB7BA-C34C-48AF-98B5-CE18E83CAEE6}"/>
              </a:ext>
            </a:extLst>
          </p:cNvPr>
          <p:cNvSpPr>
            <a:spLocks noGrp="1"/>
          </p:cNvSpPr>
          <p:nvPr>
            <p:ph type="sldNum" sz="quarter" idx="12"/>
          </p:nvPr>
        </p:nvSpPr>
        <p:spPr/>
        <p:txBody>
          <a:bodyPr/>
          <a:lstStyle/>
          <a:p>
            <a:fld id="{371B65F6-4172-4674-96A7-FF623C1658F6}" type="slidenum">
              <a:rPr lang="en-US" smtClean="0"/>
              <a:t>18</a:t>
            </a:fld>
            <a:endParaRPr lang="en-US"/>
          </a:p>
        </p:txBody>
      </p:sp>
      <p:sp>
        <p:nvSpPr>
          <p:cNvPr id="8" name="Less labor intensive…">
            <a:extLst>
              <a:ext uri="{FF2B5EF4-FFF2-40B4-BE49-F238E27FC236}">
                <a16:creationId xmlns:a16="http://schemas.microsoft.com/office/drawing/2014/main" id="{82DA1503-1703-8B24-621A-55D7406ACC1C}"/>
              </a:ext>
            </a:extLst>
          </p:cNvPr>
          <p:cNvSpPr/>
          <p:nvPr/>
        </p:nvSpPr>
        <p:spPr>
          <a:xfrm>
            <a:off x="3174209" y="2819301"/>
            <a:ext cx="4080184" cy="3148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114300" tIns="114300" rIns="114300" bIns="114300"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330200" indent="-330200" algn="l">
              <a:spcBef>
                <a:spcPts val="1000"/>
              </a:spcBef>
              <a:buSzPct val="123000"/>
              <a:buChar char="-"/>
              <a:defRPr sz="2600" b="1">
                <a:solidFill>
                  <a:srgbClr val="000000"/>
                </a:solidFill>
              </a:defRPr>
            </a:pPr>
            <a:r>
              <a:rPr sz="1800"/>
              <a:t>Less labor intensive</a:t>
            </a:r>
            <a:endParaRPr lang="en-US" sz="1800"/>
          </a:p>
          <a:p>
            <a:pPr marL="330200" indent="-330200" algn="l">
              <a:spcBef>
                <a:spcPts val="1000"/>
              </a:spcBef>
              <a:buSzPct val="123000"/>
              <a:buChar char="-"/>
              <a:defRPr sz="2600" b="1">
                <a:solidFill>
                  <a:srgbClr val="000000"/>
                </a:solidFill>
              </a:defRPr>
            </a:pPr>
            <a:r>
              <a:rPr sz="1800"/>
              <a:t>Less expensive</a:t>
            </a:r>
          </a:p>
          <a:p>
            <a:pPr marL="330200" indent="-330200" algn="l">
              <a:spcBef>
                <a:spcPts val="1000"/>
              </a:spcBef>
              <a:buSzPct val="123000"/>
              <a:buChar char="-"/>
              <a:defRPr sz="2600" b="1">
                <a:solidFill>
                  <a:srgbClr val="000000"/>
                </a:solidFill>
              </a:defRPr>
            </a:pPr>
            <a:r>
              <a:rPr sz="1800"/>
              <a:t>Easier to perform high-content screening</a:t>
            </a:r>
          </a:p>
          <a:p>
            <a:pPr marL="330200" indent="-330200" algn="l">
              <a:spcBef>
                <a:spcPts val="1000"/>
              </a:spcBef>
              <a:buSzPct val="123000"/>
              <a:buChar char="-"/>
              <a:defRPr sz="2600" b="1">
                <a:solidFill>
                  <a:srgbClr val="000000"/>
                </a:solidFill>
              </a:defRPr>
            </a:pPr>
            <a:r>
              <a:rPr lang="en-US" sz="1800"/>
              <a:t> </a:t>
            </a:r>
            <a:r>
              <a:rPr sz="1800"/>
              <a:t>Can be used to study the effects of gRNAs in combination, depending on multiplicity of infection (MOI) used</a:t>
            </a:r>
          </a:p>
          <a:p>
            <a:pPr marL="330200" indent="-330200" algn="l">
              <a:spcBef>
                <a:spcPts val="1000"/>
              </a:spcBef>
              <a:buSzPct val="123000"/>
              <a:buChar char="-"/>
              <a:defRPr sz="2600" b="1">
                <a:solidFill>
                  <a:srgbClr val="000000"/>
                </a:solidFill>
              </a:defRPr>
            </a:pPr>
            <a:r>
              <a:rPr sz="1800"/>
              <a:t>Classically used for discovery</a:t>
            </a:r>
          </a:p>
        </p:txBody>
      </p:sp>
      <p:sp>
        <p:nvSpPr>
          <p:cNvPr id="9" name="Offers precise control over which guides are transfected into which cells…">
            <a:extLst>
              <a:ext uri="{FF2B5EF4-FFF2-40B4-BE49-F238E27FC236}">
                <a16:creationId xmlns:a16="http://schemas.microsoft.com/office/drawing/2014/main" id="{C5952896-DE3F-F1CD-213D-5590E7ED1C8E}"/>
              </a:ext>
            </a:extLst>
          </p:cNvPr>
          <p:cNvSpPr/>
          <p:nvPr/>
        </p:nvSpPr>
        <p:spPr>
          <a:xfrm>
            <a:off x="7439918" y="2819301"/>
            <a:ext cx="4451900" cy="3409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114300" tIns="114300" rIns="114300" bIns="114300"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330200" indent="-330200" algn="l">
              <a:spcBef>
                <a:spcPts val="1000"/>
              </a:spcBef>
              <a:buSzPct val="123000"/>
              <a:buChar char="-"/>
              <a:defRPr sz="2600" b="1">
                <a:solidFill>
                  <a:srgbClr val="000000"/>
                </a:solidFill>
              </a:defRPr>
            </a:pPr>
            <a:r>
              <a:rPr sz="1800"/>
              <a:t>Offers precise control over which guides are transfected into which cells</a:t>
            </a:r>
            <a:endParaRPr lang="en-US" sz="1800"/>
          </a:p>
          <a:p>
            <a:pPr marL="330200" indent="-330200" algn="l">
              <a:spcBef>
                <a:spcPts val="1000"/>
              </a:spcBef>
              <a:buSzPct val="123000"/>
              <a:buChar char="-"/>
              <a:defRPr sz="2600" b="1">
                <a:solidFill>
                  <a:srgbClr val="000000"/>
                </a:solidFill>
              </a:defRPr>
            </a:pPr>
            <a:r>
              <a:rPr sz="1800"/>
              <a:t>Cells receive pre-defined perturbations so the gRNA(s) within a cell don’t have to be explicitly determined by sequencing; useful if read-out otherwise doesn’t require sequencing (ex: proteomics screen)</a:t>
            </a:r>
          </a:p>
          <a:p>
            <a:pPr marL="330200" indent="-330200" algn="l">
              <a:spcBef>
                <a:spcPts val="1000"/>
              </a:spcBef>
              <a:buSzPct val="123000"/>
              <a:buChar char="-"/>
              <a:defRPr sz="2600" b="1">
                <a:solidFill>
                  <a:srgbClr val="000000"/>
                </a:solidFill>
              </a:defRPr>
            </a:pPr>
            <a:r>
              <a:rPr sz="1800"/>
              <a:t>Classically used for validation and follow-up</a:t>
            </a:r>
          </a:p>
        </p:txBody>
      </p:sp>
      <p:pic>
        <p:nvPicPr>
          <p:cNvPr id="30" name="Image" descr="Image">
            <a:extLst>
              <a:ext uri="{FF2B5EF4-FFF2-40B4-BE49-F238E27FC236}">
                <a16:creationId xmlns:a16="http://schemas.microsoft.com/office/drawing/2014/main" id="{0E4B31AE-BBCE-94A2-EA5A-7703F2D9BB05}"/>
              </a:ext>
            </a:extLst>
          </p:cNvPr>
          <p:cNvPicPr>
            <a:picLocks noChangeAspect="1"/>
          </p:cNvPicPr>
          <p:nvPr/>
        </p:nvPicPr>
        <p:blipFill rotWithShape="1">
          <a:blip r:embed="rId3"/>
          <a:srcRect l="23670" r="587" b="77061"/>
          <a:stretch/>
        </p:blipFill>
        <p:spPr>
          <a:xfrm>
            <a:off x="3174208" y="935778"/>
            <a:ext cx="8717609" cy="1576446"/>
          </a:xfrm>
          <a:prstGeom prst="rect">
            <a:avLst/>
          </a:prstGeom>
          <a:ln w="12700">
            <a:miter lim="400000"/>
          </a:ln>
        </p:spPr>
      </p:pic>
    </p:spTree>
    <p:extLst>
      <p:ext uri="{BB962C8B-B14F-4D97-AF65-F5344CB8AC3E}">
        <p14:creationId xmlns:p14="http://schemas.microsoft.com/office/powerpoint/2010/main" val="358988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7275"/>
            <a:ext cx="10972800" cy="51426"/>
          </a:xfrm>
        </p:spPr>
        <p:txBody>
          <a:bodyPr>
            <a:noAutofit/>
          </a:bodyPr>
          <a:lstStyle/>
          <a:p>
            <a:r>
              <a:rPr lang="en-US" sz="2800"/>
              <a:t>CRISPR screen customization: pooled vs arrayed screens</a:t>
            </a:r>
          </a:p>
        </p:txBody>
      </p:sp>
      <p:sp>
        <p:nvSpPr>
          <p:cNvPr id="3" name="Slide Number Placeholder 2">
            <a:extLst>
              <a:ext uri="{FF2B5EF4-FFF2-40B4-BE49-F238E27FC236}">
                <a16:creationId xmlns:a16="http://schemas.microsoft.com/office/drawing/2014/main" id="{8B182509-DF9F-4559-85B7-EECEB7D56EDC}"/>
              </a:ext>
            </a:extLst>
          </p:cNvPr>
          <p:cNvSpPr>
            <a:spLocks noGrp="1"/>
          </p:cNvSpPr>
          <p:nvPr>
            <p:ph type="sldNum" sz="quarter" idx="12"/>
          </p:nvPr>
        </p:nvSpPr>
        <p:spPr/>
        <p:txBody>
          <a:bodyPr/>
          <a:lstStyle/>
          <a:p>
            <a:fld id="{371B65F6-4172-4674-96A7-FF623C1658F6}" type="slidenum">
              <a:rPr lang="en-US" smtClean="0"/>
              <a:t>19</a:t>
            </a:fld>
            <a:endParaRPr lang="en-US"/>
          </a:p>
        </p:txBody>
      </p:sp>
      <p:sp>
        <p:nvSpPr>
          <p:cNvPr id="8" name="Less labor intensive…">
            <a:extLst>
              <a:ext uri="{FF2B5EF4-FFF2-40B4-BE49-F238E27FC236}">
                <a16:creationId xmlns:a16="http://schemas.microsoft.com/office/drawing/2014/main" id="{82DA1503-1703-8B24-621A-55D7406ACC1C}"/>
              </a:ext>
            </a:extLst>
          </p:cNvPr>
          <p:cNvSpPr/>
          <p:nvPr/>
        </p:nvSpPr>
        <p:spPr>
          <a:xfrm>
            <a:off x="3174209" y="2819301"/>
            <a:ext cx="4080184" cy="3148292"/>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330200" indent="-330200" algn="l">
              <a:spcBef>
                <a:spcPts val="1000"/>
              </a:spcBef>
              <a:buSzPct val="123000"/>
              <a:buChar char="-"/>
              <a:defRPr sz="2600" b="1">
                <a:solidFill>
                  <a:srgbClr val="000000"/>
                </a:solidFill>
              </a:defRPr>
            </a:pPr>
            <a:r>
              <a:rPr sz="1800"/>
              <a:t>Less labor intensive</a:t>
            </a:r>
          </a:p>
          <a:p>
            <a:pPr marL="330200" indent="-330200" algn="l">
              <a:spcBef>
                <a:spcPts val="1000"/>
              </a:spcBef>
              <a:buSzPct val="123000"/>
              <a:buChar char="-"/>
              <a:defRPr sz="2600" b="1">
                <a:solidFill>
                  <a:srgbClr val="000000"/>
                </a:solidFill>
              </a:defRPr>
            </a:pPr>
            <a:r>
              <a:rPr sz="1800"/>
              <a:t>Less expensive</a:t>
            </a:r>
          </a:p>
          <a:p>
            <a:pPr marL="330200" indent="-330200" algn="l">
              <a:spcBef>
                <a:spcPts val="1000"/>
              </a:spcBef>
              <a:buSzPct val="123000"/>
              <a:buChar char="-"/>
              <a:defRPr sz="2600" b="1">
                <a:solidFill>
                  <a:srgbClr val="000000"/>
                </a:solidFill>
              </a:defRPr>
            </a:pPr>
            <a:r>
              <a:rPr sz="1800"/>
              <a:t>Easier to perform high-content screening</a:t>
            </a:r>
          </a:p>
          <a:p>
            <a:pPr marL="330200" indent="-330200" algn="l">
              <a:spcBef>
                <a:spcPts val="1000"/>
              </a:spcBef>
              <a:buSzPct val="123000"/>
              <a:buChar char="-"/>
              <a:defRPr sz="2600" b="1">
                <a:solidFill>
                  <a:srgbClr val="000000"/>
                </a:solidFill>
              </a:defRPr>
            </a:pPr>
            <a:r>
              <a:rPr sz="1800"/>
              <a:t> Can be used to study the effects of gRNAs in combination, depending on multiplicity of infection (MOI) used</a:t>
            </a:r>
          </a:p>
          <a:p>
            <a:pPr marL="330200" indent="-330200" algn="l">
              <a:spcBef>
                <a:spcPts val="1000"/>
              </a:spcBef>
              <a:buSzPct val="123000"/>
              <a:buChar char="-"/>
              <a:defRPr sz="2600" b="1">
                <a:solidFill>
                  <a:srgbClr val="000000"/>
                </a:solidFill>
              </a:defRPr>
            </a:pPr>
            <a:r>
              <a:rPr sz="1800"/>
              <a:t>Classically used for discovery</a:t>
            </a:r>
          </a:p>
        </p:txBody>
      </p:sp>
      <p:sp>
        <p:nvSpPr>
          <p:cNvPr id="9" name="Offers precise control over which guides are transfected into which cells…">
            <a:extLst>
              <a:ext uri="{FF2B5EF4-FFF2-40B4-BE49-F238E27FC236}">
                <a16:creationId xmlns:a16="http://schemas.microsoft.com/office/drawing/2014/main" id="{C5952896-DE3F-F1CD-213D-5590E7ED1C8E}"/>
              </a:ext>
            </a:extLst>
          </p:cNvPr>
          <p:cNvSpPr/>
          <p:nvPr/>
        </p:nvSpPr>
        <p:spPr>
          <a:xfrm>
            <a:off x="7439918" y="2819301"/>
            <a:ext cx="4451900" cy="3409998"/>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marL="330200" indent="-330200" algn="l">
              <a:spcBef>
                <a:spcPts val="1000"/>
              </a:spcBef>
              <a:buSzPct val="123000"/>
              <a:buChar char="-"/>
              <a:defRPr sz="2600" b="1">
                <a:solidFill>
                  <a:srgbClr val="000000"/>
                </a:solidFill>
              </a:defRPr>
            </a:pPr>
            <a:r>
              <a:rPr sz="1800"/>
              <a:t>Offers precise control over which guides are transfected into which cells</a:t>
            </a:r>
          </a:p>
          <a:p>
            <a:pPr marL="330200" indent="-330200" algn="l">
              <a:spcBef>
                <a:spcPts val="1000"/>
              </a:spcBef>
              <a:buSzPct val="123000"/>
              <a:buChar char="-"/>
              <a:defRPr sz="2600" b="1">
                <a:solidFill>
                  <a:srgbClr val="000000"/>
                </a:solidFill>
              </a:defRPr>
            </a:pPr>
            <a:r>
              <a:rPr sz="1800"/>
              <a:t>Cells receive pre-defined perturbations so the gRNA(s) within a cell don’t have to be explicitly determined by sequencing; useful if read-out otherwise doesn’t require sequencing (ex: proteomics screen)</a:t>
            </a:r>
          </a:p>
          <a:p>
            <a:pPr marL="330200" indent="-330200" algn="l">
              <a:spcBef>
                <a:spcPts val="1000"/>
              </a:spcBef>
              <a:buSzPct val="123000"/>
              <a:buChar char="-"/>
              <a:defRPr sz="2600" b="1">
                <a:solidFill>
                  <a:srgbClr val="000000"/>
                </a:solidFill>
              </a:defRPr>
            </a:pPr>
            <a:r>
              <a:rPr sz="1800"/>
              <a:t>Classically used for validation and follow-up</a:t>
            </a:r>
          </a:p>
        </p:txBody>
      </p:sp>
      <p:pic>
        <p:nvPicPr>
          <p:cNvPr id="30" name="Image" descr="Image">
            <a:extLst>
              <a:ext uri="{FF2B5EF4-FFF2-40B4-BE49-F238E27FC236}">
                <a16:creationId xmlns:a16="http://schemas.microsoft.com/office/drawing/2014/main" id="{0E4B31AE-BBCE-94A2-EA5A-7703F2D9BB05}"/>
              </a:ext>
            </a:extLst>
          </p:cNvPr>
          <p:cNvPicPr>
            <a:picLocks noChangeAspect="1"/>
          </p:cNvPicPr>
          <p:nvPr/>
        </p:nvPicPr>
        <p:blipFill>
          <a:blip r:embed="rId3"/>
          <a:srcRect l="587" r="587" b="77061"/>
          <a:stretch>
            <a:fillRect/>
          </a:stretch>
        </p:blipFill>
        <p:spPr>
          <a:xfrm>
            <a:off x="517458" y="935778"/>
            <a:ext cx="11374360" cy="1576446"/>
          </a:xfrm>
          <a:prstGeom prst="rect">
            <a:avLst/>
          </a:prstGeom>
          <a:ln w="12700">
            <a:miter lim="400000"/>
          </a:ln>
        </p:spPr>
      </p:pic>
    </p:spTree>
    <p:extLst>
      <p:ext uri="{BB962C8B-B14F-4D97-AF65-F5344CB8AC3E}">
        <p14:creationId xmlns:p14="http://schemas.microsoft.com/office/powerpoint/2010/main" val="140462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40822E-4755-4C55-8433-0AB4FB37A77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C3A143B-D34B-4CDA-BD42-01D35AEC3F2B}" type="slidenum">
              <a:rPr lang="en-US" smtClean="0"/>
              <a:pPr>
                <a:spcAft>
                  <a:spcPts val="600"/>
                </a:spcAft>
              </a:pPr>
              <a:t>2</a:t>
            </a:fld>
            <a:endParaRPr lang="en-US"/>
          </a:p>
        </p:txBody>
      </p:sp>
      <p:sp>
        <p:nvSpPr>
          <p:cNvPr id="10" name="Title 1">
            <a:extLst>
              <a:ext uri="{FF2B5EF4-FFF2-40B4-BE49-F238E27FC236}">
                <a16:creationId xmlns:a16="http://schemas.microsoft.com/office/drawing/2014/main" id="{9D8DB10A-2D72-43B3-8968-AD584F4A2835}"/>
              </a:ext>
            </a:extLst>
          </p:cNvPr>
          <p:cNvSpPr txBox="1">
            <a:spLocks/>
          </p:cNvSpPr>
          <p:nvPr/>
        </p:nvSpPr>
        <p:spPr>
          <a:xfrm>
            <a:off x="0" y="109459"/>
            <a:ext cx="12199577" cy="681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dirty="0">
                <a:solidFill>
                  <a:srgbClr val="002060"/>
                </a:solidFill>
                <a:latin typeface="Bierstadt Regular" panose="020B0004020202020204" pitchFamily="34" charset="0"/>
                <a:ea typeface="+mj-ea"/>
                <a:cs typeface="+mj-cs"/>
              </a:defRPr>
            </a:lvl1pPr>
          </a:lstStyle>
          <a:p>
            <a:pPr algn="ctr"/>
            <a:r>
              <a:rPr lang="en-US">
                <a:latin typeface="+mn-lt"/>
              </a:rPr>
              <a:t>A little bit about us... </a:t>
            </a:r>
            <a:endParaRPr lang="en-US"/>
          </a:p>
        </p:txBody>
      </p:sp>
      <p:grpSp>
        <p:nvGrpSpPr>
          <p:cNvPr id="12" name="Group 11">
            <a:extLst>
              <a:ext uri="{FF2B5EF4-FFF2-40B4-BE49-F238E27FC236}">
                <a16:creationId xmlns:a16="http://schemas.microsoft.com/office/drawing/2014/main" id="{8F7565DA-76B8-9BAE-3F42-B53FCCEC9AD0}"/>
              </a:ext>
            </a:extLst>
          </p:cNvPr>
          <p:cNvGrpSpPr/>
          <p:nvPr/>
        </p:nvGrpSpPr>
        <p:grpSpPr>
          <a:xfrm>
            <a:off x="227820" y="1131526"/>
            <a:ext cx="12148073" cy="3464685"/>
            <a:chOff x="320439" y="1131526"/>
            <a:chExt cx="12148073" cy="3464685"/>
          </a:xfrm>
        </p:grpSpPr>
        <p:grpSp>
          <p:nvGrpSpPr>
            <p:cNvPr id="9" name="Group 8">
              <a:extLst>
                <a:ext uri="{FF2B5EF4-FFF2-40B4-BE49-F238E27FC236}">
                  <a16:creationId xmlns:a16="http://schemas.microsoft.com/office/drawing/2014/main" id="{E68C5314-1A9A-33FB-9C9D-6853A0689321}"/>
                </a:ext>
              </a:extLst>
            </p:cNvPr>
            <p:cNvGrpSpPr/>
            <p:nvPr/>
          </p:nvGrpSpPr>
          <p:grpSpPr>
            <a:xfrm>
              <a:off x="320439" y="1131526"/>
              <a:ext cx="11367105" cy="3464685"/>
              <a:chOff x="379378" y="1152576"/>
              <a:chExt cx="11367105" cy="3464685"/>
            </a:xfrm>
          </p:grpSpPr>
          <p:pic>
            <p:nvPicPr>
              <p:cNvPr id="1026" name="Picture 2" descr="A picture containing person, person, colorful&#10;&#10;Description automatically generated">
                <a:extLst>
                  <a:ext uri="{FF2B5EF4-FFF2-40B4-BE49-F238E27FC236}">
                    <a16:creationId xmlns:a16="http://schemas.microsoft.com/office/drawing/2014/main" id="{7CDF3F16-CAC1-430B-AC84-FAB47095875C}"/>
                  </a:ext>
                </a:extLst>
              </p:cNvPr>
              <p:cNvPicPr>
                <a:picLocks noChangeAspect="1" noChangeArrowheads="1"/>
              </p:cNvPicPr>
              <p:nvPr/>
            </p:nvPicPr>
            <p:blipFill rotWithShape="1">
              <a:blip r:embed="rId3"/>
              <a:srcRect l="7208" r="7208"/>
              <a:stretch/>
            </p:blipFill>
            <p:spPr bwMode="auto">
              <a:xfrm>
                <a:off x="439573" y="1152576"/>
                <a:ext cx="1908951" cy="2230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B2166D5B-8FBB-13D1-6D5F-1CA6856624D1}"/>
                  </a:ext>
                </a:extLst>
              </p:cNvPr>
              <p:cNvPicPr>
                <a:picLocks noChangeAspect="1"/>
              </p:cNvPicPr>
              <p:nvPr/>
            </p:nvPicPr>
            <p:blipFill rotWithShape="1">
              <a:blip r:embed="rId4"/>
              <a:srcRect l="15196" r="13320" b="-1"/>
              <a:stretch/>
            </p:blipFill>
            <p:spPr>
              <a:xfrm>
                <a:off x="2991101" y="1152576"/>
                <a:ext cx="1594424" cy="2230486"/>
              </a:xfrm>
              <a:prstGeom prst="rect">
                <a:avLst/>
              </a:prstGeom>
            </p:spPr>
          </p:pic>
          <p:pic>
            <p:nvPicPr>
              <p:cNvPr id="11" name="Picture 11">
                <a:extLst>
                  <a:ext uri="{FF2B5EF4-FFF2-40B4-BE49-F238E27FC236}">
                    <a16:creationId xmlns:a16="http://schemas.microsoft.com/office/drawing/2014/main" id="{60C5AEA1-73BC-4B2C-792A-CD63E957907D}"/>
                  </a:ext>
                </a:extLst>
              </p:cNvPr>
              <p:cNvPicPr>
                <a:picLocks noChangeAspect="1"/>
              </p:cNvPicPr>
              <p:nvPr/>
            </p:nvPicPr>
            <p:blipFill rotWithShape="1">
              <a:blip r:embed="rId5"/>
              <a:srcRect l="14259" r="14257" b="-1"/>
              <a:stretch/>
            </p:blipFill>
            <p:spPr>
              <a:xfrm>
                <a:off x="5382100" y="1152576"/>
                <a:ext cx="1594424" cy="2230486"/>
              </a:xfrm>
              <a:prstGeom prst="rect">
                <a:avLst/>
              </a:prstGeom>
            </p:spPr>
          </p:pic>
          <p:pic>
            <p:nvPicPr>
              <p:cNvPr id="8" name="Picture 8">
                <a:extLst>
                  <a:ext uri="{FF2B5EF4-FFF2-40B4-BE49-F238E27FC236}">
                    <a16:creationId xmlns:a16="http://schemas.microsoft.com/office/drawing/2014/main" id="{DEEC5F75-E0C7-26CF-CDFB-9DBB3DD8C29C}"/>
                  </a:ext>
                </a:extLst>
              </p:cNvPr>
              <p:cNvPicPr>
                <a:picLocks noChangeAspect="1"/>
              </p:cNvPicPr>
              <p:nvPr/>
            </p:nvPicPr>
            <p:blipFill rotWithShape="1">
              <a:blip r:embed="rId6"/>
              <a:srcRect l="12759" r="15757" b="-1"/>
              <a:stretch/>
            </p:blipFill>
            <p:spPr>
              <a:xfrm>
                <a:off x="7767080" y="1152576"/>
                <a:ext cx="1594424" cy="2230486"/>
              </a:xfrm>
              <a:prstGeom prst="rect">
                <a:avLst/>
              </a:prstGeom>
            </p:spPr>
          </p:pic>
          <p:pic>
            <p:nvPicPr>
              <p:cNvPr id="27" name="Picture 27">
                <a:extLst>
                  <a:ext uri="{FF2B5EF4-FFF2-40B4-BE49-F238E27FC236}">
                    <a16:creationId xmlns:a16="http://schemas.microsoft.com/office/drawing/2014/main" id="{38AFAB5D-A231-A480-DE86-980059CB2531}"/>
                  </a:ext>
                </a:extLst>
              </p:cNvPr>
              <p:cNvPicPr>
                <a:picLocks noChangeAspect="1"/>
              </p:cNvPicPr>
              <p:nvPr/>
            </p:nvPicPr>
            <p:blipFill rotWithShape="1">
              <a:blip r:embed="rId7"/>
              <a:srcRect l="20722" r="7975" b="2"/>
              <a:stretch/>
            </p:blipFill>
            <p:spPr>
              <a:xfrm>
                <a:off x="10152061" y="1152576"/>
                <a:ext cx="1594422" cy="2230486"/>
              </a:xfrm>
              <a:prstGeom prst="rect">
                <a:avLst/>
              </a:prstGeom>
            </p:spPr>
          </p:pic>
          <p:sp>
            <p:nvSpPr>
              <p:cNvPr id="13" name="TextBox 12">
                <a:extLst>
                  <a:ext uri="{FF2B5EF4-FFF2-40B4-BE49-F238E27FC236}">
                    <a16:creationId xmlns:a16="http://schemas.microsoft.com/office/drawing/2014/main" id="{70737A29-5BD7-29D0-CE95-ABE1F226CE64}"/>
                  </a:ext>
                </a:extLst>
              </p:cNvPr>
              <p:cNvSpPr txBox="1"/>
              <p:nvPr/>
            </p:nvSpPr>
            <p:spPr>
              <a:xfrm>
                <a:off x="379378" y="3524655"/>
                <a:ext cx="266754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Luca Pinello</a:t>
                </a:r>
              </a:p>
              <a:p>
                <a:r>
                  <a:rPr lang="en-US" sz="1300">
                    <a:latin typeface="Bierstadt Regular"/>
                  </a:rPr>
                  <a:t>Associate Professor </a:t>
                </a:r>
              </a:p>
              <a:p>
                <a:r>
                  <a:rPr lang="en-US" sz="1300">
                    <a:latin typeface="Bierstadt Regular"/>
                    <a:cs typeface="Arial"/>
                  </a:rPr>
                  <a:t>Massachusetts General Hospital </a:t>
                </a:r>
              </a:p>
              <a:p>
                <a:r>
                  <a:rPr lang="en-US" sz="1300">
                    <a:latin typeface="Bierstadt Regular"/>
                    <a:cs typeface="Arial"/>
                  </a:rPr>
                  <a:t>Harvard Medical School </a:t>
                </a:r>
              </a:p>
            </p:txBody>
          </p:sp>
          <p:sp>
            <p:nvSpPr>
              <p:cNvPr id="14" name="TextBox 13">
                <a:extLst>
                  <a:ext uri="{FF2B5EF4-FFF2-40B4-BE49-F238E27FC236}">
                    <a16:creationId xmlns:a16="http://schemas.microsoft.com/office/drawing/2014/main" id="{B4E6F1B3-5A3A-0B15-FD8E-B1460A622007}"/>
                  </a:ext>
                </a:extLst>
              </p:cNvPr>
              <p:cNvSpPr txBox="1"/>
              <p:nvPr/>
            </p:nvSpPr>
            <p:spPr>
              <a:xfrm>
                <a:off x="2973420" y="3524654"/>
                <a:ext cx="2347077"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Maya Talukdar</a:t>
                </a:r>
                <a:endParaRPr lang="en-US"/>
              </a:p>
              <a:p>
                <a:r>
                  <a:rPr lang="en-US" sz="1300">
                    <a:latin typeface="Bierstadt Regular"/>
                  </a:rPr>
                  <a:t>MD-PhD Student (M2/G0)</a:t>
                </a:r>
                <a:endParaRPr lang="en-US" sz="1300">
                  <a:latin typeface="Bierstadt Regular"/>
                  <a:cs typeface="Arial"/>
                </a:endParaRPr>
              </a:p>
              <a:p>
                <a:r>
                  <a:rPr lang="en-US" sz="1300">
                    <a:latin typeface="Bierstadt Regular"/>
                    <a:cs typeface="Arial"/>
                  </a:rPr>
                  <a:t>Harvard/MIT HST Program</a:t>
                </a:r>
                <a:endParaRPr lang="en-US"/>
              </a:p>
              <a:p>
                <a:r>
                  <a:rPr lang="en-US" sz="1300">
                    <a:latin typeface="Bierstadt Regular"/>
                    <a:cs typeface="Arial"/>
                  </a:rPr>
                  <a:t>Bioinformatics &amp; Integrative Genomics PhD Program</a:t>
                </a:r>
                <a:endParaRPr lang="en-US"/>
              </a:p>
            </p:txBody>
          </p:sp>
          <p:sp>
            <p:nvSpPr>
              <p:cNvPr id="15" name="TextBox 14">
                <a:extLst>
                  <a:ext uri="{FF2B5EF4-FFF2-40B4-BE49-F238E27FC236}">
                    <a16:creationId xmlns:a16="http://schemas.microsoft.com/office/drawing/2014/main" id="{851C5D2E-B54A-2FFF-7A32-ADA9097E9F85}"/>
                  </a:ext>
                </a:extLst>
              </p:cNvPr>
              <p:cNvSpPr txBox="1"/>
              <p:nvPr/>
            </p:nvSpPr>
            <p:spPr>
              <a:xfrm>
                <a:off x="5394526" y="3524653"/>
                <a:ext cx="2667541"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Lucas Ferreira da Silva</a:t>
                </a:r>
                <a:endParaRPr lang="en-US"/>
              </a:p>
              <a:p>
                <a:r>
                  <a:rPr lang="en-US" sz="1300">
                    <a:latin typeface="Bierstadt Regular"/>
                  </a:rPr>
                  <a:t>Postdoctoral Fellow</a:t>
                </a:r>
                <a:endParaRPr lang="en-US"/>
              </a:p>
              <a:p>
                <a:r>
                  <a:rPr lang="en-US" sz="1300">
                    <a:latin typeface="Bierstadt Regular"/>
                    <a:cs typeface="Arial"/>
                  </a:rPr>
                  <a:t>Harvard Medical School</a:t>
                </a:r>
                <a:endParaRPr lang="en-US"/>
              </a:p>
            </p:txBody>
          </p:sp>
          <p:sp>
            <p:nvSpPr>
              <p:cNvPr id="2" name="TextBox 1">
                <a:extLst>
                  <a:ext uri="{FF2B5EF4-FFF2-40B4-BE49-F238E27FC236}">
                    <a16:creationId xmlns:a16="http://schemas.microsoft.com/office/drawing/2014/main" id="{3F9104E4-8F21-3BCC-4906-B9BA293B9A5A}"/>
                  </a:ext>
                </a:extLst>
              </p:cNvPr>
              <p:cNvSpPr txBox="1"/>
              <p:nvPr/>
            </p:nvSpPr>
            <p:spPr>
              <a:xfrm>
                <a:off x="7636405" y="3496221"/>
                <a:ext cx="2347077"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Basheer Becerra</a:t>
                </a:r>
                <a:endParaRPr lang="en-US"/>
              </a:p>
              <a:p>
                <a:r>
                  <a:rPr lang="en-US" sz="1300">
                    <a:latin typeface="Bierstadt Regular"/>
                  </a:rPr>
                  <a:t>PhD Student (G3)</a:t>
                </a:r>
              </a:p>
              <a:p>
                <a:r>
                  <a:rPr lang="en-US" sz="1300">
                    <a:latin typeface="Bierstadt Regular"/>
                    <a:cs typeface="Arial"/>
                  </a:rPr>
                  <a:t>Harvard Medical School</a:t>
                </a:r>
              </a:p>
              <a:p>
                <a:r>
                  <a:rPr lang="en-US" sz="1300">
                    <a:latin typeface="Bierstadt Regular"/>
                    <a:cs typeface="Arial"/>
                  </a:rPr>
                  <a:t>Bioinformatics &amp; Integrative Genomics PhD Program</a:t>
                </a:r>
                <a:endParaRPr lang="en-US"/>
              </a:p>
            </p:txBody>
          </p:sp>
        </p:grpSp>
        <p:sp>
          <p:nvSpPr>
            <p:cNvPr id="3" name="TextBox 2">
              <a:extLst>
                <a:ext uri="{FF2B5EF4-FFF2-40B4-BE49-F238E27FC236}">
                  <a16:creationId xmlns:a16="http://schemas.microsoft.com/office/drawing/2014/main" id="{63C3B7EF-E744-737B-9B6F-46A0FA86BA2E}"/>
                </a:ext>
              </a:extLst>
            </p:cNvPr>
            <p:cNvSpPr txBox="1"/>
            <p:nvPr/>
          </p:nvSpPr>
          <p:spPr>
            <a:xfrm>
              <a:off x="10121435" y="3496221"/>
              <a:ext cx="2347077"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Jayoung Ryu</a:t>
              </a:r>
              <a:endParaRPr lang="en-US" sz="1400"/>
            </a:p>
            <a:p>
              <a:r>
                <a:rPr lang="en-US" sz="1300">
                  <a:latin typeface="Bierstadt Regular"/>
                </a:rPr>
                <a:t>PhD Student (G3)</a:t>
              </a:r>
            </a:p>
            <a:p>
              <a:r>
                <a:rPr lang="en-US" sz="1300">
                  <a:latin typeface="Bierstadt Regular"/>
                  <a:cs typeface="Arial"/>
                </a:rPr>
                <a:t>Harvard Medical School</a:t>
              </a:r>
            </a:p>
            <a:p>
              <a:r>
                <a:rPr lang="en-US" sz="1300">
                  <a:latin typeface="Bierstadt Regular"/>
                  <a:cs typeface="Arial"/>
                </a:rPr>
                <a:t>Bioinformatics &amp; Integrative Genomics PhD Program</a:t>
              </a:r>
              <a:endParaRPr lang="en-US" sz="1400"/>
            </a:p>
          </p:txBody>
        </p:sp>
      </p:grpSp>
      <p:pic>
        <p:nvPicPr>
          <p:cNvPr id="20" name="Picture 2" descr="Boston Skyline from East Boston — 617 IMAGES BOSTON">
            <a:extLst>
              <a:ext uri="{FF2B5EF4-FFF2-40B4-BE49-F238E27FC236}">
                <a16:creationId xmlns:a16="http://schemas.microsoft.com/office/drawing/2014/main" id="{42E95AF0-DBD9-610E-CC19-AC3768128A2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4800" b="62600" l="336" r="99720">
                        <a14:foregroundMark x1="12248" y1="42700" x2="12248" y2="42700"/>
                        <a14:foregroundMark x1="10067" y1="39500" x2="10067" y2="39500"/>
                        <a14:foregroundMark x1="7942" y1="47600" x2="7942" y2="47600"/>
                        <a14:foregroundMark x1="7159" y1="48300" x2="7159" y2="48300"/>
                        <a14:foregroundMark x1="1902" y1="50552" x2="5761" y2="55600"/>
                        <a14:foregroundMark x1="5761" y1="55600" x2="10123" y2="55600"/>
                        <a14:foregroundMark x1="10123" y1="55600" x2="11353" y2="48800"/>
                        <a14:foregroundMark x1="11353" y1="48800" x2="2139" y2="49763"/>
                        <a14:foregroundMark x1="16387" y1="32700" x2="16779" y2="25200"/>
                        <a14:foregroundMark x1="16779" y1="25200" x2="20694" y2="24800"/>
                        <a14:foregroundMark x1="20694" y1="24800" x2="21029" y2="27500"/>
                        <a14:foregroundMark x1="86465" y1="37900" x2="88214" y2="31009"/>
                        <a14:foregroundMark x1="89374" y1="31900" x2="93456" y2="32200"/>
                        <a14:foregroundMark x1="94155" y1="47380" x2="94239" y2="49200"/>
                        <a14:foregroundMark x1="93852" y1="40800" x2="94089" y2="45934"/>
                        <a14:foregroundMark x1="93456" y1="32200" x2="93598" y2="35277"/>
                        <a14:foregroundMark x1="94239" y1="49200" x2="97483" y2="45200"/>
                        <a14:foregroundMark x1="97483" y1="45200" x2="99944" y2="50700"/>
                        <a14:foregroundMark x1="99944" y1="50700" x2="99664" y2="57100"/>
                        <a14:foregroundMark x1="91611" y1="54800" x2="76846" y2="52900"/>
                        <a14:foregroundMark x1="68568" y1="43900" x2="53188" y2="43000"/>
                        <a14:foregroundMark x1="64094" y1="31600" x2="64597" y2="40400"/>
                        <a14:foregroundMark x1="66219" y1="30700" x2="65492" y2="37200"/>
                        <a14:foregroundMark x1="65157" y1="28000" x2="64877" y2="26900"/>
                        <a14:foregroundMark x1="64933" y1="27300" x2="62696" y2="27700"/>
                        <a14:foregroundMark x1="34676" y1="55700" x2="56376" y2="54500"/>
                        <a14:foregroundMark x1="56376" y1="54500" x2="82159" y2="56900"/>
                        <a14:foregroundMark x1="82159" y1="56900" x2="82383" y2="57900"/>
                        <a14:foregroundMark x1="52405" y1="57800" x2="37136" y2="59800"/>
                        <a14:foregroundMark x1="37136" y1="59800" x2="391" y2="57700"/>
                        <a14:foregroundMark x1="54083" y1="58100" x2="49888" y2="59400"/>
                        <a14:foregroundMark x1="49888" y1="59400" x2="66275" y2="58800"/>
                        <a14:foregroundMark x1="66275" y1="58800" x2="76734" y2="59300"/>
                        <a14:foregroundMark x1="76734" y1="59300" x2="83669" y2="58900"/>
                        <a14:foregroundMark x1="83669" y1="58900" x2="88702" y2="58900"/>
                        <a14:foregroundMark x1="88702" y1="58900" x2="93568" y2="58500"/>
                        <a14:foregroundMark x1="93568" y1="58500" x2="93792" y2="58500"/>
                        <a14:foregroundMark x1="3915" y1="58600" x2="4530" y2="59000"/>
                        <a14:foregroundMark x1="43177" y1="58900" x2="63591" y2="58100"/>
                        <a14:foregroundMark x1="63591" y1="58100" x2="90045" y2="59700"/>
                        <a14:foregroundMark x1="90045" y1="59700" x2="96309" y2="59500"/>
                        <a14:foregroundMark x1="96309" y1="59500" x2="4474" y2="59100"/>
                        <a14:foregroundMark x1="4474" y1="59100" x2="7438" y2="61500"/>
                        <a14:foregroundMark x1="41387" y1="61100" x2="71924" y2="62600"/>
                        <a14:foregroundMark x1="22651" y1="61400" x2="7550" y2="62400"/>
                        <a14:backgroundMark x1="88702" y1="26500" x2="89374" y2="28800"/>
                        <a14:backgroundMark x1="88814" y1="29100" x2="88702" y2="30500"/>
                        <a14:backgroundMark x1="88535" y1="29200" x2="88199" y2="31000"/>
                        <a14:backgroundMark x1="90324" y1="28200" x2="89374" y2="29800"/>
                        <a14:backgroundMark x1="93960" y1="35300" x2="93848" y2="40800"/>
                        <a14:backgroundMark x1="95134" y1="46200" x2="95022" y2="47600"/>
                        <a14:backgroundMark x1="16163" y1="27900" x2="15996" y2="32300"/>
                        <a14:backgroundMark x1="1230" y1="48300" x2="839" y2="49600"/>
                      </a14:backgroundRemoval>
                    </a14:imgEffect>
                  </a14:imgLayer>
                </a14:imgProps>
              </a:ext>
              <a:ext uri="{28A0092B-C50C-407E-A947-70E740481C1C}">
                <a14:useLocalDpi xmlns:a14="http://schemas.microsoft.com/office/drawing/2010/main" val="0"/>
              </a:ext>
            </a:extLst>
          </a:blip>
          <a:srcRect t="23173" b="36622"/>
          <a:stretch/>
        </p:blipFill>
        <p:spPr bwMode="auto">
          <a:xfrm>
            <a:off x="7577" y="4836695"/>
            <a:ext cx="12192000" cy="2021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ogo&#10;&#10;Description automatically generated">
            <a:extLst>
              <a:ext uri="{FF2B5EF4-FFF2-40B4-BE49-F238E27FC236}">
                <a16:creationId xmlns:a16="http://schemas.microsoft.com/office/drawing/2014/main" id="{CB98190E-0520-6060-0720-029D30A602F1}"/>
              </a:ext>
            </a:extLst>
          </p:cNvPr>
          <p:cNvPicPr>
            <a:picLocks noChangeAspect="1"/>
          </p:cNvPicPr>
          <p:nvPr/>
        </p:nvPicPr>
        <p:blipFill>
          <a:blip r:embed="rId10"/>
          <a:stretch>
            <a:fillRect/>
          </a:stretch>
        </p:blipFill>
        <p:spPr>
          <a:xfrm>
            <a:off x="228179" y="91356"/>
            <a:ext cx="545611" cy="558241"/>
          </a:xfrm>
          <a:prstGeom prst="rect">
            <a:avLst/>
          </a:prstGeom>
        </p:spPr>
      </p:pic>
      <p:sp>
        <p:nvSpPr>
          <p:cNvPr id="7" name="TextBox 6">
            <a:extLst>
              <a:ext uri="{FF2B5EF4-FFF2-40B4-BE49-F238E27FC236}">
                <a16:creationId xmlns:a16="http://schemas.microsoft.com/office/drawing/2014/main" id="{A81A3AFC-994A-E6C3-DFCC-B6A5CA449691}"/>
              </a:ext>
            </a:extLst>
          </p:cNvPr>
          <p:cNvSpPr txBox="1"/>
          <p:nvPr/>
        </p:nvSpPr>
        <p:spPr>
          <a:xfrm>
            <a:off x="687420" y="245107"/>
            <a:ext cx="1797101"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Bierstadt Regular"/>
                <a:cs typeface="Arial"/>
              </a:rPr>
              <a:t>@lucapinello</a:t>
            </a:r>
            <a:endParaRPr lang="en-US"/>
          </a:p>
        </p:txBody>
      </p:sp>
    </p:spTree>
    <p:extLst>
      <p:ext uri="{BB962C8B-B14F-4D97-AF65-F5344CB8AC3E}">
        <p14:creationId xmlns:p14="http://schemas.microsoft.com/office/powerpoint/2010/main" val="1804628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6" name="Slide Number Placeholder 5">
            <a:extLst>
              <a:ext uri="{FF2B5EF4-FFF2-40B4-BE49-F238E27FC236}">
                <a16:creationId xmlns:a16="http://schemas.microsoft.com/office/drawing/2014/main" id="{C08F087D-22CE-4E60-8D4E-AC0E5BA4E002}"/>
              </a:ext>
            </a:extLst>
          </p:cNvPr>
          <p:cNvSpPr>
            <a:spLocks noGrp="1"/>
          </p:cNvSpPr>
          <p:nvPr>
            <p:ph type="sldNum" sz="quarter" idx="12"/>
          </p:nvPr>
        </p:nvSpPr>
        <p:spPr/>
        <p:txBody>
          <a:bodyPr/>
          <a:lstStyle/>
          <a:p>
            <a:fld id="{371B65F6-4172-4674-96A7-FF623C1658F6}" type="slidenum">
              <a:rPr lang="en-US" smtClean="0"/>
              <a:t>20</a:t>
            </a:fld>
            <a:endParaRPr lang="en-US"/>
          </a:p>
        </p:txBody>
      </p:sp>
      <p:pic>
        <p:nvPicPr>
          <p:cNvPr id="3" name="Image" descr="Image">
            <a:extLst>
              <a:ext uri="{FF2B5EF4-FFF2-40B4-BE49-F238E27FC236}">
                <a16:creationId xmlns:a16="http://schemas.microsoft.com/office/drawing/2014/main" id="{DB2A0D34-C2EC-8D94-871F-C6451B87F738}"/>
              </a:ext>
            </a:extLst>
          </p:cNvPr>
          <p:cNvPicPr>
            <a:picLocks noChangeAspect="1"/>
          </p:cNvPicPr>
          <p:nvPr/>
        </p:nvPicPr>
        <p:blipFill>
          <a:blip r:embed="rId3"/>
          <a:srcRect l="587" r="1144" b="94709"/>
          <a:stretch>
            <a:fillRect/>
          </a:stretch>
        </p:blipFill>
        <p:spPr>
          <a:xfrm>
            <a:off x="609646" y="1031210"/>
            <a:ext cx="11123771" cy="357603"/>
          </a:xfrm>
          <a:prstGeom prst="rect">
            <a:avLst/>
          </a:prstGeom>
          <a:ln w="12700">
            <a:miter lim="400000"/>
          </a:ln>
        </p:spPr>
      </p:pic>
      <p:pic>
        <p:nvPicPr>
          <p:cNvPr id="4" name="Image" descr="Image">
            <a:extLst>
              <a:ext uri="{FF2B5EF4-FFF2-40B4-BE49-F238E27FC236}">
                <a16:creationId xmlns:a16="http://schemas.microsoft.com/office/drawing/2014/main" id="{EA0F5021-B902-93B1-4AFF-9C08C434FF90}"/>
              </a:ext>
            </a:extLst>
          </p:cNvPr>
          <p:cNvPicPr>
            <a:picLocks noChangeAspect="1"/>
          </p:cNvPicPr>
          <p:nvPr/>
        </p:nvPicPr>
        <p:blipFill>
          <a:blip r:embed="rId3"/>
          <a:srcRect l="587" t="23463" r="587" b="57766"/>
          <a:stretch>
            <a:fillRect/>
          </a:stretch>
        </p:blipFill>
        <p:spPr>
          <a:xfrm>
            <a:off x="609600" y="1276111"/>
            <a:ext cx="11186901" cy="1268703"/>
          </a:xfrm>
          <a:prstGeom prst="rect">
            <a:avLst/>
          </a:prstGeom>
          <a:ln w="12700">
            <a:miter lim="400000"/>
          </a:ln>
        </p:spPr>
      </p:pic>
    </p:spTree>
    <p:extLst>
      <p:ext uri="{BB962C8B-B14F-4D97-AF65-F5344CB8AC3E}">
        <p14:creationId xmlns:p14="http://schemas.microsoft.com/office/powerpoint/2010/main" val="77183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6" name="Slide Number Placeholder 5">
            <a:extLst>
              <a:ext uri="{FF2B5EF4-FFF2-40B4-BE49-F238E27FC236}">
                <a16:creationId xmlns:a16="http://schemas.microsoft.com/office/drawing/2014/main" id="{C08F087D-22CE-4E60-8D4E-AC0E5BA4E002}"/>
              </a:ext>
            </a:extLst>
          </p:cNvPr>
          <p:cNvSpPr>
            <a:spLocks noGrp="1"/>
          </p:cNvSpPr>
          <p:nvPr>
            <p:ph type="sldNum" sz="quarter" idx="12"/>
          </p:nvPr>
        </p:nvSpPr>
        <p:spPr/>
        <p:txBody>
          <a:bodyPr/>
          <a:lstStyle/>
          <a:p>
            <a:fld id="{371B65F6-4172-4674-96A7-FF623C1658F6}" type="slidenum">
              <a:rPr lang="en-US" smtClean="0"/>
              <a:t>21</a:t>
            </a:fld>
            <a:endParaRPr lang="en-US"/>
          </a:p>
        </p:txBody>
      </p:sp>
      <p:pic>
        <p:nvPicPr>
          <p:cNvPr id="3" name="Image" descr="Image">
            <a:extLst>
              <a:ext uri="{FF2B5EF4-FFF2-40B4-BE49-F238E27FC236}">
                <a16:creationId xmlns:a16="http://schemas.microsoft.com/office/drawing/2014/main" id="{DB2A0D34-C2EC-8D94-871F-C6451B87F738}"/>
              </a:ext>
            </a:extLst>
          </p:cNvPr>
          <p:cNvPicPr>
            <a:picLocks noChangeAspect="1"/>
          </p:cNvPicPr>
          <p:nvPr/>
        </p:nvPicPr>
        <p:blipFill>
          <a:blip r:embed="rId3"/>
          <a:srcRect l="587" r="1144" b="94709"/>
          <a:stretch>
            <a:fillRect/>
          </a:stretch>
        </p:blipFill>
        <p:spPr>
          <a:xfrm>
            <a:off x="609646" y="1031210"/>
            <a:ext cx="11123771" cy="357603"/>
          </a:xfrm>
          <a:prstGeom prst="rect">
            <a:avLst/>
          </a:prstGeom>
          <a:ln w="12700">
            <a:miter lim="400000"/>
          </a:ln>
        </p:spPr>
      </p:pic>
      <p:pic>
        <p:nvPicPr>
          <p:cNvPr id="4" name="Image" descr="Image">
            <a:extLst>
              <a:ext uri="{FF2B5EF4-FFF2-40B4-BE49-F238E27FC236}">
                <a16:creationId xmlns:a16="http://schemas.microsoft.com/office/drawing/2014/main" id="{EA0F5021-B902-93B1-4AFF-9C08C434FF90}"/>
              </a:ext>
            </a:extLst>
          </p:cNvPr>
          <p:cNvPicPr>
            <a:picLocks noChangeAspect="1"/>
          </p:cNvPicPr>
          <p:nvPr/>
        </p:nvPicPr>
        <p:blipFill>
          <a:blip r:embed="rId3"/>
          <a:srcRect l="587" t="23463" r="587" b="57766"/>
          <a:stretch>
            <a:fillRect/>
          </a:stretch>
        </p:blipFill>
        <p:spPr>
          <a:xfrm>
            <a:off x="609600" y="1276111"/>
            <a:ext cx="11186901" cy="1268703"/>
          </a:xfrm>
          <a:prstGeom prst="rect">
            <a:avLst/>
          </a:prstGeom>
          <a:ln w="12700">
            <a:miter lim="400000"/>
          </a:ln>
        </p:spPr>
      </p:pic>
      <p:sp>
        <p:nvSpPr>
          <p:cNvPr id="5" name="Rectangle">
            <a:extLst>
              <a:ext uri="{FF2B5EF4-FFF2-40B4-BE49-F238E27FC236}">
                <a16:creationId xmlns:a16="http://schemas.microsoft.com/office/drawing/2014/main" id="{729F0768-4380-FE6F-685E-7A27E36EB5A2}"/>
              </a:ext>
            </a:extLst>
          </p:cNvPr>
          <p:cNvSpPr/>
          <p:nvPr/>
        </p:nvSpPr>
        <p:spPr>
          <a:xfrm>
            <a:off x="526430" y="1305132"/>
            <a:ext cx="2463086" cy="802934"/>
          </a:xfrm>
          <a:prstGeom prst="rect">
            <a:avLst/>
          </a:prstGeom>
          <a:ln w="76200">
            <a:solidFill>
              <a:srgbClr val="B51A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2489831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3" name="Slide Number Placeholder 2">
            <a:extLst>
              <a:ext uri="{FF2B5EF4-FFF2-40B4-BE49-F238E27FC236}">
                <a16:creationId xmlns:a16="http://schemas.microsoft.com/office/drawing/2014/main" id="{36980DE5-C04A-44D7-91ED-426646589AA0}"/>
              </a:ext>
            </a:extLst>
          </p:cNvPr>
          <p:cNvSpPr>
            <a:spLocks noGrp="1"/>
          </p:cNvSpPr>
          <p:nvPr>
            <p:ph type="sldNum" sz="quarter" idx="12"/>
          </p:nvPr>
        </p:nvSpPr>
        <p:spPr/>
        <p:txBody>
          <a:bodyPr/>
          <a:lstStyle/>
          <a:p>
            <a:fld id="{371B65F6-4172-4674-96A7-FF623C1658F6}" type="slidenum">
              <a:rPr lang="en-US" smtClean="0"/>
              <a:t>22</a:t>
            </a:fld>
            <a:endParaRPr lang="en-US"/>
          </a:p>
        </p:txBody>
      </p:sp>
      <p:grpSp>
        <p:nvGrpSpPr>
          <p:cNvPr id="8" name="Group 7">
            <a:extLst>
              <a:ext uri="{FF2B5EF4-FFF2-40B4-BE49-F238E27FC236}">
                <a16:creationId xmlns:a16="http://schemas.microsoft.com/office/drawing/2014/main" id="{BE0FB6EC-48B5-5C2C-6C2B-8019AE37A4A3}"/>
              </a:ext>
            </a:extLst>
          </p:cNvPr>
          <p:cNvGrpSpPr/>
          <p:nvPr/>
        </p:nvGrpSpPr>
        <p:grpSpPr>
          <a:xfrm>
            <a:off x="529303" y="1153695"/>
            <a:ext cx="5490496" cy="5338121"/>
            <a:chOff x="529303" y="1153695"/>
            <a:chExt cx="5490496" cy="5338121"/>
          </a:xfrm>
        </p:grpSpPr>
        <p:pic>
          <p:nvPicPr>
            <p:cNvPr id="6" name="Picture 6" descr="Logo, company name&#10;&#10;Description automatically generated">
              <a:extLst>
                <a:ext uri="{FF2B5EF4-FFF2-40B4-BE49-F238E27FC236}">
                  <a16:creationId xmlns:a16="http://schemas.microsoft.com/office/drawing/2014/main" id="{A60954A9-5591-B247-C0B7-37573A63743D}"/>
                </a:ext>
              </a:extLst>
            </p:cNvPr>
            <p:cNvPicPr>
              <a:picLocks noChangeAspect="1"/>
            </p:cNvPicPr>
            <p:nvPr/>
          </p:nvPicPr>
          <p:blipFill rotWithShape="1">
            <a:blip r:embed="rId3"/>
            <a:srcRect t="1826" r="68734" b="60759"/>
            <a:stretch/>
          </p:blipFill>
          <p:spPr>
            <a:xfrm>
              <a:off x="529303" y="1286823"/>
              <a:ext cx="5325304" cy="5204993"/>
            </a:xfrm>
            <a:prstGeom prst="rect">
              <a:avLst/>
            </a:prstGeom>
          </p:spPr>
        </p:pic>
        <p:sp>
          <p:nvSpPr>
            <p:cNvPr id="7" name="Rectangle 6">
              <a:extLst>
                <a:ext uri="{FF2B5EF4-FFF2-40B4-BE49-F238E27FC236}">
                  <a16:creationId xmlns:a16="http://schemas.microsoft.com/office/drawing/2014/main" id="{8BB7CECF-F91E-A642-8200-DC18F0A50456}"/>
                </a:ext>
              </a:extLst>
            </p:cNvPr>
            <p:cNvSpPr/>
            <p:nvPr/>
          </p:nvSpPr>
          <p:spPr>
            <a:xfrm>
              <a:off x="4809958" y="1153695"/>
              <a:ext cx="1209841" cy="249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830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3" name="Slide Number Placeholder 2">
            <a:extLst>
              <a:ext uri="{FF2B5EF4-FFF2-40B4-BE49-F238E27FC236}">
                <a16:creationId xmlns:a16="http://schemas.microsoft.com/office/drawing/2014/main" id="{36980DE5-C04A-44D7-91ED-426646589AA0}"/>
              </a:ext>
            </a:extLst>
          </p:cNvPr>
          <p:cNvSpPr>
            <a:spLocks noGrp="1"/>
          </p:cNvSpPr>
          <p:nvPr>
            <p:ph type="sldNum" sz="quarter" idx="12"/>
          </p:nvPr>
        </p:nvSpPr>
        <p:spPr/>
        <p:txBody>
          <a:bodyPr/>
          <a:lstStyle/>
          <a:p>
            <a:fld id="{371B65F6-4172-4674-96A7-FF623C1658F6}" type="slidenum">
              <a:rPr lang="en-US" smtClean="0"/>
              <a:t>23</a:t>
            </a:fld>
            <a:endParaRPr lang="en-US"/>
          </a:p>
        </p:txBody>
      </p:sp>
      <p:grpSp>
        <p:nvGrpSpPr>
          <p:cNvPr id="8" name="Group 7">
            <a:extLst>
              <a:ext uri="{FF2B5EF4-FFF2-40B4-BE49-F238E27FC236}">
                <a16:creationId xmlns:a16="http://schemas.microsoft.com/office/drawing/2014/main" id="{BE0FB6EC-48B5-5C2C-6C2B-8019AE37A4A3}"/>
              </a:ext>
            </a:extLst>
          </p:cNvPr>
          <p:cNvGrpSpPr/>
          <p:nvPr/>
        </p:nvGrpSpPr>
        <p:grpSpPr>
          <a:xfrm>
            <a:off x="529303" y="1153695"/>
            <a:ext cx="5490496" cy="5338121"/>
            <a:chOff x="529303" y="1153695"/>
            <a:chExt cx="5490496" cy="5338121"/>
          </a:xfrm>
        </p:grpSpPr>
        <p:pic>
          <p:nvPicPr>
            <p:cNvPr id="6" name="Picture 6" descr="Logo, company name&#10;&#10;Description automatically generated">
              <a:extLst>
                <a:ext uri="{FF2B5EF4-FFF2-40B4-BE49-F238E27FC236}">
                  <a16:creationId xmlns:a16="http://schemas.microsoft.com/office/drawing/2014/main" id="{A60954A9-5591-B247-C0B7-37573A63743D}"/>
                </a:ext>
              </a:extLst>
            </p:cNvPr>
            <p:cNvPicPr>
              <a:picLocks noChangeAspect="1"/>
            </p:cNvPicPr>
            <p:nvPr/>
          </p:nvPicPr>
          <p:blipFill rotWithShape="1">
            <a:blip r:embed="rId3"/>
            <a:srcRect t="1826" r="68734" b="60759"/>
            <a:stretch/>
          </p:blipFill>
          <p:spPr>
            <a:xfrm>
              <a:off x="529303" y="1286823"/>
              <a:ext cx="5325304" cy="5204993"/>
            </a:xfrm>
            <a:prstGeom prst="rect">
              <a:avLst/>
            </a:prstGeom>
          </p:spPr>
        </p:pic>
        <p:sp>
          <p:nvSpPr>
            <p:cNvPr id="7" name="Rectangle 6">
              <a:extLst>
                <a:ext uri="{FF2B5EF4-FFF2-40B4-BE49-F238E27FC236}">
                  <a16:creationId xmlns:a16="http://schemas.microsoft.com/office/drawing/2014/main" id="{8BB7CECF-F91E-A642-8200-DC18F0A50456}"/>
                </a:ext>
              </a:extLst>
            </p:cNvPr>
            <p:cNvSpPr/>
            <p:nvPr/>
          </p:nvSpPr>
          <p:spPr>
            <a:xfrm>
              <a:off x="4809958" y="1153695"/>
              <a:ext cx="1209841" cy="249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a:extLst>
              <a:ext uri="{FF2B5EF4-FFF2-40B4-BE49-F238E27FC236}">
                <a16:creationId xmlns:a16="http://schemas.microsoft.com/office/drawing/2014/main" id="{1F6D4A0B-1002-E893-AA20-3B097FA5F69E}"/>
              </a:ext>
            </a:extLst>
          </p:cNvPr>
          <p:cNvSpPr/>
          <p:nvPr/>
        </p:nvSpPr>
        <p:spPr>
          <a:xfrm flipH="1">
            <a:off x="2297839" y="2191740"/>
            <a:ext cx="654746" cy="347340"/>
          </a:xfrm>
          <a:prstGeom prst="rect">
            <a:avLst/>
          </a:prstGeom>
          <a:ln w="76200">
            <a:solidFill>
              <a:srgbClr val="B51A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Short DNA sequence required for a Cas nuclease to cut; in bacteria, used to prevent auto-cleavage of the CRISPR region">
            <a:extLst>
              <a:ext uri="{FF2B5EF4-FFF2-40B4-BE49-F238E27FC236}">
                <a16:creationId xmlns:a16="http://schemas.microsoft.com/office/drawing/2014/main" id="{693B0355-DA02-CFB3-A31F-619450205B64}"/>
              </a:ext>
            </a:extLst>
          </p:cNvPr>
          <p:cNvSpPr/>
          <p:nvPr/>
        </p:nvSpPr>
        <p:spPr>
          <a:xfrm>
            <a:off x="3191130" y="1341444"/>
            <a:ext cx="2740975" cy="13022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sz="1400" b="1">
                <a:solidFill>
                  <a:schemeClr val="tx1"/>
                </a:solidFill>
              </a:rPr>
              <a:t>Short DNA sequence required for a Cas nuclease to cut; in bacteria, used to prevent auto-cleavage of the CRISPR region</a:t>
            </a:r>
          </a:p>
        </p:txBody>
      </p:sp>
    </p:spTree>
    <p:extLst>
      <p:ext uri="{BB962C8B-B14F-4D97-AF65-F5344CB8AC3E}">
        <p14:creationId xmlns:p14="http://schemas.microsoft.com/office/powerpoint/2010/main" val="222205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3" name="Slide Number Placeholder 2">
            <a:extLst>
              <a:ext uri="{FF2B5EF4-FFF2-40B4-BE49-F238E27FC236}">
                <a16:creationId xmlns:a16="http://schemas.microsoft.com/office/drawing/2014/main" id="{36980DE5-C04A-44D7-91ED-426646589AA0}"/>
              </a:ext>
            </a:extLst>
          </p:cNvPr>
          <p:cNvSpPr>
            <a:spLocks noGrp="1"/>
          </p:cNvSpPr>
          <p:nvPr>
            <p:ph type="sldNum" sz="quarter" idx="12"/>
          </p:nvPr>
        </p:nvSpPr>
        <p:spPr/>
        <p:txBody>
          <a:bodyPr/>
          <a:lstStyle/>
          <a:p>
            <a:fld id="{371B65F6-4172-4674-96A7-FF623C1658F6}" type="slidenum">
              <a:rPr lang="en-US" smtClean="0"/>
              <a:t>24</a:t>
            </a:fld>
            <a:endParaRPr lang="en-US"/>
          </a:p>
        </p:txBody>
      </p:sp>
      <p:grpSp>
        <p:nvGrpSpPr>
          <p:cNvPr id="8" name="Group 7">
            <a:extLst>
              <a:ext uri="{FF2B5EF4-FFF2-40B4-BE49-F238E27FC236}">
                <a16:creationId xmlns:a16="http://schemas.microsoft.com/office/drawing/2014/main" id="{BE0FB6EC-48B5-5C2C-6C2B-8019AE37A4A3}"/>
              </a:ext>
            </a:extLst>
          </p:cNvPr>
          <p:cNvGrpSpPr/>
          <p:nvPr/>
        </p:nvGrpSpPr>
        <p:grpSpPr>
          <a:xfrm>
            <a:off x="529303" y="1153695"/>
            <a:ext cx="5490496" cy="5338121"/>
            <a:chOff x="529303" y="1153695"/>
            <a:chExt cx="5490496" cy="5338121"/>
          </a:xfrm>
        </p:grpSpPr>
        <p:pic>
          <p:nvPicPr>
            <p:cNvPr id="6" name="Picture 6" descr="Logo, company name&#10;&#10;Description automatically generated">
              <a:extLst>
                <a:ext uri="{FF2B5EF4-FFF2-40B4-BE49-F238E27FC236}">
                  <a16:creationId xmlns:a16="http://schemas.microsoft.com/office/drawing/2014/main" id="{A60954A9-5591-B247-C0B7-37573A63743D}"/>
                </a:ext>
              </a:extLst>
            </p:cNvPr>
            <p:cNvPicPr>
              <a:picLocks noChangeAspect="1"/>
            </p:cNvPicPr>
            <p:nvPr/>
          </p:nvPicPr>
          <p:blipFill rotWithShape="1">
            <a:blip r:embed="rId3"/>
            <a:srcRect t="1826" r="68734" b="60759"/>
            <a:stretch/>
          </p:blipFill>
          <p:spPr>
            <a:xfrm>
              <a:off x="529303" y="1286823"/>
              <a:ext cx="5325304" cy="5204993"/>
            </a:xfrm>
            <a:prstGeom prst="rect">
              <a:avLst/>
            </a:prstGeom>
          </p:spPr>
        </p:pic>
        <p:sp>
          <p:nvSpPr>
            <p:cNvPr id="7" name="Rectangle 6">
              <a:extLst>
                <a:ext uri="{FF2B5EF4-FFF2-40B4-BE49-F238E27FC236}">
                  <a16:creationId xmlns:a16="http://schemas.microsoft.com/office/drawing/2014/main" id="{8BB7CECF-F91E-A642-8200-DC18F0A50456}"/>
                </a:ext>
              </a:extLst>
            </p:cNvPr>
            <p:cNvSpPr/>
            <p:nvPr/>
          </p:nvSpPr>
          <p:spPr>
            <a:xfrm>
              <a:off x="4809958" y="1153695"/>
              <a:ext cx="1209841" cy="249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a:extLst>
              <a:ext uri="{FF2B5EF4-FFF2-40B4-BE49-F238E27FC236}">
                <a16:creationId xmlns:a16="http://schemas.microsoft.com/office/drawing/2014/main" id="{1F6D4A0B-1002-E893-AA20-3B097FA5F69E}"/>
              </a:ext>
            </a:extLst>
          </p:cNvPr>
          <p:cNvSpPr/>
          <p:nvPr/>
        </p:nvSpPr>
        <p:spPr>
          <a:xfrm flipH="1">
            <a:off x="2297839" y="2191740"/>
            <a:ext cx="654746" cy="347340"/>
          </a:xfrm>
          <a:prstGeom prst="rect">
            <a:avLst/>
          </a:prstGeom>
          <a:ln w="76200">
            <a:solidFill>
              <a:srgbClr val="B51A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Short DNA sequence required for a Cas nuclease to cut; in bacteria, used to prevent auto-cleavage of the CRISPR region">
            <a:extLst>
              <a:ext uri="{FF2B5EF4-FFF2-40B4-BE49-F238E27FC236}">
                <a16:creationId xmlns:a16="http://schemas.microsoft.com/office/drawing/2014/main" id="{693B0355-DA02-CFB3-A31F-619450205B64}"/>
              </a:ext>
            </a:extLst>
          </p:cNvPr>
          <p:cNvSpPr/>
          <p:nvPr/>
        </p:nvSpPr>
        <p:spPr>
          <a:xfrm>
            <a:off x="3191130" y="1341444"/>
            <a:ext cx="2740975" cy="1302230"/>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sz="1400" b="1">
                <a:solidFill>
                  <a:schemeClr val="tx1"/>
                </a:solidFill>
              </a:rPr>
              <a:t>Short DNA sequence required for a Cas nuclease to cut; in bacteria, used to prevent auto-cleavage of the CRISPR region</a:t>
            </a:r>
          </a:p>
        </p:txBody>
      </p:sp>
      <p:sp>
        <p:nvSpPr>
          <p:cNvPr id="5" name="Line">
            <a:extLst>
              <a:ext uri="{FF2B5EF4-FFF2-40B4-BE49-F238E27FC236}">
                <a16:creationId xmlns:a16="http://schemas.microsoft.com/office/drawing/2014/main" id="{4480FAFD-9631-8216-4F03-A52DA9AC432C}"/>
              </a:ext>
            </a:extLst>
          </p:cNvPr>
          <p:cNvSpPr/>
          <p:nvPr/>
        </p:nvSpPr>
        <p:spPr>
          <a:xfrm flipV="1">
            <a:off x="5993564" y="4396950"/>
            <a:ext cx="0" cy="1494899"/>
          </a:xfrm>
          <a:prstGeom prst="line">
            <a:avLst/>
          </a:prstGeom>
          <a:ln w="63500">
            <a:solidFill>
              <a:srgbClr val="0000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sp>
        <p:nvSpPr>
          <p:cNvPr id="10" name="Line">
            <a:extLst>
              <a:ext uri="{FF2B5EF4-FFF2-40B4-BE49-F238E27FC236}">
                <a16:creationId xmlns:a16="http://schemas.microsoft.com/office/drawing/2014/main" id="{233B9483-3932-1EA3-BE24-48D3B43AA03F}"/>
              </a:ext>
            </a:extLst>
          </p:cNvPr>
          <p:cNvSpPr/>
          <p:nvPr/>
        </p:nvSpPr>
        <p:spPr>
          <a:xfrm>
            <a:off x="5372953" y="4396944"/>
            <a:ext cx="645294" cy="0"/>
          </a:xfrm>
          <a:prstGeom prst="line">
            <a:avLst/>
          </a:prstGeom>
          <a:ln w="63500">
            <a:solidFill>
              <a:srgbClr val="0000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sp>
        <p:nvSpPr>
          <p:cNvPr id="12" name="Line">
            <a:extLst>
              <a:ext uri="{FF2B5EF4-FFF2-40B4-BE49-F238E27FC236}">
                <a16:creationId xmlns:a16="http://schemas.microsoft.com/office/drawing/2014/main" id="{FD876295-3684-3BEC-6A0E-B5EF92D37F2A}"/>
              </a:ext>
            </a:extLst>
          </p:cNvPr>
          <p:cNvSpPr/>
          <p:nvPr/>
        </p:nvSpPr>
        <p:spPr>
          <a:xfrm>
            <a:off x="5416024" y="5862351"/>
            <a:ext cx="601423" cy="0"/>
          </a:xfrm>
          <a:prstGeom prst="line">
            <a:avLst/>
          </a:prstGeom>
          <a:ln w="63500">
            <a:solidFill>
              <a:srgbClr val="0000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sp>
        <p:nvSpPr>
          <p:cNvPr id="16" name="Line">
            <a:extLst>
              <a:ext uri="{FF2B5EF4-FFF2-40B4-BE49-F238E27FC236}">
                <a16:creationId xmlns:a16="http://schemas.microsoft.com/office/drawing/2014/main" id="{36793471-295A-3173-95FA-9447048C05F3}"/>
              </a:ext>
            </a:extLst>
          </p:cNvPr>
          <p:cNvSpPr/>
          <p:nvPr/>
        </p:nvSpPr>
        <p:spPr>
          <a:xfrm flipV="1">
            <a:off x="6017447" y="4234870"/>
            <a:ext cx="475099" cy="161218"/>
          </a:xfrm>
          <a:prstGeom prst="line">
            <a:avLst/>
          </a:prstGeom>
          <a:ln w="63500">
            <a:solidFill>
              <a:srgbClr val="000000"/>
            </a:solidFill>
            <a:miter lim="400000"/>
            <a:tailEnd type="triangle"/>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pic>
        <p:nvPicPr>
          <p:cNvPr id="18" name="CRISPR-Cas9-for-DSBs-and-repair-either-by-NHEJ-or-HDR.jpg">
            <a:extLst>
              <a:ext uri="{FF2B5EF4-FFF2-40B4-BE49-F238E27FC236}">
                <a16:creationId xmlns:a16="http://schemas.microsoft.com/office/drawing/2014/main" id="{41D3D746-9858-9A07-3B68-C3F35A433C35}"/>
              </a:ext>
            </a:extLst>
          </p:cNvPr>
          <p:cNvPicPr>
            <a:picLocks noChangeAspect="1"/>
          </p:cNvPicPr>
          <p:nvPr/>
        </p:nvPicPr>
        <p:blipFill>
          <a:blip r:embed="rId4"/>
          <a:stretch>
            <a:fillRect/>
          </a:stretch>
        </p:blipFill>
        <p:spPr>
          <a:xfrm>
            <a:off x="6259896" y="1090582"/>
            <a:ext cx="5635989" cy="3147483"/>
          </a:xfrm>
          <a:prstGeom prst="rect">
            <a:avLst/>
          </a:prstGeom>
          <a:ln w="12700">
            <a:miter lim="400000"/>
          </a:ln>
        </p:spPr>
      </p:pic>
      <p:sp>
        <p:nvSpPr>
          <p:cNvPr id="20" name="Rectangle">
            <a:extLst>
              <a:ext uri="{FF2B5EF4-FFF2-40B4-BE49-F238E27FC236}">
                <a16:creationId xmlns:a16="http://schemas.microsoft.com/office/drawing/2014/main" id="{D52E988A-1F2E-E1DF-CACD-DBEF90A818C8}"/>
              </a:ext>
            </a:extLst>
          </p:cNvPr>
          <p:cNvSpPr/>
          <p:nvPr/>
        </p:nvSpPr>
        <p:spPr>
          <a:xfrm>
            <a:off x="6693978" y="2543057"/>
            <a:ext cx="1224006" cy="400559"/>
          </a:xfrm>
          <a:prstGeom prst="rect">
            <a:avLst/>
          </a:prstGeom>
          <a:ln w="76200">
            <a:solidFill>
              <a:srgbClr val="B51A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 name="“Classic” CRISPR perturbation used to knock-out a gene">
            <a:extLst>
              <a:ext uri="{FF2B5EF4-FFF2-40B4-BE49-F238E27FC236}">
                <a16:creationId xmlns:a16="http://schemas.microsoft.com/office/drawing/2014/main" id="{64B82FA6-91A4-26FC-ABED-E82A65AE6E13}"/>
              </a:ext>
            </a:extLst>
          </p:cNvPr>
          <p:cNvSpPr/>
          <p:nvPr/>
        </p:nvSpPr>
        <p:spPr>
          <a:xfrm>
            <a:off x="9866761" y="4234870"/>
            <a:ext cx="1976288" cy="8293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a:solidFill>
                  <a:schemeClr val="tx1"/>
                </a:solidFill>
              </a:rPr>
              <a:t>Relatively low editing efficiency </a:t>
            </a:r>
            <a:endParaRPr sz="1600" b="1">
              <a:solidFill>
                <a:schemeClr val="tx1"/>
              </a:solidFill>
            </a:endParaRPr>
          </a:p>
        </p:txBody>
      </p:sp>
    </p:spTree>
    <p:extLst>
      <p:ext uri="{BB962C8B-B14F-4D97-AF65-F5344CB8AC3E}">
        <p14:creationId xmlns:p14="http://schemas.microsoft.com/office/powerpoint/2010/main" val="395848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3" name="Slide Number Placeholder 2">
            <a:extLst>
              <a:ext uri="{FF2B5EF4-FFF2-40B4-BE49-F238E27FC236}">
                <a16:creationId xmlns:a16="http://schemas.microsoft.com/office/drawing/2014/main" id="{9EAC9686-91B7-4DF5-A098-FBD6F1D9B66A}"/>
              </a:ext>
            </a:extLst>
          </p:cNvPr>
          <p:cNvSpPr>
            <a:spLocks noGrp="1"/>
          </p:cNvSpPr>
          <p:nvPr>
            <p:ph type="sldNum" sz="quarter" idx="12"/>
          </p:nvPr>
        </p:nvSpPr>
        <p:spPr/>
        <p:txBody>
          <a:bodyPr/>
          <a:lstStyle/>
          <a:p>
            <a:fld id="{371B65F6-4172-4674-96A7-FF623C1658F6}" type="slidenum">
              <a:rPr lang="en-US" smtClean="0"/>
              <a:t>25</a:t>
            </a:fld>
            <a:endParaRPr lang="en-US"/>
          </a:p>
        </p:txBody>
      </p:sp>
      <p:sp>
        <p:nvSpPr>
          <p:cNvPr id="13" name="Allow targeted control of gene expression by using a dead Cas9 (dCas9) that does not have nuclease activity complexed with either transcriptional repressors (CRISPRi) or transcriptional activators (CRISPRa)">
            <a:extLst>
              <a:ext uri="{FF2B5EF4-FFF2-40B4-BE49-F238E27FC236}">
                <a16:creationId xmlns:a16="http://schemas.microsoft.com/office/drawing/2014/main" id="{E14215E2-7F9A-ABF7-F887-36054EF5DDF7}"/>
              </a:ext>
            </a:extLst>
          </p:cNvPr>
          <p:cNvSpPr/>
          <p:nvPr/>
        </p:nvSpPr>
        <p:spPr>
          <a:xfrm>
            <a:off x="293763" y="5284764"/>
            <a:ext cx="11288637" cy="103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b="1">
                <a:solidFill>
                  <a:schemeClr val="tx1"/>
                </a:solidFill>
              </a:rPr>
              <a:t>Allow targeted control of gene expression by using a dead Cas9 (dCas9) that does not have nuclease activity complexed with either transcriptional repressors (CRISPRi) or transcriptional activators (CRISPRa)</a:t>
            </a:r>
          </a:p>
        </p:txBody>
      </p:sp>
      <p:grpSp>
        <p:nvGrpSpPr>
          <p:cNvPr id="7" name="Group 6">
            <a:extLst>
              <a:ext uri="{FF2B5EF4-FFF2-40B4-BE49-F238E27FC236}">
                <a16:creationId xmlns:a16="http://schemas.microsoft.com/office/drawing/2014/main" id="{E8D42E62-881F-7475-78F5-F4D40BD26C9E}"/>
              </a:ext>
            </a:extLst>
          </p:cNvPr>
          <p:cNvGrpSpPr/>
          <p:nvPr/>
        </p:nvGrpSpPr>
        <p:grpSpPr>
          <a:xfrm>
            <a:off x="1628274" y="967492"/>
            <a:ext cx="8448391" cy="4116593"/>
            <a:chOff x="1628274" y="967492"/>
            <a:chExt cx="8448391" cy="4116593"/>
          </a:xfrm>
        </p:grpSpPr>
        <p:pic>
          <p:nvPicPr>
            <p:cNvPr id="6" name="Picture 6">
              <a:extLst>
                <a:ext uri="{FF2B5EF4-FFF2-40B4-BE49-F238E27FC236}">
                  <a16:creationId xmlns:a16="http://schemas.microsoft.com/office/drawing/2014/main" id="{94B87D9C-EB27-8082-305D-E3576566EA12}"/>
                </a:ext>
              </a:extLst>
            </p:cNvPr>
            <p:cNvPicPr>
              <a:picLocks noChangeAspect="1"/>
            </p:cNvPicPr>
            <p:nvPr/>
          </p:nvPicPr>
          <p:blipFill rotWithShape="1">
            <a:blip r:embed="rId3"/>
            <a:srcRect l="52221" t="41755" r="3142" b="30984"/>
            <a:stretch/>
          </p:blipFill>
          <p:spPr>
            <a:xfrm>
              <a:off x="1803399" y="967492"/>
              <a:ext cx="8273266" cy="4116593"/>
            </a:xfrm>
            <a:prstGeom prst="rect">
              <a:avLst/>
            </a:prstGeom>
          </p:spPr>
        </p:pic>
        <p:sp>
          <p:nvSpPr>
            <p:cNvPr id="5" name="Rectangle 4">
              <a:extLst>
                <a:ext uri="{FF2B5EF4-FFF2-40B4-BE49-F238E27FC236}">
                  <a16:creationId xmlns:a16="http://schemas.microsoft.com/office/drawing/2014/main" id="{DBBA3D43-9D1E-0E13-1D87-9FA7ADDF2EF6}"/>
                </a:ext>
              </a:extLst>
            </p:cNvPr>
            <p:cNvSpPr/>
            <p:nvPr/>
          </p:nvSpPr>
          <p:spPr>
            <a:xfrm>
              <a:off x="1628274" y="1053431"/>
              <a:ext cx="1209841" cy="3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821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6" name="Slide Number Placeholder 5">
            <a:extLst>
              <a:ext uri="{FF2B5EF4-FFF2-40B4-BE49-F238E27FC236}">
                <a16:creationId xmlns:a16="http://schemas.microsoft.com/office/drawing/2014/main" id="{03A63C23-A1EB-4270-AFE6-B0D92B6A0143}"/>
              </a:ext>
            </a:extLst>
          </p:cNvPr>
          <p:cNvSpPr>
            <a:spLocks noGrp="1"/>
          </p:cNvSpPr>
          <p:nvPr>
            <p:ph type="sldNum" sz="quarter" idx="12"/>
          </p:nvPr>
        </p:nvSpPr>
        <p:spPr/>
        <p:txBody>
          <a:bodyPr/>
          <a:lstStyle/>
          <a:p>
            <a:fld id="{371B65F6-4172-4674-96A7-FF623C1658F6}" type="slidenum">
              <a:rPr lang="en-US" smtClean="0"/>
              <a:t>26</a:t>
            </a:fld>
            <a:endParaRPr lang="en-US"/>
          </a:p>
        </p:txBody>
      </p:sp>
      <p:sp>
        <p:nvSpPr>
          <p:cNvPr id="13" name="Allow targeted control of gene expression by using a dead Cas9 (dCas9) that does not have nuclease activity complexed with either transcriptional repressors (CRISPRi) or transcriptional activators (CRISPRa)">
            <a:extLst>
              <a:ext uri="{FF2B5EF4-FFF2-40B4-BE49-F238E27FC236}">
                <a16:creationId xmlns:a16="http://schemas.microsoft.com/office/drawing/2014/main" id="{E14215E2-7F9A-ABF7-F887-36054EF5DDF7}"/>
              </a:ext>
            </a:extLst>
          </p:cNvPr>
          <p:cNvSpPr/>
          <p:nvPr/>
        </p:nvSpPr>
        <p:spPr>
          <a:xfrm>
            <a:off x="6392047" y="1083308"/>
            <a:ext cx="5243827" cy="2482802"/>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114300" tIns="114300" rIns="114300" bIns="11430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r>
              <a:rPr lang="en-US" sz="2000" b="1">
                <a:solidFill>
                  <a:schemeClr val="tx1"/>
                </a:solidFill>
              </a:rPr>
              <a:t>Allows creation of transition mutations without the need for DNA cleavage by using dCas9 fused with a cytosine or adenosine deaminase + an inhibitor of uracil DNA glycosylase (UGI), preventing base excision repair and removal of the edit </a:t>
            </a:r>
          </a:p>
          <a:p>
            <a:endParaRPr sz="2000" b="1">
              <a:solidFill>
                <a:schemeClr val="tx1"/>
              </a:solidFill>
            </a:endParaRPr>
          </a:p>
        </p:txBody>
      </p:sp>
      <p:pic>
        <p:nvPicPr>
          <p:cNvPr id="4" name="Image" descr="Image">
            <a:extLst>
              <a:ext uri="{FF2B5EF4-FFF2-40B4-BE49-F238E27FC236}">
                <a16:creationId xmlns:a16="http://schemas.microsoft.com/office/drawing/2014/main" id="{55D892F0-BC6D-D37F-59CA-9AEA7BF0B1D8}"/>
              </a:ext>
            </a:extLst>
          </p:cNvPr>
          <p:cNvPicPr>
            <a:picLocks noChangeAspect="1"/>
          </p:cNvPicPr>
          <p:nvPr/>
        </p:nvPicPr>
        <p:blipFill>
          <a:blip r:embed="rId3"/>
          <a:srcRect t="3917" r="57855" b="57543"/>
          <a:stretch>
            <a:fillRect/>
          </a:stretch>
        </p:blipFill>
        <p:spPr>
          <a:xfrm>
            <a:off x="6392280" y="3566109"/>
            <a:ext cx="5502272" cy="2812075"/>
          </a:xfrm>
          <a:prstGeom prst="rect">
            <a:avLst/>
          </a:prstGeom>
          <a:ln w="12700">
            <a:miter lim="400000"/>
          </a:ln>
        </p:spPr>
      </p:pic>
      <p:sp>
        <p:nvSpPr>
          <p:cNvPr id="5" name="Rectangle">
            <a:extLst>
              <a:ext uri="{FF2B5EF4-FFF2-40B4-BE49-F238E27FC236}">
                <a16:creationId xmlns:a16="http://schemas.microsoft.com/office/drawing/2014/main" id="{1DF9C3E6-0FB8-1DC8-4175-189C904412F0}"/>
              </a:ext>
            </a:extLst>
          </p:cNvPr>
          <p:cNvSpPr/>
          <p:nvPr/>
        </p:nvSpPr>
        <p:spPr>
          <a:xfrm>
            <a:off x="9097211" y="4451546"/>
            <a:ext cx="2761611" cy="527978"/>
          </a:xfrm>
          <a:prstGeom prst="rect">
            <a:avLst/>
          </a:prstGeom>
          <a:ln w="76200">
            <a:solidFill>
              <a:srgbClr val="B51A0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6" name="Group 15">
            <a:extLst>
              <a:ext uri="{FF2B5EF4-FFF2-40B4-BE49-F238E27FC236}">
                <a16:creationId xmlns:a16="http://schemas.microsoft.com/office/drawing/2014/main" id="{295BA29B-2C4B-7E8D-E2B2-9D165445C02A}"/>
              </a:ext>
            </a:extLst>
          </p:cNvPr>
          <p:cNvGrpSpPr/>
          <p:nvPr/>
        </p:nvGrpSpPr>
        <p:grpSpPr>
          <a:xfrm>
            <a:off x="652379" y="990750"/>
            <a:ext cx="4746056" cy="5423417"/>
            <a:chOff x="652379" y="990750"/>
            <a:chExt cx="4746056" cy="5423417"/>
          </a:xfrm>
        </p:grpSpPr>
        <p:pic>
          <p:nvPicPr>
            <p:cNvPr id="10" name="Picture 10" descr="Logo, company name&#10;&#10;Description automatically generated">
              <a:extLst>
                <a:ext uri="{FF2B5EF4-FFF2-40B4-BE49-F238E27FC236}">
                  <a16:creationId xmlns:a16="http://schemas.microsoft.com/office/drawing/2014/main" id="{5FF863FD-2434-F1D2-33F2-4E76F8CBC6E0}"/>
                </a:ext>
              </a:extLst>
            </p:cNvPr>
            <p:cNvPicPr>
              <a:picLocks noChangeAspect="1"/>
            </p:cNvPicPr>
            <p:nvPr/>
          </p:nvPicPr>
          <p:blipFill rotWithShape="1">
            <a:blip r:embed="rId4"/>
            <a:srcRect l="26281" t="131" r="46570" b="60559"/>
            <a:stretch/>
          </p:blipFill>
          <p:spPr>
            <a:xfrm>
              <a:off x="787401" y="990750"/>
              <a:ext cx="4611034" cy="5419726"/>
            </a:xfrm>
            <a:prstGeom prst="rect">
              <a:avLst/>
            </a:prstGeom>
          </p:spPr>
        </p:pic>
        <p:sp>
          <p:nvSpPr>
            <p:cNvPr id="15" name="Rectangle 14">
              <a:extLst>
                <a:ext uri="{FF2B5EF4-FFF2-40B4-BE49-F238E27FC236}">
                  <a16:creationId xmlns:a16="http://schemas.microsoft.com/office/drawing/2014/main" id="{8B255892-BC4F-F5E8-5E6D-56DB1FB92B22}"/>
                </a:ext>
              </a:extLst>
            </p:cNvPr>
            <p:cNvSpPr/>
            <p:nvPr/>
          </p:nvSpPr>
          <p:spPr>
            <a:xfrm>
              <a:off x="652379" y="3920958"/>
              <a:ext cx="1209841" cy="249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2211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6" name="Slide Number Placeholder 5">
            <a:extLst>
              <a:ext uri="{FF2B5EF4-FFF2-40B4-BE49-F238E27FC236}">
                <a16:creationId xmlns:a16="http://schemas.microsoft.com/office/drawing/2014/main" id="{03A63C23-A1EB-4270-AFE6-B0D92B6A0143}"/>
              </a:ext>
            </a:extLst>
          </p:cNvPr>
          <p:cNvSpPr>
            <a:spLocks noGrp="1"/>
          </p:cNvSpPr>
          <p:nvPr>
            <p:ph type="sldNum" sz="quarter" idx="12"/>
          </p:nvPr>
        </p:nvSpPr>
        <p:spPr/>
        <p:txBody>
          <a:bodyPr/>
          <a:lstStyle/>
          <a:p>
            <a:fld id="{371B65F6-4172-4674-96A7-FF623C1658F6}" type="slidenum">
              <a:rPr lang="en-US" dirty="0" smtClean="0"/>
              <a:t>27</a:t>
            </a:fld>
            <a:endParaRPr lang="en-US"/>
          </a:p>
        </p:txBody>
      </p:sp>
      <p:sp>
        <p:nvSpPr>
          <p:cNvPr id="5" name="TextBox 4">
            <a:extLst>
              <a:ext uri="{FF2B5EF4-FFF2-40B4-BE49-F238E27FC236}">
                <a16:creationId xmlns:a16="http://schemas.microsoft.com/office/drawing/2014/main" id="{789570B7-2118-D4D4-431B-93D016AAE4E5}"/>
              </a:ext>
            </a:extLst>
          </p:cNvPr>
          <p:cNvSpPr txBox="1"/>
          <p:nvPr/>
        </p:nvSpPr>
        <p:spPr>
          <a:xfrm>
            <a:off x="6995730" y="921773"/>
            <a:ext cx="4736613"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Bierstadt Regular"/>
              </a:rPr>
              <a:t>Allows creation of numerous targeted edits, including all substitution mutations, insertions, and deletions, without the need for a dsDNA break by using Cas9 nickase complexed with reverse transcriptase &amp; a prime editing gRNA (pegRNA) that contains an edit template</a:t>
            </a:r>
          </a:p>
          <a:p>
            <a:endParaRPr lang="en-US" sz="2000" b="1">
              <a:latin typeface="Bierstadt Regular"/>
            </a:endParaRPr>
          </a:p>
          <a:p>
            <a:r>
              <a:rPr lang="en-US" sz="2000" b="1">
                <a:latin typeface="Bierstadt Regular"/>
              </a:rPr>
              <a:t>In comparison to base editing...</a:t>
            </a:r>
          </a:p>
          <a:p>
            <a:pPr marL="800100" lvl="1" indent="-342900">
              <a:buFont typeface="Arial"/>
              <a:buChar char="•"/>
            </a:pPr>
            <a:r>
              <a:rPr lang="en-US" sz="2000" b="1">
                <a:latin typeface="Bierstadt Regular"/>
              </a:rPr>
              <a:t>Doesn’t require a precisely positioned PAM site </a:t>
            </a:r>
          </a:p>
          <a:p>
            <a:pPr marL="800100" lvl="1" indent="-342900">
              <a:buFont typeface="Arial"/>
              <a:buChar char="•"/>
            </a:pPr>
            <a:r>
              <a:rPr lang="en-US" sz="2000" b="1">
                <a:latin typeface="Bierstadt Regular"/>
              </a:rPr>
              <a:t>Higher specificity/less off-target edits</a:t>
            </a:r>
          </a:p>
          <a:p>
            <a:pPr lvl="1"/>
            <a:endParaRPr lang="en-US" sz="2000" b="1">
              <a:latin typeface="Bierstadt Regular"/>
            </a:endParaRPr>
          </a:p>
          <a:p>
            <a:pPr lvl="1">
              <a:buFont typeface="Arial"/>
            </a:pPr>
            <a:r>
              <a:rPr lang="en-US" sz="2000" b="1">
                <a:latin typeface="Bierstadt Regular"/>
              </a:rPr>
              <a:t>But....</a:t>
            </a:r>
            <a:endParaRPr lang="en-US"/>
          </a:p>
          <a:p>
            <a:pPr marL="800100" lvl="1" indent="-342900">
              <a:buFont typeface="Arial"/>
              <a:buChar char="•"/>
            </a:pPr>
            <a:r>
              <a:rPr lang="en-US" sz="2000" b="1">
                <a:latin typeface="Bierstadt Regular"/>
              </a:rPr>
              <a:t>Lower editing efficiency</a:t>
            </a:r>
          </a:p>
          <a:p>
            <a:pPr marL="800100" lvl="1" indent="-342900">
              <a:buFont typeface="Arial"/>
              <a:buChar char="•"/>
            </a:pPr>
            <a:r>
              <a:rPr lang="en-US" sz="2000" b="1">
                <a:latin typeface="Bierstadt Regular"/>
              </a:rPr>
              <a:t>Fewer indel byproducts</a:t>
            </a:r>
          </a:p>
        </p:txBody>
      </p:sp>
      <p:pic>
        <p:nvPicPr>
          <p:cNvPr id="3" name="Picture 3" descr="Logo, company name&#10;&#10;Description automatically generated">
            <a:extLst>
              <a:ext uri="{FF2B5EF4-FFF2-40B4-BE49-F238E27FC236}">
                <a16:creationId xmlns:a16="http://schemas.microsoft.com/office/drawing/2014/main" id="{56E970AC-0C7F-FB6B-CD4C-B3828D80A7EF}"/>
              </a:ext>
            </a:extLst>
          </p:cNvPr>
          <p:cNvPicPr>
            <a:picLocks noChangeAspect="1"/>
          </p:cNvPicPr>
          <p:nvPr/>
        </p:nvPicPr>
        <p:blipFill rotWithShape="1">
          <a:blip r:embed="rId3"/>
          <a:srcRect l="53807" t="1401" r="63" b="58154"/>
          <a:stretch/>
        </p:blipFill>
        <p:spPr>
          <a:xfrm>
            <a:off x="444954" y="1351445"/>
            <a:ext cx="6238365" cy="4461563"/>
          </a:xfrm>
          <a:prstGeom prst="rect">
            <a:avLst/>
          </a:prstGeom>
        </p:spPr>
      </p:pic>
    </p:spTree>
    <p:extLst>
      <p:ext uri="{BB962C8B-B14F-4D97-AF65-F5344CB8AC3E}">
        <p14:creationId xmlns:p14="http://schemas.microsoft.com/office/powerpoint/2010/main" val="218316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type of perturbation</a:t>
            </a:r>
          </a:p>
        </p:txBody>
      </p:sp>
      <p:sp>
        <p:nvSpPr>
          <p:cNvPr id="6" name="Slide Number Placeholder 5">
            <a:extLst>
              <a:ext uri="{FF2B5EF4-FFF2-40B4-BE49-F238E27FC236}">
                <a16:creationId xmlns:a16="http://schemas.microsoft.com/office/drawing/2014/main" id="{03A63C23-A1EB-4270-AFE6-B0D92B6A0143}"/>
              </a:ext>
            </a:extLst>
          </p:cNvPr>
          <p:cNvSpPr>
            <a:spLocks noGrp="1"/>
          </p:cNvSpPr>
          <p:nvPr>
            <p:ph type="sldNum" sz="quarter" idx="12"/>
          </p:nvPr>
        </p:nvSpPr>
        <p:spPr/>
        <p:txBody>
          <a:bodyPr/>
          <a:lstStyle/>
          <a:p>
            <a:fld id="{371B65F6-4172-4674-96A7-FF623C1658F6}" type="slidenum">
              <a:rPr lang="en-US" smtClean="0"/>
              <a:t>28</a:t>
            </a:fld>
            <a:endParaRPr lang="en-US"/>
          </a:p>
        </p:txBody>
      </p:sp>
      <p:sp>
        <p:nvSpPr>
          <p:cNvPr id="5" name="TextBox 4">
            <a:extLst>
              <a:ext uri="{FF2B5EF4-FFF2-40B4-BE49-F238E27FC236}">
                <a16:creationId xmlns:a16="http://schemas.microsoft.com/office/drawing/2014/main" id="{789570B7-2118-D4D4-431B-93D016AAE4E5}"/>
              </a:ext>
            </a:extLst>
          </p:cNvPr>
          <p:cNvSpPr txBox="1"/>
          <p:nvPr/>
        </p:nvSpPr>
        <p:spPr>
          <a:xfrm>
            <a:off x="7797008" y="3429771"/>
            <a:ext cx="47366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Bierstadt Regular"/>
              </a:rPr>
              <a:t>And many others!</a:t>
            </a:r>
            <a:endParaRPr lang="en-US"/>
          </a:p>
        </p:txBody>
      </p:sp>
      <p:pic>
        <p:nvPicPr>
          <p:cNvPr id="4" name="Picture 6" descr="Logo, company name&#10;&#10;Description automatically generated">
            <a:extLst>
              <a:ext uri="{FF2B5EF4-FFF2-40B4-BE49-F238E27FC236}">
                <a16:creationId xmlns:a16="http://schemas.microsoft.com/office/drawing/2014/main" id="{A7F13A5E-2B5B-2D15-DA7A-950E7A72DDD3}"/>
              </a:ext>
            </a:extLst>
          </p:cNvPr>
          <p:cNvPicPr>
            <a:picLocks noChangeAspect="1"/>
          </p:cNvPicPr>
          <p:nvPr/>
        </p:nvPicPr>
        <p:blipFill>
          <a:blip r:embed="rId3"/>
          <a:stretch>
            <a:fillRect/>
          </a:stretch>
        </p:blipFill>
        <p:spPr>
          <a:xfrm>
            <a:off x="531296" y="1031193"/>
            <a:ext cx="6873155" cy="5599712"/>
          </a:xfrm>
          <a:prstGeom prst="rect">
            <a:avLst/>
          </a:prstGeom>
        </p:spPr>
      </p:pic>
    </p:spTree>
    <p:extLst>
      <p:ext uri="{BB962C8B-B14F-4D97-AF65-F5344CB8AC3E}">
        <p14:creationId xmlns:p14="http://schemas.microsoft.com/office/powerpoint/2010/main" val="414841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347137"/>
            <a:ext cx="10972800" cy="543268"/>
          </a:xfrm>
        </p:spPr>
        <p:txBody>
          <a:bodyPr>
            <a:noAutofit/>
          </a:bodyPr>
          <a:lstStyle/>
          <a:p>
            <a:r>
              <a:rPr lang="en-US" sz="2800"/>
              <a:t>CRISPR screen customization: challenge and readout</a:t>
            </a:r>
          </a:p>
        </p:txBody>
      </p:sp>
      <p:sp>
        <p:nvSpPr>
          <p:cNvPr id="3" name="Slide Number Placeholder 2">
            <a:extLst>
              <a:ext uri="{FF2B5EF4-FFF2-40B4-BE49-F238E27FC236}">
                <a16:creationId xmlns:a16="http://schemas.microsoft.com/office/drawing/2014/main" id="{59FCD568-2F30-4F14-8C8C-9019CBE7A849}"/>
              </a:ext>
            </a:extLst>
          </p:cNvPr>
          <p:cNvSpPr>
            <a:spLocks noGrp="1"/>
          </p:cNvSpPr>
          <p:nvPr>
            <p:ph type="sldNum" sz="quarter" idx="12"/>
          </p:nvPr>
        </p:nvSpPr>
        <p:spPr/>
        <p:txBody>
          <a:bodyPr/>
          <a:lstStyle/>
          <a:p>
            <a:fld id="{371B65F6-4172-4674-96A7-FF623C1658F6}" type="slidenum">
              <a:rPr lang="en-US" smtClean="0"/>
              <a:t>29</a:t>
            </a:fld>
            <a:endParaRPr lang="en-US"/>
          </a:p>
        </p:txBody>
      </p:sp>
      <p:pic>
        <p:nvPicPr>
          <p:cNvPr id="23" name="Picture 22">
            <a:extLst>
              <a:ext uri="{FF2B5EF4-FFF2-40B4-BE49-F238E27FC236}">
                <a16:creationId xmlns:a16="http://schemas.microsoft.com/office/drawing/2014/main" id="{C39E1D27-27AE-0D87-79F5-C5A89036CC3C}"/>
              </a:ext>
            </a:extLst>
          </p:cNvPr>
          <p:cNvPicPr>
            <a:picLocks noChangeAspect="1"/>
          </p:cNvPicPr>
          <p:nvPr/>
        </p:nvPicPr>
        <p:blipFill>
          <a:blip r:embed="rId3"/>
          <a:stretch>
            <a:fillRect/>
          </a:stretch>
        </p:blipFill>
        <p:spPr>
          <a:xfrm>
            <a:off x="257917" y="1219574"/>
            <a:ext cx="11676165" cy="4418851"/>
          </a:xfrm>
          <a:prstGeom prst="rect">
            <a:avLst/>
          </a:prstGeom>
        </p:spPr>
      </p:pic>
    </p:spTree>
    <p:extLst>
      <p:ext uri="{BB962C8B-B14F-4D97-AF65-F5344CB8AC3E}">
        <p14:creationId xmlns:p14="http://schemas.microsoft.com/office/powerpoint/2010/main" val="421428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59"/>
            <a:ext cx="12199577" cy="681037"/>
          </a:xfrm>
        </p:spPr>
        <p:txBody>
          <a:bodyPr/>
          <a:lstStyle/>
          <a:p>
            <a:pPr algn="ctr"/>
            <a:r>
              <a:rPr lang="en-US" b="1">
                <a:latin typeface="+mn-lt"/>
              </a:rPr>
              <a:t>Conflict of Interest Declaration </a:t>
            </a:r>
            <a:endParaRPr lang="en-US"/>
          </a:p>
        </p:txBody>
      </p:sp>
      <p:sp>
        <p:nvSpPr>
          <p:cNvPr id="3" name="Content Placeholder 2"/>
          <p:cNvSpPr>
            <a:spLocks noGrp="1"/>
          </p:cNvSpPr>
          <p:nvPr>
            <p:ph idx="1"/>
          </p:nvPr>
        </p:nvSpPr>
        <p:spPr>
          <a:xfrm>
            <a:off x="655123" y="1453954"/>
            <a:ext cx="9555677" cy="5242180"/>
          </a:xfrm>
        </p:spPr>
        <p:txBody>
          <a:bodyPr vert="horz" lIns="91440" tIns="45720" rIns="91440" bIns="45720" rtlCol="0" anchor="t">
            <a:normAutofit/>
          </a:bodyPr>
          <a:lstStyle/>
          <a:p>
            <a:pPr lvl="1"/>
            <a:endParaRPr lang="en-US" b="1"/>
          </a:p>
          <a:p>
            <a:pPr marL="457200" lvl="1" indent="0">
              <a:buNone/>
            </a:pPr>
            <a:r>
              <a:rPr lang="en-US" b="1">
                <a:cs typeface="Calibri" panose="020F0502020204030204"/>
              </a:rPr>
              <a:t>Luca Pinello:</a:t>
            </a:r>
            <a:r>
              <a:rPr lang="en-US" b="1"/>
              <a:t> </a:t>
            </a:r>
            <a:r>
              <a:rPr lang="en-US"/>
              <a:t>Excelsior Genomics, SeQure Dx, Inc., Edilytics </a:t>
            </a:r>
            <a:endParaRPr lang="en-US">
              <a:cs typeface="Calibri" panose="020F0502020204030204"/>
            </a:endParaRPr>
          </a:p>
          <a:p>
            <a:pPr marL="457200" lvl="1" indent="0">
              <a:buNone/>
            </a:pPr>
            <a:r>
              <a:rPr lang="en-US" sz="1800">
                <a:ea typeface="+mn-lt"/>
                <a:cs typeface="+mn-lt"/>
              </a:rPr>
              <a:t>My interests were reviewed and are managed by Massachusetts General Hospital and Partners HealthCare in accordance with their conflict of interest policies.</a:t>
            </a:r>
            <a:endParaRPr lang="en-US" sz="1800" b="1">
              <a:cs typeface="Calibri"/>
            </a:endParaRPr>
          </a:p>
          <a:p>
            <a:pPr marL="457200" lvl="1" indent="0">
              <a:buNone/>
            </a:pPr>
            <a:endParaRPr lang="en-US" sz="1800">
              <a:cs typeface="Calibri" panose="020F0502020204030204"/>
            </a:endParaRPr>
          </a:p>
          <a:p>
            <a:pPr marL="457200" lvl="1" indent="0">
              <a:buNone/>
            </a:pPr>
            <a:endParaRPr lang="en-US" sz="1800">
              <a:cs typeface="Calibri" panose="020F0502020204030204"/>
            </a:endParaRPr>
          </a:p>
          <a:p>
            <a:pPr marL="457200" lvl="1" indent="0">
              <a:buNone/>
            </a:pPr>
            <a:endParaRPr lang="en-US" sz="1800" b="1">
              <a:cs typeface="Calibri" panose="020F0502020204030204"/>
            </a:endParaRPr>
          </a:p>
          <a:p>
            <a:pPr lvl="1"/>
            <a:endParaRPr lang="en-US" b="1">
              <a:cs typeface="Calibri" panose="020F0502020204030204"/>
            </a:endParaRPr>
          </a:p>
          <a:p>
            <a:pPr marL="457200" lvl="1" indent="0">
              <a:buNone/>
            </a:pPr>
            <a:endParaRPr lang="en-US" sz="2800" b="1">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p:txBody>
      </p:sp>
      <p:sp>
        <p:nvSpPr>
          <p:cNvPr id="4" name="Slide Number Placeholder 3">
            <a:extLst>
              <a:ext uri="{FF2B5EF4-FFF2-40B4-BE49-F238E27FC236}">
                <a16:creationId xmlns:a16="http://schemas.microsoft.com/office/drawing/2014/main" id="{FD40822E-4755-4C55-8433-0AB4FB37A776}"/>
              </a:ext>
            </a:extLst>
          </p:cNvPr>
          <p:cNvSpPr>
            <a:spLocks noGrp="1"/>
          </p:cNvSpPr>
          <p:nvPr>
            <p:ph type="sldNum" sz="quarter" idx="12"/>
          </p:nvPr>
        </p:nvSpPr>
        <p:spPr>
          <a:xfrm>
            <a:off x="9410700" y="6492873"/>
            <a:ext cx="2743200" cy="365125"/>
          </a:xfrm>
        </p:spPr>
        <p:txBody>
          <a:bodyPr/>
          <a:lstStyle/>
          <a:p>
            <a:fld id="{9C3A143B-D34B-4CDA-BD42-01D35AEC3F2B}" type="slidenum">
              <a:rPr lang="en-US" smtClean="0"/>
              <a:t>3</a:t>
            </a:fld>
            <a:endParaRPr lang="en-US"/>
          </a:p>
        </p:txBody>
      </p:sp>
    </p:spTree>
    <p:extLst>
      <p:ext uri="{BB962C8B-B14F-4D97-AF65-F5344CB8AC3E}">
        <p14:creationId xmlns:p14="http://schemas.microsoft.com/office/powerpoint/2010/main" val="945177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FCD568-2F30-4F14-8C8C-9019CBE7A849}"/>
              </a:ext>
            </a:extLst>
          </p:cNvPr>
          <p:cNvSpPr>
            <a:spLocks noGrp="1"/>
          </p:cNvSpPr>
          <p:nvPr>
            <p:ph type="sldNum" sz="quarter" idx="12"/>
          </p:nvPr>
        </p:nvSpPr>
        <p:spPr/>
        <p:txBody>
          <a:bodyPr/>
          <a:lstStyle/>
          <a:p>
            <a:fld id="{371B65F6-4172-4674-96A7-FF623C1658F6}" type="slidenum">
              <a:rPr lang="en-US" smtClean="0"/>
              <a:t>30</a:t>
            </a:fld>
            <a:endParaRPr lang="en-US"/>
          </a:p>
        </p:txBody>
      </p:sp>
      <p:sp>
        <p:nvSpPr>
          <p:cNvPr id="4" name="Title 1">
            <a:extLst>
              <a:ext uri="{FF2B5EF4-FFF2-40B4-BE49-F238E27FC236}">
                <a16:creationId xmlns:a16="http://schemas.microsoft.com/office/drawing/2014/main" id="{50FDD9D9-1C35-44DD-A66D-13EF934D74C2}"/>
              </a:ext>
            </a:extLst>
          </p:cNvPr>
          <p:cNvSpPr>
            <a:spLocks noGrp="1"/>
          </p:cNvSpPr>
          <p:nvPr>
            <p:ph type="title"/>
          </p:nvPr>
        </p:nvSpPr>
        <p:spPr>
          <a:xfrm rot="10800000" flipV="1">
            <a:off x="609600" y="352313"/>
            <a:ext cx="10972800" cy="543268"/>
          </a:xfrm>
        </p:spPr>
        <p:txBody>
          <a:bodyPr>
            <a:noAutofit/>
          </a:bodyPr>
          <a:lstStyle/>
          <a:p>
            <a:r>
              <a:rPr lang="en-US" sz="3600"/>
              <a:t>You've convinced me... </a:t>
            </a:r>
          </a:p>
        </p:txBody>
      </p:sp>
    </p:spTree>
    <p:extLst>
      <p:ext uri="{BB962C8B-B14F-4D97-AF65-F5344CB8AC3E}">
        <p14:creationId xmlns:p14="http://schemas.microsoft.com/office/powerpoint/2010/main" val="2440707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592943"/>
            <a:ext cx="10972800" cy="543268"/>
          </a:xfrm>
        </p:spPr>
        <p:txBody>
          <a:bodyPr>
            <a:noAutofit/>
          </a:bodyPr>
          <a:lstStyle/>
          <a:p>
            <a:r>
              <a:rPr lang="en-US" sz="3600"/>
              <a:t>You've convinced me... but how do I actually do these screens?!</a:t>
            </a:r>
          </a:p>
        </p:txBody>
      </p:sp>
      <p:sp>
        <p:nvSpPr>
          <p:cNvPr id="3" name="Slide Number Placeholder 2">
            <a:extLst>
              <a:ext uri="{FF2B5EF4-FFF2-40B4-BE49-F238E27FC236}">
                <a16:creationId xmlns:a16="http://schemas.microsoft.com/office/drawing/2014/main" id="{59FCD568-2F30-4F14-8C8C-9019CBE7A849}"/>
              </a:ext>
            </a:extLst>
          </p:cNvPr>
          <p:cNvSpPr>
            <a:spLocks noGrp="1"/>
          </p:cNvSpPr>
          <p:nvPr>
            <p:ph type="sldNum" sz="quarter" idx="12"/>
          </p:nvPr>
        </p:nvSpPr>
        <p:spPr/>
        <p:txBody>
          <a:bodyPr/>
          <a:lstStyle/>
          <a:p>
            <a:fld id="{371B65F6-4172-4674-96A7-FF623C1658F6}" type="slidenum">
              <a:rPr lang="en-US" smtClean="0"/>
              <a:t>31</a:t>
            </a:fld>
            <a:endParaRPr lang="en-US"/>
          </a:p>
        </p:txBody>
      </p:sp>
      <p:sp>
        <p:nvSpPr>
          <p:cNvPr id="5" name="TextBox 4">
            <a:extLst>
              <a:ext uri="{FF2B5EF4-FFF2-40B4-BE49-F238E27FC236}">
                <a16:creationId xmlns:a16="http://schemas.microsoft.com/office/drawing/2014/main" id="{F08724AE-3423-5DFD-5CE3-9978D000502F}"/>
              </a:ext>
            </a:extLst>
          </p:cNvPr>
          <p:cNvSpPr txBox="1"/>
          <p:nvPr/>
        </p:nvSpPr>
        <p:spPr>
          <a:xfrm>
            <a:off x="664785" y="1713498"/>
            <a:ext cx="722277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Bierstadt Regular"/>
              </a:rPr>
              <a:t>In this workshop, we will cover: </a:t>
            </a:r>
          </a:p>
          <a:p>
            <a:pPr marL="800100" lvl="1" indent="-342900">
              <a:buFont typeface="Arial"/>
              <a:buChar char="•"/>
            </a:pPr>
            <a:r>
              <a:rPr lang="en-US" sz="2400">
                <a:latin typeface="Bierstadt Regular"/>
              </a:rPr>
              <a:t>How to design sgRNAs</a:t>
            </a:r>
          </a:p>
          <a:p>
            <a:pPr marL="800100" lvl="1" indent="-342900">
              <a:buFont typeface="Arial"/>
              <a:buChar char="•"/>
            </a:pPr>
            <a:r>
              <a:rPr lang="en-US" sz="2400">
                <a:latin typeface="Bierstadt Regular"/>
              </a:rPr>
              <a:t>How to quantify genome editing activity </a:t>
            </a:r>
          </a:p>
          <a:p>
            <a:pPr marL="800100" lvl="1" indent="-342900">
              <a:buFont typeface="Arial"/>
              <a:buChar char="•"/>
            </a:pPr>
            <a:r>
              <a:rPr lang="en-US" sz="2400">
                <a:latin typeface="Bierstadt Regular"/>
              </a:rPr>
              <a:t>How to design and analyze pooled bulk CRISPR screens</a:t>
            </a:r>
          </a:p>
          <a:p>
            <a:pPr marL="800100" lvl="1" indent="-342900">
              <a:buFont typeface="Arial"/>
              <a:buChar char="•"/>
            </a:pPr>
            <a:r>
              <a:rPr lang="en-US" sz="2400">
                <a:latin typeface="Bierstadt Regular"/>
              </a:rPr>
              <a:t>How to design and analyze quantification pooled single-cell CRISPR screens </a:t>
            </a:r>
          </a:p>
          <a:p>
            <a:pPr marL="800100" lvl="1" indent="-342900">
              <a:buFont typeface="Arial"/>
              <a:buChar char="•"/>
            </a:pPr>
            <a:endParaRPr lang="en-US" sz="2400">
              <a:latin typeface="Bierstadt Regular"/>
            </a:endParaRPr>
          </a:p>
          <a:p>
            <a:r>
              <a:rPr lang="en-US" sz="2400" b="1">
                <a:latin typeface="Bierstadt Regular"/>
              </a:rPr>
              <a:t>With special consideration of: </a:t>
            </a:r>
          </a:p>
          <a:p>
            <a:pPr marL="800100" lvl="1" indent="-342900">
              <a:buFont typeface="Arial"/>
              <a:buChar char="•"/>
            </a:pPr>
            <a:r>
              <a:rPr lang="en-US" sz="2400">
                <a:latin typeface="Bierstadt Regular"/>
              </a:rPr>
              <a:t>Experimental constraints </a:t>
            </a:r>
          </a:p>
          <a:p>
            <a:pPr marL="800100" lvl="1" indent="-342900">
              <a:buFont typeface="Arial"/>
              <a:buChar char="•"/>
            </a:pPr>
            <a:r>
              <a:rPr lang="en-US" sz="2400">
                <a:latin typeface="Bierstadt Regular"/>
              </a:rPr>
              <a:t>Technical details &amp; tools </a:t>
            </a:r>
          </a:p>
          <a:p>
            <a:pPr marL="800100" lvl="1" indent="-342900">
              <a:buFont typeface="Arial"/>
              <a:buChar char="•"/>
            </a:pPr>
            <a:r>
              <a:rPr lang="en-US" sz="2400">
                <a:latin typeface="Bierstadt Regular"/>
              </a:rPr>
              <a:t>The successful application of CRISPR screens to answer fundamental biological questions </a:t>
            </a:r>
          </a:p>
        </p:txBody>
      </p:sp>
    </p:spTree>
    <p:extLst>
      <p:ext uri="{BB962C8B-B14F-4D97-AF65-F5344CB8AC3E}">
        <p14:creationId xmlns:p14="http://schemas.microsoft.com/office/powerpoint/2010/main" val="31772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592943"/>
            <a:ext cx="10972800" cy="543268"/>
          </a:xfrm>
        </p:spPr>
        <p:txBody>
          <a:bodyPr>
            <a:noAutofit/>
          </a:bodyPr>
          <a:lstStyle/>
          <a:p>
            <a:r>
              <a:rPr lang="en-US" sz="3600"/>
              <a:t>You've convinced me... but how do I actually do these screens?!</a:t>
            </a:r>
          </a:p>
        </p:txBody>
      </p:sp>
      <p:sp>
        <p:nvSpPr>
          <p:cNvPr id="3" name="Slide Number Placeholder 2">
            <a:extLst>
              <a:ext uri="{FF2B5EF4-FFF2-40B4-BE49-F238E27FC236}">
                <a16:creationId xmlns:a16="http://schemas.microsoft.com/office/drawing/2014/main" id="{59FCD568-2F30-4F14-8C8C-9019CBE7A849}"/>
              </a:ext>
            </a:extLst>
          </p:cNvPr>
          <p:cNvSpPr>
            <a:spLocks noGrp="1"/>
          </p:cNvSpPr>
          <p:nvPr>
            <p:ph type="sldNum" sz="quarter" idx="12"/>
          </p:nvPr>
        </p:nvSpPr>
        <p:spPr/>
        <p:txBody>
          <a:bodyPr/>
          <a:lstStyle/>
          <a:p>
            <a:fld id="{371B65F6-4172-4674-96A7-FF623C1658F6}" type="slidenum">
              <a:rPr lang="en-US" smtClean="0"/>
              <a:t>32</a:t>
            </a:fld>
            <a:endParaRPr lang="en-US"/>
          </a:p>
        </p:txBody>
      </p:sp>
      <p:sp>
        <p:nvSpPr>
          <p:cNvPr id="5" name="TextBox 4">
            <a:extLst>
              <a:ext uri="{FF2B5EF4-FFF2-40B4-BE49-F238E27FC236}">
                <a16:creationId xmlns:a16="http://schemas.microsoft.com/office/drawing/2014/main" id="{F08724AE-3423-5DFD-5CE3-9978D000502F}"/>
              </a:ext>
            </a:extLst>
          </p:cNvPr>
          <p:cNvSpPr txBox="1"/>
          <p:nvPr/>
        </p:nvSpPr>
        <p:spPr>
          <a:xfrm>
            <a:off x="664785" y="1713498"/>
            <a:ext cx="722277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Bierstadt Regular"/>
              </a:rPr>
              <a:t>In this workshop, we will cover: </a:t>
            </a:r>
          </a:p>
          <a:p>
            <a:pPr marL="800100" lvl="1" indent="-342900">
              <a:buFont typeface="Arial"/>
              <a:buChar char="•"/>
            </a:pPr>
            <a:r>
              <a:rPr lang="en-US" sz="2400">
                <a:latin typeface="Bierstadt Regular"/>
              </a:rPr>
              <a:t>How to design sgRNAs</a:t>
            </a:r>
          </a:p>
          <a:p>
            <a:pPr marL="800100" lvl="1" indent="-342900">
              <a:buFont typeface="Arial"/>
              <a:buChar char="•"/>
            </a:pPr>
            <a:r>
              <a:rPr lang="en-US" sz="2400">
                <a:latin typeface="Bierstadt Regular"/>
              </a:rPr>
              <a:t>How to quantify genome editing activity </a:t>
            </a:r>
          </a:p>
          <a:p>
            <a:pPr marL="800100" lvl="1" indent="-342900">
              <a:buFont typeface="Arial"/>
              <a:buChar char="•"/>
            </a:pPr>
            <a:r>
              <a:rPr lang="en-US" sz="2400">
                <a:latin typeface="Bierstadt Regular"/>
              </a:rPr>
              <a:t>How to design and analyze pooled bulk CRISPR screens</a:t>
            </a:r>
          </a:p>
          <a:p>
            <a:pPr marL="800100" lvl="1" indent="-342900">
              <a:buFont typeface="Arial"/>
              <a:buChar char="•"/>
            </a:pPr>
            <a:r>
              <a:rPr lang="en-US" sz="2400">
                <a:latin typeface="Bierstadt Regular"/>
              </a:rPr>
              <a:t>How to design and analyze quantification pooled single-cell CRISPR screens </a:t>
            </a:r>
          </a:p>
          <a:p>
            <a:pPr marL="800100" lvl="1" indent="-342900">
              <a:buFont typeface="Arial"/>
              <a:buChar char="•"/>
            </a:pPr>
            <a:endParaRPr lang="en-US" sz="2400">
              <a:latin typeface="Bierstadt Regular"/>
            </a:endParaRPr>
          </a:p>
          <a:p>
            <a:r>
              <a:rPr lang="en-US" sz="2400" b="1">
                <a:latin typeface="Bierstadt Regular"/>
              </a:rPr>
              <a:t>With special consideration of: </a:t>
            </a:r>
          </a:p>
          <a:p>
            <a:pPr marL="800100" lvl="1" indent="-342900">
              <a:buFont typeface="Arial"/>
              <a:buChar char="•"/>
            </a:pPr>
            <a:r>
              <a:rPr lang="en-US" sz="2400">
                <a:latin typeface="Bierstadt Regular"/>
              </a:rPr>
              <a:t>Experimental constraints </a:t>
            </a:r>
          </a:p>
          <a:p>
            <a:pPr marL="800100" lvl="1" indent="-342900">
              <a:buFont typeface="Arial"/>
              <a:buChar char="•"/>
            </a:pPr>
            <a:r>
              <a:rPr lang="en-US" sz="2400">
                <a:latin typeface="Bierstadt Regular"/>
              </a:rPr>
              <a:t>Technical details &amp; tools </a:t>
            </a:r>
          </a:p>
          <a:p>
            <a:pPr marL="800100" lvl="1" indent="-342900">
              <a:buFont typeface="Arial"/>
              <a:buChar char="•"/>
            </a:pPr>
            <a:r>
              <a:rPr lang="en-US" sz="2400">
                <a:latin typeface="Bierstadt Regular"/>
              </a:rPr>
              <a:t>The successful application of CRISPR screens to answer fundamental biological questions </a:t>
            </a:r>
          </a:p>
        </p:txBody>
      </p:sp>
      <p:pic>
        <p:nvPicPr>
          <p:cNvPr id="4" name="Picture 5" descr="A picture containing text, person&#10;&#10;Description automatically generated">
            <a:extLst>
              <a:ext uri="{FF2B5EF4-FFF2-40B4-BE49-F238E27FC236}">
                <a16:creationId xmlns:a16="http://schemas.microsoft.com/office/drawing/2014/main" id="{173BFAE8-0B1C-D3FE-2696-DF00342F7CCD}"/>
              </a:ext>
            </a:extLst>
          </p:cNvPr>
          <p:cNvPicPr>
            <a:picLocks noChangeAspect="1"/>
          </p:cNvPicPr>
          <p:nvPr/>
        </p:nvPicPr>
        <p:blipFill>
          <a:blip r:embed="rId3"/>
          <a:stretch>
            <a:fillRect/>
          </a:stretch>
        </p:blipFill>
        <p:spPr>
          <a:xfrm>
            <a:off x="8347957" y="2026403"/>
            <a:ext cx="3114274" cy="4040921"/>
          </a:xfrm>
          <a:prstGeom prst="rect">
            <a:avLst/>
          </a:prstGeom>
        </p:spPr>
      </p:pic>
      <p:pic>
        <p:nvPicPr>
          <p:cNvPr id="7" name="Picture 7" descr="A picture containing underwear&#10;&#10;Description automatically generated">
            <a:extLst>
              <a:ext uri="{FF2B5EF4-FFF2-40B4-BE49-F238E27FC236}">
                <a16:creationId xmlns:a16="http://schemas.microsoft.com/office/drawing/2014/main" id="{C45D8964-1520-7859-A57E-9AAA97CCB2E4}"/>
              </a:ext>
            </a:extLst>
          </p:cNvPr>
          <p:cNvPicPr>
            <a:picLocks noChangeAspect="1"/>
          </p:cNvPicPr>
          <p:nvPr/>
        </p:nvPicPr>
        <p:blipFill>
          <a:blip r:embed="rId4"/>
          <a:stretch>
            <a:fillRect/>
          </a:stretch>
        </p:blipFill>
        <p:spPr>
          <a:xfrm rot="2820000">
            <a:off x="9366254" y="3207920"/>
            <a:ext cx="1554672" cy="699579"/>
          </a:xfrm>
          <a:prstGeom prst="rect">
            <a:avLst/>
          </a:prstGeom>
        </p:spPr>
      </p:pic>
    </p:spTree>
    <p:extLst>
      <p:ext uri="{BB962C8B-B14F-4D97-AF65-F5344CB8AC3E}">
        <p14:creationId xmlns:p14="http://schemas.microsoft.com/office/powerpoint/2010/main" val="1308536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xfrm>
            <a:off x="628842" y="1600201"/>
            <a:ext cx="10972800" cy="4525963"/>
          </a:xfrm>
        </p:spPr>
        <p:txBody>
          <a:bodyPr vert="horz" lIns="91440" tIns="45720" rIns="91440" bIns="45720" rtlCol="0" anchor="t">
            <a:noAutofit/>
          </a:bodyPr>
          <a:lstStyle/>
          <a:p>
            <a:pPr marL="914400" indent="-914400" defTabSz="1316703">
              <a:buFont typeface="+mj-lt"/>
              <a:buAutoNum type="arabicPeriod"/>
              <a:defRPr sz="4860" spc="-97"/>
            </a:pPr>
            <a:r>
              <a:rPr lang="en-US" sz="2800"/>
              <a:t>CRISPR-Cas9 is a key component of the bacterial adaptive immune system that can be exploited for targeted and efficient genome editing</a:t>
            </a:r>
          </a:p>
          <a:p>
            <a:pPr marL="914400" indent="-914400" defTabSz="1316703">
              <a:buFont typeface="+mj-lt"/>
              <a:buAutoNum type="arabicPeriod"/>
              <a:defRPr sz="4860" spc="-97"/>
            </a:pPr>
            <a:endParaRPr lang="en-US" sz="2800"/>
          </a:p>
          <a:p>
            <a:pPr marL="914400" indent="-914400" defTabSz="1316703">
              <a:buFont typeface="+mj-lt"/>
              <a:buAutoNum type="arabicPeriod"/>
              <a:defRPr sz="4860" spc="-97"/>
            </a:pPr>
            <a:r>
              <a:rPr lang="en-US" sz="2800"/>
              <a:t>CRISPR can be used for a variety of different genomic perturbations, ranging from gene knockdown to precise single-nucleotide edits</a:t>
            </a:r>
          </a:p>
          <a:p>
            <a:pPr marL="914400" indent="-914400" defTabSz="1316703">
              <a:buFont typeface="+mj-lt"/>
              <a:buAutoNum type="arabicPeriod"/>
              <a:defRPr sz="4860" spc="-97"/>
            </a:pPr>
            <a:endParaRPr lang="en-US" sz="2800"/>
          </a:p>
          <a:p>
            <a:pPr marL="914400" indent="-914400" defTabSz="1316703">
              <a:buFont typeface="+mj-lt"/>
              <a:buAutoNum type="arabicPeriod"/>
              <a:defRPr sz="4860" spc="-97"/>
            </a:pPr>
            <a:r>
              <a:rPr lang="en-US" sz="2800"/>
              <a:t>Designing high-throughput CRISPR screens involves a variety of decision points that can be used to customize the experimental design toward exploring a given biological question of interest</a:t>
            </a:r>
          </a:p>
        </p:txBody>
      </p:sp>
      <p:sp>
        <p:nvSpPr>
          <p:cNvPr id="4" name="Slide Number Placeholder 3">
            <a:extLst>
              <a:ext uri="{FF2B5EF4-FFF2-40B4-BE49-F238E27FC236}">
                <a16:creationId xmlns:a16="http://schemas.microsoft.com/office/drawing/2014/main" id="{B7DA4EA5-372E-483F-8714-AFDEB2918278}"/>
              </a:ext>
            </a:extLst>
          </p:cNvPr>
          <p:cNvSpPr>
            <a:spLocks noGrp="1"/>
          </p:cNvSpPr>
          <p:nvPr>
            <p:ph type="sldNum" sz="quarter" idx="12"/>
          </p:nvPr>
        </p:nvSpPr>
        <p:spPr/>
        <p:txBody>
          <a:bodyPr/>
          <a:lstStyle/>
          <a:p>
            <a:fld id="{371B65F6-4172-4674-96A7-FF623C1658F6}" type="slidenum">
              <a:rPr lang="en-US" smtClean="0"/>
              <a:t>33</a:t>
            </a:fld>
            <a:endParaRPr lang="en-US"/>
          </a:p>
        </p:txBody>
      </p:sp>
    </p:spTree>
    <p:extLst>
      <p:ext uri="{BB962C8B-B14F-4D97-AF65-F5344CB8AC3E}">
        <p14:creationId xmlns:p14="http://schemas.microsoft.com/office/powerpoint/2010/main" val="12010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4;p78" descr="IMG_1336.jpeg">
            <a:extLst>
              <a:ext uri="{FF2B5EF4-FFF2-40B4-BE49-F238E27FC236}">
                <a16:creationId xmlns:a16="http://schemas.microsoft.com/office/drawing/2014/main" id="{E439D860-733B-2247-870B-FDD2B7DA3A7A}"/>
              </a:ext>
            </a:extLst>
          </p:cNvPr>
          <p:cNvPicPr preferRelativeResize="0">
            <a:picLocks/>
          </p:cNvPicPr>
          <p:nvPr/>
        </p:nvPicPr>
        <p:blipFill rotWithShape="1">
          <a:blip r:embed="rId3">
            <a:alphaModFix amt="42000"/>
          </a:blip>
          <a:srcRect t="20" b="19"/>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617F66CB-3EB9-EC37-F91D-B5360CF6B635}"/>
              </a:ext>
            </a:extLst>
          </p:cNvPr>
          <p:cNvSpPr>
            <a:spLocks noGrp="1"/>
          </p:cNvSpPr>
          <p:nvPr>
            <p:ph type="title"/>
          </p:nvPr>
        </p:nvSpPr>
        <p:spPr>
          <a:xfrm>
            <a:off x="831850" y="2947916"/>
            <a:ext cx="10515600" cy="1614559"/>
          </a:xfrm>
          <a:noFill/>
          <a:effectLst>
            <a:softEdge rad="31750"/>
          </a:effectLst>
        </p:spPr>
        <p:txBody>
          <a:bodyPr vert="horz" lIns="91440" tIns="45720" rIns="91440" bIns="45720" rtlCol="0" anchor="t">
            <a:normAutofit/>
          </a:bodyPr>
          <a:lstStyle/>
          <a:p>
            <a:r>
              <a:rPr lang="en-US" sz="5400" b="1">
                <a:ea typeface="Cambria" panose="02040503050406030204" pitchFamily="18" charset="0"/>
              </a:rPr>
              <a:t>Quantification of genome editing activity by sequencing </a:t>
            </a:r>
          </a:p>
        </p:txBody>
      </p:sp>
      <p:sp>
        <p:nvSpPr>
          <p:cNvPr id="3" name="Text Placeholder 2">
            <a:extLst>
              <a:ext uri="{FF2B5EF4-FFF2-40B4-BE49-F238E27FC236}">
                <a16:creationId xmlns:a16="http://schemas.microsoft.com/office/drawing/2014/main" id="{607631EE-C51D-DB6F-DEAE-809E94E0AE05}"/>
              </a:ext>
            </a:extLst>
          </p:cNvPr>
          <p:cNvSpPr>
            <a:spLocks noGrp="1"/>
          </p:cNvSpPr>
          <p:nvPr>
            <p:ph type="body" idx="1"/>
          </p:nvPr>
        </p:nvSpPr>
        <p:spPr/>
        <p:txBody>
          <a:bodyPr>
            <a:normAutofit/>
          </a:bodyPr>
          <a:lstStyle/>
          <a:p>
            <a:r>
              <a:rPr lang="en-US" sz="3200" b="1">
                <a:solidFill>
                  <a:schemeClr val="tx1"/>
                </a:solidFill>
              </a:rPr>
              <a:t>Luca Pinello</a:t>
            </a:r>
          </a:p>
        </p:txBody>
      </p:sp>
      <p:sp>
        <p:nvSpPr>
          <p:cNvPr id="7" name="Subtitle 2">
            <a:extLst>
              <a:ext uri="{FF2B5EF4-FFF2-40B4-BE49-F238E27FC236}">
                <a16:creationId xmlns:a16="http://schemas.microsoft.com/office/drawing/2014/main" id="{B0C69D9F-ACC7-4B64-9A1C-B39B69D95479}"/>
              </a:ext>
            </a:extLst>
          </p:cNvPr>
          <p:cNvSpPr txBox="1">
            <a:spLocks/>
          </p:cNvSpPr>
          <p:nvPr/>
        </p:nvSpPr>
        <p:spPr>
          <a:xfrm>
            <a:off x="10363200" y="10162"/>
            <a:ext cx="1782372" cy="48570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b="1">
                <a:solidFill>
                  <a:schemeClr val="tx1"/>
                </a:solidFill>
              </a:rPr>
              <a:t>ISMB 2022</a:t>
            </a:r>
            <a:endParaRPr lang="en-US" sz="1800" b="1">
              <a:solidFill>
                <a:schemeClr val="tx1"/>
              </a:solidFill>
            </a:endParaRPr>
          </a:p>
        </p:txBody>
      </p:sp>
      <p:sp>
        <p:nvSpPr>
          <p:cNvPr id="5" name="Slide Number Placeholder 4">
            <a:extLst>
              <a:ext uri="{FF2B5EF4-FFF2-40B4-BE49-F238E27FC236}">
                <a16:creationId xmlns:a16="http://schemas.microsoft.com/office/drawing/2014/main" id="{F5CFD42F-EA80-4F2A-8B0A-624C11C49168}"/>
              </a:ext>
            </a:extLst>
          </p:cNvPr>
          <p:cNvSpPr>
            <a:spLocks noGrp="1"/>
          </p:cNvSpPr>
          <p:nvPr>
            <p:ph type="sldNum" sz="quarter" idx="12"/>
          </p:nvPr>
        </p:nvSpPr>
        <p:spPr/>
        <p:txBody>
          <a:bodyPr/>
          <a:lstStyle/>
          <a:p>
            <a:fld id="{371B65F6-4172-4674-96A7-FF623C1658F6}" type="slidenum">
              <a:rPr lang="en-US" smtClean="0"/>
              <a:t>34</a:t>
            </a:fld>
            <a:endParaRPr lang="en-US"/>
          </a:p>
        </p:txBody>
      </p:sp>
    </p:spTree>
    <p:extLst>
      <p:ext uri="{BB962C8B-B14F-4D97-AF65-F5344CB8AC3E}">
        <p14:creationId xmlns:p14="http://schemas.microsoft.com/office/powerpoint/2010/main" val="348680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0EB9F6-F91B-474C-9985-D9752B9309DC}"/>
              </a:ext>
            </a:extLst>
          </p:cNvPr>
          <p:cNvSpPr>
            <a:spLocks noGrp="1"/>
          </p:cNvSpPr>
          <p:nvPr>
            <p:ph type="title"/>
          </p:nvPr>
        </p:nvSpPr>
        <p:spPr>
          <a:xfrm>
            <a:off x="0" y="284117"/>
            <a:ext cx="12020063" cy="681037"/>
          </a:xfrm>
        </p:spPr>
        <p:txBody>
          <a:bodyPr>
            <a:normAutofit fontScale="90000"/>
          </a:bodyPr>
          <a:lstStyle/>
          <a:p>
            <a:r>
              <a:rPr lang="en-US" dirty="0"/>
              <a:t>Common problems faced in analysis of genome editing experiments</a:t>
            </a:r>
          </a:p>
        </p:txBody>
      </p:sp>
      <p:sp>
        <p:nvSpPr>
          <p:cNvPr id="6" name="Content Placeholder 5">
            <a:extLst>
              <a:ext uri="{FF2B5EF4-FFF2-40B4-BE49-F238E27FC236}">
                <a16:creationId xmlns:a16="http://schemas.microsoft.com/office/drawing/2014/main" id="{9BA08A5B-3CFA-40BD-89DC-A37C07F216A8}"/>
              </a:ext>
            </a:extLst>
          </p:cNvPr>
          <p:cNvSpPr>
            <a:spLocks noGrp="1"/>
          </p:cNvSpPr>
          <p:nvPr>
            <p:ph idx="1"/>
          </p:nvPr>
        </p:nvSpPr>
        <p:spPr>
          <a:xfrm>
            <a:off x="648677" y="1600201"/>
            <a:ext cx="8182573" cy="4525963"/>
          </a:xfrm>
        </p:spPr>
        <p:txBody>
          <a:bodyPr vert="horz" lIns="91440" tIns="45720" rIns="91440" bIns="45720" rtlCol="0" anchor="t">
            <a:normAutofit/>
          </a:bodyPr>
          <a:lstStyle/>
          <a:p>
            <a:r>
              <a:rPr lang="en-US" dirty="0"/>
              <a:t>How can we </a:t>
            </a:r>
            <a:r>
              <a:rPr lang="en-US" b="1" dirty="0"/>
              <a:t>measure </a:t>
            </a:r>
            <a:r>
              <a:rPr lang="en-US" dirty="0"/>
              <a:t>the efficiency, accuracy, and safety of our genome editing approach?</a:t>
            </a:r>
          </a:p>
          <a:p>
            <a:pPr marL="0" indent="0">
              <a:buNone/>
            </a:pPr>
            <a:endParaRPr lang="en-US" dirty="0"/>
          </a:p>
          <a:p>
            <a:endParaRPr lang="en-US" dirty="0"/>
          </a:p>
          <a:p>
            <a:r>
              <a:rPr lang="en-US" dirty="0"/>
              <a:t>How can we </a:t>
            </a:r>
            <a:r>
              <a:rPr lang="en-US" b="1" dirty="0"/>
              <a:t>visualize</a:t>
            </a:r>
            <a:r>
              <a:rPr lang="en-US" dirty="0"/>
              <a:t> results of genome editing?</a:t>
            </a:r>
          </a:p>
          <a:p>
            <a:endParaRPr lang="en-US" dirty="0"/>
          </a:p>
          <a:p>
            <a:endParaRPr lang="en-US" dirty="0"/>
          </a:p>
          <a:p>
            <a:r>
              <a:rPr lang="en-US" dirty="0"/>
              <a:t>How do we </a:t>
            </a:r>
            <a:r>
              <a:rPr lang="en-US" b="1" dirty="0"/>
              <a:t>compare</a:t>
            </a:r>
            <a:r>
              <a:rPr lang="en-US" dirty="0"/>
              <a:t> between editors?</a:t>
            </a:r>
            <a:endParaRPr lang="en-US" dirty="0">
              <a:cs typeface="Calibri"/>
            </a:endParaRPr>
          </a:p>
        </p:txBody>
      </p:sp>
      <p:pic>
        <p:nvPicPr>
          <p:cNvPr id="1026" name="Picture 2" descr="Image result for targ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4347" y="907613"/>
            <a:ext cx="1013472" cy="173143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binocular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binocular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Very Basic Binocular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1250" y="3103349"/>
            <a:ext cx="1519666" cy="15196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0161" y="5087313"/>
            <a:ext cx="1381843" cy="11936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95118A6-B019-40E4-9A89-F3FD2307DA12}"/>
              </a:ext>
            </a:extLst>
          </p:cNvPr>
          <p:cNvSpPr>
            <a:spLocks noGrp="1"/>
          </p:cNvSpPr>
          <p:nvPr>
            <p:ph type="sldNum" sz="quarter" idx="12"/>
          </p:nvPr>
        </p:nvSpPr>
        <p:spPr/>
        <p:txBody>
          <a:bodyPr/>
          <a:lstStyle/>
          <a:p>
            <a:fld id="{371B65F6-4172-4674-96A7-FF623C1658F6}" type="slidenum">
              <a:rPr lang="en-US" smtClean="0"/>
              <a:t>35</a:t>
            </a:fld>
            <a:endParaRPr lang="en-US"/>
          </a:p>
        </p:txBody>
      </p:sp>
    </p:spTree>
    <p:extLst>
      <p:ext uri="{BB962C8B-B14F-4D97-AF65-F5344CB8AC3E}">
        <p14:creationId xmlns:p14="http://schemas.microsoft.com/office/powerpoint/2010/main" val="9580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840174"/>
          </a:xfrm>
        </p:spPr>
        <p:txBody>
          <a:bodyPr>
            <a:normAutofit/>
          </a:bodyPr>
          <a:lstStyle/>
          <a:p>
            <a:r>
              <a:rPr lang="en-US" sz="3600" dirty="0"/>
              <a:t>How can we detect engineered mutations?</a:t>
            </a:r>
          </a:p>
        </p:txBody>
      </p:sp>
      <p:sp>
        <p:nvSpPr>
          <p:cNvPr id="3" name="Content Placeholder 2"/>
          <p:cNvSpPr>
            <a:spLocks noGrp="1"/>
          </p:cNvSpPr>
          <p:nvPr>
            <p:ph idx="1"/>
          </p:nvPr>
        </p:nvSpPr>
        <p:spPr/>
        <p:txBody>
          <a:bodyPr>
            <a:normAutofit/>
          </a:bodyPr>
          <a:lstStyle/>
          <a:p>
            <a:r>
              <a:rPr lang="en-US" sz="2800"/>
              <a:t>T7 endo/Surveyor assay</a:t>
            </a:r>
          </a:p>
          <a:p>
            <a:endParaRPr lang="en-US" sz="2800"/>
          </a:p>
          <a:p>
            <a:endParaRPr lang="en-US" sz="2800"/>
          </a:p>
          <a:p>
            <a:r>
              <a:rPr lang="en-US" sz="2800" u="sng"/>
              <a:t>Sanger sequencing</a:t>
            </a:r>
          </a:p>
          <a:p>
            <a:endParaRPr lang="en-US" sz="2800"/>
          </a:p>
          <a:p>
            <a:endParaRPr lang="en-US" sz="2800" u="sng"/>
          </a:p>
          <a:p>
            <a:r>
              <a:rPr lang="en-US" sz="2800" u="sng"/>
              <a:t>Targeted sequencing or WGS</a:t>
            </a:r>
          </a:p>
        </p:txBody>
      </p:sp>
      <p:pic>
        <p:nvPicPr>
          <p:cNvPr id="10250" name="Picture 10" descr="http://www.crisprflydesign.org/wp-content/uploads/2013/08/T7lig4f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531"/>
          <a:stretch/>
        </p:blipFill>
        <p:spPr bwMode="auto">
          <a:xfrm>
            <a:off x="6909113" y="1287159"/>
            <a:ext cx="3217040" cy="132904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tide.nki.nl/assets/EB20151009_metho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849"/>
          <a:stretch/>
        </p:blipFill>
        <p:spPr bwMode="auto">
          <a:xfrm>
            <a:off x="6745607" y="2921000"/>
            <a:ext cx="3477893" cy="1361471"/>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Image result for fastq file lin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35"/>
          <a:stretch/>
        </p:blipFill>
        <p:spPr bwMode="auto">
          <a:xfrm>
            <a:off x="7288804" y="5181601"/>
            <a:ext cx="2921996" cy="14423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2692" t="5022"/>
          <a:stretch/>
        </p:blipFill>
        <p:spPr>
          <a:xfrm>
            <a:off x="2514601" y="5390032"/>
            <a:ext cx="4394513" cy="656682"/>
          </a:xfrm>
          <a:prstGeom prst="rect">
            <a:avLst/>
          </a:prstGeom>
        </p:spPr>
      </p:pic>
      <p:sp>
        <p:nvSpPr>
          <p:cNvPr id="6" name="Rettangolo 5"/>
          <p:cNvSpPr/>
          <p:nvPr/>
        </p:nvSpPr>
        <p:spPr>
          <a:xfrm>
            <a:off x="1981200" y="5943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p:cNvSpPr/>
          <p:nvPr/>
        </p:nvSpPr>
        <p:spPr>
          <a:xfrm>
            <a:off x="7010400" y="2133600"/>
            <a:ext cx="3276600" cy="2055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1ABD0F71-D699-4F4A-9901-2D771C0D68BF}"/>
              </a:ext>
            </a:extLst>
          </p:cNvPr>
          <p:cNvSpPr>
            <a:spLocks noGrp="1"/>
          </p:cNvSpPr>
          <p:nvPr>
            <p:ph type="sldNum" sz="quarter" idx="12"/>
          </p:nvPr>
        </p:nvSpPr>
        <p:spPr/>
        <p:txBody>
          <a:bodyPr/>
          <a:lstStyle/>
          <a:p>
            <a:fld id="{371B65F6-4172-4674-96A7-FF623C1658F6}" type="slidenum">
              <a:rPr lang="en-US" smtClean="0"/>
              <a:t>36</a:t>
            </a:fld>
            <a:endParaRPr lang="en-US"/>
          </a:p>
        </p:txBody>
      </p:sp>
    </p:spTree>
    <p:extLst>
      <p:ext uri="{BB962C8B-B14F-4D97-AF65-F5344CB8AC3E}">
        <p14:creationId xmlns:p14="http://schemas.microsoft.com/office/powerpoint/2010/main" val="2360413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8D9A-4B4B-47F7-A7CA-097350E7693F}"/>
              </a:ext>
            </a:extLst>
          </p:cNvPr>
          <p:cNvSpPr>
            <a:spLocks noGrp="1"/>
          </p:cNvSpPr>
          <p:nvPr>
            <p:ph type="title"/>
          </p:nvPr>
        </p:nvSpPr>
        <p:spPr>
          <a:xfrm>
            <a:off x="121187" y="286438"/>
            <a:ext cx="11435508" cy="681037"/>
          </a:xfrm>
        </p:spPr>
        <p:txBody>
          <a:bodyPr>
            <a:normAutofit fontScale="90000"/>
          </a:bodyPr>
          <a:lstStyle/>
          <a:p>
            <a:r>
              <a:rPr lang="en-US" dirty="0"/>
              <a:t>Sanger sequencing, TIDE-Analysis and ICE analysis</a:t>
            </a:r>
          </a:p>
        </p:txBody>
      </p:sp>
      <p:pic>
        <p:nvPicPr>
          <p:cNvPr id="4" name="Content Placeholder 3">
            <a:extLst>
              <a:ext uri="{FF2B5EF4-FFF2-40B4-BE49-F238E27FC236}">
                <a16:creationId xmlns:a16="http://schemas.microsoft.com/office/drawing/2014/main" id="{4662C44B-7FD3-433D-A3EE-7FACD8EFECF2}"/>
              </a:ext>
            </a:extLst>
          </p:cNvPr>
          <p:cNvPicPr>
            <a:picLocks noGrp="1" noChangeAspect="1"/>
          </p:cNvPicPr>
          <p:nvPr>
            <p:ph idx="1"/>
          </p:nvPr>
        </p:nvPicPr>
        <p:blipFill>
          <a:blip r:embed="rId2"/>
          <a:stretch>
            <a:fillRect/>
          </a:stretch>
        </p:blipFill>
        <p:spPr>
          <a:xfrm>
            <a:off x="274894" y="1851304"/>
            <a:ext cx="5435588" cy="2670465"/>
          </a:xfrm>
          <a:prstGeom prst="rect">
            <a:avLst/>
          </a:prstGeom>
        </p:spPr>
      </p:pic>
      <p:sp>
        <p:nvSpPr>
          <p:cNvPr id="5" name="Rectangle 4">
            <a:extLst>
              <a:ext uri="{FF2B5EF4-FFF2-40B4-BE49-F238E27FC236}">
                <a16:creationId xmlns:a16="http://schemas.microsoft.com/office/drawing/2014/main" id="{C97266D8-4626-4C6E-BD0D-906C0543B293}"/>
              </a:ext>
            </a:extLst>
          </p:cNvPr>
          <p:cNvSpPr/>
          <p:nvPr/>
        </p:nvSpPr>
        <p:spPr>
          <a:xfrm>
            <a:off x="1432651" y="4700081"/>
            <a:ext cx="2809167" cy="369332"/>
          </a:xfrm>
          <a:prstGeom prst="rect">
            <a:avLst/>
          </a:prstGeom>
        </p:spPr>
        <p:txBody>
          <a:bodyPr wrap="none">
            <a:spAutoFit/>
          </a:bodyPr>
          <a:lstStyle/>
          <a:p>
            <a:r>
              <a:rPr lang="en-US" dirty="0"/>
              <a:t>http://tide-calculator.nki.nl/</a:t>
            </a:r>
          </a:p>
        </p:txBody>
      </p:sp>
      <p:sp>
        <p:nvSpPr>
          <p:cNvPr id="3" name="Slide Number Placeholder 2">
            <a:extLst>
              <a:ext uri="{FF2B5EF4-FFF2-40B4-BE49-F238E27FC236}">
                <a16:creationId xmlns:a16="http://schemas.microsoft.com/office/drawing/2014/main" id="{20AD9311-D491-4658-A683-CB75FD0F049F}"/>
              </a:ext>
            </a:extLst>
          </p:cNvPr>
          <p:cNvSpPr>
            <a:spLocks noGrp="1"/>
          </p:cNvSpPr>
          <p:nvPr>
            <p:ph type="sldNum" sz="quarter" idx="12"/>
          </p:nvPr>
        </p:nvSpPr>
        <p:spPr/>
        <p:txBody>
          <a:bodyPr/>
          <a:lstStyle/>
          <a:p>
            <a:fld id="{371B65F6-4172-4674-96A7-FF623C1658F6}" type="slidenum">
              <a:rPr lang="en-US" smtClean="0"/>
              <a:t>37</a:t>
            </a:fld>
            <a:endParaRPr lang="en-US"/>
          </a:p>
        </p:txBody>
      </p:sp>
      <p:pic>
        <p:nvPicPr>
          <p:cNvPr id="6" name="Picture 5">
            <a:extLst>
              <a:ext uri="{FF2B5EF4-FFF2-40B4-BE49-F238E27FC236}">
                <a16:creationId xmlns:a16="http://schemas.microsoft.com/office/drawing/2014/main" id="{2AFBCBEF-E57C-8091-6097-CBD07CD8DC5C}"/>
              </a:ext>
            </a:extLst>
          </p:cNvPr>
          <p:cNvPicPr>
            <a:picLocks noChangeAspect="1"/>
          </p:cNvPicPr>
          <p:nvPr/>
        </p:nvPicPr>
        <p:blipFill>
          <a:blip r:embed="rId3"/>
          <a:stretch>
            <a:fillRect/>
          </a:stretch>
        </p:blipFill>
        <p:spPr>
          <a:xfrm>
            <a:off x="6481520" y="1851304"/>
            <a:ext cx="5372911" cy="2670465"/>
          </a:xfrm>
          <a:prstGeom prst="rect">
            <a:avLst/>
          </a:prstGeom>
        </p:spPr>
      </p:pic>
      <p:sp>
        <p:nvSpPr>
          <p:cNvPr id="7" name="Rectangle 6">
            <a:extLst>
              <a:ext uri="{FF2B5EF4-FFF2-40B4-BE49-F238E27FC236}">
                <a16:creationId xmlns:a16="http://schemas.microsoft.com/office/drawing/2014/main" id="{5B264B32-6736-C9BA-D692-F3E35489FAAD}"/>
              </a:ext>
            </a:extLst>
          </p:cNvPr>
          <p:cNvSpPr/>
          <p:nvPr/>
        </p:nvSpPr>
        <p:spPr>
          <a:xfrm>
            <a:off x="7815272" y="4703116"/>
            <a:ext cx="2543966" cy="369332"/>
          </a:xfrm>
          <a:prstGeom prst="rect">
            <a:avLst/>
          </a:prstGeom>
        </p:spPr>
        <p:txBody>
          <a:bodyPr wrap="none">
            <a:spAutoFit/>
          </a:bodyPr>
          <a:lstStyle/>
          <a:p>
            <a:r>
              <a:rPr lang="en-US" dirty="0"/>
              <a:t>https://ice.synthego.com</a:t>
            </a:r>
          </a:p>
        </p:txBody>
      </p:sp>
    </p:spTree>
    <p:extLst>
      <p:ext uri="{BB962C8B-B14F-4D97-AF65-F5344CB8AC3E}">
        <p14:creationId xmlns:p14="http://schemas.microsoft.com/office/powerpoint/2010/main" val="18925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ICE analysis of prime editing</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47141" b="1"/>
          <a:stretch/>
        </p:blipFill>
        <p:spPr bwMode="auto">
          <a:xfrm>
            <a:off x="256122" y="1867875"/>
            <a:ext cx="11110313" cy="329027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765C787-77ED-47A1-BE15-9B86B6B34B2C}"/>
              </a:ext>
            </a:extLst>
          </p:cNvPr>
          <p:cNvSpPr>
            <a:spLocks noGrp="1"/>
          </p:cNvSpPr>
          <p:nvPr>
            <p:ph type="sldNum" sz="quarter" idx="12"/>
          </p:nvPr>
        </p:nvSpPr>
        <p:spPr/>
        <p:txBody>
          <a:bodyPr/>
          <a:lstStyle/>
          <a:p>
            <a:fld id="{371B65F6-4172-4674-96A7-FF623C1658F6}" type="slidenum">
              <a:rPr lang="en-US" smtClean="0"/>
              <a:t>38</a:t>
            </a:fld>
            <a:endParaRPr lang="en-US"/>
          </a:p>
        </p:txBody>
      </p:sp>
    </p:spTree>
    <p:extLst>
      <p:ext uri="{BB962C8B-B14F-4D97-AF65-F5344CB8AC3E}">
        <p14:creationId xmlns:p14="http://schemas.microsoft.com/office/powerpoint/2010/main" val="1159732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328" y="1470225"/>
            <a:ext cx="7063515" cy="9801049"/>
          </a:xfrm>
          <a:prstGeom prst="rect">
            <a:avLst/>
          </a:prstGeom>
        </p:spPr>
      </p:pic>
      <p:sp>
        <p:nvSpPr>
          <p:cNvPr id="4" name="Rectangle 3"/>
          <p:cNvSpPr/>
          <p:nvPr/>
        </p:nvSpPr>
        <p:spPr>
          <a:xfrm>
            <a:off x="1900305" y="-206734"/>
            <a:ext cx="8563555" cy="1534598"/>
          </a:xfrm>
          <a:prstGeom prst="rect">
            <a:avLst/>
          </a:prstGeom>
          <a:solidFill>
            <a:srgbClr val="FFFFFF">
              <a:alpha val="76078"/>
            </a:srgbClr>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E5616-620C-4D69-857C-A50A798A708D}"/>
              </a:ext>
            </a:extLst>
          </p:cNvPr>
          <p:cNvSpPr>
            <a:spLocks noGrp="1"/>
          </p:cNvSpPr>
          <p:nvPr>
            <p:ph type="title"/>
          </p:nvPr>
        </p:nvSpPr>
        <p:spPr/>
        <p:txBody>
          <a:bodyPr>
            <a:normAutofit/>
          </a:bodyPr>
          <a:lstStyle/>
          <a:p>
            <a:r>
              <a:rPr lang="en-US" dirty="0"/>
              <a:t>Targeted amplification and sequencing</a:t>
            </a:r>
          </a:p>
        </p:txBody>
      </p:sp>
      <p:sp>
        <p:nvSpPr>
          <p:cNvPr id="3" name="Slide Number Placeholder 2">
            <a:extLst>
              <a:ext uri="{FF2B5EF4-FFF2-40B4-BE49-F238E27FC236}">
                <a16:creationId xmlns:a16="http://schemas.microsoft.com/office/drawing/2014/main" id="{FDF3CE25-2E16-15DF-33CD-93BAADBF10DB}"/>
              </a:ext>
            </a:extLst>
          </p:cNvPr>
          <p:cNvSpPr>
            <a:spLocks noGrp="1"/>
          </p:cNvSpPr>
          <p:nvPr>
            <p:ph type="sldNum" sz="quarter" idx="12"/>
          </p:nvPr>
        </p:nvSpPr>
        <p:spPr/>
        <p:txBody>
          <a:bodyPr/>
          <a:lstStyle/>
          <a:p>
            <a:fld id="{24CD0A5F-FC8E-47DA-83F8-9BA700D18DA1}" type="slidenum">
              <a:rPr lang="en-US" smtClean="0"/>
              <a:t>39</a:t>
            </a:fld>
            <a:endParaRPr lang="en-US"/>
          </a:p>
        </p:txBody>
      </p:sp>
    </p:spTree>
    <p:extLst>
      <p:ext uri="{BB962C8B-B14F-4D97-AF65-F5344CB8AC3E}">
        <p14:creationId xmlns:p14="http://schemas.microsoft.com/office/powerpoint/2010/main" val="41158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E-6 -5.38978E-7 L 5E-6 -0.6706 " pathEditMode="relative" rAng="0" ptsTypes="AA">
                                      <p:cBhvr>
                                        <p:cTn id="6" dur="2000" fill="hold"/>
                                        <p:tgtEl>
                                          <p:spTgt spid="6"/>
                                        </p:tgtEl>
                                        <p:attrNameLst>
                                          <p:attrName>ppt_x</p:attrName>
                                          <p:attrName>ppt_y</p:attrName>
                                        </p:attrNameLst>
                                      </p:cBhvr>
                                      <p:rCtr x="0" y="-3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1" y="137964"/>
            <a:ext cx="10972800" cy="639912"/>
          </a:xfrm>
        </p:spPr>
        <p:txBody>
          <a:bodyPr>
            <a:normAutofit/>
          </a:bodyPr>
          <a:lstStyle/>
          <a:p>
            <a:pPr algn="ctr"/>
            <a:r>
              <a:rPr lang="en-US" sz="3600"/>
              <a:t>Outline</a:t>
            </a:r>
            <a:endParaRPr lang="en-US"/>
          </a:p>
        </p:txBody>
      </p:sp>
      <p:sp>
        <p:nvSpPr>
          <p:cNvPr id="7" name="Slide Number Placeholder 6">
            <a:extLst>
              <a:ext uri="{FF2B5EF4-FFF2-40B4-BE49-F238E27FC236}">
                <a16:creationId xmlns:a16="http://schemas.microsoft.com/office/drawing/2014/main" id="{A110E9F8-7CDF-49CF-A0AF-CCA876F1224A}"/>
              </a:ext>
            </a:extLst>
          </p:cNvPr>
          <p:cNvSpPr>
            <a:spLocks noGrp="1"/>
          </p:cNvSpPr>
          <p:nvPr>
            <p:ph type="sldNum" sz="quarter" idx="12"/>
          </p:nvPr>
        </p:nvSpPr>
        <p:spPr/>
        <p:txBody>
          <a:bodyPr/>
          <a:lstStyle/>
          <a:p>
            <a:fld id="{371B65F6-4172-4674-96A7-FF623C1658F6}" type="slidenum">
              <a:rPr lang="en-US" smtClean="0"/>
              <a:t>4</a:t>
            </a:fld>
            <a:endParaRPr lang="en-US"/>
          </a:p>
        </p:txBody>
      </p:sp>
      <p:graphicFrame>
        <p:nvGraphicFramePr>
          <p:cNvPr id="4" name="Table 4">
            <a:extLst>
              <a:ext uri="{FF2B5EF4-FFF2-40B4-BE49-F238E27FC236}">
                <a16:creationId xmlns:a16="http://schemas.microsoft.com/office/drawing/2014/main" id="{AC7780DA-4B7E-499F-93D1-600E3625BC5E}"/>
              </a:ext>
            </a:extLst>
          </p:cNvPr>
          <p:cNvGraphicFramePr>
            <a:graphicFrameLocks noGrp="1"/>
          </p:cNvGraphicFramePr>
          <p:nvPr>
            <p:extLst>
              <p:ext uri="{D42A27DB-BD31-4B8C-83A1-F6EECF244321}">
                <p14:modId xmlns:p14="http://schemas.microsoft.com/office/powerpoint/2010/main" val="993556625"/>
              </p:ext>
            </p:extLst>
          </p:nvPr>
        </p:nvGraphicFramePr>
        <p:xfrm>
          <a:off x="454446" y="903224"/>
          <a:ext cx="11221089" cy="5191756"/>
        </p:xfrm>
        <a:graphic>
          <a:graphicData uri="http://schemas.openxmlformats.org/drawingml/2006/table">
            <a:tbl>
              <a:tblPr firstRow="1" bandRow="1">
                <a:tableStyleId>{7E9639D4-E3E2-4D34-9284-5A2195B3D0D7}</a:tableStyleId>
              </a:tblPr>
              <a:tblGrid>
                <a:gridCol w="4640854">
                  <a:extLst>
                    <a:ext uri="{9D8B030D-6E8A-4147-A177-3AD203B41FA5}">
                      <a16:colId xmlns:a16="http://schemas.microsoft.com/office/drawing/2014/main" val="3575857702"/>
                    </a:ext>
                  </a:extLst>
                </a:gridCol>
                <a:gridCol w="1899682">
                  <a:extLst>
                    <a:ext uri="{9D8B030D-6E8A-4147-A177-3AD203B41FA5}">
                      <a16:colId xmlns:a16="http://schemas.microsoft.com/office/drawing/2014/main" val="3319426654"/>
                    </a:ext>
                  </a:extLst>
                </a:gridCol>
                <a:gridCol w="1432188">
                  <a:extLst>
                    <a:ext uri="{9D8B030D-6E8A-4147-A177-3AD203B41FA5}">
                      <a16:colId xmlns:a16="http://schemas.microsoft.com/office/drawing/2014/main" val="3267702131"/>
                    </a:ext>
                  </a:extLst>
                </a:gridCol>
                <a:gridCol w="1784059">
                  <a:extLst>
                    <a:ext uri="{9D8B030D-6E8A-4147-A177-3AD203B41FA5}">
                      <a16:colId xmlns:a16="http://schemas.microsoft.com/office/drawing/2014/main" val="2170784773"/>
                    </a:ext>
                  </a:extLst>
                </a:gridCol>
                <a:gridCol w="1464306">
                  <a:extLst>
                    <a:ext uri="{9D8B030D-6E8A-4147-A177-3AD203B41FA5}">
                      <a16:colId xmlns:a16="http://schemas.microsoft.com/office/drawing/2014/main" val="3836829882"/>
                    </a:ext>
                  </a:extLst>
                </a:gridCol>
              </a:tblGrid>
              <a:tr h="370840">
                <a:tc>
                  <a:txBody>
                    <a:bodyPr/>
                    <a:lstStyle/>
                    <a:p>
                      <a:r>
                        <a:rPr lang="en-US"/>
                        <a:t>Topic</a:t>
                      </a:r>
                    </a:p>
                  </a:txBody>
                  <a:tcPr/>
                </a:tc>
                <a:tc>
                  <a:txBody>
                    <a:bodyPr/>
                    <a:lstStyle/>
                    <a:p>
                      <a:pPr lvl="0">
                        <a:buNone/>
                      </a:pPr>
                      <a:r>
                        <a:rPr lang="en-US"/>
                        <a:t>Instructor</a:t>
                      </a:r>
                    </a:p>
                  </a:txBody>
                  <a:tcPr/>
                </a:tc>
                <a:tc>
                  <a:txBody>
                    <a:bodyPr/>
                    <a:lstStyle/>
                    <a:p>
                      <a:r>
                        <a:rPr lang="en-US"/>
                        <a:t>Contents</a:t>
                      </a:r>
                    </a:p>
                  </a:txBody>
                  <a:tcPr/>
                </a:tc>
                <a:tc>
                  <a:txBody>
                    <a:bodyPr/>
                    <a:lstStyle/>
                    <a:p>
                      <a:r>
                        <a:rPr lang="en-US"/>
                        <a:t>Time</a:t>
                      </a:r>
                    </a:p>
                  </a:txBody>
                  <a:tcPr/>
                </a:tc>
                <a:tc>
                  <a:txBody>
                    <a:bodyPr/>
                    <a:lstStyle/>
                    <a:p>
                      <a:pPr lvl="0">
                        <a:buNone/>
                      </a:pPr>
                      <a:r>
                        <a:rPr lang="en-US"/>
                        <a:t>Duration</a:t>
                      </a:r>
                    </a:p>
                  </a:txBody>
                  <a:tcPr/>
                </a:tc>
                <a:extLst>
                  <a:ext uri="{0D108BD9-81ED-4DB2-BD59-A6C34878D82A}">
                    <a16:rowId xmlns:a16="http://schemas.microsoft.com/office/drawing/2014/main" val="25540564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Intro &amp; overview</a:t>
                      </a:r>
                    </a:p>
                  </a:txBody>
                  <a:tcPr anchor="ctr"/>
                </a:tc>
                <a:tc>
                  <a:txBody>
                    <a:bodyPr/>
                    <a:lstStyle/>
                    <a:p>
                      <a:pPr marL="0" lvl="0" indent="0" algn="l" defTabSz="914400">
                        <a:lnSpc>
                          <a:spcPct val="100000"/>
                        </a:lnSpc>
                        <a:spcBef>
                          <a:spcPts val="0"/>
                        </a:spcBef>
                        <a:spcAft>
                          <a:spcPts val="0"/>
                        </a:spcAft>
                        <a:buNone/>
                        <a:tabLst/>
                        <a:defRPr/>
                      </a:pPr>
                      <a:endParaRPr lang="en-US" b="1"/>
                    </a:p>
                  </a:txBody>
                  <a:tcPr/>
                </a:tc>
                <a:tc>
                  <a:txBody>
                    <a:bodyPr/>
                    <a:lstStyle/>
                    <a:p>
                      <a:endParaRPr lang="en-US"/>
                    </a:p>
                  </a:txBody>
                  <a:tcPr/>
                </a:tc>
                <a:tc>
                  <a:txBody>
                    <a:bodyPr/>
                    <a:lstStyle/>
                    <a:p>
                      <a:r>
                        <a:rPr lang="en-US"/>
                        <a:t>11:00 – 11:05</a:t>
                      </a:r>
                    </a:p>
                  </a:txBody>
                  <a:tcPr/>
                </a:tc>
                <a:tc>
                  <a:txBody>
                    <a:bodyPr/>
                    <a:lstStyle/>
                    <a:p>
                      <a:pPr lvl="0" algn="l">
                        <a:lnSpc>
                          <a:spcPct val="100000"/>
                        </a:lnSpc>
                        <a:spcBef>
                          <a:spcPts val="0"/>
                        </a:spcBef>
                        <a:spcAft>
                          <a:spcPts val="0"/>
                        </a:spcAft>
                        <a:buNone/>
                      </a:pPr>
                      <a:r>
                        <a:rPr lang="en-US" sz="1800" b="0" i="0" u="none" strike="noStrike" noProof="0">
                          <a:latin typeface="Bierstadt"/>
                        </a:rPr>
                        <a:t>5 min</a:t>
                      </a:r>
                    </a:p>
                  </a:txBody>
                  <a:tcPr/>
                </a:tc>
                <a:extLst>
                  <a:ext uri="{0D108BD9-81ED-4DB2-BD59-A6C34878D82A}">
                    <a16:rowId xmlns:a16="http://schemas.microsoft.com/office/drawing/2014/main" val="35953494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CRISPR genome editing: What and How</a:t>
                      </a:r>
                    </a:p>
                  </a:txBody>
                  <a:tcPr anchor="ctr">
                    <a:lnB w="9525" cap="flat" cmpd="sng" algn="ctr">
                      <a:solidFill>
                        <a:schemeClr val="tx1"/>
                      </a:solidFill>
                      <a:prstDash val="solid"/>
                      <a:round/>
                      <a:headEnd type="none" w="med" len="med"/>
                      <a:tailEnd type="none" w="med" len="med"/>
                    </a:lnB>
                  </a:tcPr>
                </a:tc>
                <a:tc>
                  <a:txBody>
                    <a:bodyPr/>
                    <a:lstStyle/>
                    <a:p>
                      <a:pPr marL="0" lvl="0" indent="0" algn="l" defTabSz="914400">
                        <a:lnSpc>
                          <a:spcPct val="100000"/>
                        </a:lnSpc>
                        <a:spcBef>
                          <a:spcPts val="0"/>
                        </a:spcBef>
                        <a:spcAft>
                          <a:spcPts val="0"/>
                        </a:spcAft>
                        <a:buNone/>
                        <a:tabLst/>
                        <a:defRPr/>
                      </a:pPr>
                      <a:r>
                        <a:rPr lang="en-US"/>
                        <a:t>Maya</a:t>
                      </a:r>
                    </a:p>
                  </a:txBody>
                  <a:tcPr>
                    <a:lnB w="9524">
                      <a:solidFill>
                        <a:schemeClr val="tx1"/>
                      </a:solidFill>
                    </a:lnB>
                  </a:tcPr>
                </a:tc>
                <a:tc>
                  <a:txBody>
                    <a:bodyPr/>
                    <a:lstStyle/>
                    <a:p>
                      <a:r>
                        <a:rPr lang="en-US" dirty="0">
                          <a:hlinkClick r:id="rId3" action="ppaction://hlinksldjump"/>
                        </a:rPr>
                        <a:t>Lecture</a:t>
                      </a:r>
                      <a:endParaRPr lang="en-US" dirty="0"/>
                    </a:p>
                  </a:txBody>
                  <a:tcPr/>
                </a:tc>
                <a:tc>
                  <a:txBody>
                    <a:bodyPr/>
                    <a:lstStyle/>
                    <a:p>
                      <a:r>
                        <a:rPr lang="en-US"/>
                        <a:t>11:05 – 11:35</a:t>
                      </a:r>
                    </a:p>
                  </a:txBody>
                  <a:tcPr/>
                </a:tc>
                <a:tc>
                  <a:txBody>
                    <a:bodyPr/>
                    <a:lstStyle/>
                    <a:p>
                      <a:pPr lvl="0" algn="l">
                        <a:lnSpc>
                          <a:spcPct val="100000"/>
                        </a:lnSpc>
                        <a:spcBef>
                          <a:spcPts val="0"/>
                        </a:spcBef>
                        <a:spcAft>
                          <a:spcPts val="0"/>
                        </a:spcAft>
                        <a:buNone/>
                      </a:pPr>
                      <a:r>
                        <a:rPr lang="en-US" sz="1800" b="0" i="0" u="none" strike="noStrike" noProof="0">
                          <a:latin typeface="Bierstadt"/>
                        </a:rPr>
                        <a:t>30 min</a:t>
                      </a:r>
                    </a:p>
                  </a:txBody>
                  <a:tcPr/>
                </a:tc>
                <a:extLst>
                  <a:ext uri="{0D108BD9-81ED-4DB2-BD59-A6C34878D82A}">
                    <a16:rowId xmlns:a16="http://schemas.microsoft.com/office/drawing/2014/main" val="549401153"/>
                  </a:ext>
                </a:extLst>
              </a:tr>
              <a:tr h="370840">
                <a:tc rowSpan="2">
                  <a:txBody>
                    <a:bodyPr/>
                    <a:lstStyle/>
                    <a:p>
                      <a:r>
                        <a:rPr lang="en-US" b="1"/>
                        <a:t>Quantification of genome editing activity by sequencing</a:t>
                      </a:r>
                    </a:p>
                  </a:txBody>
                  <a:tcPr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lvl="0">
                        <a:buNone/>
                      </a:pPr>
                      <a:r>
                        <a:rPr lang="en-US" b="0"/>
                        <a:t>Luca</a:t>
                      </a:r>
                    </a:p>
                    <a:p>
                      <a:pPr lvl="0">
                        <a:buNone/>
                      </a:pPr>
                      <a:endParaRPr lang="en-US"/>
                    </a:p>
                  </a:txBody>
                  <a:tcPr>
                    <a:lnT w="9524" cap="flat" cmpd="sng" algn="ctr">
                      <a:solidFill>
                        <a:schemeClr val="tx1"/>
                      </a:solidFill>
                      <a:prstDash val="solid"/>
                      <a:round/>
                      <a:headEnd type="none" w="med" len="med"/>
                      <a:tailEnd type="none" w="med" len="med"/>
                    </a:lnT>
                    <a:lnB w="9524">
                      <a:solidFill>
                        <a:schemeClr val="tx1"/>
                      </a:solidFill>
                    </a:lnB>
                  </a:tcPr>
                </a:tc>
                <a:tc>
                  <a:txBody>
                    <a:bodyPr/>
                    <a:lstStyle/>
                    <a:p>
                      <a:r>
                        <a:rPr lang="en-US" dirty="0">
                          <a:hlinkClick r:id="rId4" action="ppaction://hlinksldjump"/>
                        </a:rPr>
                        <a:t>Lecture</a:t>
                      </a:r>
                      <a:endParaRPr lang="en-US" dirty="0"/>
                    </a:p>
                  </a:txBody>
                  <a:tcPr/>
                </a:tc>
                <a:tc>
                  <a:txBody>
                    <a:bodyPr/>
                    <a:lstStyle/>
                    <a:p>
                      <a:r>
                        <a:rPr lang="en-US"/>
                        <a:t>11:35 – 12:00</a:t>
                      </a:r>
                    </a:p>
                  </a:txBody>
                  <a:tcPr/>
                </a:tc>
                <a:tc>
                  <a:txBody>
                    <a:bodyPr/>
                    <a:lstStyle/>
                    <a:p>
                      <a:pPr lvl="0">
                        <a:buNone/>
                      </a:pPr>
                      <a:r>
                        <a:rPr lang="en-US"/>
                        <a:t>25 min</a:t>
                      </a:r>
                    </a:p>
                  </a:txBody>
                  <a:tcPr/>
                </a:tc>
                <a:extLst>
                  <a:ext uri="{0D108BD9-81ED-4DB2-BD59-A6C34878D82A}">
                    <a16:rowId xmlns:a16="http://schemas.microsoft.com/office/drawing/2014/main" val="1667213839"/>
                  </a:ext>
                </a:extLst>
              </a:tr>
              <a:tr h="370840">
                <a:tc vMerge="1">
                  <a:txBody>
                    <a:bodyPr/>
                    <a:lstStyle/>
                    <a:p>
                      <a:endParaRPr lang="en-US"/>
                    </a:p>
                  </a:txBody>
                  <a:tcPr/>
                </a:tc>
                <a:tc vMerge="1">
                  <a:txBody>
                    <a:bodyPr/>
                    <a:lstStyle/>
                    <a:p>
                      <a:endParaRPr lang="en-US"/>
                    </a:p>
                  </a:txBody>
                  <a:tcPr/>
                </a:tc>
                <a:tc>
                  <a:txBody>
                    <a:bodyPr/>
                    <a:lstStyle/>
                    <a:p>
                      <a:pPr marL="0" algn="l" defTabSz="914400" rtl="0" eaLnBrk="1" latinLnBrk="0" hangingPunct="1"/>
                      <a:r>
                        <a:rPr lang="en-US" sz="1800" kern="1200" dirty="0">
                          <a:solidFill>
                            <a:schemeClr val="tx1"/>
                          </a:solidFill>
                          <a:latin typeface="+mn-lt"/>
                          <a:ea typeface="+mn-ea"/>
                          <a:cs typeface="+mn-cs"/>
                          <a:hlinkClick r:id="rId5" action="ppaction://hlinksldjump"/>
                        </a:rPr>
                        <a:t>Workshop</a:t>
                      </a:r>
                      <a:endParaRPr lang="en-US" sz="1800" kern="1200" dirty="0">
                        <a:solidFill>
                          <a:schemeClr val="tx1"/>
                        </a:solidFill>
                        <a:latin typeface="+mn-lt"/>
                        <a:ea typeface="+mn-ea"/>
                        <a:cs typeface="+mn-cs"/>
                      </a:endParaRPr>
                    </a:p>
                  </a:txBody>
                  <a:tcPr/>
                </a:tc>
                <a:tc>
                  <a:txBody>
                    <a:bodyPr/>
                    <a:lstStyle/>
                    <a:p>
                      <a:r>
                        <a:rPr lang="en-US"/>
                        <a:t>12:00 – 12:30</a:t>
                      </a:r>
                    </a:p>
                  </a:txBody>
                  <a:tcPr/>
                </a:tc>
                <a:tc>
                  <a:txBody>
                    <a:bodyPr/>
                    <a:lstStyle/>
                    <a:p>
                      <a:pPr lvl="0">
                        <a:buNone/>
                      </a:pPr>
                      <a:r>
                        <a:rPr lang="en-US">
                          <a:solidFill>
                            <a:schemeClr val="tx1"/>
                          </a:solidFill>
                        </a:rPr>
                        <a:t>30 min</a:t>
                      </a:r>
                      <a:endParaRPr lang="en-US"/>
                    </a:p>
                  </a:txBody>
                  <a:tcPr/>
                </a:tc>
                <a:extLst>
                  <a:ext uri="{0D108BD9-81ED-4DB2-BD59-A6C34878D82A}">
                    <a16:rowId xmlns:a16="http://schemas.microsoft.com/office/drawing/2014/main" val="496976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Lunch break</a:t>
                      </a:r>
                    </a:p>
                  </a:txBody>
                  <a:tcPr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lvl="0" indent="0" algn="l" defTabSz="914400">
                        <a:lnSpc>
                          <a:spcPct val="100000"/>
                        </a:lnSpc>
                        <a:spcBef>
                          <a:spcPts val="0"/>
                        </a:spcBef>
                        <a:spcAft>
                          <a:spcPts val="0"/>
                        </a:spcAft>
                        <a:buNone/>
                        <a:tabLst/>
                        <a:defRPr/>
                      </a:pPr>
                      <a:endParaRPr lang="en-US" b="0"/>
                    </a:p>
                  </a:txBody>
                  <a:tcPr>
                    <a:lnT w="9524">
                      <a:solidFill>
                        <a:schemeClr val="tx1"/>
                      </a:solidFill>
                    </a:lnT>
                    <a:lnB w="9524">
                      <a:solidFill>
                        <a:schemeClr val="tx1"/>
                      </a:solidFill>
                    </a:lnB>
                  </a:tcPr>
                </a:tc>
                <a:tc>
                  <a:txBody>
                    <a:bodyPr/>
                    <a:lstStyle/>
                    <a:p>
                      <a:r>
                        <a:rPr lang="ko-KR" altLang="en-US"/>
                        <a:t>🍔</a:t>
                      </a:r>
                      <a:endParaRPr lang="en-US"/>
                    </a:p>
                  </a:txBody>
                  <a:tcPr/>
                </a:tc>
                <a:tc>
                  <a:txBody>
                    <a:bodyPr/>
                    <a:lstStyle/>
                    <a:p>
                      <a:r>
                        <a:rPr lang="en-US"/>
                        <a:t>12:30 – 13:30 </a:t>
                      </a:r>
                    </a:p>
                  </a:txBody>
                  <a:tcPr/>
                </a:tc>
                <a:tc>
                  <a:txBody>
                    <a:bodyPr/>
                    <a:lstStyle/>
                    <a:p>
                      <a:pPr lvl="0">
                        <a:buNone/>
                      </a:pPr>
                      <a:r>
                        <a:rPr lang="en-US"/>
                        <a:t>1 hour </a:t>
                      </a:r>
                    </a:p>
                  </a:txBody>
                  <a:tcPr/>
                </a:tc>
                <a:extLst>
                  <a:ext uri="{0D108BD9-81ED-4DB2-BD59-A6C34878D82A}">
                    <a16:rowId xmlns:a16="http://schemas.microsoft.com/office/drawing/2014/main" val="302445709"/>
                  </a:ext>
                </a:extLst>
              </a:tr>
              <a:tr h="370839">
                <a:tc rowSpan="2">
                  <a:txBody>
                    <a:bodyPr/>
                    <a:lstStyle/>
                    <a:p>
                      <a:pPr lvl="0">
                        <a:buNone/>
                      </a:pPr>
                      <a:r>
                        <a:rPr lang="en-US" b="1"/>
                        <a:t>Strategy and Design of pooled CRISPR screens</a:t>
                      </a:r>
                    </a:p>
                  </a:txBody>
                  <a:tcPr anchor="ctr">
                    <a:lnT w="9525" cap="flat" cmpd="sng" algn="ctr">
                      <a:solidFill>
                        <a:schemeClr val="tx1"/>
                      </a:solidFill>
                      <a:prstDash val="solid"/>
                      <a:round/>
                      <a:headEnd type="none" w="med" len="med"/>
                      <a:tailEnd type="none" w="med" len="med"/>
                    </a:lnT>
                    <a:lnB w="9524">
                      <a:solidFill>
                        <a:schemeClr val="tx1"/>
                      </a:solidFill>
                    </a:lnB>
                  </a:tcPr>
                </a:tc>
                <a:tc rowSpan="2">
                  <a:txBody>
                    <a:bodyPr/>
                    <a:lstStyle/>
                    <a:p>
                      <a:pPr lvl="0">
                        <a:buNone/>
                      </a:pPr>
                      <a:r>
                        <a:rPr lang="en-US" b="0"/>
                        <a:t>Basheer</a:t>
                      </a:r>
                    </a:p>
                  </a:txBody>
                  <a:tcPr>
                    <a:lnT w="9524">
                      <a:solidFill>
                        <a:schemeClr val="tx1"/>
                      </a:solidFill>
                    </a:lnT>
                    <a:lnB w="9524">
                      <a:solidFill>
                        <a:schemeClr val="tx1"/>
                      </a:solidFill>
                    </a:lnB>
                  </a:tcPr>
                </a:tc>
                <a:tc>
                  <a:txBody>
                    <a:bodyPr/>
                    <a:lstStyle/>
                    <a:p>
                      <a:pPr lvl="0">
                        <a:buNone/>
                      </a:pPr>
                      <a:r>
                        <a:rPr lang="en-US">
                          <a:hlinkClick r:id="rId6" action="ppaction://hlinksldjump"/>
                        </a:rPr>
                        <a:t>Lecture</a:t>
                      </a:r>
                      <a:endParaRPr lang="en-US"/>
                    </a:p>
                  </a:txBody>
                  <a:tcPr/>
                </a:tc>
                <a:tc>
                  <a:txBody>
                    <a:bodyPr/>
                    <a:lstStyle/>
                    <a:p>
                      <a:pPr lvl="0">
                        <a:buNone/>
                      </a:pPr>
                      <a:r>
                        <a:rPr lang="en-US"/>
                        <a:t>13:30 – 14:05</a:t>
                      </a:r>
                    </a:p>
                  </a:txBody>
                  <a:tcPr/>
                </a:tc>
                <a:tc>
                  <a:txBody>
                    <a:bodyPr/>
                    <a:lstStyle/>
                    <a:p>
                      <a:pPr lvl="0">
                        <a:buNone/>
                      </a:pPr>
                      <a:r>
                        <a:rPr lang="en-US"/>
                        <a:t>35 min</a:t>
                      </a:r>
                    </a:p>
                  </a:txBody>
                  <a:tcPr/>
                </a:tc>
                <a:extLst>
                  <a:ext uri="{0D108BD9-81ED-4DB2-BD59-A6C34878D82A}">
                    <a16:rowId xmlns:a16="http://schemas.microsoft.com/office/drawing/2014/main" val="466618919"/>
                  </a:ext>
                </a:extLst>
              </a:tr>
              <a:tr h="370838">
                <a:tc vMerge="1">
                  <a:txBody>
                    <a:bodyPr/>
                    <a:lstStyle/>
                    <a:p>
                      <a:pPr lvl="0">
                        <a:buNone/>
                      </a:pPr>
                      <a:endParaRPr lang="en-US"/>
                    </a:p>
                  </a:txBody>
                  <a:tcPr>
                    <a:lnT w="9524">
                      <a:solidFill>
                        <a:schemeClr val="tx1"/>
                      </a:solidFill>
                    </a:lnT>
                    <a:lnB w="9524">
                      <a:solidFill>
                        <a:schemeClr val="tx1"/>
                      </a:solidFill>
                    </a:lnB>
                  </a:tcPr>
                </a:tc>
                <a:tc vMerge="1">
                  <a:txBody>
                    <a:bodyPr/>
                    <a:lstStyle/>
                    <a:p>
                      <a:endParaRPr lang="en-US"/>
                    </a:p>
                  </a:txBody>
                  <a:tcPr/>
                </a:tc>
                <a:tc>
                  <a:txBody>
                    <a:bodyPr/>
                    <a:lstStyle/>
                    <a:p>
                      <a:pPr lvl="0">
                        <a:buNone/>
                      </a:pPr>
                      <a:r>
                        <a:rPr lang="en-US" dirty="0">
                          <a:hlinkClick r:id="rId7"/>
                        </a:rPr>
                        <a:t>Workshop</a:t>
                      </a:r>
                      <a:endParaRPr lang="en-US" dirty="0"/>
                    </a:p>
                  </a:txBody>
                  <a:tcPr/>
                </a:tc>
                <a:tc>
                  <a:txBody>
                    <a:bodyPr/>
                    <a:lstStyle/>
                    <a:p>
                      <a:pPr lvl="0">
                        <a:buNone/>
                      </a:pPr>
                      <a:r>
                        <a:rPr lang="en-US"/>
                        <a:t>14:05 – 14:50</a:t>
                      </a:r>
                    </a:p>
                  </a:txBody>
                  <a:tcPr/>
                </a:tc>
                <a:tc>
                  <a:txBody>
                    <a:bodyPr/>
                    <a:lstStyle/>
                    <a:p>
                      <a:pPr lvl="0">
                        <a:buNone/>
                      </a:pPr>
                      <a:r>
                        <a:rPr lang="en-US"/>
                        <a:t>45 min </a:t>
                      </a:r>
                    </a:p>
                  </a:txBody>
                  <a:tcPr/>
                </a:tc>
                <a:extLst>
                  <a:ext uri="{0D108BD9-81ED-4DB2-BD59-A6C34878D82A}">
                    <a16:rowId xmlns:a16="http://schemas.microsoft.com/office/drawing/2014/main" val="1995050835"/>
                  </a:ext>
                </a:extLst>
              </a:tr>
              <a:tr h="370840">
                <a:tc rowSpan="2">
                  <a:txBody>
                    <a:bodyPr/>
                    <a:lstStyle/>
                    <a:p>
                      <a:pPr lvl="0">
                        <a:buNone/>
                      </a:pPr>
                      <a:r>
                        <a:rPr lang="en-US" b="1"/>
                        <a:t>Analyses of pooled CRISPR screens</a:t>
                      </a:r>
                    </a:p>
                  </a:txBody>
                  <a:tcPr anchor="ctr">
                    <a:lnT w="9524"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lvl="0">
                        <a:buNone/>
                      </a:pPr>
                      <a:r>
                        <a:rPr lang="en-US" b="0"/>
                        <a:t>Jayoung</a:t>
                      </a:r>
                    </a:p>
                  </a:txBody>
                  <a:tcPr>
                    <a:lnT w="9524">
                      <a:solidFill>
                        <a:schemeClr val="tx1"/>
                      </a:solidFill>
                    </a:lnT>
                    <a:lnB w="9524">
                      <a:solidFill>
                        <a:schemeClr val="tx1"/>
                      </a:solidFill>
                    </a:lnB>
                  </a:tcPr>
                </a:tc>
                <a:tc>
                  <a:txBody>
                    <a:bodyPr/>
                    <a:lstStyle/>
                    <a:p>
                      <a:r>
                        <a:rPr lang="en-US">
                          <a:hlinkClick r:id="rId8" action="ppaction://hlinksldjump"/>
                        </a:rPr>
                        <a:t>Lecture</a:t>
                      </a:r>
                      <a:endParaRPr lang="en-US"/>
                    </a:p>
                  </a:txBody>
                  <a:tcPr/>
                </a:tc>
                <a:tc>
                  <a:txBody>
                    <a:bodyPr/>
                    <a:lstStyle/>
                    <a:p>
                      <a:r>
                        <a:rPr lang="en-US"/>
                        <a:t>14:50 – 15:25</a:t>
                      </a:r>
                    </a:p>
                  </a:txBody>
                  <a:tcPr/>
                </a:tc>
                <a:tc>
                  <a:txBody>
                    <a:bodyPr/>
                    <a:lstStyle/>
                    <a:p>
                      <a:pPr lvl="0">
                        <a:buNone/>
                      </a:pPr>
                      <a:r>
                        <a:rPr lang="en-US"/>
                        <a:t>35 min</a:t>
                      </a:r>
                    </a:p>
                  </a:txBody>
                  <a:tcPr/>
                </a:tc>
                <a:extLst>
                  <a:ext uri="{0D108BD9-81ED-4DB2-BD59-A6C34878D82A}">
                    <a16:rowId xmlns:a16="http://schemas.microsoft.com/office/drawing/2014/main" val="1572079423"/>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txBody>
                  <a:tcPr/>
                </a:tc>
                <a:tc vMerge="1">
                  <a:txBody>
                    <a:bodyPr/>
                    <a:lstStyle/>
                    <a:p>
                      <a:endParaRPr lang="en-US"/>
                    </a:p>
                  </a:txBody>
                  <a:tcPr/>
                </a:tc>
                <a:tc>
                  <a:txBody>
                    <a:bodyPr/>
                    <a:lstStyle/>
                    <a:p>
                      <a:r>
                        <a:rPr lang="en-US">
                          <a:hlinkClick r:id="rId9"/>
                        </a:rPr>
                        <a:t>Workshop</a:t>
                      </a:r>
                      <a:endParaRPr lang="en-US"/>
                    </a:p>
                  </a:txBody>
                  <a:tcPr/>
                </a:tc>
                <a:tc>
                  <a:txBody>
                    <a:bodyPr/>
                    <a:lstStyle/>
                    <a:p>
                      <a:r>
                        <a:rPr lang="en-US"/>
                        <a:t>15:25 – 16:10</a:t>
                      </a:r>
                    </a:p>
                  </a:txBody>
                  <a:tcPr/>
                </a:tc>
                <a:tc>
                  <a:txBody>
                    <a:bodyPr/>
                    <a:lstStyle/>
                    <a:p>
                      <a:pPr lvl="0">
                        <a:buNone/>
                      </a:pPr>
                      <a:r>
                        <a:rPr lang="en-US"/>
                        <a:t>45 min</a:t>
                      </a:r>
                    </a:p>
                  </a:txBody>
                  <a:tcPr/>
                </a:tc>
                <a:extLst>
                  <a:ext uri="{0D108BD9-81ED-4DB2-BD59-A6C34878D82A}">
                    <a16:rowId xmlns:a16="http://schemas.microsoft.com/office/drawing/2014/main" val="3231184727"/>
                  </a:ext>
                </a:extLst>
              </a:tr>
              <a:tr h="370839">
                <a:tc>
                  <a:txBody>
                    <a:bodyPr/>
                    <a:lstStyle/>
                    <a:p>
                      <a:pPr lvl="0">
                        <a:buNone/>
                      </a:pPr>
                      <a:r>
                        <a:rPr lang="en-US" b="1"/>
                        <a:t>Coffee break</a:t>
                      </a:r>
                    </a:p>
                  </a:txBody>
                  <a:tcPr anchor="ctr">
                    <a:lnT w="9525" cap="flat" cmpd="sng" algn="ctr">
                      <a:solidFill>
                        <a:schemeClr val="tx1"/>
                      </a:solidFill>
                      <a:prstDash val="solid"/>
                      <a:round/>
                      <a:headEnd type="none" w="med" len="med"/>
                      <a:tailEnd type="none" w="med" len="med"/>
                    </a:lnT>
                    <a:lnB w="9524">
                      <a:solidFill>
                        <a:schemeClr val="tx1"/>
                      </a:solidFill>
                    </a:lnB>
                  </a:tcPr>
                </a:tc>
                <a:tc>
                  <a:txBody>
                    <a:bodyPr/>
                    <a:lstStyle/>
                    <a:p>
                      <a:pPr lvl="0">
                        <a:buNone/>
                      </a:pPr>
                      <a:endParaRPr lang="en-US" b="0"/>
                    </a:p>
                  </a:txBody>
                  <a:tcPr>
                    <a:lnT w="9524">
                      <a:solidFill>
                        <a:schemeClr val="tx1"/>
                      </a:solidFill>
                    </a:lnT>
                    <a:lnB w="9524">
                      <a:solidFill>
                        <a:schemeClr val="tx1"/>
                      </a:solidFill>
                    </a:lnB>
                  </a:tcPr>
                </a:tc>
                <a:tc>
                  <a:txBody>
                    <a:bodyPr/>
                    <a:lstStyle/>
                    <a:p>
                      <a:pPr lvl="0">
                        <a:buNone/>
                      </a:pPr>
                      <a:r>
                        <a:rPr lang="en-US"/>
                        <a:t>☕</a:t>
                      </a:r>
                    </a:p>
                  </a:txBody>
                  <a:tcPr/>
                </a:tc>
                <a:tc>
                  <a:txBody>
                    <a:bodyPr/>
                    <a:lstStyle/>
                    <a:p>
                      <a:pPr lvl="0">
                        <a:buNone/>
                      </a:pPr>
                      <a:r>
                        <a:rPr lang="en-US"/>
                        <a:t>16:10 – 16:25</a:t>
                      </a:r>
                    </a:p>
                  </a:txBody>
                  <a:tcPr/>
                </a:tc>
                <a:tc>
                  <a:txBody>
                    <a:bodyPr/>
                    <a:lstStyle/>
                    <a:p>
                      <a:pPr lvl="0">
                        <a:buNone/>
                      </a:pPr>
                      <a:r>
                        <a:rPr lang="en-US"/>
                        <a:t>15 min</a:t>
                      </a:r>
                    </a:p>
                  </a:txBody>
                  <a:tcPr/>
                </a:tc>
                <a:extLst>
                  <a:ext uri="{0D108BD9-81ED-4DB2-BD59-A6C34878D82A}">
                    <a16:rowId xmlns:a16="http://schemas.microsoft.com/office/drawing/2014/main" val="985617377"/>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Pooled CRISPR screens with single-cell readout</a:t>
                      </a:r>
                    </a:p>
                  </a:txBody>
                  <a:tcPr anchor="ctr">
                    <a:lnT w="9524"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marL="0" lvl="0" indent="0" algn="l">
                        <a:lnSpc>
                          <a:spcPct val="100000"/>
                        </a:lnSpc>
                        <a:spcBef>
                          <a:spcPts val="0"/>
                        </a:spcBef>
                        <a:spcAft>
                          <a:spcPts val="0"/>
                        </a:spcAft>
                        <a:buNone/>
                      </a:pPr>
                      <a:r>
                        <a:rPr lang="en-US" b="0"/>
                        <a:t>Lucas &amp; Maya</a:t>
                      </a:r>
                    </a:p>
                  </a:txBody>
                  <a:tcPr>
                    <a:lnT w="9524">
                      <a:solidFill>
                        <a:schemeClr val="tx1"/>
                      </a:solidFill>
                    </a:lnT>
                    <a:lnB w="9524">
                      <a:solidFill>
                        <a:schemeClr val="tx1"/>
                      </a:solidFill>
                    </a:lnB>
                  </a:tcPr>
                </a:tc>
                <a:tc>
                  <a:txBody>
                    <a:bodyPr/>
                    <a:lstStyle/>
                    <a:p>
                      <a:r>
                        <a:rPr lang="en-US">
                          <a:hlinkClick r:id="rId10" action="ppaction://hlinksldjump"/>
                        </a:rPr>
                        <a:t>Lecture</a:t>
                      </a:r>
                      <a:endParaRPr lang="en-US"/>
                    </a:p>
                  </a:txBody>
                  <a:tcPr/>
                </a:tc>
                <a:tc>
                  <a:txBody>
                    <a:bodyPr/>
                    <a:lstStyle/>
                    <a:p>
                      <a:r>
                        <a:rPr lang="en-US"/>
                        <a:t>16:25 – 17:00</a:t>
                      </a:r>
                    </a:p>
                  </a:txBody>
                  <a:tcPr/>
                </a:tc>
                <a:tc>
                  <a:txBody>
                    <a:bodyPr/>
                    <a:lstStyle/>
                    <a:p>
                      <a:pPr lvl="0">
                        <a:buNone/>
                      </a:pPr>
                      <a:r>
                        <a:rPr lang="en-US"/>
                        <a:t>35 min</a:t>
                      </a:r>
                    </a:p>
                  </a:txBody>
                  <a:tcPr/>
                </a:tc>
                <a:extLst>
                  <a:ext uri="{0D108BD9-81ED-4DB2-BD59-A6C34878D82A}">
                    <a16:rowId xmlns:a16="http://schemas.microsoft.com/office/drawing/2014/main" val="3705696808"/>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txBody>
                  <a:tcPr/>
                </a:tc>
                <a:tc vMerge="1">
                  <a:txBody>
                    <a:bodyPr/>
                    <a:lstStyle/>
                    <a:p>
                      <a:endParaRPr lang="en-US"/>
                    </a:p>
                  </a:txBody>
                  <a:tcPr/>
                </a:tc>
                <a:tc>
                  <a:txBody>
                    <a:bodyPr/>
                    <a:lstStyle/>
                    <a:p>
                      <a:r>
                        <a:rPr lang="en-US">
                          <a:hlinkClick r:id="rId11"/>
                        </a:rPr>
                        <a:t>Workshop</a:t>
                      </a:r>
                      <a:endParaRPr lang="en-US"/>
                    </a:p>
                  </a:txBody>
                  <a:tcPr/>
                </a:tc>
                <a:tc>
                  <a:txBody>
                    <a:bodyPr/>
                    <a:lstStyle/>
                    <a:p>
                      <a:r>
                        <a:rPr lang="en-US"/>
                        <a:t>17:00 – 17:45</a:t>
                      </a:r>
                    </a:p>
                  </a:txBody>
                  <a:tcPr/>
                </a:tc>
                <a:tc>
                  <a:txBody>
                    <a:bodyPr/>
                    <a:lstStyle/>
                    <a:p>
                      <a:pPr lvl="0">
                        <a:buNone/>
                      </a:pPr>
                      <a:r>
                        <a:rPr lang="en-US"/>
                        <a:t>45 min</a:t>
                      </a:r>
                    </a:p>
                  </a:txBody>
                  <a:tcPr/>
                </a:tc>
                <a:extLst>
                  <a:ext uri="{0D108BD9-81ED-4DB2-BD59-A6C34878D82A}">
                    <a16:rowId xmlns:a16="http://schemas.microsoft.com/office/drawing/2014/main" val="2463727415"/>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b="1"/>
                        <a:t>Conclusion + final Q&amp;A</a:t>
                      </a:r>
                    </a:p>
                  </a:txBody>
                  <a:tcPr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defTabSz="914400">
                        <a:lnSpc>
                          <a:spcPct val="100000"/>
                        </a:lnSpc>
                        <a:spcBef>
                          <a:spcPts val="0"/>
                        </a:spcBef>
                        <a:spcAft>
                          <a:spcPts val="0"/>
                        </a:spcAft>
                        <a:buNone/>
                        <a:tabLst/>
                        <a:defRPr/>
                      </a:pPr>
                      <a:endParaRPr lang="en-US" b="1"/>
                    </a:p>
                  </a:txBody>
                  <a:tcPr>
                    <a:lnT w="9524">
                      <a:solidFill>
                        <a:schemeClr val="tx1"/>
                      </a:solidFill>
                    </a:lnT>
                    <a:lnB w="12700">
                      <a:solidFill>
                        <a:schemeClr val="tx1"/>
                      </a:solidFill>
                    </a:lnB>
                  </a:tcPr>
                </a:tc>
                <a:tc>
                  <a:txBody>
                    <a:bodyPr/>
                    <a:lstStyle/>
                    <a:p>
                      <a:endParaRPr lang="en-US"/>
                    </a:p>
                  </a:txBody>
                  <a:tcPr/>
                </a:tc>
                <a:tc>
                  <a:txBody>
                    <a:bodyPr/>
                    <a:lstStyle/>
                    <a:p>
                      <a:r>
                        <a:rPr lang="en-US"/>
                        <a:t>17:45 – 18:00</a:t>
                      </a:r>
                    </a:p>
                  </a:txBody>
                  <a:tcPr/>
                </a:tc>
                <a:tc>
                  <a:txBody>
                    <a:bodyPr/>
                    <a:lstStyle/>
                    <a:p>
                      <a:pPr lvl="0">
                        <a:buNone/>
                      </a:pPr>
                      <a:r>
                        <a:rPr lang="en-US" dirty="0"/>
                        <a:t>15 min</a:t>
                      </a:r>
                    </a:p>
                  </a:txBody>
                  <a:tcPr/>
                </a:tc>
                <a:extLst>
                  <a:ext uri="{0D108BD9-81ED-4DB2-BD59-A6C34878D82A}">
                    <a16:rowId xmlns:a16="http://schemas.microsoft.com/office/drawing/2014/main" val="2514393282"/>
                  </a:ext>
                </a:extLst>
              </a:tr>
            </a:tbl>
          </a:graphicData>
        </a:graphic>
      </p:graphicFrame>
    </p:spTree>
    <p:extLst>
      <p:ext uri="{BB962C8B-B14F-4D97-AF65-F5344CB8AC3E}">
        <p14:creationId xmlns:p14="http://schemas.microsoft.com/office/powerpoint/2010/main" val="224965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 got my deep-sequencing reads, now what?</a:t>
            </a:r>
          </a:p>
        </p:txBody>
      </p:sp>
      <p:pic>
        <p:nvPicPr>
          <p:cNvPr id="4" name="Content Placeholder 3"/>
          <p:cNvPicPr>
            <a:picLocks noGrp="1" noChangeAspect="1"/>
          </p:cNvPicPr>
          <p:nvPr>
            <p:ph idx="1"/>
          </p:nvPr>
        </p:nvPicPr>
        <p:blipFill>
          <a:blip r:embed="rId2"/>
          <a:srcRect l="-49492" r="-49492"/>
          <a:stretch>
            <a:fillRect/>
          </a:stretch>
        </p:blipFill>
        <p:spPr>
          <a:xfrm>
            <a:off x="2461058" y="1997248"/>
            <a:ext cx="6812688" cy="3746716"/>
          </a:xfrm>
          <a:prstGeom prst="rect">
            <a:avLst/>
          </a:prstGeom>
        </p:spPr>
      </p:pic>
      <p:sp>
        <p:nvSpPr>
          <p:cNvPr id="3" name="Slide Number Placeholder 2">
            <a:extLst>
              <a:ext uri="{FF2B5EF4-FFF2-40B4-BE49-F238E27FC236}">
                <a16:creationId xmlns:a16="http://schemas.microsoft.com/office/drawing/2014/main" id="{9A5AA742-3C95-41C3-A412-C0AA68445C3F}"/>
              </a:ext>
            </a:extLst>
          </p:cNvPr>
          <p:cNvSpPr>
            <a:spLocks noGrp="1"/>
          </p:cNvSpPr>
          <p:nvPr>
            <p:ph type="sldNum" sz="quarter" idx="12"/>
          </p:nvPr>
        </p:nvSpPr>
        <p:spPr/>
        <p:txBody>
          <a:bodyPr/>
          <a:lstStyle/>
          <a:p>
            <a:fld id="{371B65F6-4172-4674-96A7-FF623C1658F6}" type="slidenum">
              <a:rPr lang="en-US" smtClean="0"/>
              <a:t>40</a:t>
            </a:fld>
            <a:endParaRPr lang="en-US"/>
          </a:p>
        </p:txBody>
      </p:sp>
    </p:spTree>
    <p:extLst>
      <p:ext uri="{BB962C8B-B14F-4D97-AF65-F5344CB8AC3E}">
        <p14:creationId xmlns:p14="http://schemas.microsoft.com/office/powerpoint/2010/main" val="210422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lpinello\Documents\NATURE_cover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5257800" cy="69052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7881574" y="3671224"/>
            <a:ext cx="3208421" cy="1146314"/>
          </a:xfrm>
        </p:spPr>
        <p:txBody>
          <a:bodyPr>
            <a:normAutofit/>
          </a:bodyPr>
          <a:lstStyle/>
          <a:p>
            <a:pPr fontAlgn="base"/>
            <a:r>
              <a:rPr lang="en-US" b="1" dirty="0">
                <a:solidFill>
                  <a:schemeClr val="tx1"/>
                </a:solidFill>
              </a:rPr>
              <a:t>Sequencing analysis toolbox for CRISPR genome editing</a:t>
            </a:r>
          </a:p>
          <a:p>
            <a:endParaRPr lang="en-US" dirty="0"/>
          </a:p>
        </p:txBody>
      </p:sp>
      <p:pic>
        <p:nvPicPr>
          <p:cNvPr id="6" name="Picture 7" descr="C:\Users\lpinello\Google Drive\000_K99\CSHL_COURSE\coffeebea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721" y="4910615"/>
            <a:ext cx="1168852" cy="87663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a:stretch>
            <a:fillRect/>
          </a:stretch>
        </p:blipFill>
        <p:spPr>
          <a:xfrm>
            <a:off x="7876289" y="602603"/>
            <a:ext cx="3068621" cy="3068621"/>
          </a:xfrm>
          <a:prstGeom prst="rect">
            <a:avLst/>
          </a:prstGeom>
        </p:spPr>
      </p:pic>
      <p:sp>
        <p:nvSpPr>
          <p:cNvPr id="7" name="Rectangle 6"/>
          <p:cNvSpPr/>
          <p:nvPr/>
        </p:nvSpPr>
        <p:spPr>
          <a:xfrm>
            <a:off x="7938400" y="6307723"/>
            <a:ext cx="3325526" cy="338554"/>
          </a:xfrm>
          <a:prstGeom prst="rect">
            <a:avLst/>
          </a:prstGeom>
        </p:spPr>
        <p:txBody>
          <a:bodyPr wrap="none">
            <a:spAutoFit/>
          </a:bodyPr>
          <a:lstStyle/>
          <a:p>
            <a:r>
              <a:rPr lang="en-US" sz="1600" i="1" dirty="0"/>
              <a:t>Pinello et al., Nature Biotech (2016)</a:t>
            </a:r>
          </a:p>
        </p:txBody>
      </p:sp>
      <p:sp>
        <p:nvSpPr>
          <p:cNvPr id="11" name="Rectangle 10">
            <a:extLst>
              <a:ext uri="{FF2B5EF4-FFF2-40B4-BE49-F238E27FC236}">
                <a16:creationId xmlns:a16="http://schemas.microsoft.com/office/drawing/2014/main" id="{70B1D7F1-9448-DF1A-EC11-2638ADAA16BD}"/>
              </a:ext>
            </a:extLst>
          </p:cNvPr>
          <p:cNvSpPr/>
          <p:nvPr/>
        </p:nvSpPr>
        <p:spPr>
          <a:xfrm>
            <a:off x="7876289" y="5969169"/>
            <a:ext cx="3425297" cy="338554"/>
          </a:xfrm>
          <a:prstGeom prst="rect">
            <a:avLst/>
          </a:prstGeom>
        </p:spPr>
        <p:txBody>
          <a:bodyPr wrap="none">
            <a:spAutoFit/>
          </a:bodyPr>
          <a:lstStyle/>
          <a:p>
            <a:r>
              <a:rPr lang="en-US" sz="1600" i="1" dirty="0"/>
              <a:t>Clement et al. Nature Biotech (2019)</a:t>
            </a:r>
            <a:endParaRPr lang="en-US" sz="1600" dirty="0"/>
          </a:p>
        </p:txBody>
      </p:sp>
    </p:spTree>
    <p:extLst>
      <p:ext uri="{BB962C8B-B14F-4D97-AF65-F5344CB8AC3E}">
        <p14:creationId xmlns:p14="http://schemas.microsoft.com/office/powerpoint/2010/main" val="294994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Quantification of edits with CRISPResso </a:t>
            </a:r>
          </a:p>
        </p:txBody>
      </p:sp>
      <p:grpSp>
        <p:nvGrpSpPr>
          <p:cNvPr id="4" name="Group 3">
            <a:extLst>
              <a:ext uri="{FF2B5EF4-FFF2-40B4-BE49-F238E27FC236}">
                <a16:creationId xmlns:a16="http://schemas.microsoft.com/office/drawing/2014/main" id="{B47BDA65-DC18-D458-4032-907266D8FCAA}"/>
              </a:ext>
            </a:extLst>
          </p:cNvPr>
          <p:cNvGrpSpPr/>
          <p:nvPr/>
        </p:nvGrpSpPr>
        <p:grpSpPr>
          <a:xfrm>
            <a:off x="2091358" y="1772429"/>
            <a:ext cx="7652082" cy="4801085"/>
            <a:chOff x="2286000" y="2261324"/>
            <a:chExt cx="5726711" cy="3593065"/>
          </a:xfrm>
        </p:grpSpPr>
        <p:pic>
          <p:nvPicPr>
            <p:cNvPr id="1028" name="Picture 4" descr="http://crispresso.pinellolab.partners.org/static/imgs/crispresso2_summa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542" y="2261324"/>
              <a:ext cx="5195169" cy="3593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AAC3B0-45E0-1248-9A21-EF729E805E47}"/>
                </a:ext>
              </a:extLst>
            </p:cNvPr>
            <p:cNvPicPr>
              <a:picLocks noChangeAspect="1"/>
            </p:cNvPicPr>
            <p:nvPr/>
          </p:nvPicPr>
          <p:blipFill>
            <a:blip r:embed="rId3"/>
            <a:stretch>
              <a:fillRect/>
            </a:stretch>
          </p:blipFill>
          <p:spPr>
            <a:xfrm>
              <a:off x="2286000" y="2649880"/>
              <a:ext cx="552192" cy="779120"/>
            </a:xfrm>
            <a:prstGeom prst="rect">
              <a:avLst/>
            </a:prstGeom>
          </p:spPr>
        </p:pic>
      </p:grpSp>
      <p:sp>
        <p:nvSpPr>
          <p:cNvPr id="5" name="Slide Number Placeholder 4">
            <a:extLst>
              <a:ext uri="{FF2B5EF4-FFF2-40B4-BE49-F238E27FC236}">
                <a16:creationId xmlns:a16="http://schemas.microsoft.com/office/drawing/2014/main" id="{E28B0E7F-23AF-F94E-0C4A-B02979C3614A}"/>
              </a:ext>
            </a:extLst>
          </p:cNvPr>
          <p:cNvSpPr>
            <a:spLocks noGrp="1"/>
          </p:cNvSpPr>
          <p:nvPr>
            <p:ph type="sldNum" sz="quarter" idx="12"/>
          </p:nvPr>
        </p:nvSpPr>
        <p:spPr/>
        <p:txBody>
          <a:bodyPr/>
          <a:lstStyle/>
          <a:p>
            <a:fld id="{24CD0A5F-FC8E-47DA-83F8-9BA700D18DA1}" type="slidenum">
              <a:rPr lang="en-US" smtClean="0"/>
              <a:t>42</a:t>
            </a:fld>
            <a:endParaRPr lang="en-US"/>
          </a:p>
        </p:txBody>
      </p:sp>
    </p:spTree>
    <p:extLst>
      <p:ext uri="{BB962C8B-B14F-4D97-AF65-F5344CB8AC3E}">
        <p14:creationId xmlns:p14="http://schemas.microsoft.com/office/powerpoint/2010/main" val="370397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coffee be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coffee bea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193" y="105876"/>
            <a:ext cx="6540877" cy="19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C:\Users\lpinello\Google Drive\000_K99\CSHL_COURSE\coffeebe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575" y="1473306"/>
            <a:ext cx="1168852" cy="8766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nutritionsavvy.ca/wp-content/uploads/2013/12/Coff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7570" y="4334175"/>
            <a:ext cx="1250431" cy="10670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github.com/lucapinello/CRISPResso/blob/master/CRISPResso_pipeline.png?raw=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1003" y="2577882"/>
            <a:ext cx="8850783" cy="18954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682800" y="5689938"/>
            <a:ext cx="8687186" cy="646331"/>
          </a:xfrm>
          <a:prstGeom prst="rect">
            <a:avLst/>
          </a:prstGeom>
        </p:spPr>
        <p:txBody>
          <a:bodyPr wrap="square">
            <a:spAutoFit/>
          </a:bodyPr>
          <a:lstStyle/>
          <a:p>
            <a:r>
              <a:rPr lang="en-US"/>
              <a:t>CRISPResso covers </a:t>
            </a:r>
            <a:r>
              <a:rPr lang="en-US" b="1"/>
              <a:t>common sequencing strategies</a:t>
            </a:r>
            <a:r>
              <a:rPr lang="en-US"/>
              <a:t> that are currently used to assess genome editing efficiency</a:t>
            </a:r>
          </a:p>
        </p:txBody>
      </p:sp>
      <p:sp>
        <p:nvSpPr>
          <p:cNvPr id="13" name="Rectangle 12">
            <a:extLst>
              <a:ext uri="{FF2B5EF4-FFF2-40B4-BE49-F238E27FC236}">
                <a16:creationId xmlns:a16="http://schemas.microsoft.com/office/drawing/2014/main" id="{42CBBD1D-99C2-4459-A1AF-1622174895C9}"/>
              </a:ext>
            </a:extLst>
          </p:cNvPr>
          <p:cNvSpPr/>
          <p:nvPr/>
        </p:nvSpPr>
        <p:spPr>
          <a:xfrm>
            <a:off x="7452759" y="6382793"/>
            <a:ext cx="3330527" cy="369332"/>
          </a:xfrm>
          <a:prstGeom prst="rect">
            <a:avLst/>
          </a:prstGeom>
        </p:spPr>
        <p:txBody>
          <a:bodyPr wrap="none">
            <a:spAutoFit/>
          </a:bodyPr>
          <a:lstStyle/>
          <a:p>
            <a:r>
              <a:rPr lang="en-US"/>
              <a:t>Pinello et al. </a:t>
            </a:r>
            <a:r>
              <a:rPr lang="en-US" i="1"/>
              <a:t>Nat Biotech </a:t>
            </a:r>
            <a:r>
              <a:rPr lang="en-US"/>
              <a:t>(2016)</a:t>
            </a:r>
          </a:p>
        </p:txBody>
      </p:sp>
    </p:spTree>
    <p:extLst>
      <p:ext uri="{BB962C8B-B14F-4D97-AF65-F5344CB8AC3E}">
        <p14:creationId xmlns:p14="http://schemas.microsoft.com/office/powerpoint/2010/main" val="2956461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Quantification</a:t>
            </a:r>
          </a:p>
        </p:txBody>
      </p:sp>
      <p:sp>
        <p:nvSpPr>
          <p:cNvPr id="3" name="Content Placeholder 2"/>
          <p:cNvSpPr>
            <a:spLocks noGrp="1"/>
          </p:cNvSpPr>
          <p:nvPr>
            <p:ph idx="1"/>
          </p:nvPr>
        </p:nvSpPr>
        <p:spPr>
          <a:xfrm>
            <a:off x="484742" y="1484102"/>
            <a:ext cx="10869058" cy="4351338"/>
          </a:xfrm>
        </p:spPr>
        <p:txBody>
          <a:bodyPr>
            <a:normAutofit/>
          </a:bodyPr>
          <a:lstStyle/>
          <a:p>
            <a:pPr lvl="1"/>
            <a:r>
              <a:rPr lang="en-US" dirty="0"/>
              <a:t>Recover indels and substitutions and map position to the reference amplicon, considering the </a:t>
            </a:r>
            <a:r>
              <a:rPr lang="en-US" dirty="0" err="1"/>
              <a:t>strandedness</a:t>
            </a:r>
            <a:endParaRPr lang="en-US" dirty="0"/>
          </a:p>
          <a:p>
            <a:pPr lvl="1"/>
            <a:endParaRPr lang="en-US" dirty="0"/>
          </a:p>
          <a:p>
            <a:pPr lvl="1"/>
            <a:r>
              <a:rPr lang="en-US" dirty="0"/>
              <a:t>Implement a window strategy to reduce false positive due to sequencing errors </a:t>
            </a:r>
          </a:p>
          <a:p>
            <a:pPr lvl="1"/>
            <a:endParaRPr lang="en-US" dirty="0"/>
          </a:p>
          <a:p>
            <a:pPr lvl="1"/>
            <a:r>
              <a:rPr lang="en-US" dirty="0"/>
              <a:t>De-convolve reads in unmodified, NHEJ, HDR and mixed</a:t>
            </a:r>
          </a:p>
          <a:p>
            <a:pPr lvl="1"/>
            <a:endParaRPr lang="en-US" dirty="0"/>
          </a:p>
          <a:p>
            <a:pPr lvl="1"/>
            <a:r>
              <a:rPr lang="en-US" dirty="0"/>
              <a:t>Frameshift analysis</a:t>
            </a:r>
          </a:p>
          <a:p>
            <a:pPr lvl="1"/>
            <a:endParaRPr lang="en-US" dirty="0"/>
          </a:p>
          <a:p>
            <a:pPr lvl="1"/>
            <a:r>
              <a:rPr lang="en-US" dirty="0"/>
              <a:t>Error reporting and logging</a:t>
            </a:r>
          </a:p>
        </p:txBody>
      </p:sp>
      <p:sp>
        <p:nvSpPr>
          <p:cNvPr id="4" name="Slide Number Placeholder 3">
            <a:extLst>
              <a:ext uri="{FF2B5EF4-FFF2-40B4-BE49-F238E27FC236}">
                <a16:creationId xmlns:a16="http://schemas.microsoft.com/office/drawing/2014/main" id="{7CCA04EB-0806-4316-9293-43B636914603}"/>
              </a:ext>
            </a:extLst>
          </p:cNvPr>
          <p:cNvSpPr>
            <a:spLocks noGrp="1"/>
          </p:cNvSpPr>
          <p:nvPr>
            <p:ph type="sldNum" sz="quarter" idx="12"/>
          </p:nvPr>
        </p:nvSpPr>
        <p:spPr/>
        <p:txBody>
          <a:bodyPr/>
          <a:lstStyle/>
          <a:p>
            <a:fld id="{371B65F6-4172-4674-96A7-FF623C1658F6}" type="slidenum">
              <a:rPr lang="en-US" smtClean="0"/>
              <a:t>44</a:t>
            </a:fld>
            <a:endParaRPr lang="en-US"/>
          </a:p>
        </p:txBody>
      </p:sp>
    </p:spTree>
    <p:extLst>
      <p:ext uri="{BB962C8B-B14F-4D97-AF65-F5344CB8AC3E}">
        <p14:creationId xmlns:p14="http://schemas.microsoft.com/office/powerpoint/2010/main" val="1883003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Indel size distribution</a:t>
            </a:r>
          </a:p>
        </p:txBody>
      </p:sp>
      <p:sp>
        <p:nvSpPr>
          <p:cNvPr id="3" name="Content Placeholder 2"/>
          <p:cNvSpPr>
            <a:spLocks noGrp="1"/>
          </p:cNvSpPr>
          <p:nvPr>
            <p:ph idx="1"/>
          </p:nvPr>
        </p:nvSpPr>
        <p:spPr/>
        <p:txBody>
          <a:bodyPr/>
          <a:lstStyle/>
          <a:p>
            <a:endParaRPr lang="en-US"/>
          </a:p>
        </p:txBody>
      </p:sp>
      <p:pic>
        <p:nvPicPr>
          <p:cNvPr id="6" name="Picture 2" descr="V:\gcproj\Luca\CRISP_DAN\001_NEW_PROJECT\MEGAN\TEST\CRISPResso_on_TEST_IPYTHON\3.Insertion_Deletion_Substitutions_size_hist.pn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524001" y="2590800"/>
            <a:ext cx="9036761" cy="221419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a:extLst>
              <a:ext uri="{FF2B5EF4-FFF2-40B4-BE49-F238E27FC236}">
                <a16:creationId xmlns:a16="http://schemas.microsoft.com/office/drawing/2014/main" id="{1636FCFE-D0C0-4E99-8DC5-AF4D6EBDBDAE}"/>
              </a:ext>
            </a:extLst>
          </p:cNvPr>
          <p:cNvSpPr>
            <a:spLocks noGrp="1"/>
          </p:cNvSpPr>
          <p:nvPr>
            <p:ph type="sldNum" sz="quarter" idx="12"/>
          </p:nvPr>
        </p:nvSpPr>
        <p:spPr/>
        <p:txBody>
          <a:bodyPr/>
          <a:lstStyle/>
          <a:p>
            <a:fld id="{371B65F6-4172-4674-96A7-FF623C1658F6}" type="slidenum">
              <a:rPr lang="en-US" smtClean="0"/>
              <a:t>45</a:t>
            </a:fld>
            <a:endParaRPr lang="en-US"/>
          </a:p>
        </p:txBody>
      </p:sp>
    </p:spTree>
    <p:extLst>
      <p:ext uri="{BB962C8B-B14F-4D97-AF65-F5344CB8AC3E}">
        <p14:creationId xmlns:p14="http://schemas.microsoft.com/office/powerpoint/2010/main" val="2947161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296"/>
            <a:ext cx="10515600" cy="681037"/>
          </a:xfrm>
        </p:spPr>
        <p:txBody>
          <a:bodyPr>
            <a:normAutofit fontScale="90000"/>
          </a:bodyPr>
          <a:lstStyle/>
          <a:p>
            <a:r>
              <a:rPr lang="en-US"/>
              <a:t>Quantification of editing frequency and location of mutation</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545" y="12882605"/>
            <a:ext cx="6593481" cy="5217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descr="V:\gcproj\Luca\CRISP_DAN\001_NEW_PROJECT\MEGAN\TEST\CRISPResso_on_TEST_IPYTHON\2.Unmodified_NHEJ_HDR_pie_chart.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50"/>
          <a:stretch/>
        </p:blipFill>
        <p:spPr bwMode="auto">
          <a:xfrm>
            <a:off x="1587521" y="1939220"/>
            <a:ext cx="4490894" cy="379114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V:\gcproj\Luca\CRISP_DAN\001_NEW_PROJECT\MEGAN\TEST\CRISPResso_on_TEST_IPYTHON\4a.Combined_Insertion_Deletion_Substitution_Locati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843" y="2051111"/>
            <a:ext cx="3681051" cy="39190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id="{A757151B-C525-42C6-851B-38F8AFF48115}"/>
              </a:ext>
            </a:extLst>
          </p:cNvPr>
          <p:cNvSpPr>
            <a:spLocks noGrp="1"/>
          </p:cNvSpPr>
          <p:nvPr>
            <p:ph type="sldNum" sz="quarter" idx="12"/>
          </p:nvPr>
        </p:nvSpPr>
        <p:spPr/>
        <p:txBody>
          <a:bodyPr/>
          <a:lstStyle/>
          <a:p>
            <a:fld id="{371B65F6-4172-4674-96A7-FF623C1658F6}" type="slidenum">
              <a:rPr lang="en-US" smtClean="0"/>
              <a:t>46</a:t>
            </a:fld>
            <a:endParaRPr lang="en-US"/>
          </a:p>
        </p:txBody>
      </p:sp>
    </p:spTree>
    <p:extLst>
      <p:ext uri="{BB962C8B-B14F-4D97-AF65-F5344CB8AC3E}">
        <p14:creationId xmlns:p14="http://schemas.microsoft.com/office/powerpoint/2010/main" val="4190362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0313"/>
            <a:ext cx="8229600" cy="1143000"/>
          </a:xfrm>
        </p:spPr>
        <p:txBody>
          <a:bodyPr>
            <a:normAutofit/>
          </a:bodyPr>
          <a:lstStyle/>
          <a:p>
            <a:r>
              <a:rPr lang="en-US"/>
              <a:t>Precise location of mutation</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545" y="12882605"/>
            <a:ext cx="6593481" cy="5217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descr="V:\gcproj\Luca\CRISP_DAN\001_NEW_PROJECT\MEGAN\TEST\CRISPResso_on_TEST_IPYTHON\2.Unmodified_NHEJ_HDR_pie_chart.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50"/>
          <a:stretch/>
        </p:blipFill>
        <p:spPr bwMode="auto">
          <a:xfrm>
            <a:off x="4401424" y="3364141"/>
            <a:ext cx="3514180" cy="296661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V:\gcproj\Luca\CRISP_DAN\001_NEW_PROJECT\MEGAN\TEST\CRISPResso_on_TEST_IPYTHON\4b.Insertion_Deletion_Substitution_Locations_NHEJ.png"/>
          <p:cNvPicPr>
            <a:picLocks noChangeAspect="1" noChangeArrowheads="1"/>
          </p:cNvPicPr>
          <p:nvPr/>
        </p:nvPicPr>
        <p:blipFill rotWithShape="1">
          <a:blip r:embed="rId4">
            <a:extLst>
              <a:ext uri="{28A0092B-C50C-407E-A947-70E740481C1C}">
                <a14:useLocalDpi xmlns:a14="http://schemas.microsoft.com/office/drawing/2010/main" val="0"/>
              </a:ext>
            </a:extLst>
          </a:blip>
          <a:srcRect b="22963"/>
          <a:stretch/>
        </p:blipFill>
        <p:spPr bwMode="auto">
          <a:xfrm>
            <a:off x="1571219" y="3386294"/>
            <a:ext cx="2912960" cy="275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V:\gcproj\Luca\CRISP_DAN\001_NEW_PROJECT\MEGAN\TEST\CRISPResso_on_TEST_IPYTHON\4c.Insertion_Deletion_Substitution_Locations_HD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721"/>
          <a:stretch/>
        </p:blipFill>
        <p:spPr bwMode="auto">
          <a:xfrm>
            <a:off x="7756213" y="3634718"/>
            <a:ext cx="2789994" cy="26771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V:\gcproj\Luca\CRISP_DAN\001_NEW_PROJECT\MEGAN\TEST\CRISPResso_on_TEST_IPYTHON\4d.Insertion_Deletion_Substitution_Locations_Mixed_HDR_NHEJ.png"/>
          <p:cNvPicPr>
            <a:picLocks noChangeAspect="1" noChangeArrowheads="1"/>
          </p:cNvPicPr>
          <p:nvPr/>
        </p:nvPicPr>
        <p:blipFill rotWithShape="1">
          <a:blip r:embed="rId6">
            <a:extLst>
              <a:ext uri="{28A0092B-C50C-407E-A947-70E740481C1C}">
                <a14:useLocalDpi xmlns:a14="http://schemas.microsoft.com/office/drawing/2010/main" val="0"/>
              </a:ext>
            </a:extLst>
          </a:blip>
          <a:srcRect t="77662"/>
          <a:stretch/>
        </p:blipFill>
        <p:spPr bwMode="auto">
          <a:xfrm>
            <a:off x="7644228" y="847130"/>
            <a:ext cx="3078454" cy="82126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V:\gcproj\Luca\CRISP_DAN\001_NEW_PROJECT\MEGAN\TEST\CRISPResso_on_TEST_IPYTHON\4d.Insertion_Deletion_Substitution_Locations_Mixed_HDR_NHEJ.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842"/>
          <a:stretch/>
        </p:blipFill>
        <p:spPr bwMode="auto">
          <a:xfrm>
            <a:off x="4953155" y="638724"/>
            <a:ext cx="2803058" cy="258300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flipV="1">
            <a:off x="7304016" y="4847447"/>
            <a:ext cx="340213" cy="125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484179" y="4522928"/>
            <a:ext cx="653534" cy="100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028888" y="3364141"/>
            <a:ext cx="251670" cy="4037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2" descr="V:\gcproj\Luca\CRISP_DAN\001_NEW_PROJECT\MEGAN\TEST\CRISPResso_on_TEST_IPYTHON\4a.Combined_Insertion_Deletion_Substitution_Locatio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3600" y="895072"/>
            <a:ext cx="1553020" cy="165343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id="{4CC079EF-D69C-4857-8474-A5276909E858}"/>
              </a:ext>
            </a:extLst>
          </p:cNvPr>
          <p:cNvSpPr>
            <a:spLocks noGrp="1"/>
          </p:cNvSpPr>
          <p:nvPr>
            <p:ph type="sldNum" sz="quarter" idx="12"/>
          </p:nvPr>
        </p:nvSpPr>
        <p:spPr/>
        <p:txBody>
          <a:bodyPr/>
          <a:lstStyle/>
          <a:p>
            <a:fld id="{371B65F6-4172-4674-96A7-FF623C1658F6}" type="slidenum">
              <a:rPr lang="en-US" smtClean="0"/>
              <a:t>47</a:t>
            </a:fld>
            <a:endParaRPr lang="en-US"/>
          </a:p>
        </p:txBody>
      </p:sp>
    </p:spTree>
    <p:extLst>
      <p:ext uri="{BB962C8B-B14F-4D97-AF65-F5344CB8AC3E}">
        <p14:creationId xmlns:p14="http://schemas.microsoft.com/office/powerpoint/2010/main" val="4001189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Frameshift and splice site analysis</a:t>
            </a:r>
          </a:p>
        </p:txBody>
      </p:sp>
      <p:sp>
        <p:nvSpPr>
          <p:cNvPr id="3" name="Content Placeholder 2"/>
          <p:cNvSpPr>
            <a:spLocks noGrp="1"/>
          </p:cNvSpPr>
          <p:nvPr>
            <p:ph idx="1"/>
          </p:nvPr>
        </p:nvSpPr>
        <p:spPr/>
        <p:txBody>
          <a:bodyPr/>
          <a:lstStyle/>
          <a:p>
            <a:endParaRPr lang="en-US"/>
          </a:p>
        </p:txBody>
      </p:sp>
      <p:pic>
        <p:nvPicPr>
          <p:cNvPr id="9219" name="Picture 3" descr="V:\gcproj\Luca\CRISP_DAN\001_NEW_PROJECT\MEGAN\TEST\CRISPResso_on_TEST_IPYTHON\5.Frameshift_In-frame_mutations_pie_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305" y="1505418"/>
            <a:ext cx="4476496" cy="392354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V:\gcproj\Luca\CRISP_DAN\001_NEW_PROJECT\MEGAN\TEST\CRISPResso_on_TEST_IPYTHON\6.Frameshift_In-frame_mutation_profil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1404258"/>
            <a:ext cx="4419600" cy="25426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V:\gcproj\Luca\CRISP_DAN\001_NEW_PROJECT\MEGAN\TEST\CRISPResso_on_TEST_IPYTHON\7.Potential_Splice_Sites_pie_ch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1" y="4191001"/>
            <a:ext cx="4084606" cy="246277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a:extLst>
              <a:ext uri="{FF2B5EF4-FFF2-40B4-BE49-F238E27FC236}">
                <a16:creationId xmlns:a16="http://schemas.microsoft.com/office/drawing/2014/main" id="{81F9943F-316B-47A2-B704-35AB000B647E}"/>
              </a:ext>
            </a:extLst>
          </p:cNvPr>
          <p:cNvSpPr>
            <a:spLocks noGrp="1"/>
          </p:cNvSpPr>
          <p:nvPr>
            <p:ph type="sldNum" sz="quarter" idx="12"/>
          </p:nvPr>
        </p:nvSpPr>
        <p:spPr/>
        <p:txBody>
          <a:bodyPr/>
          <a:lstStyle/>
          <a:p>
            <a:fld id="{371B65F6-4172-4674-96A7-FF623C1658F6}" type="slidenum">
              <a:rPr lang="en-US" smtClean="0"/>
              <a:t>48</a:t>
            </a:fld>
            <a:endParaRPr lang="en-US"/>
          </a:p>
        </p:txBody>
      </p:sp>
    </p:spTree>
    <p:extLst>
      <p:ext uri="{BB962C8B-B14F-4D97-AF65-F5344CB8AC3E}">
        <p14:creationId xmlns:p14="http://schemas.microsoft.com/office/powerpoint/2010/main" val="2976718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9D6-6451-4736-9522-759065DED4EB}"/>
              </a:ext>
            </a:extLst>
          </p:cNvPr>
          <p:cNvSpPr>
            <a:spLocks noGrp="1"/>
          </p:cNvSpPr>
          <p:nvPr>
            <p:ph type="title"/>
          </p:nvPr>
        </p:nvSpPr>
        <p:spPr/>
        <p:txBody>
          <a:bodyPr/>
          <a:lstStyle/>
          <a:p>
            <a:r>
              <a:rPr lang="en-US"/>
              <a:t>Alleles distribution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617081"/>
            <a:ext cx="8229600" cy="4492203"/>
          </a:xfrm>
        </p:spPr>
      </p:pic>
      <p:sp>
        <p:nvSpPr>
          <p:cNvPr id="3" name="Slide Number Placeholder 2">
            <a:extLst>
              <a:ext uri="{FF2B5EF4-FFF2-40B4-BE49-F238E27FC236}">
                <a16:creationId xmlns:a16="http://schemas.microsoft.com/office/drawing/2014/main" id="{EC09ACE3-E54A-4F40-B3F8-3CB4556CA8F2}"/>
              </a:ext>
            </a:extLst>
          </p:cNvPr>
          <p:cNvSpPr>
            <a:spLocks noGrp="1"/>
          </p:cNvSpPr>
          <p:nvPr>
            <p:ph type="sldNum" sz="quarter" idx="12"/>
          </p:nvPr>
        </p:nvSpPr>
        <p:spPr/>
        <p:txBody>
          <a:bodyPr/>
          <a:lstStyle/>
          <a:p>
            <a:fld id="{371B65F6-4172-4674-96A7-FF623C1658F6}" type="slidenum">
              <a:rPr lang="en-US" smtClean="0"/>
              <a:t>49</a:t>
            </a:fld>
            <a:endParaRPr lang="en-US"/>
          </a:p>
        </p:txBody>
      </p:sp>
    </p:spTree>
    <p:extLst>
      <p:ext uri="{BB962C8B-B14F-4D97-AF65-F5344CB8AC3E}">
        <p14:creationId xmlns:p14="http://schemas.microsoft.com/office/powerpoint/2010/main" val="107528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4;p78" descr="IMG_1336.jpeg">
            <a:extLst>
              <a:ext uri="{FF2B5EF4-FFF2-40B4-BE49-F238E27FC236}">
                <a16:creationId xmlns:a16="http://schemas.microsoft.com/office/drawing/2014/main" id="{469732F2-6D2C-1AC8-003E-F486FA3DE280}"/>
              </a:ext>
            </a:extLst>
          </p:cNvPr>
          <p:cNvPicPr preferRelativeResize="0">
            <a:picLocks/>
          </p:cNvPicPr>
          <p:nvPr/>
        </p:nvPicPr>
        <p:blipFill rotWithShape="1">
          <a:blip r:embed="rId3">
            <a:alphaModFix amt="42000"/>
          </a:blip>
          <a:srcRect t="20" b="19"/>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617F66CB-3EB9-EC37-F91D-B5360CF6B635}"/>
              </a:ext>
            </a:extLst>
          </p:cNvPr>
          <p:cNvSpPr>
            <a:spLocks noGrp="1"/>
          </p:cNvSpPr>
          <p:nvPr>
            <p:ph type="title"/>
          </p:nvPr>
        </p:nvSpPr>
        <p:spPr>
          <a:noFill/>
          <a:ln>
            <a:noFill/>
          </a:ln>
          <a:effectLst>
            <a:softEdge rad="31750"/>
          </a:effectLst>
        </p:spPr>
        <p:txBody>
          <a:bodyPr>
            <a:normAutofit/>
          </a:bodyPr>
          <a:lstStyle/>
          <a:p>
            <a:r>
              <a:rPr lang="en-US"/>
              <a:t>Genome editing: what and how</a:t>
            </a:r>
          </a:p>
        </p:txBody>
      </p:sp>
      <p:sp>
        <p:nvSpPr>
          <p:cNvPr id="3" name="Text Placeholder 2">
            <a:extLst>
              <a:ext uri="{FF2B5EF4-FFF2-40B4-BE49-F238E27FC236}">
                <a16:creationId xmlns:a16="http://schemas.microsoft.com/office/drawing/2014/main" id="{607631EE-C51D-DB6F-DEAE-809E94E0AE05}"/>
              </a:ext>
            </a:extLst>
          </p:cNvPr>
          <p:cNvSpPr>
            <a:spLocks noGrp="1"/>
          </p:cNvSpPr>
          <p:nvPr>
            <p:ph type="body" idx="1"/>
          </p:nvPr>
        </p:nvSpPr>
        <p:spPr/>
        <p:txBody>
          <a:bodyPr>
            <a:normAutofit/>
          </a:bodyPr>
          <a:lstStyle/>
          <a:p>
            <a:r>
              <a:rPr lang="pt-BR" sz="3200" b="1">
                <a:solidFill>
                  <a:schemeClr val="tx1"/>
                </a:solidFill>
              </a:rPr>
              <a:t>Maya Talukdar</a:t>
            </a:r>
            <a:r>
              <a:rPr lang="en-US" sz="3200" b="1">
                <a:solidFill>
                  <a:schemeClr val="tx1"/>
                </a:solidFill>
              </a:rPr>
              <a:t> </a:t>
            </a:r>
          </a:p>
        </p:txBody>
      </p:sp>
      <p:sp>
        <p:nvSpPr>
          <p:cNvPr id="5" name="Slide Number Placeholder 4">
            <a:extLst>
              <a:ext uri="{FF2B5EF4-FFF2-40B4-BE49-F238E27FC236}">
                <a16:creationId xmlns:a16="http://schemas.microsoft.com/office/drawing/2014/main" id="{1E7EC66A-E5E0-4CC8-A1FE-E9AA3A4C9A65}"/>
              </a:ext>
            </a:extLst>
          </p:cNvPr>
          <p:cNvSpPr>
            <a:spLocks noGrp="1"/>
          </p:cNvSpPr>
          <p:nvPr>
            <p:ph type="sldNum" sz="quarter" idx="12"/>
          </p:nvPr>
        </p:nvSpPr>
        <p:spPr/>
        <p:txBody>
          <a:bodyPr/>
          <a:lstStyle/>
          <a:p>
            <a:fld id="{371B65F6-4172-4674-96A7-FF623C1658F6}" type="slidenum">
              <a:rPr lang="en-US" smtClean="0"/>
              <a:t>5</a:t>
            </a:fld>
            <a:endParaRPr lang="en-US"/>
          </a:p>
        </p:txBody>
      </p:sp>
      <p:sp>
        <p:nvSpPr>
          <p:cNvPr id="7" name="Subtitle 2">
            <a:extLst>
              <a:ext uri="{FF2B5EF4-FFF2-40B4-BE49-F238E27FC236}">
                <a16:creationId xmlns:a16="http://schemas.microsoft.com/office/drawing/2014/main" id="{42DCA7AD-643C-4C26-B24D-F42E53ED29AF}"/>
              </a:ext>
            </a:extLst>
          </p:cNvPr>
          <p:cNvSpPr txBox="1">
            <a:spLocks/>
          </p:cNvSpPr>
          <p:nvPr/>
        </p:nvSpPr>
        <p:spPr>
          <a:xfrm>
            <a:off x="10363200" y="10162"/>
            <a:ext cx="1782372" cy="48570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b="1">
                <a:solidFill>
                  <a:schemeClr val="tx1"/>
                </a:solidFill>
              </a:rPr>
              <a:t>ISMB 2022</a:t>
            </a:r>
            <a:endParaRPr lang="en-US" sz="1800" b="1">
              <a:solidFill>
                <a:schemeClr val="tx1"/>
              </a:solidFill>
            </a:endParaRPr>
          </a:p>
        </p:txBody>
      </p:sp>
    </p:spTree>
    <p:extLst>
      <p:ext uri="{BB962C8B-B14F-4D97-AF65-F5344CB8AC3E}">
        <p14:creationId xmlns:p14="http://schemas.microsoft.com/office/powerpoint/2010/main" val="3874379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8490"/>
          <a:stretch/>
        </p:blipFill>
        <p:spPr bwMode="auto">
          <a:xfrm>
            <a:off x="1262812" y="3292231"/>
            <a:ext cx="8248783" cy="3276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14E0D4C1-62BC-46B9-B994-A92A7A2E761B}"/>
              </a:ext>
            </a:extLst>
          </p:cNvPr>
          <p:cNvSpPr>
            <a:spLocks noGrp="1"/>
          </p:cNvSpPr>
          <p:nvPr>
            <p:ph type="sldNum" sz="quarter" idx="12"/>
          </p:nvPr>
        </p:nvSpPr>
        <p:spPr/>
        <p:txBody>
          <a:bodyPr/>
          <a:lstStyle/>
          <a:p>
            <a:fld id="{371B65F6-4172-4674-96A7-FF623C1658F6}" type="slidenum">
              <a:rPr lang="en-US" smtClean="0"/>
              <a:t>50</a:t>
            </a:fld>
            <a:endParaRPr lang="en-US"/>
          </a:p>
        </p:txBody>
      </p:sp>
      <p:sp>
        <p:nvSpPr>
          <p:cNvPr id="6" name="Title 1"/>
          <p:cNvSpPr txBox="1">
            <a:spLocks/>
          </p:cNvSpPr>
          <p:nvPr/>
        </p:nvSpPr>
        <p:spPr>
          <a:xfrm>
            <a:off x="77002" y="0"/>
            <a:ext cx="11672632" cy="1143000"/>
          </a:xfrm>
          <a:prstGeom prst="rect">
            <a:avLst/>
          </a:prstGeom>
        </p:spPr>
        <p:txBody>
          <a:bodyPr vert="horz" lIns="91440" tIns="45720" rIns="91440" bIns="45720" rtlCol="0" anchor="ctr">
            <a:normAutofit/>
          </a:bodyPr>
          <a:lstStyle>
            <a:lvl1pPr>
              <a:lnSpc>
                <a:spcPct val="90000"/>
              </a:lnSpc>
              <a:spcBef>
                <a:spcPct val="0"/>
              </a:spcBef>
              <a:buNone/>
              <a:defRPr lang="en-US" sz="4000" b="1" dirty="0">
                <a:solidFill>
                  <a:srgbClr val="002060"/>
                </a:solidFill>
                <a:latin typeface="Bierstadt Regular" panose="020B0004020202020204" pitchFamily="34" charset="0"/>
                <a:ea typeface="+mj-ea"/>
                <a:cs typeface="+mj-cs"/>
              </a:defRPr>
            </a:lvl1pPr>
          </a:lstStyle>
          <a:p>
            <a:r>
              <a:rPr lang="en-US" sz="3600"/>
              <a:t>How to mitigate false positives due to sequencing errors? </a:t>
            </a:r>
          </a:p>
        </p:txBody>
      </p:sp>
      <p:sp>
        <p:nvSpPr>
          <p:cNvPr id="7" name="Rounded Rectangle 6"/>
          <p:cNvSpPr/>
          <p:nvPr/>
        </p:nvSpPr>
        <p:spPr>
          <a:xfrm>
            <a:off x="1317518" y="3292231"/>
            <a:ext cx="304800" cy="4409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2366" y="1066800"/>
            <a:ext cx="9539834" cy="2031325"/>
          </a:xfrm>
          <a:prstGeom prst="rect">
            <a:avLst/>
          </a:prstGeom>
        </p:spPr>
        <p:txBody>
          <a:bodyPr wrap="square">
            <a:spAutoFit/>
          </a:bodyPr>
          <a:lstStyle/>
          <a:p>
            <a:pPr lvl="0"/>
            <a:r>
              <a:rPr lang="en-US" dirty="0"/>
              <a:t>We generated several simulated datasets with predefined editing efficiency and mutagenesis profiles:</a:t>
            </a:r>
          </a:p>
          <a:p>
            <a:pPr lvl="0"/>
            <a:endParaRPr lang="en-US" dirty="0"/>
          </a:p>
          <a:p>
            <a:pPr marL="285750" indent="-285750">
              <a:buFont typeface="Arial" panose="020B0604020202020204" pitchFamily="34" charset="0"/>
              <a:buChar char="•"/>
            </a:pPr>
            <a:r>
              <a:rPr lang="en-US" dirty="0"/>
              <a:t>1000 unmodified reads and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1000 modified reads (different insertions, deletions, substitutions) with and without sequencing errors</a:t>
            </a:r>
          </a:p>
        </p:txBody>
      </p:sp>
    </p:spTree>
    <p:extLst>
      <p:ext uri="{BB962C8B-B14F-4D97-AF65-F5344CB8AC3E}">
        <p14:creationId xmlns:p14="http://schemas.microsoft.com/office/powerpoint/2010/main" val="2290706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730" b="428"/>
          <a:stretch/>
        </p:blipFill>
        <p:spPr bwMode="auto">
          <a:xfrm>
            <a:off x="1828800" y="914401"/>
            <a:ext cx="6781800" cy="57998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8839200" y="2212848"/>
            <a:ext cx="1295400" cy="646331"/>
          </a:xfrm>
          <a:prstGeom prst="rect">
            <a:avLst/>
          </a:prstGeom>
          <a:noFill/>
        </p:spPr>
        <p:txBody>
          <a:bodyPr wrap="square" rtlCol="0">
            <a:spAutoFit/>
          </a:bodyPr>
          <a:lstStyle/>
          <a:p>
            <a:pPr algn="ctr"/>
            <a:r>
              <a:rPr lang="en-US"/>
              <a:t>5-9% false positives!</a:t>
            </a:r>
          </a:p>
        </p:txBody>
      </p:sp>
      <p:sp>
        <p:nvSpPr>
          <p:cNvPr id="7" name="TextBox 6"/>
          <p:cNvSpPr txBox="1"/>
          <p:nvPr/>
        </p:nvSpPr>
        <p:spPr>
          <a:xfrm>
            <a:off x="9067800" y="4953000"/>
            <a:ext cx="1066800" cy="923330"/>
          </a:xfrm>
          <a:prstGeom prst="rect">
            <a:avLst/>
          </a:prstGeom>
          <a:noFill/>
        </p:spPr>
        <p:txBody>
          <a:bodyPr wrap="square" rtlCol="0">
            <a:spAutoFit/>
          </a:bodyPr>
          <a:lstStyle/>
          <a:p>
            <a:pPr algn="ctr"/>
            <a:r>
              <a:rPr lang="en-US"/>
              <a:t>&lt;=0.1% false positives</a:t>
            </a:r>
          </a:p>
        </p:txBody>
      </p:sp>
      <p:sp>
        <p:nvSpPr>
          <p:cNvPr id="8" name="Rounded Rectangle 7"/>
          <p:cNvSpPr/>
          <p:nvPr/>
        </p:nvSpPr>
        <p:spPr>
          <a:xfrm>
            <a:off x="1936496" y="922520"/>
            <a:ext cx="197104" cy="4409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05000" y="3962401"/>
            <a:ext cx="197104" cy="4409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EBE1A3B-B395-42F5-8C1F-E0CF7167E666}"/>
              </a:ext>
            </a:extLst>
          </p:cNvPr>
          <p:cNvSpPr>
            <a:spLocks noGrp="1"/>
          </p:cNvSpPr>
          <p:nvPr>
            <p:ph type="sldNum" sz="quarter" idx="12"/>
          </p:nvPr>
        </p:nvSpPr>
        <p:spPr/>
        <p:txBody>
          <a:bodyPr/>
          <a:lstStyle/>
          <a:p>
            <a:fld id="{371B65F6-4172-4674-96A7-FF623C1658F6}" type="slidenum">
              <a:rPr lang="en-US" smtClean="0"/>
              <a:t>51</a:t>
            </a:fld>
            <a:endParaRPr lang="en-US"/>
          </a:p>
        </p:txBody>
      </p:sp>
      <p:sp>
        <p:nvSpPr>
          <p:cNvPr id="10" name="Title 1">
            <a:extLst>
              <a:ext uri="{FF2B5EF4-FFF2-40B4-BE49-F238E27FC236}">
                <a16:creationId xmlns:a16="http://schemas.microsoft.com/office/drawing/2014/main" id="{E7A26718-C896-49D3-AF00-FCEEC16F6CAE}"/>
              </a:ext>
            </a:extLst>
          </p:cNvPr>
          <p:cNvSpPr txBox="1">
            <a:spLocks/>
          </p:cNvSpPr>
          <p:nvPr/>
        </p:nvSpPr>
        <p:spPr>
          <a:xfrm>
            <a:off x="77002" y="0"/>
            <a:ext cx="11672632" cy="1143000"/>
          </a:xfrm>
          <a:prstGeom prst="rect">
            <a:avLst/>
          </a:prstGeom>
        </p:spPr>
        <p:txBody>
          <a:bodyPr vert="horz" lIns="91440" tIns="45720" rIns="91440" bIns="45720" rtlCol="0" anchor="ctr">
            <a:normAutofit/>
          </a:bodyPr>
          <a:lstStyle>
            <a:lvl1pPr>
              <a:lnSpc>
                <a:spcPct val="90000"/>
              </a:lnSpc>
              <a:spcBef>
                <a:spcPct val="0"/>
              </a:spcBef>
              <a:buNone/>
              <a:defRPr lang="en-US" sz="4000" b="1" dirty="0">
                <a:solidFill>
                  <a:srgbClr val="002060"/>
                </a:solidFill>
                <a:latin typeface="Bierstadt Regular" panose="020B0004020202020204" pitchFamily="34" charset="0"/>
                <a:ea typeface="+mj-ea"/>
                <a:cs typeface="+mj-cs"/>
              </a:defRPr>
            </a:lvl1pPr>
          </a:lstStyle>
          <a:p>
            <a:r>
              <a:rPr lang="en-US" sz="3600"/>
              <a:t>How to mitigate false positives due to sequencing errors? </a:t>
            </a:r>
          </a:p>
        </p:txBody>
      </p:sp>
    </p:spTree>
    <p:extLst>
      <p:ext uri="{BB962C8B-B14F-4D97-AF65-F5344CB8AC3E}">
        <p14:creationId xmlns:p14="http://schemas.microsoft.com/office/powerpoint/2010/main" val="125788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17" y="106958"/>
            <a:ext cx="10515600" cy="1325563"/>
          </a:xfrm>
        </p:spPr>
        <p:txBody>
          <a:bodyPr/>
          <a:lstStyle/>
          <a:p>
            <a:r>
              <a:rPr lang="en-US" dirty="0"/>
              <a:t>The evolution of CRISPResso</a:t>
            </a:r>
          </a:p>
        </p:txBody>
      </p:sp>
      <p:pic>
        <p:nvPicPr>
          <p:cNvPr id="1026" name="Picture 2" descr="http://i.ebayimg.com/00/s/NDEwWDQxNQ==/z/~VoAAOSwLzdWTjJ-/$_35.JPG"/>
          <p:cNvPicPr>
            <a:picLocks noChangeAspect="1" noChangeArrowheads="1"/>
          </p:cNvPicPr>
          <p:nvPr/>
        </p:nvPicPr>
        <p:blipFill rotWithShape="1">
          <a:blip r:embed="rId3">
            <a:extLst>
              <a:ext uri="{28A0092B-C50C-407E-A947-70E740481C1C}">
                <a14:useLocalDpi xmlns:a14="http://schemas.microsoft.com/office/drawing/2010/main" val="0"/>
              </a:ext>
            </a:extLst>
          </a:blip>
          <a:srcRect b="22162"/>
          <a:stretch/>
        </p:blipFill>
        <p:spPr bwMode="auto">
          <a:xfrm>
            <a:off x="-52550" y="5014027"/>
            <a:ext cx="1736436" cy="1333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elissacaffe.it/wp-content/uploads/2012/06/Macchine-professionali-CREM-a-3-gruppi.jpg"/>
          <p:cNvPicPr>
            <a:picLocks noChangeAspect="1" noChangeArrowheads="1"/>
          </p:cNvPicPr>
          <p:nvPr/>
        </p:nvPicPr>
        <p:blipFill rotWithShape="1">
          <a:blip r:embed="rId4">
            <a:extLst>
              <a:ext uri="{28A0092B-C50C-407E-A947-70E740481C1C}">
                <a14:useLocalDpi xmlns:a14="http://schemas.microsoft.com/office/drawing/2010/main" val="0"/>
              </a:ext>
            </a:extLst>
          </a:blip>
          <a:srcRect r="9413"/>
          <a:stretch/>
        </p:blipFill>
        <p:spPr bwMode="auto">
          <a:xfrm>
            <a:off x="8452222" y="828540"/>
            <a:ext cx="3732201" cy="2152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cx.images-amazon.com/images/I/41GEJM8TPSL._SY355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471" y="4283451"/>
            <a:ext cx="1173475" cy="1780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999" y="6418076"/>
            <a:ext cx="1329338" cy="307777"/>
          </a:xfrm>
          <a:prstGeom prst="rect">
            <a:avLst/>
          </a:prstGeom>
          <a:noFill/>
        </p:spPr>
        <p:txBody>
          <a:bodyPr wrap="none" rtlCol="0">
            <a:spAutoFit/>
          </a:bodyPr>
          <a:lstStyle/>
          <a:p>
            <a:r>
              <a:rPr lang="en-US" sz="1400"/>
              <a:t>Single amplicon</a:t>
            </a:r>
          </a:p>
        </p:txBody>
      </p:sp>
      <p:sp>
        <p:nvSpPr>
          <p:cNvPr id="12" name="TextBox 11"/>
          <p:cNvSpPr txBox="1"/>
          <p:nvPr/>
        </p:nvSpPr>
        <p:spPr>
          <a:xfrm>
            <a:off x="1785594" y="6430611"/>
            <a:ext cx="2408416" cy="307777"/>
          </a:xfrm>
          <a:prstGeom prst="rect">
            <a:avLst/>
          </a:prstGeom>
          <a:noFill/>
        </p:spPr>
        <p:txBody>
          <a:bodyPr wrap="none" rtlCol="0">
            <a:spAutoFit/>
          </a:bodyPr>
          <a:lstStyle/>
          <a:p>
            <a:r>
              <a:rPr lang="en-US" sz="1400" dirty="0"/>
              <a:t>Pooled Amplicons &amp; WGS data</a:t>
            </a:r>
          </a:p>
        </p:txBody>
      </p:sp>
      <p:sp>
        <p:nvSpPr>
          <p:cNvPr id="14" name="TextBox 13"/>
          <p:cNvSpPr txBox="1"/>
          <p:nvPr/>
        </p:nvSpPr>
        <p:spPr>
          <a:xfrm>
            <a:off x="2350447" y="6122834"/>
            <a:ext cx="1329338" cy="307777"/>
          </a:xfrm>
          <a:prstGeom prst="rect">
            <a:avLst/>
          </a:prstGeom>
          <a:noFill/>
        </p:spPr>
        <p:txBody>
          <a:bodyPr wrap="none" rtlCol="0">
            <a:spAutoFit/>
          </a:bodyPr>
          <a:lstStyle/>
          <a:p>
            <a:r>
              <a:rPr lang="en-US" sz="1400"/>
              <a:t>Single amplicon</a:t>
            </a:r>
          </a:p>
        </p:txBody>
      </p:sp>
      <p:sp>
        <p:nvSpPr>
          <p:cNvPr id="15" name="TextBox 14"/>
          <p:cNvSpPr txBox="1"/>
          <p:nvPr/>
        </p:nvSpPr>
        <p:spPr>
          <a:xfrm>
            <a:off x="5669173" y="4524436"/>
            <a:ext cx="1329338" cy="307777"/>
          </a:xfrm>
          <a:prstGeom prst="rect">
            <a:avLst/>
          </a:prstGeom>
          <a:noFill/>
        </p:spPr>
        <p:txBody>
          <a:bodyPr wrap="none" rtlCol="0">
            <a:spAutoFit/>
          </a:bodyPr>
          <a:lstStyle/>
          <a:p>
            <a:r>
              <a:rPr lang="en-US" sz="1400" dirty="0"/>
              <a:t>Single amplicon</a:t>
            </a:r>
          </a:p>
        </p:txBody>
      </p:sp>
      <p:sp>
        <p:nvSpPr>
          <p:cNvPr id="16" name="TextBox 15"/>
          <p:cNvSpPr txBox="1"/>
          <p:nvPr/>
        </p:nvSpPr>
        <p:spPr>
          <a:xfrm>
            <a:off x="5129634" y="4851598"/>
            <a:ext cx="2408416" cy="307777"/>
          </a:xfrm>
          <a:prstGeom prst="rect">
            <a:avLst/>
          </a:prstGeom>
          <a:noFill/>
        </p:spPr>
        <p:txBody>
          <a:bodyPr wrap="none" rtlCol="0">
            <a:spAutoFit/>
          </a:bodyPr>
          <a:lstStyle/>
          <a:p>
            <a:r>
              <a:rPr lang="en-US" sz="1400"/>
              <a:t>Pooled Amplicons &amp; WGS data</a:t>
            </a:r>
          </a:p>
        </p:txBody>
      </p:sp>
      <p:sp>
        <p:nvSpPr>
          <p:cNvPr id="17" name="TextBox 16"/>
          <p:cNvSpPr txBox="1"/>
          <p:nvPr/>
        </p:nvSpPr>
        <p:spPr>
          <a:xfrm>
            <a:off x="4906485" y="5216168"/>
            <a:ext cx="2649251" cy="307777"/>
          </a:xfrm>
          <a:prstGeom prst="rect">
            <a:avLst/>
          </a:prstGeom>
          <a:noFill/>
        </p:spPr>
        <p:txBody>
          <a:bodyPr wrap="none" rtlCol="0">
            <a:spAutoFit/>
          </a:bodyPr>
          <a:lstStyle/>
          <a:p>
            <a:r>
              <a:rPr lang="en-US" sz="1400"/>
              <a:t>Frameshift and splice site analysis</a:t>
            </a:r>
          </a:p>
        </p:txBody>
      </p:sp>
      <p:sp>
        <p:nvSpPr>
          <p:cNvPr id="18" name="TextBox 17"/>
          <p:cNvSpPr txBox="1"/>
          <p:nvPr/>
        </p:nvSpPr>
        <p:spPr>
          <a:xfrm>
            <a:off x="5517274" y="5531984"/>
            <a:ext cx="1633139" cy="307777"/>
          </a:xfrm>
          <a:prstGeom prst="rect">
            <a:avLst/>
          </a:prstGeom>
          <a:noFill/>
        </p:spPr>
        <p:txBody>
          <a:bodyPr wrap="none" rtlCol="0">
            <a:spAutoFit/>
          </a:bodyPr>
          <a:lstStyle/>
          <a:p>
            <a:r>
              <a:rPr lang="en-US" sz="1400"/>
              <a:t>Multi-core supports</a:t>
            </a:r>
          </a:p>
        </p:txBody>
      </p:sp>
      <p:sp>
        <p:nvSpPr>
          <p:cNvPr id="19" name="TextBox 18"/>
          <p:cNvSpPr txBox="1"/>
          <p:nvPr/>
        </p:nvSpPr>
        <p:spPr>
          <a:xfrm>
            <a:off x="4841704" y="5858002"/>
            <a:ext cx="3269613" cy="523220"/>
          </a:xfrm>
          <a:prstGeom prst="rect">
            <a:avLst/>
          </a:prstGeom>
          <a:noFill/>
        </p:spPr>
        <p:txBody>
          <a:bodyPr wrap="none" rtlCol="0">
            <a:spAutoFit/>
          </a:bodyPr>
          <a:lstStyle/>
          <a:p>
            <a:r>
              <a:rPr lang="en-US" sz="1400"/>
              <a:t>Possibility to subset the analysis based on </a:t>
            </a:r>
          </a:p>
          <a:p>
            <a:pPr algn="ctr"/>
            <a:r>
              <a:rPr lang="en-US" sz="1400"/>
              <a:t>any combination of ins/del/sub</a:t>
            </a:r>
          </a:p>
        </p:txBody>
      </p:sp>
      <p:sp>
        <p:nvSpPr>
          <p:cNvPr id="21" name="TextBox 20"/>
          <p:cNvSpPr txBox="1"/>
          <p:nvPr/>
        </p:nvSpPr>
        <p:spPr>
          <a:xfrm>
            <a:off x="4337334" y="6427625"/>
            <a:ext cx="3993016" cy="307777"/>
          </a:xfrm>
          <a:prstGeom prst="rect">
            <a:avLst/>
          </a:prstGeom>
          <a:noFill/>
        </p:spPr>
        <p:txBody>
          <a:bodyPr wrap="none" rtlCol="0">
            <a:spAutoFit/>
          </a:bodyPr>
          <a:lstStyle/>
          <a:p>
            <a:r>
              <a:rPr lang="en-US" sz="1400"/>
              <a:t>Reduced false positive in the quantification of indels</a:t>
            </a:r>
          </a:p>
        </p:txBody>
      </p:sp>
      <p:pic>
        <p:nvPicPr>
          <p:cNvPr id="9" name="Picture 6" descr="Lelit Bianca V3 Dual Boiler Espresso Machine – Clive Coffee">
            <a:extLst>
              <a:ext uri="{FF2B5EF4-FFF2-40B4-BE49-F238E27FC236}">
                <a16:creationId xmlns:a16="http://schemas.microsoft.com/office/drawing/2014/main" id="{1FD5C0D4-E6F0-F964-CDCC-8EFE721D70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9550" y="2596964"/>
            <a:ext cx="1881069" cy="18810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F2DD2D7-8396-B952-8784-62E7CE2D04C5}"/>
              </a:ext>
            </a:extLst>
          </p:cNvPr>
          <p:cNvSpPr txBox="1"/>
          <p:nvPr/>
        </p:nvSpPr>
        <p:spPr>
          <a:xfrm>
            <a:off x="9372869" y="2760776"/>
            <a:ext cx="1329338" cy="307777"/>
          </a:xfrm>
          <a:prstGeom prst="rect">
            <a:avLst/>
          </a:prstGeom>
          <a:noFill/>
        </p:spPr>
        <p:txBody>
          <a:bodyPr wrap="none" rtlCol="0">
            <a:spAutoFit/>
          </a:bodyPr>
          <a:lstStyle/>
          <a:p>
            <a:r>
              <a:rPr lang="en-US" sz="1400" dirty="0"/>
              <a:t>Single amplicon</a:t>
            </a:r>
          </a:p>
        </p:txBody>
      </p:sp>
      <p:sp>
        <p:nvSpPr>
          <p:cNvPr id="23" name="TextBox 22">
            <a:extLst>
              <a:ext uri="{FF2B5EF4-FFF2-40B4-BE49-F238E27FC236}">
                <a16:creationId xmlns:a16="http://schemas.microsoft.com/office/drawing/2014/main" id="{F1C8F69C-BE13-0026-EC37-52F74A5CB0BF}"/>
              </a:ext>
            </a:extLst>
          </p:cNvPr>
          <p:cNvSpPr txBox="1"/>
          <p:nvPr/>
        </p:nvSpPr>
        <p:spPr>
          <a:xfrm>
            <a:off x="8833330" y="3087938"/>
            <a:ext cx="2408416" cy="307777"/>
          </a:xfrm>
          <a:prstGeom prst="rect">
            <a:avLst/>
          </a:prstGeom>
          <a:noFill/>
        </p:spPr>
        <p:txBody>
          <a:bodyPr wrap="none" rtlCol="0">
            <a:spAutoFit/>
          </a:bodyPr>
          <a:lstStyle/>
          <a:p>
            <a:r>
              <a:rPr lang="en-US" sz="1400"/>
              <a:t>Pooled Amplicons &amp; WGS data</a:t>
            </a:r>
          </a:p>
        </p:txBody>
      </p:sp>
      <p:sp>
        <p:nvSpPr>
          <p:cNvPr id="24" name="TextBox 23">
            <a:extLst>
              <a:ext uri="{FF2B5EF4-FFF2-40B4-BE49-F238E27FC236}">
                <a16:creationId xmlns:a16="http://schemas.microsoft.com/office/drawing/2014/main" id="{8F3938E7-BFFB-37E2-A894-7EF1F439BECB}"/>
              </a:ext>
            </a:extLst>
          </p:cNvPr>
          <p:cNvSpPr txBox="1"/>
          <p:nvPr/>
        </p:nvSpPr>
        <p:spPr>
          <a:xfrm>
            <a:off x="8610181" y="3452508"/>
            <a:ext cx="2649251" cy="307777"/>
          </a:xfrm>
          <a:prstGeom prst="rect">
            <a:avLst/>
          </a:prstGeom>
          <a:noFill/>
        </p:spPr>
        <p:txBody>
          <a:bodyPr wrap="none" rtlCol="0">
            <a:spAutoFit/>
          </a:bodyPr>
          <a:lstStyle/>
          <a:p>
            <a:r>
              <a:rPr lang="en-US" sz="1400"/>
              <a:t>Frameshift and splice site analysis</a:t>
            </a:r>
          </a:p>
        </p:txBody>
      </p:sp>
      <p:sp>
        <p:nvSpPr>
          <p:cNvPr id="25" name="TextBox 24">
            <a:extLst>
              <a:ext uri="{FF2B5EF4-FFF2-40B4-BE49-F238E27FC236}">
                <a16:creationId xmlns:a16="http://schemas.microsoft.com/office/drawing/2014/main" id="{65030264-FE43-15AD-D647-EA992D96FEE4}"/>
              </a:ext>
            </a:extLst>
          </p:cNvPr>
          <p:cNvSpPr txBox="1"/>
          <p:nvPr/>
        </p:nvSpPr>
        <p:spPr>
          <a:xfrm>
            <a:off x="9220970" y="3768324"/>
            <a:ext cx="1633139" cy="307777"/>
          </a:xfrm>
          <a:prstGeom prst="rect">
            <a:avLst/>
          </a:prstGeom>
          <a:noFill/>
        </p:spPr>
        <p:txBody>
          <a:bodyPr wrap="none" rtlCol="0">
            <a:spAutoFit/>
          </a:bodyPr>
          <a:lstStyle/>
          <a:p>
            <a:r>
              <a:rPr lang="en-US" sz="1400"/>
              <a:t>Multi-core supports</a:t>
            </a:r>
          </a:p>
        </p:txBody>
      </p:sp>
      <p:sp>
        <p:nvSpPr>
          <p:cNvPr id="26" name="TextBox 25">
            <a:extLst>
              <a:ext uri="{FF2B5EF4-FFF2-40B4-BE49-F238E27FC236}">
                <a16:creationId xmlns:a16="http://schemas.microsoft.com/office/drawing/2014/main" id="{9DB60693-AD45-FDFA-0A82-3E6760746625}"/>
              </a:ext>
            </a:extLst>
          </p:cNvPr>
          <p:cNvSpPr txBox="1"/>
          <p:nvPr/>
        </p:nvSpPr>
        <p:spPr>
          <a:xfrm>
            <a:off x="8545400" y="4094342"/>
            <a:ext cx="3269613" cy="523220"/>
          </a:xfrm>
          <a:prstGeom prst="rect">
            <a:avLst/>
          </a:prstGeom>
          <a:noFill/>
        </p:spPr>
        <p:txBody>
          <a:bodyPr wrap="none" rtlCol="0">
            <a:spAutoFit/>
          </a:bodyPr>
          <a:lstStyle/>
          <a:p>
            <a:r>
              <a:rPr lang="en-US" sz="1400"/>
              <a:t>Possibility to subset the analysis based on </a:t>
            </a:r>
          </a:p>
          <a:p>
            <a:pPr algn="ctr"/>
            <a:r>
              <a:rPr lang="en-US" sz="1400"/>
              <a:t>any combination of ins/del/sub</a:t>
            </a:r>
          </a:p>
        </p:txBody>
      </p:sp>
      <p:sp>
        <p:nvSpPr>
          <p:cNvPr id="27" name="TextBox 26">
            <a:extLst>
              <a:ext uri="{FF2B5EF4-FFF2-40B4-BE49-F238E27FC236}">
                <a16:creationId xmlns:a16="http://schemas.microsoft.com/office/drawing/2014/main" id="{7579FDD7-63CB-A427-1AFA-F1F34D840DAD}"/>
              </a:ext>
            </a:extLst>
          </p:cNvPr>
          <p:cNvSpPr txBox="1"/>
          <p:nvPr/>
        </p:nvSpPr>
        <p:spPr>
          <a:xfrm>
            <a:off x="8041030" y="4663965"/>
            <a:ext cx="3993016" cy="307777"/>
          </a:xfrm>
          <a:prstGeom prst="rect">
            <a:avLst/>
          </a:prstGeom>
          <a:noFill/>
        </p:spPr>
        <p:txBody>
          <a:bodyPr wrap="none" rtlCol="0">
            <a:spAutoFit/>
          </a:bodyPr>
          <a:lstStyle/>
          <a:p>
            <a:r>
              <a:rPr lang="en-US" sz="1400" dirty="0"/>
              <a:t>Reduced false positive in the quantification of indels</a:t>
            </a:r>
          </a:p>
        </p:txBody>
      </p:sp>
      <p:sp>
        <p:nvSpPr>
          <p:cNvPr id="28" name="TextBox 27">
            <a:extLst>
              <a:ext uri="{FF2B5EF4-FFF2-40B4-BE49-F238E27FC236}">
                <a16:creationId xmlns:a16="http://schemas.microsoft.com/office/drawing/2014/main" id="{DD1DD407-1807-172B-EA19-C374FEF04684}"/>
              </a:ext>
            </a:extLst>
          </p:cNvPr>
          <p:cNvSpPr txBox="1"/>
          <p:nvPr/>
        </p:nvSpPr>
        <p:spPr>
          <a:xfrm>
            <a:off x="8249631" y="5040719"/>
            <a:ext cx="3465244" cy="307777"/>
          </a:xfrm>
          <a:prstGeom prst="rect">
            <a:avLst/>
          </a:prstGeom>
          <a:noFill/>
        </p:spPr>
        <p:txBody>
          <a:bodyPr wrap="none" rtlCol="0">
            <a:spAutoFit/>
          </a:bodyPr>
          <a:lstStyle/>
          <a:p>
            <a:r>
              <a:rPr lang="en-US" sz="1400" b="1" dirty="0"/>
              <a:t>Ultra fast and biological informed alignment</a:t>
            </a:r>
          </a:p>
        </p:txBody>
      </p:sp>
      <p:sp>
        <p:nvSpPr>
          <p:cNvPr id="29" name="TextBox 28">
            <a:extLst>
              <a:ext uri="{FF2B5EF4-FFF2-40B4-BE49-F238E27FC236}">
                <a16:creationId xmlns:a16="http://schemas.microsoft.com/office/drawing/2014/main" id="{A8BAD3AD-C99B-1EE5-431D-16AC15EE0A7D}"/>
              </a:ext>
            </a:extLst>
          </p:cNvPr>
          <p:cNvSpPr txBox="1"/>
          <p:nvPr/>
        </p:nvSpPr>
        <p:spPr>
          <a:xfrm>
            <a:off x="9042548" y="5381257"/>
            <a:ext cx="1985352" cy="307777"/>
          </a:xfrm>
          <a:prstGeom prst="rect">
            <a:avLst/>
          </a:prstGeom>
          <a:noFill/>
        </p:spPr>
        <p:txBody>
          <a:bodyPr wrap="none" rtlCol="0">
            <a:spAutoFit/>
          </a:bodyPr>
          <a:lstStyle/>
          <a:p>
            <a:r>
              <a:rPr lang="en-US" sz="1400" b="1" dirty="0"/>
              <a:t>Support for Base editing</a:t>
            </a:r>
          </a:p>
        </p:txBody>
      </p:sp>
      <p:sp>
        <p:nvSpPr>
          <p:cNvPr id="30" name="TextBox 29">
            <a:extLst>
              <a:ext uri="{FF2B5EF4-FFF2-40B4-BE49-F238E27FC236}">
                <a16:creationId xmlns:a16="http://schemas.microsoft.com/office/drawing/2014/main" id="{3DA941CA-071C-0CE5-83A5-70AB6AD37EF4}"/>
              </a:ext>
            </a:extLst>
          </p:cNvPr>
          <p:cNvSpPr txBox="1"/>
          <p:nvPr/>
        </p:nvSpPr>
        <p:spPr>
          <a:xfrm>
            <a:off x="8990962" y="5712862"/>
            <a:ext cx="2052165" cy="307777"/>
          </a:xfrm>
          <a:prstGeom prst="rect">
            <a:avLst/>
          </a:prstGeom>
          <a:noFill/>
        </p:spPr>
        <p:txBody>
          <a:bodyPr wrap="none" rtlCol="0">
            <a:spAutoFit/>
          </a:bodyPr>
          <a:lstStyle/>
          <a:p>
            <a:r>
              <a:rPr lang="en-US" sz="1400" b="1" dirty="0"/>
              <a:t>Support for Prime Editing</a:t>
            </a:r>
          </a:p>
        </p:txBody>
      </p:sp>
      <p:sp>
        <p:nvSpPr>
          <p:cNvPr id="31" name="TextBox 30">
            <a:extLst>
              <a:ext uri="{FF2B5EF4-FFF2-40B4-BE49-F238E27FC236}">
                <a16:creationId xmlns:a16="http://schemas.microsoft.com/office/drawing/2014/main" id="{9DA10124-0042-0995-A1C8-24D95CF1B794}"/>
              </a:ext>
            </a:extLst>
          </p:cNvPr>
          <p:cNvSpPr txBox="1"/>
          <p:nvPr/>
        </p:nvSpPr>
        <p:spPr>
          <a:xfrm>
            <a:off x="9549632" y="6066656"/>
            <a:ext cx="1071897" cy="307777"/>
          </a:xfrm>
          <a:prstGeom prst="rect">
            <a:avLst/>
          </a:prstGeom>
          <a:noFill/>
        </p:spPr>
        <p:txBody>
          <a:bodyPr wrap="none" rtlCol="0">
            <a:spAutoFit/>
          </a:bodyPr>
          <a:lstStyle/>
          <a:p>
            <a:r>
              <a:rPr lang="en-US" sz="1400" b="1" dirty="0"/>
              <a:t>Batch mode</a:t>
            </a:r>
          </a:p>
        </p:txBody>
      </p:sp>
      <p:sp>
        <p:nvSpPr>
          <p:cNvPr id="32" name="TextBox 31">
            <a:extLst>
              <a:ext uri="{FF2B5EF4-FFF2-40B4-BE49-F238E27FC236}">
                <a16:creationId xmlns:a16="http://schemas.microsoft.com/office/drawing/2014/main" id="{86D0EB32-F007-530D-98BE-E1027A97A40D}"/>
              </a:ext>
            </a:extLst>
          </p:cNvPr>
          <p:cNvSpPr txBox="1"/>
          <p:nvPr/>
        </p:nvSpPr>
        <p:spPr>
          <a:xfrm>
            <a:off x="8932705" y="6419750"/>
            <a:ext cx="2326727" cy="307777"/>
          </a:xfrm>
          <a:prstGeom prst="rect">
            <a:avLst/>
          </a:prstGeom>
          <a:noFill/>
        </p:spPr>
        <p:txBody>
          <a:bodyPr wrap="none" rtlCol="0">
            <a:spAutoFit/>
          </a:bodyPr>
          <a:lstStyle/>
          <a:p>
            <a:r>
              <a:rPr lang="en-US" sz="1400" b="1" dirty="0"/>
              <a:t>Allele Specific Quantification</a:t>
            </a:r>
          </a:p>
        </p:txBody>
      </p:sp>
      <p:pic>
        <p:nvPicPr>
          <p:cNvPr id="35" name="Picture 34">
            <a:extLst>
              <a:ext uri="{FF2B5EF4-FFF2-40B4-BE49-F238E27FC236}">
                <a16:creationId xmlns:a16="http://schemas.microsoft.com/office/drawing/2014/main" id="{C9320C0D-EE05-7924-24DE-8BB721311CA4}"/>
              </a:ext>
            </a:extLst>
          </p:cNvPr>
          <p:cNvPicPr>
            <a:picLocks noChangeAspect="1"/>
          </p:cNvPicPr>
          <p:nvPr/>
        </p:nvPicPr>
        <p:blipFill>
          <a:blip r:embed="rId7"/>
          <a:stretch>
            <a:fillRect/>
          </a:stretch>
        </p:blipFill>
        <p:spPr>
          <a:xfrm>
            <a:off x="7612168" y="521437"/>
            <a:ext cx="1173361" cy="1173361"/>
          </a:xfrm>
          <a:prstGeom prst="rect">
            <a:avLst/>
          </a:prstGeom>
        </p:spPr>
      </p:pic>
      <p:sp>
        <p:nvSpPr>
          <p:cNvPr id="36" name="TextBox 35">
            <a:extLst>
              <a:ext uri="{FF2B5EF4-FFF2-40B4-BE49-F238E27FC236}">
                <a16:creationId xmlns:a16="http://schemas.microsoft.com/office/drawing/2014/main" id="{55EEEC3D-E933-3928-ABCE-18A6B0E00609}"/>
              </a:ext>
            </a:extLst>
          </p:cNvPr>
          <p:cNvSpPr txBox="1"/>
          <p:nvPr/>
        </p:nvSpPr>
        <p:spPr>
          <a:xfrm>
            <a:off x="7637351" y="1770049"/>
            <a:ext cx="972830" cy="646331"/>
          </a:xfrm>
          <a:prstGeom prst="rect">
            <a:avLst/>
          </a:prstGeom>
          <a:noFill/>
        </p:spPr>
        <p:txBody>
          <a:bodyPr wrap="none" rtlCol="0">
            <a:spAutoFit/>
          </a:bodyPr>
          <a:lstStyle/>
          <a:p>
            <a:r>
              <a:rPr lang="en-US" dirty="0"/>
              <a:t>Kendell </a:t>
            </a:r>
          </a:p>
          <a:p>
            <a:r>
              <a:rPr lang="en-US" dirty="0"/>
              <a:t>Clement</a:t>
            </a:r>
          </a:p>
        </p:txBody>
      </p:sp>
      <p:sp>
        <p:nvSpPr>
          <p:cNvPr id="3" name="Slide Number Placeholder 2">
            <a:extLst>
              <a:ext uri="{FF2B5EF4-FFF2-40B4-BE49-F238E27FC236}">
                <a16:creationId xmlns:a16="http://schemas.microsoft.com/office/drawing/2014/main" id="{7D8CCA9E-BB5A-BE86-5C47-50B50078B7C8}"/>
              </a:ext>
            </a:extLst>
          </p:cNvPr>
          <p:cNvSpPr>
            <a:spLocks noGrp="1"/>
          </p:cNvSpPr>
          <p:nvPr>
            <p:ph type="sldNum" sz="quarter" idx="12"/>
          </p:nvPr>
        </p:nvSpPr>
        <p:spPr/>
        <p:txBody>
          <a:bodyPr/>
          <a:lstStyle/>
          <a:p>
            <a:fld id="{24CD0A5F-FC8E-47DA-83F8-9BA700D18DA1}" type="slidenum">
              <a:rPr lang="en-US" smtClean="0"/>
              <a:t>52</a:t>
            </a:fld>
            <a:endParaRPr lang="en-US"/>
          </a:p>
        </p:txBody>
      </p:sp>
    </p:spTree>
    <p:extLst>
      <p:ext uri="{BB962C8B-B14F-4D97-AF65-F5344CB8AC3E}">
        <p14:creationId xmlns:p14="http://schemas.microsoft.com/office/powerpoint/2010/main" val="42141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 calcmode="lin" valueType="num">
                                      <p:cBhvr additive="base">
                                        <p:cTn id="53" dur="500" fill="hold"/>
                                        <p:tgtEl>
                                          <p:spTgt spid="1028"/>
                                        </p:tgtEl>
                                        <p:attrNameLst>
                                          <p:attrName>ppt_x</p:attrName>
                                        </p:attrNameLst>
                                      </p:cBhvr>
                                      <p:tavLst>
                                        <p:tav tm="0">
                                          <p:val>
                                            <p:strVal val="#ppt_x"/>
                                          </p:val>
                                        </p:tav>
                                        <p:tav tm="100000">
                                          <p:val>
                                            <p:strVal val="#ppt_x"/>
                                          </p:val>
                                        </p:tav>
                                      </p:tavLst>
                                    </p:anim>
                                    <p:anim calcmode="lin" valueType="num">
                                      <p:cBhvr additive="base">
                                        <p:cTn id="54" dur="500" fill="hold"/>
                                        <p:tgtEl>
                                          <p:spTgt spid="10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additive="base">
                                        <p:cTn id="101" dur="500" fill="hold"/>
                                        <p:tgtEl>
                                          <p:spTgt spid="9"/>
                                        </p:tgtEl>
                                        <p:attrNameLst>
                                          <p:attrName>ppt_x</p:attrName>
                                        </p:attrNameLst>
                                      </p:cBhvr>
                                      <p:tavLst>
                                        <p:tav tm="0">
                                          <p:val>
                                            <p:strVal val="#ppt_x"/>
                                          </p:val>
                                        </p:tav>
                                        <p:tav tm="100000">
                                          <p:val>
                                            <p:strVal val="#ppt_x"/>
                                          </p:val>
                                        </p:tav>
                                      </p:tavLst>
                                    </p:anim>
                                    <p:anim calcmode="lin" valueType="num">
                                      <p:cBhvr additive="base">
                                        <p:cTn id="102" dur="500" fill="hold"/>
                                        <p:tgtEl>
                                          <p:spTgt spid="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additive="base">
                                        <p:cTn id="105" dur="500" fill="hold"/>
                                        <p:tgtEl>
                                          <p:spTgt spid="35"/>
                                        </p:tgtEl>
                                        <p:attrNameLst>
                                          <p:attrName>ppt_x</p:attrName>
                                        </p:attrNameLst>
                                      </p:cBhvr>
                                      <p:tavLst>
                                        <p:tav tm="0">
                                          <p:val>
                                            <p:strVal val="#ppt_x"/>
                                          </p:val>
                                        </p:tav>
                                        <p:tav tm="100000">
                                          <p:val>
                                            <p:strVal val="#ppt_x"/>
                                          </p:val>
                                        </p:tav>
                                      </p:tavLst>
                                    </p:anim>
                                    <p:anim calcmode="lin" valueType="num">
                                      <p:cBhvr additive="base">
                                        <p:cTn id="106" dur="500" fill="hold"/>
                                        <p:tgtEl>
                                          <p:spTgt spid="3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ppt_x"/>
                                          </p:val>
                                        </p:tav>
                                        <p:tav tm="100000">
                                          <p:val>
                                            <p:strVal val="#ppt_x"/>
                                          </p:val>
                                        </p:tav>
                                      </p:tavLst>
                                    </p:anim>
                                    <p:anim calcmode="lin" valueType="num">
                                      <p:cBhvr additive="base">
                                        <p:cTn id="11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5" grpId="0"/>
      <p:bldP spid="16" grpId="0"/>
      <p:bldP spid="17" grpId="0"/>
      <p:bldP spid="18" grpId="0"/>
      <p:bldP spid="19" grpId="0"/>
      <p:bldP spid="21" grpId="0"/>
      <p:bldP spid="22" grpId="0"/>
      <p:bldP spid="23" grpId="0"/>
      <p:bldP spid="24" grpId="0"/>
      <p:bldP spid="25" grpId="0"/>
      <p:bldP spid="26" grpId="0"/>
      <p:bldP spid="27" grpId="0"/>
      <p:bldP spid="28" grpId="0"/>
      <p:bldP spid="29" grpId="0"/>
      <p:bldP spid="30" grpId="0"/>
      <p:bldP spid="31" grpId="0"/>
      <p:bldP spid="32"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341" y="1796467"/>
            <a:ext cx="8459319" cy="4395788"/>
          </a:xfrm>
        </p:spPr>
        <p:txBody>
          <a:bodyPr>
            <a:noAutofit/>
          </a:bodyPr>
          <a:lstStyle/>
          <a:p>
            <a:r>
              <a:rPr lang="en-US" sz="2400" dirty="0"/>
              <a:t>Comprehensive analysis of sequencing data from </a:t>
            </a:r>
            <a:r>
              <a:rPr lang="en-US" sz="2400" b="1" dirty="0"/>
              <a:t>base editors and prime editors</a:t>
            </a:r>
          </a:p>
          <a:p>
            <a:endParaRPr lang="en-US" sz="2400" b="1" dirty="0"/>
          </a:p>
          <a:p>
            <a:r>
              <a:rPr lang="en-US" sz="2400" b="1" dirty="0"/>
              <a:t>Batch mode </a:t>
            </a:r>
            <a:r>
              <a:rPr lang="en-US" sz="2400" dirty="0"/>
              <a:t>for analyzing and comparing multiple editing experiments</a:t>
            </a:r>
          </a:p>
          <a:p>
            <a:endParaRPr lang="en-US" sz="2400" b="1" dirty="0"/>
          </a:p>
          <a:p>
            <a:r>
              <a:rPr lang="en-US" sz="2400" b="1" dirty="0"/>
              <a:t>Allele-specific</a:t>
            </a:r>
            <a:r>
              <a:rPr lang="en-US" sz="2400" dirty="0"/>
              <a:t> quantification of heterozygous or polymorphic references</a:t>
            </a:r>
          </a:p>
          <a:p>
            <a:endParaRPr lang="en-US" sz="2400" b="1" dirty="0"/>
          </a:p>
          <a:p>
            <a:r>
              <a:rPr lang="en-US" sz="2400" b="1" dirty="0"/>
              <a:t>Biologically-informed alignment </a:t>
            </a:r>
            <a:r>
              <a:rPr lang="en-US" sz="2400" dirty="0"/>
              <a:t>algorithm</a:t>
            </a:r>
          </a:p>
          <a:p>
            <a:endParaRPr lang="en-US" sz="2400" b="1" dirty="0"/>
          </a:p>
          <a:p>
            <a:r>
              <a:rPr lang="en-US" sz="2400" b="1" dirty="0"/>
              <a:t>Ultrafast processing time</a:t>
            </a:r>
          </a:p>
          <a:p>
            <a:endParaRPr lang="en-US" sz="2400"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7643"/>
          <a:stretch/>
        </p:blipFill>
        <p:spPr bwMode="auto">
          <a:xfrm>
            <a:off x="-5019" y="288444"/>
            <a:ext cx="7385508"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BAA3101-9507-1247-AB30-D5C7575163FD}"/>
              </a:ext>
            </a:extLst>
          </p:cNvPr>
          <p:cNvPicPr>
            <a:picLocks noChangeAspect="1"/>
          </p:cNvPicPr>
          <p:nvPr/>
        </p:nvPicPr>
        <p:blipFill>
          <a:blip r:embed="rId3"/>
          <a:stretch>
            <a:fillRect/>
          </a:stretch>
        </p:blipFill>
        <p:spPr>
          <a:xfrm>
            <a:off x="8636116" y="98252"/>
            <a:ext cx="1536700" cy="1308100"/>
          </a:xfrm>
          <a:prstGeom prst="rect">
            <a:avLst/>
          </a:prstGeom>
        </p:spPr>
      </p:pic>
      <p:pic>
        <p:nvPicPr>
          <p:cNvPr id="6" name="Picture 5">
            <a:extLst>
              <a:ext uri="{FF2B5EF4-FFF2-40B4-BE49-F238E27FC236}">
                <a16:creationId xmlns:a16="http://schemas.microsoft.com/office/drawing/2014/main" id="{D4C2A10D-2C9F-2740-9C17-3824DB50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7654" y="5401611"/>
            <a:ext cx="3021980" cy="135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41EF4287-DE1B-42FC-A166-DD030F66F7B9}"/>
              </a:ext>
            </a:extLst>
          </p:cNvPr>
          <p:cNvSpPr>
            <a:spLocks noGrp="1"/>
          </p:cNvSpPr>
          <p:nvPr>
            <p:ph type="sldNum" sz="quarter" idx="12"/>
          </p:nvPr>
        </p:nvSpPr>
        <p:spPr/>
        <p:txBody>
          <a:bodyPr/>
          <a:lstStyle/>
          <a:p>
            <a:fld id="{371B65F6-4172-4674-96A7-FF623C1658F6}" type="slidenum">
              <a:rPr lang="en-US" smtClean="0"/>
              <a:t>53</a:t>
            </a:fld>
            <a:endParaRPr lang="en-US"/>
          </a:p>
        </p:txBody>
      </p:sp>
      <p:pic>
        <p:nvPicPr>
          <p:cNvPr id="7" name="Picture 6">
            <a:extLst>
              <a:ext uri="{FF2B5EF4-FFF2-40B4-BE49-F238E27FC236}">
                <a16:creationId xmlns:a16="http://schemas.microsoft.com/office/drawing/2014/main" id="{D1F0B775-1598-4C27-7F0D-4704F303C707}"/>
              </a:ext>
            </a:extLst>
          </p:cNvPr>
          <p:cNvPicPr>
            <a:picLocks noChangeAspect="1"/>
          </p:cNvPicPr>
          <p:nvPr/>
        </p:nvPicPr>
        <p:blipFill>
          <a:blip r:embed="rId5"/>
          <a:stretch>
            <a:fillRect/>
          </a:stretch>
        </p:blipFill>
        <p:spPr>
          <a:xfrm>
            <a:off x="10576273" y="232991"/>
            <a:ext cx="1173361" cy="1173361"/>
          </a:xfrm>
          <a:prstGeom prst="rect">
            <a:avLst/>
          </a:prstGeom>
        </p:spPr>
      </p:pic>
      <p:sp>
        <p:nvSpPr>
          <p:cNvPr id="8" name="TextBox 7">
            <a:extLst>
              <a:ext uri="{FF2B5EF4-FFF2-40B4-BE49-F238E27FC236}">
                <a16:creationId xmlns:a16="http://schemas.microsoft.com/office/drawing/2014/main" id="{C51ADA90-DA41-AC27-0C81-BE98908FCD97}"/>
              </a:ext>
            </a:extLst>
          </p:cNvPr>
          <p:cNvSpPr txBox="1"/>
          <p:nvPr/>
        </p:nvSpPr>
        <p:spPr>
          <a:xfrm>
            <a:off x="10601456" y="1481603"/>
            <a:ext cx="972830" cy="646331"/>
          </a:xfrm>
          <a:prstGeom prst="rect">
            <a:avLst/>
          </a:prstGeom>
          <a:noFill/>
        </p:spPr>
        <p:txBody>
          <a:bodyPr wrap="none" rtlCol="0">
            <a:spAutoFit/>
          </a:bodyPr>
          <a:lstStyle/>
          <a:p>
            <a:r>
              <a:rPr lang="en-US" dirty="0"/>
              <a:t>Kendell </a:t>
            </a:r>
          </a:p>
          <a:p>
            <a:r>
              <a:rPr lang="en-US" dirty="0"/>
              <a:t>Clement</a:t>
            </a:r>
          </a:p>
        </p:txBody>
      </p:sp>
    </p:spTree>
    <p:extLst>
      <p:ext uri="{BB962C8B-B14F-4D97-AF65-F5344CB8AC3E}">
        <p14:creationId xmlns:p14="http://schemas.microsoft.com/office/powerpoint/2010/main" val="27322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967" y="457200"/>
            <a:ext cx="7385508" cy="5495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24827" y="6225873"/>
            <a:ext cx="4219168" cy="461665"/>
          </a:xfrm>
          <a:prstGeom prst="rect">
            <a:avLst/>
          </a:prstGeom>
          <a:noFill/>
        </p:spPr>
        <p:txBody>
          <a:bodyPr wrap="none" rtlCol="0">
            <a:spAutoFit/>
          </a:bodyPr>
          <a:lstStyle/>
          <a:p>
            <a:r>
              <a:rPr lang="en-US" sz="2400"/>
              <a:t>http://crispresso2.pinellolab.org</a:t>
            </a:r>
          </a:p>
        </p:txBody>
      </p:sp>
      <p:sp>
        <p:nvSpPr>
          <p:cNvPr id="3" name="Slide Number Placeholder 2">
            <a:extLst>
              <a:ext uri="{FF2B5EF4-FFF2-40B4-BE49-F238E27FC236}">
                <a16:creationId xmlns:a16="http://schemas.microsoft.com/office/drawing/2014/main" id="{61F95303-D61D-419D-B891-88340B35048A}"/>
              </a:ext>
            </a:extLst>
          </p:cNvPr>
          <p:cNvSpPr>
            <a:spLocks noGrp="1"/>
          </p:cNvSpPr>
          <p:nvPr>
            <p:ph type="sldNum" sz="quarter" idx="12"/>
          </p:nvPr>
        </p:nvSpPr>
        <p:spPr/>
        <p:txBody>
          <a:bodyPr/>
          <a:lstStyle/>
          <a:p>
            <a:fld id="{371B65F6-4172-4674-96A7-FF623C1658F6}" type="slidenum">
              <a:rPr lang="en-US" smtClean="0"/>
              <a:t>54</a:t>
            </a:fld>
            <a:endParaRPr lang="en-US"/>
          </a:p>
        </p:txBody>
      </p:sp>
    </p:spTree>
    <p:extLst>
      <p:ext uri="{BB962C8B-B14F-4D97-AF65-F5344CB8AC3E}">
        <p14:creationId xmlns:p14="http://schemas.microsoft.com/office/powerpoint/2010/main" val="1492415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grpSp>
        <p:nvGrpSpPr>
          <p:cNvPr id="14" name="Group 13">
            <a:extLst>
              <a:ext uri="{FF2B5EF4-FFF2-40B4-BE49-F238E27FC236}">
                <a16:creationId xmlns:a16="http://schemas.microsoft.com/office/drawing/2014/main" id="{38D93517-C54F-8E4F-9113-FD40365E45A9}"/>
              </a:ext>
            </a:extLst>
          </p:cNvPr>
          <p:cNvGrpSpPr/>
          <p:nvPr/>
        </p:nvGrpSpPr>
        <p:grpSpPr>
          <a:xfrm>
            <a:off x="1524000" y="166717"/>
            <a:ext cx="1811867" cy="6650549"/>
            <a:chOff x="4992681" y="-7269696"/>
            <a:chExt cx="4533704" cy="16641190"/>
          </a:xfrm>
        </p:grpSpPr>
        <p:pic>
          <p:nvPicPr>
            <p:cNvPr id="5" name="Picture 4" descr="A screenshot of a cell phone&#10;&#10;Description automatically generated">
              <a:extLst>
                <a:ext uri="{FF2B5EF4-FFF2-40B4-BE49-F238E27FC236}">
                  <a16:creationId xmlns:a16="http://schemas.microsoft.com/office/drawing/2014/main" id="{ECCDC6F8-BC45-524D-A1AB-E5F8DE212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362" y="-7269696"/>
              <a:ext cx="3950638"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7FC89DF-83AE-0F4A-B8F4-FE6FD4D69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366" y="-2179983"/>
              <a:ext cx="3994800" cy="63564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606E1E6-F130-5F42-A297-67ACAD020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681" y="2831462"/>
              <a:ext cx="3994799" cy="5996017"/>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4B76927F-6B92-D34C-8401-78DF80165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81" y="5446341"/>
              <a:ext cx="4533704" cy="3925153"/>
            </a:xfrm>
            <a:prstGeom prst="rect">
              <a:avLst/>
            </a:prstGeom>
          </p:spPr>
        </p:pic>
      </p:grpSp>
      <p:sp>
        <p:nvSpPr>
          <p:cNvPr id="19" name="Freeform 18">
            <a:extLst>
              <a:ext uri="{FF2B5EF4-FFF2-40B4-BE49-F238E27FC236}">
                <a16:creationId xmlns:a16="http://schemas.microsoft.com/office/drawing/2014/main" id="{375513E7-9AFC-4540-99BF-D2D4BE50269A}"/>
              </a:ext>
            </a:extLst>
          </p:cNvPr>
          <p:cNvSpPr/>
          <p:nvPr/>
        </p:nvSpPr>
        <p:spPr>
          <a:xfrm>
            <a:off x="3289191" y="55659"/>
            <a:ext cx="1598212" cy="5828307"/>
          </a:xfrm>
          <a:custGeom>
            <a:avLst/>
            <a:gdLst>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7951 w 3586038"/>
              <a:gd name="connsiteY4" fmla="*/ 1407381 h 6750658"/>
              <a:gd name="connsiteX5" fmla="*/ 0 w 3586038"/>
              <a:gd name="connsiteY5" fmla="*/ 0 h 6750658"/>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0 w 3586038"/>
              <a:gd name="connsiteY4" fmla="*/ 0 h 6750658"/>
              <a:gd name="connsiteX0" fmla="*/ 0 w 1892410"/>
              <a:gd name="connsiteY0" fmla="*/ 0 h 6750658"/>
              <a:gd name="connsiteX1" fmla="*/ 1892410 w 1892410"/>
              <a:gd name="connsiteY1" fmla="*/ 0 h 6750658"/>
              <a:gd name="connsiteX2" fmla="*/ 1892410 w 1892410"/>
              <a:gd name="connsiteY2" fmla="*/ 6750658 h 6750658"/>
              <a:gd name="connsiteX3" fmla="*/ 7951 w 1892410"/>
              <a:gd name="connsiteY3" fmla="*/ 1407381 h 6750658"/>
              <a:gd name="connsiteX4" fmla="*/ 0 w 1892410"/>
              <a:gd name="connsiteY4" fmla="*/ 0 h 6750658"/>
              <a:gd name="connsiteX0" fmla="*/ 0 w 1900361"/>
              <a:gd name="connsiteY0" fmla="*/ 0 h 6750658"/>
              <a:gd name="connsiteX1" fmla="*/ 1900361 w 1900361"/>
              <a:gd name="connsiteY1" fmla="*/ 1288111 h 6750658"/>
              <a:gd name="connsiteX2" fmla="*/ 1892410 w 1900361"/>
              <a:gd name="connsiteY2" fmla="*/ 6750658 h 6750658"/>
              <a:gd name="connsiteX3" fmla="*/ 7951 w 1900361"/>
              <a:gd name="connsiteY3" fmla="*/ 1407381 h 6750658"/>
              <a:gd name="connsiteX4" fmla="*/ 0 w 1900361"/>
              <a:gd name="connsiteY4" fmla="*/ 0 h 6750658"/>
              <a:gd name="connsiteX0" fmla="*/ 0 w 1900361"/>
              <a:gd name="connsiteY0" fmla="*/ 0 h 5828307"/>
              <a:gd name="connsiteX1" fmla="*/ 1900361 w 1900361"/>
              <a:gd name="connsiteY1" fmla="*/ 1288111 h 5828307"/>
              <a:gd name="connsiteX2" fmla="*/ 1892410 w 1900361"/>
              <a:gd name="connsiteY2" fmla="*/ 5828307 h 5828307"/>
              <a:gd name="connsiteX3" fmla="*/ 7951 w 1900361"/>
              <a:gd name="connsiteY3" fmla="*/ 1407381 h 5828307"/>
              <a:gd name="connsiteX4" fmla="*/ 0 w 1900361"/>
              <a:gd name="connsiteY4" fmla="*/ 0 h 582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361" h="5828307">
                <a:moveTo>
                  <a:pt x="0" y="0"/>
                </a:moveTo>
                <a:lnTo>
                  <a:pt x="1900361" y="1288111"/>
                </a:lnTo>
                <a:cubicBezTo>
                  <a:pt x="1897711" y="3108960"/>
                  <a:pt x="1895060" y="4007458"/>
                  <a:pt x="1892410" y="5828307"/>
                </a:cubicBezTo>
                <a:lnTo>
                  <a:pt x="7951" y="1407381"/>
                </a:lnTo>
                <a:cubicBezTo>
                  <a:pt x="5301" y="938254"/>
                  <a:pt x="2650" y="469127"/>
                  <a:pt x="0" y="0"/>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creenshot of a cell phone&#10;&#10;Description automatically generated">
            <a:extLst>
              <a:ext uri="{FF2B5EF4-FFF2-40B4-BE49-F238E27FC236}">
                <a16:creationId xmlns:a16="http://schemas.microsoft.com/office/drawing/2014/main" id="{0183CC37-E932-4F41-A101-ECD31FDDBB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404" y="1508305"/>
            <a:ext cx="5442045" cy="4453627"/>
          </a:xfrm>
          <a:prstGeom prst="rect">
            <a:avLst/>
          </a:prstGeom>
        </p:spPr>
      </p:pic>
      <p:sp>
        <p:nvSpPr>
          <p:cNvPr id="3" name="Slide Number Placeholder 2">
            <a:extLst>
              <a:ext uri="{FF2B5EF4-FFF2-40B4-BE49-F238E27FC236}">
                <a16:creationId xmlns:a16="http://schemas.microsoft.com/office/drawing/2014/main" id="{1B303417-B9D0-4583-B488-C0AF2AFD8D1E}"/>
              </a:ext>
            </a:extLst>
          </p:cNvPr>
          <p:cNvSpPr>
            <a:spLocks noGrp="1"/>
          </p:cNvSpPr>
          <p:nvPr>
            <p:ph type="sldNum" sz="quarter" idx="12"/>
          </p:nvPr>
        </p:nvSpPr>
        <p:spPr/>
        <p:txBody>
          <a:bodyPr/>
          <a:lstStyle/>
          <a:p>
            <a:fld id="{371B65F6-4172-4674-96A7-FF623C1658F6}" type="slidenum">
              <a:rPr lang="en-US" smtClean="0"/>
              <a:t>55</a:t>
            </a:fld>
            <a:endParaRPr lang="en-US"/>
          </a:p>
        </p:txBody>
      </p:sp>
    </p:spTree>
    <p:extLst>
      <p:ext uri="{BB962C8B-B14F-4D97-AF65-F5344CB8AC3E}">
        <p14:creationId xmlns:p14="http://schemas.microsoft.com/office/powerpoint/2010/main" val="4148972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grpSp>
        <p:nvGrpSpPr>
          <p:cNvPr id="14" name="Group 13">
            <a:extLst>
              <a:ext uri="{FF2B5EF4-FFF2-40B4-BE49-F238E27FC236}">
                <a16:creationId xmlns:a16="http://schemas.microsoft.com/office/drawing/2014/main" id="{38D93517-C54F-8E4F-9113-FD40365E45A9}"/>
              </a:ext>
            </a:extLst>
          </p:cNvPr>
          <p:cNvGrpSpPr/>
          <p:nvPr/>
        </p:nvGrpSpPr>
        <p:grpSpPr>
          <a:xfrm>
            <a:off x="1524000" y="166717"/>
            <a:ext cx="1811867" cy="6650549"/>
            <a:chOff x="4992681" y="-7269696"/>
            <a:chExt cx="4533704" cy="16641190"/>
          </a:xfrm>
        </p:grpSpPr>
        <p:pic>
          <p:nvPicPr>
            <p:cNvPr id="5" name="Picture 4" descr="A screenshot of a cell phone&#10;&#10;Description automatically generated">
              <a:extLst>
                <a:ext uri="{FF2B5EF4-FFF2-40B4-BE49-F238E27FC236}">
                  <a16:creationId xmlns:a16="http://schemas.microsoft.com/office/drawing/2014/main" id="{ECCDC6F8-BC45-524D-A1AB-E5F8DE212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362" y="-7269696"/>
              <a:ext cx="3950638"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7FC89DF-83AE-0F4A-B8F4-FE6FD4D69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366" y="-2179983"/>
              <a:ext cx="3994800" cy="63564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606E1E6-F130-5F42-A297-67ACAD020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681" y="2831462"/>
              <a:ext cx="3994799" cy="5996017"/>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4B76927F-6B92-D34C-8401-78DF80165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81" y="5446341"/>
              <a:ext cx="4533704" cy="3925153"/>
            </a:xfrm>
            <a:prstGeom prst="rect">
              <a:avLst/>
            </a:prstGeom>
          </p:spPr>
        </p:pic>
      </p:grpSp>
      <p:sp>
        <p:nvSpPr>
          <p:cNvPr id="8" name="Freeform 7">
            <a:extLst>
              <a:ext uri="{FF2B5EF4-FFF2-40B4-BE49-F238E27FC236}">
                <a16:creationId xmlns:a16="http://schemas.microsoft.com/office/drawing/2014/main" id="{82B25183-5903-8D4A-8D26-7BE4B4E61ECA}"/>
              </a:ext>
            </a:extLst>
          </p:cNvPr>
          <p:cNvSpPr/>
          <p:nvPr/>
        </p:nvSpPr>
        <p:spPr>
          <a:xfrm>
            <a:off x="3081235" y="1365096"/>
            <a:ext cx="1606163" cy="3084755"/>
          </a:xfrm>
          <a:custGeom>
            <a:avLst/>
            <a:gdLst>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7951 w 3586038"/>
              <a:gd name="connsiteY4" fmla="*/ 1407381 h 6750658"/>
              <a:gd name="connsiteX5" fmla="*/ 0 w 3586038"/>
              <a:gd name="connsiteY5" fmla="*/ 0 h 6750658"/>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0 w 3586038"/>
              <a:gd name="connsiteY4" fmla="*/ 0 h 6750658"/>
              <a:gd name="connsiteX0" fmla="*/ 0 w 1892410"/>
              <a:gd name="connsiteY0" fmla="*/ 0 h 6750658"/>
              <a:gd name="connsiteX1" fmla="*/ 1892410 w 1892410"/>
              <a:gd name="connsiteY1" fmla="*/ 0 h 6750658"/>
              <a:gd name="connsiteX2" fmla="*/ 1892410 w 1892410"/>
              <a:gd name="connsiteY2" fmla="*/ 6750658 h 6750658"/>
              <a:gd name="connsiteX3" fmla="*/ 7951 w 1892410"/>
              <a:gd name="connsiteY3" fmla="*/ 1407381 h 6750658"/>
              <a:gd name="connsiteX4" fmla="*/ 0 w 1892410"/>
              <a:gd name="connsiteY4" fmla="*/ 0 h 6750658"/>
              <a:gd name="connsiteX0" fmla="*/ 0 w 1900361"/>
              <a:gd name="connsiteY0" fmla="*/ 0 h 6750658"/>
              <a:gd name="connsiteX1" fmla="*/ 1900361 w 1900361"/>
              <a:gd name="connsiteY1" fmla="*/ 1288111 h 6750658"/>
              <a:gd name="connsiteX2" fmla="*/ 1892410 w 1900361"/>
              <a:gd name="connsiteY2" fmla="*/ 6750658 h 6750658"/>
              <a:gd name="connsiteX3" fmla="*/ 7951 w 1900361"/>
              <a:gd name="connsiteY3" fmla="*/ 1407381 h 6750658"/>
              <a:gd name="connsiteX4" fmla="*/ 0 w 1900361"/>
              <a:gd name="connsiteY4" fmla="*/ 0 h 6750658"/>
              <a:gd name="connsiteX0" fmla="*/ 0 w 1900361"/>
              <a:gd name="connsiteY0" fmla="*/ 0 h 5828307"/>
              <a:gd name="connsiteX1" fmla="*/ 1900361 w 1900361"/>
              <a:gd name="connsiteY1" fmla="*/ 1288111 h 5828307"/>
              <a:gd name="connsiteX2" fmla="*/ 1892410 w 1900361"/>
              <a:gd name="connsiteY2" fmla="*/ 5828307 h 5828307"/>
              <a:gd name="connsiteX3" fmla="*/ 7951 w 1900361"/>
              <a:gd name="connsiteY3" fmla="*/ 1407381 h 5828307"/>
              <a:gd name="connsiteX4" fmla="*/ 0 w 1900361"/>
              <a:gd name="connsiteY4" fmla="*/ 0 h 5828307"/>
              <a:gd name="connsiteX0" fmla="*/ 0 w 1900361"/>
              <a:gd name="connsiteY0" fmla="*/ 0 h 5828307"/>
              <a:gd name="connsiteX1" fmla="*/ 1900361 w 1900361"/>
              <a:gd name="connsiteY1" fmla="*/ 1288111 h 5828307"/>
              <a:gd name="connsiteX2" fmla="*/ 1892410 w 1900361"/>
              <a:gd name="connsiteY2" fmla="*/ 5828307 h 5828307"/>
              <a:gd name="connsiteX3" fmla="*/ 26860 w 1900361"/>
              <a:gd name="connsiteY3" fmla="*/ 2592125 h 5828307"/>
              <a:gd name="connsiteX4" fmla="*/ 0 w 1900361"/>
              <a:gd name="connsiteY4" fmla="*/ 0 h 5828307"/>
              <a:gd name="connsiteX0" fmla="*/ 0 w 1890907"/>
              <a:gd name="connsiteY0" fmla="*/ 111318 h 4540196"/>
              <a:gd name="connsiteX1" fmla="*/ 1890907 w 1890907"/>
              <a:gd name="connsiteY1" fmla="*/ 0 h 4540196"/>
              <a:gd name="connsiteX2" fmla="*/ 1882956 w 1890907"/>
              <a:gd name="connsiteY2" fmla="*/ 4540196 h 4540196"/>
              <a:gd name="connsiteX3" fmla="*/ 17406 w 1890907"/>
              <a:gd name="connsiteY3" fmla="*/ 1304014 h 4540196"/>
              <a:gd name="connsiteX4" fmla="*/ 0 w 1890907"/>
              <a:gd name="connsiteY4" fmla="*/ 111318 h 4540196"/>
              <a:gd name="connsiteX0" fmla="*/ 0 w 1893035"/>
              <a:gd name="connsiteY0" fmla="*/ 111318 h 3959750"/>
              <a:gd name="connsiteX1" fmla="*/ 1890907 w 1893035"/>
              <a:gd name="connsiteY1" fmla="*/ 0 h 3959750"/>
              <a:gd name="connsiteX2" fmla="*/ 1892411 w 1893035"/>
              <a:gd name="connsiteY2" fmla="*/ 3959750 h 3959750"/>
              <a:gd name="connsiteX3" fmla="*/ 17406 w 1893035"/>
              <a:gd name="connsiteY3" fmla="*/ 1304014 h 3959750"/>
              <a:gd name="connsiteX4" fmla="*/ 0 w 1893035"/>
              <a:gd name="connsiteY4" fmla="*/ 111318 h 3959750"/>
              <a:gd name="connsiteX0" fmla="*/ 0 w 1909815"/>
              <a:gd name="connsiteY0" fmla="*/ 0 h 3848432"/>
              <a:gd name="connsiteX1" fmla="*/ 1909815 w 1909815"/>
              <a:gd name="connsiteY1" fmla="*/ 7952 h 3848432"/>
              <a:gd name="connsiteX2" fmla="*/ 1892411 w 1909815"/>
              <a:gd name="connsiteY2" fmla="*/ 3848432 h 3848432"/>
              <a:gd name="connsiteX3" fmla="*/ 17406 w 1909815"/>
              <a:gd name="connsiteY3" fmla="*/ 1192696 h 3848432"/>
              <a:gd name="connsiteX4" fmla="*/ 0 w 1909815"/>
              <a:gd name="connsiteY4" fmla="*/ 0 h 384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15" h="3848432">
                <a:moveTo>
                  <a:pt x="0" y="0"/>
                </a:moveTo>
                <a:lnTo>
                  <a:pt x="1909815" y="7952"/>
                </a:lnTo>
                <a:cubicBezTo>
                  <a:pt x="1907165" y="1828801"/>
                  <a:pt x="1895061" y="2027583"/>
                  <a:pt x="1892411" y="3848432"/>
                </a:cubicBezTo>
                <a:lnTo>
                  <a:pt x="17406" y="1192696"/>
                </a:lnTo>
                <a:cubicBezTo>
                  <a:pt x="14756" y="723569"/>
                  <a:pt x="2650" y="469127"/>
                  <a:pt x="0" y="0"/>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creenshot&#10;&#10;Description automatically generated">
            <a:extLst>
              <a:ext uri="{FF2B5EF4-FFF2-40B4-BE49-F238E27FC236}">
                <a16:creationId xmlns:a16="http://schemas.microsoft.com/office/drawing/2014/main" id="{7055B4A7-DB09-6B40-BCD4-FA873BCCC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0082" y="1365096"/>
            <a:ext cx="5928426" cy="3491043"/>
          </a:xfrm>
          <a:prstGeom prst="rect">
            <a:avLst/>
          </a:prstGeom>
        </p:spPr>
      </p:pic>
      <p:sp>
        <p:nvSpPr>
          <p:cNvPr id="3" name="Slide Number Placeholder 2">
            <a:extLst>
              <a:ext uri="{FF2B5EF4-FFF2-40B4-BE49-F238E27FC236}">
                <a16:creationId xmlns:a16="http://schemas.microsoft.com/office/drawing/2014/main" id="{01DF6334-9859-4965-BED1-E729CE46969E}"/>
              </a:ext>
            </a:extLst>
          </p:cNvPr>
          <p:cNvSpPr>
            <a:spLocks noGrp="1"/>
          </p:cNvSpPr>
          <p:nvPr>
            <p:ph type="sldNum" sz="quarter" idx="12"/>
          </p:nvPr>
        </p:nvSpPr>
        <p:spPr/>
        <p:txBody>
          <a:bodyPr/>
          <a:lstStyle/>
          <a:p>
            <a:fld id="{371B65F6-4172-4674-96A7-FF623C1658F6}" type="slidenum">
              <a:rPr lang="en-US" smtClean="0"/>
              <a:t>56</a:t>
            </a:fld>
            <a:endParaRPr lang="en-US"/>
          </a:p>
        </p:txBody>
      </p:sp>
    </p:spTree>
    <p:extLst>
      <p:ext uri="{BB962C8B-B14F-4D97-AF65-F5344CB8AC3E}">
        <p14:creationId xmlns:p14="http://schemas.microsoft.com/office/powerpoint/2010/main" val="1245366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grpSp>
        <p:nvGrpSpPr>
          <p:cNvPr id="14" name="Group 13">
            <a:extLst>
              <a:ext uri="{FF2B5EF4-FFF2-40B4-BE49-F238E27FC236}">
                <a16:creationId xmlns:a16="http://schemas.microsoft.com/office/drawing/2014/main" id="{38D93517-C54F-8E4F-9113-FD40365E45A9}"/>
              </a:ext>
            </a:extLst>
          </p:cNvPr>
          <p:cNvGrpSpPr/>
          <p:nvPr/>
        </p:nvGrpSpPr>
        <p:grpSpPr>
          <a:xfrm>
            <a:off x="1524000" y="166717"/>
            <a:ext cx="1811867" cy="6650549"/>
            <a:chOff x="4992681" y="-7269696"/>
            <a:chExt cx="4533704" cy="16641190"/>
          </a:xfrm>
        </p:grpSpPr>
        <p:pic>
          <p:nvPicPr>
            <p:cNvPr id="5" name="Picture 4" descr="A screenshot of a cell phone&#10;&#10;Description automatically generated">
              <a:extLst>
                <a:ext uri="{FF2B5EF4-FFF2-40B4-BE49-F238E27FC236}">
                  <a16:creationId xmlns:a16="http://schemas.microsoft.com/office/drawing/2014/main" id="{ECCDC6F8-BC45-524D-A1AB-E5F8DE212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362" y="-7269696"/>
              <a:ext cx="3950638"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7FC89DF-83AE-0F4A-B8F4-FE6FD4D69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366" y="-2179983"/>
              <a:ext cx="3994800" cy="63564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606E1E6-F130-5F42-A297-67ACAD020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681" y="2831462"/>
              <a:ext cx="3994799" cy="5996017"/>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4B76927F-6B92-D34C-8401-78DF80165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81" y="5446341"/>
              <a:ext cx="4533704" cy="3925153"/>
            </a:xfrm>
            <a:prstGeom prst="rect">
              <a:avLst/>
            </a:prstGeom>
          </p:spPr>
        </p:pic>
      </p:grpSp>
      <p:sp>
        <p:nvSpPr>
          <p:cNvPr id="8" name="Freeform 7">
            <a:extLst>
              <a:ext uri="{FF2B5EF4-FFF2-40B4-BE49-F238E27FC236}">
                <a16:creationId xmlns:a16="http://schemas.microsoft.com/office/drawing/2014/main" id="{717868BE-A253-3747-AB45-75D4F5D0B626}"/>
              </a:ext>
            </a:extLst>
          </p:cNvPr>
          <p:cNvSpPr/>
          <p:nvPr/>
        </p:nvSpPr>
        <p:spPr>
          <a:xfrm>
            <a:off x="3183049" y="1524432"/>
            <a:ext cx="1467369" cy="2553606"/>
          </a:xfrm>
          <a:custGeom>
            <a:avLst/>
            <a:gdLst>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7951 w 3586038"/>
              <a:gd name="connsiteY4" fmla="*/ 1407381 h 6750658"/>
              <a:gd name="connsiteX5" fmla="*/ 0 w 3586038"/>
              <a:gd name="connsiteY5" fmla="*/ 0 h 6750658"/>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0 w 3586038"/>
              <a:gd name="connsiteY4" fmla="*/ 0 h 6750658"/>
              <a:gd name="connsiteX0" fmla="*/ 0 w 1892410"/>
              <a:gd name="connsiteY0" fmla="*/ 0 h 6750658"/>
              <a:gd name="connsiteX1" fmla="*/ 1892410 w 1892410"/>
              <a:gd name="connsiteY1" fmla="*/ 0 h 6750658"/>
              <a:gd name="connsiteX2" fmla="*/ 1892410 w 1892410"/>
              <a:gd name="connsiteY2" fmla="*/ 6750658 h 6750658"/>
              <a:gd name="connsiteX3" fmla="*/ 7951 w 1892410"/>
              <a:gd name="connsiteY3" fmla="*/ 1407381 h 6750658"/>
              <a:gd name="connsiteX4" fmla="*/ 0 w 1892410"/>
              <a:gd name="connsiteY4" fmla="*/ 0 h 6750658"/>
              <a:gd name="connsiteX0" fmla="*/ 0 w 1900361"/>
              <a:gd name="connsiteY0" fmla="*/ 0 h 6750658"/>
              <a:gd name="connsiteX1" fmla="*/ 1900361 w 1900361"/>
              <a:gd name="connsiteY1" fmla="*/ 1288111 h 6750658"/>
              <a:gd name="connsiteX2" fmla="*/ 1892410 w 1900361"/>
              <a:gd name="connsiteY2" fmla="*/ 6750658 h 6750658"/>
              <a:gd name="connsiteX3" fmla="*/ 7951 w 1900361"/>
              <a:gd name="connsiteY3" fmla="*/ 1407381 h 6750658"/>
              <a:gd name="connsiteX4" fmla="*/ 0 w 1900361"/>
              <a:gd name="connsiteY4" fmla="*/ 0 h 6750658"/>
              <a:gd name="connsiteX0" fmla="*/ 0 w 1900361"/>
              <a:gd name="connsiteY0" fmla="*/ 0 h 5828307"/>
              <a:gd name="connsiteX1" fmla="*/ 1900361 w 1900361"/>
              <a:gd name="connsiteY1" fmla="*/ 1288111 h 5828307"/>
              <a:gd name="connsiteX2" fmla="*/ 1892410 w 1900361"/>
              <a:gd name="connsiteY2" fmla="*/ 5828307 h 5828307"/>
              <a:gd name="connsiteX3" fmla="*/ 7951 w 1900361"/>
              <a:gd name="connsiteY3" fmla="*/ 1407381 h 5828307"/>
              <a:gd name="connsiteX4" fmla="*/ 0 w 1900361"/>
              <a:gd name="connsiteY4" fmla="*/ 0 h 5828307"/>
              <a:gd name="connsiteX0" fmla="*/ 0 w 1900361"/>
              <a:gd name="connsiteY0" fmla="*/ 0 h 5828307"/>
              <a:gd name="connsiteX1" fmla="*/ 1900361 w 1900361"/>
              <a:gd name="connsiteY1" fmla="*/ 1288111 h 5828307"/>
              <a:gd name="connsiteX2" fmla="*/ 1892410 w 1900361"/>
              <a:gd name="connsiteY2" fmla="*/ 5828307 h 5828307"/>
              <a:gd name="connsiteX3" fmla="*/ 26860 w 1900361"/>
              <a:gd name="connsiteY3" fmla="*/ 2592125 h 5828307"/>
              <a:gd name="connsiteX4" fmla="*/ 0 w 1900361"/>
              <a:gd name="connsiteY4" fmla="*/ 0 h 5828307"/>
              <a:gd name="connsiteX0" fmla="*/ 0 w 1890907"/>
              <a:gd name="connsiteY0" fmla="*/ 111318 h 4540196"/>
              <a:gd name="connsiteX1" fmla="*/ 1890907 w 1890907"/>
              <a:gd name="connsiteY1" fmla="*/ 0 h 4540196"/>
              <a:gd name="connsiteX2" fmla="*/ 1882956 w 1890907"/>
              <a:gd name="connsiteY2" fmla="*/ 4540196 h 4540196"/>
              <a:gd name="connsiteX3" fmla="*/ 17406 w 1890907"/>
              <a:gd name="connsiteY3" fmla="*/ 1304014 h 4540196"/>
              <a:gd name="connsiteX4" fmla="*/ 0 w 1890907"/>
              <a:gd name="connsiteY4" fmla="*/ 111318 h 4540196"/>
              <a:gd name="connsiteX0" fmla="*/ 0 w 1893035"/>
              <a:gd name="connsiteY0" fmla="*/ 111318 h 3959750"/>
              <a:gd name="connsiteX1" fmla="*/ 1890907 w 1893035"/>
              <a:gd name="connsiteY1" fmla="*/ 0 h 3959750"/>
              <a:gd name="connsiteX2" fmla="*/ 1892411 w 1893035"/>
              <a:gd name="connsiteY2" fmla="*/ 3959750 h 3959750"/>
              <a:gd name="connsiteX3" fmla="*/ 17406 w 1893035"/>
              <a:gd name="connsiteY3" fmla="*/ 1304014 h 3959750"/>
              <a:gd name="connsiteX4" fmla="*/ 0 w 1893035"/>
              <a:gd name="connsiteY4" fmla="*/ 111318 h 3959750"/>
              <a:gd name="connsiteX0" fmla="*/ 0 w 1909815"/>
              <a:gd name="connsiteY0" fmla="*/ 0 h 3848432"/>
              <a:gd name="connsiteX1" fmla="*/ 1909815 w 1909815"/>
              <a:gd name="connsiteY1" fmla="*/ 7952 h 3848432"/>
              <a:gd name="connsiteX2" fmla="*/ 1892411 w 1909815"/>
              <a:gd name="connsiteY2" fmla="*/ 3848432 h 3848432"/>
              <a:gd name="connsiteX3" fmla="*/ 17406 w 1909815"/>
              <a:gd name="connsiteY3" fmla="*/ 1192696 h 3848432"/>
              <a:gd name="connsiteX4" fmla="*/ 0 w 1909815"/>
              <a:gd name="connsiteY4" fmla="*/ 0 h 3848432"/>
              <a:gd name="connsiteX0" fmla="*/ 0 w 1909815"/>
              <a:gd name="connsiteY0" fmla="*/ 0 h 3546283"/>
              <a:gd name="connsiteX1" fmla="*/ 1909815 w 1909815"/>
              <a:gd name="connsiteY1" fmla="*/ 7952 h 3546283"/>
              <a:gd name="connsiteX2" fmla="*/ 1892411 w 1909815"/>
              <a:gd name="connsiteY2" fmla="*/ 3546283 h 3546283"/>
              <a:gd name="connsiteX3" fmla="*/ 17406 w 1909815"/>
              <a:gd name="connsiteY3" fmla="*/ 1192696 h 3546283"/>
              <a:gd name="connsiteX4" fmla="*/ 0 w 1909815"/>
              <a:gd name="connsiteY4" fmla="*/ 0 h 3546283"/>
              <a:gd name="connsiteX0" fmla="*/ 0 w 1909815"/>
              <a:gd name="connsiteY0" fmla="*/ 0 h 3546283"/>
              <a:gd name="connsiteX1" fmla="*/ 1909815 w 1909815"/>
              <a:gd name="connsiteY1" fmla="*/ 7952 h 3546283"/>
              <a:gd name="connsiteX2" fmla="*/ 1892411 w 1909815"/>
              <a:gd name="connsiteY2" fmla="*/ 3546283 h 3546283"/>
              <a:gd name="connsiteX3" fmla="*/ 17407 w 1909815"/>
              <a:gd name="connsiteY3" fmla="*/ 2289976 h 3546283"/>
              <a:gd name="connsiteX4" fmla="*/ 0 w 1909815"/>
              <a:gd name="connsiteY4" fmla="*/ 0 h 3546283"/>
              <a:gd name="connsiteX0" fmla="*/ 0 w 1909815"/>
              <a:gd name="connsiteY0" fmla="*/ 1184744 h 3538331"/>
              <a:gd name="connsiteX1" fmla="*/ 1909815 w 1909815"/>
              <a:gd name="connsiteY1" fmla="*/ 0 h 3538331"/>
              <a:gd name="connsiteX2" fmla="*/ 1892411 w 1909815"/>
              <a:gd name="connsiteY2" fmla="*/ 3538331 h 3538331"/>
              <a:gd name="connsiteX3" fmla="*/ 17407 w 1909815"/>
              <a:gd name="connsiteY3" fmla="*/ 2282024 h 3538331"/>
              <a:gd name="connsiteX4" fmla="*/ 0 w 1909815"/>
              <a:gd name="connsiteY4" fmla="*/ 1184744 h 353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15" h="3538331">
                <a:moveTo>
                  <a:pt x="0" y="1184744"/>
                </a:moveTo>
                <a:lnTo>
                  <a:pt x="1909815" y="0"/>
                </a:lnTo>
                <a:cubicBezTo>
                  <a:pt x="1907165" y="1820849"/>
                  <a:pt x="1895061" y="1717482"/>
                  <a:pt x="1892411" y="3538331"/>
                </a:cubicBezTo>
                <a:lnTo>
                  <a:pt x="17407" y="2282024"/>
                </a:lnTo>
                <a:cubicBezTo>
                  <a:pt x="14757" y="1812897"/>
                  <a:pt x="2650" y="1653871"/>
                  <a:pt x="0" y="1184744"/>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BED91B9D-D311-424B-B1A0-24BC363D37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9344" y="1159111"/>
            <a:ext cx="5373432" cy="3496724"/>
          </a:xfrm>
          <a:prstGeom prst="rect">
            <a:avLst/>
          </a:prstGeom>
        </p:spPr>
      </p:pic>
      <p:sp>
        <p:nvSpPr>
          <p:cNvPr id="3" name="Slide Number Placeholder 2">
            <a:extLst>
              <a:ext uri="{FF2B5EF4-FFF2-40B4-BE49-F238E27FC236}">
                <a16:creationId xmlns:a16="http://schemas.microsoft.com/office/drawing/2014/main" id="{55D9B74F-C76E-461C-B766-1511FC743CBB}"/>
              </a:ext>
            </a:extLst>
          </p:cNvPr>
          <p:cNvSpPr>
            <a:spLocks noGrp="1"/>
          </p:cNvSpPr>
          <p:nvPr>
            <p:ph type="sldNum" sz="quarter" idx="12"/>
          </p:nvPr>
        </p:nvSpPr>
        <p:spPr/>
        <p:txBody>
          <a:bodyPr/>
          <a:lstStyle/>
          <a:p>
            <a:fld id="{371B65F6-4172-4674-96A7-FF623C1658F6}" type="slidenum">
              <a:rPr lang="en-US" smtClean="0"/>
              <a:t>57</a:t>
            </a:fld>
            <a:endParaRPr lang="en-US"/>
          </a:p>
        </p:txBody>
      </p:sp>
    </p:spTree>
    <p:extLst>
      <p:ext uri="{BB962C8B-B14F-4D97-AF65-F5344CB8AC3E}">
        <p14:creationId xmlns:p14="http://schemas.microsoft.com/office/powerpoint/2010/main" val="1396854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grpSp>
        <p:nvGrpSpPr>
          <p:cNvPr id="14" name="Group 13">
            <a:extLst>
              <a:ext uri="{FF2B5EF4-FFF2-40B4-BE49-F238E27FC236}">
                <a16:creationId xmlns:a16="http://schemas.microsoft.com/office/drawing/2014/main" id="{38D93517-C54F-8E4F-9113-FD40365E45A9}"/>
              </a:ext>
            </a:extLst>
          </p:cNvPr>
          <p:cNvGrpSpPr/>
          <p:nvPr/>
        </p:nvGrpSpPr>
        <p:grpSpPr>
          <a:xfrm>
            <a:off x="1524000" y="166717"/>
            <a:ext cx="1811867" cy="6650549"/>
            <a:chOff x="4992681" y="-7269696"/>
            <a:chExt cx="4533704" cy="16641190"/>
          </a:xfrm>
        </p:grpSpPr>
        <p:pic>
          <p:nvPicPr>
            <p:cNvPr id="5" name="Picture 4" descr="A screenshot of a cell phone&#10;&#10;Description automatically generated">
              <a:extLst>
                <a:ext uri="{FF2B5EF4-FFF2-40B4-BE49-F238E27FC236}">
                  <a16:creationId xmlns:a16="http://schemas.microsoft.com/office/drawing/2014/main" id="{ECCDC6F8-BC45-524D-A1AB-E5F8DE212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362" y="-7269696"/>
              <a:ext cx="3950638"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7FC89DF-83AE-0F4A-B8F4-FE6FD4D69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366" y="-2179983"/>
              <a:ext cx="3994800" cy="63564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606E1E6-F130-5F42-A297-67ACAD020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681" y="2831462"/>
              <a:ext cx="3994799" cy="5996017"/>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4B76927F-6B92-D34C-8401-78DF80165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81" y="5446341"/>
              <a:ext cx="4533704" cy="3925153"/>
            </a:xfrm>
            <a:prstGeom prst="rect">
              <a:avLst/>
            </a:prstGeom>
          </p:spPr>
        </p:pic>
      </p:grpSp>
      <p:sp>
        <p:nvSpPr>
          <p:cNvPr id="8" name="Freeform 7">
            <a:extLst>
              <a:ext uri="{FF2B5EF4-FFF2-40B4-BE49-F238E27FC236}">
                <a16:creationId xmlns:a16="http://schemas.microsoft.com/office/drawing/2014/main" id="{AF36CCC2-484D-394E-968F-E2CB0A23F720}"/>
              </a:ext>
            </a:extLst>
          </p:cNvPr>
          <p:cNvSpPr/>
          <p:nvPr/>
        </p:nvSpPr>
        <p:spPr>
          <a:xfrm>
            <a:off x="3200697" y="1135091"/>
            <a:ext cx="1622066" cy="4587818"/>
          </a:xfrm>
          <a:custGeom>
            <a:avLst/>
            <a:gdLst>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7951 w 3586038"/>
              <a:gd name="connsiteY4" fmla="*/ 1407381 h 6750658"/>
              <a:gd name="connsiteX5" fmla="*/ 0 w 3586038"/>
              <a:gd name="connsiteY5" fmla="*/ 0 h 6750658"/>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0 w 3586038"/>
              <a:gd name="connsiteY4" fmla="*/ 0 h 6750658"/>
              <a:gd name="connsiteX0" fmla="*/ 0 w 1892410"/>
              <a:gd name="connsiteY0" fmla="*/ 0 h 6750658"/>
              <a:gd name="connsiteX1" fmla="*/ 1892410 w 1892410"/>
              <a:gd name="connsiteY1" fmla="*/ 0 h 6750658"/>
              <a:gd name="connsiteX2" fmla="*/ 1892410 w 1892410"/>
              <a:gd name="connsiteY2" fmla="*/ 6750658 h 6750658"/>
              <a:gd name="connsiteX3" fmla="*/ 7951 w 1892410"/>
              <a:gd name="connsiteY3" fmla="*/ 1407381 h 6750658"/>
              <a:gd name="connsiteX4" fmla="*/ 0 w 1892410"/>
              <a:gd name="connsiteY4" fmla="*/ 0 h 6750658"/>
              <a:gd name="connsiteX0" fmla="*/ 0 w 1900361"/>
              <a:gd name="connsiteY0" fmla="*/ 0 h 6750658"/>
              <a:gd name="connsiteX1" fmla="*/ 1900361 w 1900361"/>
              <a:gd name="connsiteY1" fmla="*/ 1288111 h 6750658"/>
              <a:gd name="connsiteX2" fmla="*/ 1892410 w 1900361"/>
              <a:gd name="connsiteY2" fmla="*/ 6750658 h 6750658"/>
              <a:gd name="connsiteX3" fmla="*/ 7951 w 1900361"/>
              <a:gd name="connsiteY3" fmla="*/ 1407381 h 6750658"/>
              <a:gd name="connsiteX4" fmla="*/ 0 w 1900361"/>
              <a:gd name="connsiteY4" fmla="*/ 0 h 6750658"/>
              <a:gd name="connsiteX0" fmla="*/ 0 w 1900361"/>
              <a:gd name="connsiteY0" fmla="*/ 0 h 5828307"/>
              <a:gd name="connsiteX1" fmla="*/ 1900361 w 1900361"/>
              <a:gd name="connsiteY1" fmla="*/ 1288111 h 5828307"/>
              <a:gd name="connsiteX2" fmla="*/ 1892410 w 1900361"/>
              <a:gd name="connsiteY2" fmla="*/ 5828307 h 5828307"/>
              <a:gd name="connsiteX3" fmla="*/ 7951 w 1900361"/>
              <a:gd name="connsiteY3" fmla="*/ 1407381 h 5828307"/>
              <a:gd name="connsiteX4" fmla="*/ 0 w 1900361"/>
              <a:gd name="connsiteY4" fmla="*/ 0 h 5828307"/>
              <a:gd name="connsiteX0" fmla="*/ 0 w 1900361"/>
              <a:gd name="connsiteY0" fmla="*/ 0 h 5828307"/>
              <a:gd name="connsiteX1" fmla="*/ 1900361 w 1900361"/>
              <a:gd name="connsiteY1" fmla="*/ 1288111 h 5828307"/>
              <a:gd name="connsiteX2" fmla="*/ 1892410 w 1900361"/>
              <a:gd name="connsiteY2" fmla="*/ 5828307 h 5828307"/>
              <a:gd name="connsiteX3" fmla="*/ 26860 w 1900361"/>
              <a:gd name="connsiteY3" fmla="*/ 2592125 h 5828307"/>
              <a:gd name="connsiteX4" fmla="*/ 0 w 1900361"/>
              <a:gd name="connsiteY4" fmla="*/ 0 h 5828307"/>
              <a:gd name="connsiteX0" fmla="*/ 0 w 1890907"/>
              <a:gd name="connsiteY0" fmla="*/ 111318 h 4540196"/>
              <a:gd name="connsiteX1" fmla="*/ 1890907 w 1890907"/>
              <a:gd name="connsiteY1" fmla="*/ 0 h 4540196"/>
              <a:gd name="connsiteX2" fmla="*/ 1882956 w 1890907"/>
              <a:gd name="connsiteY2" fmla="*/ 4540196 h 4540196"/>
              <a:gd name="connsiteX3" fmla="*/ 17406 w 1890907"/>
              <a:gd name="connsiteY3" fmla="*/ 1304014 h 4540196"/>
              <a:gd name="connsiteX4" fmla="*/ 0 w 1890907"/>
              <a:gd name="connsiteY4" fmla="*/ 111318 h 4540196"/>
              <a:gd name="connsiteX0" fmla="*/ 0 w 1893035"/>
              <a:gd name="connsiteY0" fmla="*/ 111318 h 3959750"/>
              <a:gd name="connsiteX1" fmla="*/ 1890907 w 1893035"/>
              <a:gd name="connsiteY1" fmla="*/ 0 h 3959750"/>
              <a:gd name="connsiteX2" fmla="*/ 1892411 w 1893035"/>
              <a:gd name="connsiteY2" fmla="*/ 3959750 h 3959750"/>
              <a:gd name="connsiteX3" fmla="*/ 17406 w 1893035"/>
              <a:gd name="connsiteY3" fmla="*/ 1304014 h 3959750"/>
              <a:gd name="connsiteX4" fmla="*/ 0 w 1893035"/>
              <a:gd name="connsiteY4" fmla="*/ 111318 h 3959750"/>
              <a:gd name="connsiteX0" fmla="*/ 0 w 1909815"/>
              <a:gd name="connsiteY0" fmla="*/ 0 h 3848432"/>
              <a:gd name="connsiteX1" fmla="*/ 1909815 w 1909815"/>
              <a:gd name="connsiteY1" fmla="*/ 7952 h 3848432"/>
              <a:gd name="connsiteX2" fmla="*/ 1892411 w 1909815"/>
              <a:gd name="connsiteY2" fmla="*/ 3848432 h 3848432"/>
              <a:gd name="connsiteX3" fmla="*/ 17406 w 1909815"/>
              <a:gd name="connsiteY3" fmla="*/ 1192696 h 3848432"/>
              <a:gd name="connsiteX4" fmla="*/ 0 w 1909815"/>
              <a:gd name="connsiteY4" fmla="*/ 0 h 3848432"/>
              <a:gd name="connsiteX0" fmla="*/ 0 w 1909815"/>
              <a:gd name="connsiteY0" fmla="*/ 0 h 3546283"/>
              <a:gd name="connsiteX1" fmla="*/ 1909815 w 1909815"/>
              <a:gd name="connsiteY1" fmla="*/ 7952 h 3546283"/>
              <a:gd name="connsiteX2" fmla="*/ 1892411 w 1909815"/>
              <a:gd name="connsiteY2" fmla="*/ 3546283 h 3546283"/>
              <a:gd name="connsiteX3" fmla="*/ 17406 w 1909815"/>
              <a:gd name="connsiteY3" fmla="*/ 1192696 h 3546283"/>
              <a:gd name="connsiteX4" fmla="*/ 0 w 1909815"/>
              <a:gd name="connsiteY4" fmla="*/ 0 h 3546283"/>
              <a:gd name="connsiteX0" fmla="*/ 0 w 1909815"/>
              <a:gd name="connsiteY0" fmla="*/ 0 h 3546283"/>
              <a:gd name="connsiteX1" fmla="*/ 1909815 w 1909815"/>
              <a:gd name="connsiteY1" fmla="*/ 7952 h 3546283"/>
              <a:gd name="connsiteX2" fmla="*/ 1892411 w 1909815"/>
              <a:gd name="connsiteY2" fmla="*/ 3546283 h 3546283"/>
              <a:gd name="connsiteX3" fmla="*/ 17407 w 1909815"/>
              <a:gd name="connsiteY3" fmla="*/ 2289976 h 3546283"/>
              <a:gd name="connsiteX4" fmla="*/ 0 w 1909815"/>
              <a:gd name="connsiteY4" fmla="*/ 0 h 3546283"/>
              <a:gd name="connsiteX0" fmla="*/ 0 w 1909815"/>
              <a:gd name="connsiteY0" fmla="*/ 1184744 h 3538331"/>
              <a:gd name="connsiteX1" fmla="*/ 1909815 w 1909815"/>
              <a:gd name="connsiteY1" fmla="*/ 0 h 3538331"/>
              <a:gd name="connsiteX2" fmla="*/ 1892411 w 1909815"/>
              <a:gd name="connsiteY2" fmla="*/ 3538331 h 3538331"/>
              <a:gd name="connsiteX3" fmla="*/ 17407 w 1909815"/>
              <a:gd name="connsiteY3" fmla="*/ 2282024 h 3538331"/>
              <a:gd name="connsiteX4" fmla="*/ 0 w 1909815"/>
              <a:gd name="connsiteY4" fmla="*/ 1184744 h 3538331"/>
              <a:gd name="connsiteX0" fmla="*/ 0 w 1900361"/>
              <a:gd name="connsiteY0" fmla="*/ 1009815 h 3538331"/>
              <a:gd name="connsiteX1" fmla="*/ 1900361 w 1900361"/>
              <a:gd name="connsiteY1" fmla="*/ 0 h 3538331"/>
              <a:gd name="connsiteX2" fmla="*/ 1882957 w 1900361"/>
              <a:gd name="connsiteY2" fmla="*/ 3538331 h 3538331"/>
              <a:gd name="connsiteX3" fmla="*/ 7953 w 1900361"/>
              <a:gd name="connsiteY3" fmla="*/ 2282024 h 3538331"/>
              <a:gd name="connsiteX4" fmla="*/ 0 w 1900361"/>
              <a:gd name="connsiteY4" fmla="*/ 1009815 h 3538331"/>
              <a:gd name="connsiteX0" fmla="*/ 0 w 1928725"/>
              <a:gd name="connsiteY0" fmla="*/ 2282024 h 4810540"/>
              <a:gd name="connsiteX1" fmla="*/ 1928725 w 1928725"/>
              <a:gd name="connsiteY1" fmla="*/ 0 h 4810540"/>
              <a:gd name="connsiteX2" fmla="*/ 1882957 w 1928725"/>
              <a:gd name="connsiteY2" fmla="*/ 4810540 h 4810540"/>
              <a:gd name="connsiteX3" fmla="*/ 7953 w 1928725"/>
              <a:gd name="connsiteY3" fmla="*/ 3554233 h 4810540"/>
              <a:gd name="connsiteX4" fmla="*/ 0 w 1928725"/>
              <a:gd name="connsiteY4" fmla="*/ 2282024 h 4810540"/>
              <a:gd name="connsiteX0" fmla="*/ 0 w 1928725"/>
              <a:gd name="connsiteY0" fmla="*/ 2282024 h 4516342"/>
              <a:gd name="connsiteX1" fmla="*/ 1928725 w 1928725"/>
              <a:gd name="connsiteY1" fmla="*/ 0 h 4516342"/>
              <a:gd name="connsiteX2" fmla="*/ 1882957 w 1928725"/>
              <a:gd name="connsiteY2" fmla="*/ 4516342 h 4516342"/>
              <a:gd name="connsiteX3" fmla="*/ 7953 w 1928725"/>
              <a:gd name="connsiteY3" fmla="*/ 3554233 h 4516342"/>
              <a:gd name="connsiteX4" fmla="*/ 0 w 1928725"/>
              <a:gd name="connsiteY4" fmla="*/ 2282024 h 4516342"/>
              <a:gd name="connsiteX0" fmla="*/ 0 w 1930853"/>
              <a:gd name="connsiteY0" fmla="*/ 2282024 h 4532245"/>
              <a:gd name="connsiteX1" fmla="*/ 1928725 w 1930853"/>
              <a:gd name="connsiteY1" fmla="*/ 0 h 4532245"/>
              <a:gd name="connsiteX2" fmla="*/ 1930230 w 1930853"/>
              <a:gd name="connsiteY2" fmla="*/ 4532245 h 4532245"/>
              <a:gd name="connsiteX3" fmla="*/ 7953 w 1930853"/>
              <a:gd name="connsiteY3" fmla="*/ 3554233 h 4532245"/>
              <a:gd name="connsiteX4" fmla="*/ 0 w 1930853"/>
              <a:gd name="connsiteY4" fmla="*/ 2282024 h 4532245"/>
              <a:gd name="connsiteX0" fmla="*/ 0 w 1928725"/>
              <a:gd name="connsiteY0" fmla="*/ 2282024 h 4540197"/>
              <a:gd name="connsiteX1" fmla="*/ 1928725 w 1928725"/>
              <a:gd name="connsiteY1" fmla="*/ 0 h 4540197"/>
              <a:gd name="connsiteX2" fmla="*/ 1920776 w 1928725"/>
              <a:gd name="connsiteY2" fmla="*/ 4540197 h 4540197"/>
              <a:gd name="connsiteX3" fmla="*/ 7953 w 1928725"/>
              <a:gd name="connsiteY3" fmla="*/ 3554233 h 4540197"/>
              <a:gd name="connsiteX4" fmla="*/ 0 w 1928725"/>
              <a:gd name="connsiteY4" fmla="*/ 2282024 h 454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725" h="4540197">
                <a:moveTo>
                  <a:pt x="0" y="2282024"/>
                </a:moveTo>
                <a:lnTo>
                  <a:pt x="1928725" y="0"/>
                </a:lnTo>
                <a:cubicBezTo>
                  <a:pt x="1926075" y="1820849"/>
                  <a:pt x="1923426" y="2719348"/>
                  <a:pt x="1920776" y="4540197"/>
                </a:cubicBezTo>
                <a:lnTo>
                  <a:pt x="7953" y="3554233"/>
                </a:lnTo>
                <a:cubicBezTo>
                  <a:pt x="5303" y="3085106"/>
                  <a:pt x="2650" y="2751151"/>
                  <a:pt x="0" y="2282024"/>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creenshot&#10;&#10;Description automatically generated">
            <a:extLst>
              <a:ext uri="{FF2B5EF4-FFF2-40B4-BE49-F238E27FC236}">
                <a16:creationId xmlns:a16="http://schemas.microsoft.com/office/drawing/2014/main" id="{F16A5FA1-2A3E-6A4A-9116-C9DD687020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964" y="1216584"/>
            <a:ext cx="5413298" cy="4424833"/>
          </a:xfrm>
          <a:prstGeom prst="rect">
            <a:avLst/>
          </a:prstGeom>
        </p:spPr>
      </p:pic>
      <p:sp>
        <p:nvSpPr>
          <p:cNvPr id="3" name="Slide Number Placeholder 2">
            <a:extLst>
              <a:ext uri="{FF2B5EF4-FFF2-40B4-BE49-F238E27FC236}">
                <a16:creationId xmlns:a16="http://schemas.microsoft.com/office/drawing/2014/main" id="{577E8BD0-4BD2-481A-86CA-D5D24AF837E2}"/>
              </a:ext>
            </a:extLst>
          </p:cNvPr>
          <p:cNvSpPr>
            <a:spLocks noGrp="1"/>
          </p:cNvSpPr>
          <p:nvPr>
            <p:ph type="sldNum" sz="quarter" idx="12"/>
          </p:nvPr>
        </p:nvSpPr>
        <p:spPr/>
        <p:txBody>
          <a:bodyPr/>
          <a:lstStyle/>
          <a:p>
            <a:fld id="{371B65F6-4172-4674-96A7-FF623C1658F6}" type="slidenum">
              <a:rPr lang="en-US" smtClean="0"/>
              <a:t>58</a:t>
            </a:fld>
            <a:endParaRPr lang="en-US"/>
          </a:p>
        </p:txBody>
      </p:sp>
    </p:spTree>
    <p:extLst>
      <p:ext uri="{BB962C8B-B14F-4D97-AF65-F5344CB8AC3E}">
        <p14:creationId xmlns:p14="http://schemas.microsoft.com/office/powerpoint/2010/main" val="1904732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6924B9D2-A69F-6842-9D45-B96C97788A44}"/>
              </a:ext>
            </a:extLst>
          </p:cNvPr>
          <p:cNvPicPr>
            <a:picLocks noChangeAspect="1"/>
          </p:cNvPicPr>
          <p:nvPr/>
        </p:nvPicPr>
        <p:blipFill rotWithShape="1">
          <a:blip r:embed="rId2">
            <a:extLst>
              <a:ext uri="{28A0092B-C50C-407E-A947-70E740481C1C}">
                <a14:useLocalDpi xmlns:a14="http://schemas.microsoft.com/office/drawing/2010/main" val="0"/>
              </a:ext>
            </a:extLst>
          </a:blip>
          <a:srcRect t="3068"/>
          <a:stretch/>
        </p:blipFill>
        <p:spPr>
          <a:xfrm>
            <a:off x="4572497" y="1493946"/>
            <a:ext cx="6230514" cy="5228705"/>
          </a:xfrm>
          <a:prstGeom prst="rect">
            <a:avLst/>
          </a:prstGeom>
        </p:spPr>
      </p:pic>
      <p:sp>
        <p:nvSpPr>
          <p:cNvPr id="2" name="Title 1"/>
          <p:cNvSpPr>
            <a:spLocks noGrp="1"/>
          </p:cNvSpPr>
          <p:nvPr>
            <p:ph type="title"/>
          </p:nvPr>
        </p:nvSpPr>
        <p:spPr/>
        <p:txBody>
          <a:bodyPr/>
          <a:lstStyle/>
          <a:p>
            <a:r>
              <a:rPr lang="en-US"/>
              <a:t>  </a:t>
            </a:r>
          </a:p>
        </p:txBody>
      </p:sp>
      <p:grpSp>
        <p:nvGrpSpPr>
          <p:cNvPr id="14" name="Group 13">
            <a:extLst>
              <a:ext uri="{FF2B5EF4-FFF2-40B4-BE49-F238E27FC236}">
                <a16:creationId xmlns:a16="http://schemas.microsoft.com/office/drawing/2014/main" id="{38D93517-C54F-8E4F-9113-FD40365E45A9}"/>
              </a:ext>
            </a:extLst>
          </p:cNvPr>
          <p:cNvGrpSpPr/>
          <p:nvPr/>
        </p:nvGrpSpPr>
        <p:grpSpPr>
          <a:xfrm>
            <a:off x="1524000" y="166717"/>
            <a:ext cx="1811867" cy="6650549"/>
            <a:chOff x="4992681" y="-7269696"/>
            <a:chExt cx="4533704" cy="16641190"/>
          </a:xfrm>
        </p:grpSpPr>
        <p:pic>
          <p:nvPicPr>
            <p:cNvPr id="5" name="Picture 4" descr="A screenshot of a cell phone&#10;&#10;Description automatically generated">
              <a:extLst>
                <a:ext uri="{FF2B5EF4-FFF2-40B4-BE49-F238E27FC236}">
                  <a16:creationId xmlns:a16="http://schemas.microsoft.com/office/drawing/2014/main" id="{ECCDC6F8-BC45-524D-A1AB-E5F8DE212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362" y="-7269696"/>
              <a:ext cx="3950638"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7FC89DF-83AE-0F4A-B8F4-FE6FD4D69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366" y="-2179983"/>
              <a:ext cx="3994800" cy="63564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606E1E6-F130-5F42-A297-67ACAD020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81" y="2831462"/>
              <a:ext cx="3994799" cy="5996017"/>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4B76927F-6B92-D34C-8401-78DF80165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2681" y="5446341"/>
              <a:ext cx="4533704" cy="3925153"/>
            </a:xfrm>
            <a:prstGeom prst="rect">
              <a:avLst/>
            </a:prstGeom>
          </p:spPr>
        </p:pic>
      </p:grpSp>
      <p:sp>
        <p:nvSpPr>
          <p:cNvPr id="10" name="Freeform 9">
            <a:extLst>
              <a:ext uri="{FF2B5EF4-FFF2-40B4-BE49-F238E27FC236}">
                <a16:creationId xmlns:a16="http://schemas.microsoft.com/office/drawing/2014/main" id="{6DA72421-2CB5-6044-871B-ADC4D5E60FAA}"/>
              </a:ext>
            </a:extLst>
          </p:cNvPr>
          <p:cNvSpPr/>
          <p:nvPr/>
        </p:nvSpPr>
        <p:spPr>
          <a:xfrm>
            <a:off x="3305095" y="1524123"/>
            <a:ext cx="1637969" cy="5168350"/>
          </a:xfrm>
          <a:custGeom>
            <a:avLst/>
            <a:gdLst>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7951 w 3586038"/>
              <a:gd name="connsiteY4" fmla="*/ 1407381 h 6750658"/>
              <a:gd name="connsiteX5" fmla="*/ 0 w 3586038"/>
              <a:gd name="connsiteY5" fmla="*/ 0 h 6750658"/>
              <a:gd name="connsiteX0" fmla="*/ 0 w 3586038"/>
              <a:gd name="connsiteY0" fmla="*/ 0 h 6750658"/>
              <a:gd name="connsiteX1" fmla="*/ 3586038 w 3586038"/>
              <a:gd name="connsiteY1" fmla="*/ 0 h 6750658"/>
              <a:gd name="connsiteX2" fmla="*/ 3586038 w 3586038"/>
              <a:gd name="connsiteY2" fmla="*/ 6750658 h 6750658"/>
              <a:gd name="connsiteX3" fmla="*/ 1701579 w 3586038"/>
              <a:gd name="connsiteY3" fmla="*/ 1407381 h 6750658"/>
              <a:gd name="connsiteX4" fmla="*/ 0 w 3586038"/>
              <a:gd name="connsiteY4" fmla="*/ 0 h 6750658"/>
              <a:gd name="connsiteX0" fmla="*/ 0 w 1892410"/>
              <a:gd name="connsiteY0" fmla="*/ 0 h 6750658"/>
              <a:gd name="connsiteX1" fmla="*/ 1892410 w 1892410"/>
              <a:gd name="connsiteY1" fmla="*/ 0 h 6750658"/>
              <a:gd name="connsiteX2" fmla="*/ 1892410 w 1892410"/>
              <a:gd name="connsiteY2" fmla="*/ 6750658 h 6750658"/>
              <a:gd name="connsiteX3" fmla="*/ 7951 w 1892410"/>
              <a:gd name="connsiteY3" fmla="*/ 1407381 h 6750658"/>
              <a:gd name="connsiteX4" fmla="*/ 0 w 1892410"/>
              <a:gd name="connsiteY4" fmla="*/ 0 h 6750658"/>
              <a:gd name="connsiteX0" fmla="*/ 0 w 1900361"/>
              <a:gd name="connsiteY0" fmla="*/ 0 h 6750658"/>
              <a:gd name="connsiteX1" fmla="*/ 1900361 w 1900361"/>
              <a:gd name="connsiteY1" fmla="*/ 1288111 h 6750658"/>
              <a:gd name="connsiteX2" fmla="*/ 1892410 w 1900361"/>
              <a:gd name="connsiteY2" fmla="*/ 6750658 h 6750658"/>
              <a:gd name="connsiteX3" fmla="*/ 7951 w 1900361"/>
              <a:gd name="connsiteY3" fmla="*/ 1407381 h 6750658"/>
              <a:gd name="connsiteX4" fmla="*/ 0 w 1900361"/>
              <a:gd name="connsiteY4" fmla="*/ 0 h 6750658"/>
              <a:gd name="connsiteX0" fmla="*/ 0 w 1900361"/>
              <a:gd name="connsiteY0" fmla="*/ 0 h 5828307"/>
              <a:gd name="connsiteX1" fmla="*/ 1900361 w 1900361"/>
              <a:gd name="connsiteY1" fmla="*/ 1288111 h 5828307"/>
              <a:gd name="connsiteX2" fmla="*/ 1892410 w 1900361"/>
              <a:gd name="connsiteY2" fmla="*/ 5828307 h 5828307"/>
              <a:gd name="connsiteX3" fmla="*/ 7951 w 1900361"/>
              <a:gd name="connsiteY3" fmla="*/ 1407381 h 5828307"/>
              <a:gd name="connsiteX4" fmla="*/ 0 w 1900361"/>
              <a:gd name="connsiteY4" fmla="*/ 0 h 5828307"/>
              <a:gd name="connsiteX0" fmla="*/ 0 w 1900361"/>
              <a:gd name="connsiteY0" fmla="*/ 0 h 5828307"/>
              <a:gd name="connsiteX1" fmla="*/ 1900361 w 1900361"/>
              <a:gd name="connsiteY1" fmla="*/ 1288111 h 5828307"/>
              <a:gd name="connsiteX2" fmla="*/ 1892410 w 1900361"/>
              <a:gd name="connsiteY2" fmla="*/ 5828307 h 5828307"/>
              <a:gd name="connsiteX3" fmla="*/ 26860 w 1900361"/>
              <a:gd name="connsiteY3" fmla="*/ 2592125 h 5828307"/>
              <a:gd name="connsiteX4" fmla="*/ 0 w 1900361"/>
              <a:gd name="connsiteY4" fmla="*/ 0 h 5828307"/>
              <a:gd name="connsiteX0" fmla="*/ 0 w 1890907"/>
              <a:gd name="connsiteY0" fmla="*/ 111318 h 4540196"/>
              <a:gd name="connsiteX1" fmla="*/ 1890907 w 1890907"/>
              <a:gd name="connsiteY1" fmla="*/ 0 h 4540196"/>
              <a:gd name="connsiteX2" fmla="*/ 1882956 w 1890907"/>
              <a:gd name="connsiteY2" fmla="*/ 4540196 h 4540196"/>
              <a:gd name="connsiteX3" fmla="*/ 17406 w 1890907"/>
              <a:gd name="connsiteY3" fmla="*/ 1304014 h 4540196"/>
              <a:gd name="connsiteX4" fmla="*/ 0 w 1890907"/>
              <a:gd name="connsiteY4" fmla="*/ 111318 h 4540196"/>
              <a:gd name="connsiteX0" fmla="*/ 0 w 1893035"/>
              <a:gd name="connsiteY0" fmla="*/ 111318 h 3959750"/>
              <a:gd name="connsiteX1" fmla="*/ 1890907 w 1893035"/>
              <a:gd name="connsiteY1" fmla="*/ 0 h 3959750"/>
              <a:gd name="connsiteX2" fmla="*/ 1892411 w 1893035"/>
              <a:gd name="connsiteY2" fmla="*/ 3959750 h 3959750"/>
              <a:gd name="connsiteX3" fmla="*/ 17406 w 1893035"/>
              <a:gd name="connsiteY3" fmla="*/ 1304014 h 3959750"/>
              <a:gd name="connsiteX4" fmla="*/ 0 w 1893035"/>
              <a:gd name="connsiteY4" fmla="*/ 111318 h 3959750"/>
              <a:gd name="connsiteX0" fmla="*/ 0 w 1909815"/>
              <a:gd name="connsiteY0" fmla="*/ 0 h 3848432"/>
              <a:gd name="connsiteX1" fmla="*/ 1909815 w 1909815"/>
              <a:gd name="connsiteY1" fmla="*/ 7952 h 3848432"/>
              <a:gd name="connsiteX2" fmla="*/ 1892411 w 1909815"/>
              <a:gd name="connsiteY2" fmla="*/ 3848432 h 3848432"/>
              <a:gd name="connsiteX3" fmla="*/ 17406 w 1909815"/>
              <a:gd name="connsiteY3" fmla="*/ 1192696 h 3848432"/>
              <a:gd name="connsiteX4" fmla="*/ 0 w 1909815"/>
              <a:gd name="connsiteY4" fmla="*/ 0 h 3848432"/>
              <a:gd name="connsiteX0" fmla="*/ 0 w 1909815"/>
              <a:gd name="connsiteY0" fmla="*/ 0 h 3546283"/>
              <a:gd name="connsiteX1" fmla="*/ 1909815 w 1909815"/>
              <a:gd name="connsiteY1" fmla="*/ 7952 h 3546283"/>
              <a:gd name="connsiteX2" fmla="*/ 1892411 w 1909815"/>
              <a:gd name="connsiteY2" fmla="*/ 3546283 h 3546283"/>
              <a:gd name="connsiteX3" fmla="*/ 17406 w 1909815"/>
              <a:gd name="connsiteY3" fmla="*/ 1192696 h 3546283"/>
              <a:gd name="connsiteX4" fmla="*/ 0 w 1909815"/>
              <a:gd name="connsiteY4" fmla="*/ 0 h 3546283"/>
              <a:gd name="connsiteX0" fmla="*/ 0 w 1909815"/>
              <a:gd name="connsiteY0" fmla="*/ 0 h 3546283"/>
              <a:gd name="connsiteX1" fmla="*/ 1909815 w 1909815"/>
              <a:gd name="connsiteY1" fmla="*/ 7952 h 3546283"/>
              <a:gd name="connsiteX2" fmla="*/ 1892411 w 1909815"/>
              <a:gd name="connsiteY2" fmla="*/ 3546283 h 3546283"/>
              <a:gd name="connsiteX3" fmla="*/ 17407 w 1909815"/>
              <a:gd name="connsiteY3" fmla="*/ 2289976 h 3546283"/>
              <a:gd name="connsiteX4" fmla="*/ 0 w 1909815"/>
              <a:gd name="connsiteY4" fmla="*/ 0 h 3546283"/>
              <a:gd name="connsiteX0" fmla="*/ 0 w 1909815"/>
              <a:gd name="connsiteY0" fmla="*/ 1184744 h 3538331"/>
              <a:gd name="connsiteX1" fmla="*/ 1909815 w 1909815"/>
              <a:gd name="connsiteY1" fmla="*/ 0 h 3538331"/>
              <a:gd name="connsiteX2" fmla="*/ 1892411 w 1909815"/>
              <a:gd name="connsiteY2" fmla="*/ 3538331 h 3538331"/>
              <a:gd name="connsiteX3" fmla="*/ 17407 w 1909815"/>
              <a:gd name="connsiteY3" fmla="*/ 2282024 h 3538331"/>
              <a:gd name="connsiteX4" fmla="*/ 0 w 1909815"/>
              <a:gd name="connsiteY4" fmla="*/ 1184744 h 3538331"/>
              <a:gd name="connsiteX0" fmla="*/ 0 w 1900361"/>
              <a:gd name="connsiteY0" fmla="*/ 1009815 h 3538331"/>
              <a:gd name="connsiteX1" fmla="*/ 1900361 w 1900361"/>
              <a:gd name="connsiteY1" fmla="*/ 0 h 3538331"/>
              <a:gd name="connsiteX2" fmla="*/ 1882957 w 1900361"/>
              <a:gd name="connsiteY2" fmla="*/ 3538331 h 3538331"/>
              <a:gd name="connsiteX3" fmla="*/ 7953 w 1900361"/>
              <a:gd name="connsiteY3" fmla="*/ 2282024 h 3538331"/>
              <a:gd name="connsiteX4" fmla="*/ 0 w 1900361"/>
              <a:gd name="connsiteY4" fmla="*/ 1009815 h 3538331"/>
              <a:gd name="connsiteX0" fmla="*/ 0 w 1928725"/>
              <a:gd name="connsiteY0" fmla="*/ 2282024 h 4810540"/>
              <a:gd name="connsiteX1" fmla="*/ 1928725 w 1928725"/>
              <a:gd name="connsiteY1" fmla="*/ 0 h 4810540"/>
              <a:gd name="connsiteX2" fmla="*/ 1882957 w 1928725"/>
              <a:gd name="connsiteY2" fmla="*/ 4810540 h 4810540"/>
              <a:gd name="connsiteX3" fmla="*/ 7953 w 1928725"/>
              <a:gd name="connsiteY3" fmla="*/ 3554233 h 4810540"/>
              <a:gd name="connsiteX4" fmla="*/ 0 w 1928725"/>
              <a:gd name="connsiteY4" fmla="*/ 2282024 h 4810540"/>
              <a:gd name="connsiteX0" fmla="*/ 0 w 1928725"/>
              <a:gd name="connsiteY0" fmla="*/ 2282024 h 4516342"/>
              <a:gd name="connsiteX1" fmla="*/ 1928725 w 1928725"/>
              <a:gd name="connsiteY1" fmla="*/ 0 h 4516342"/>
              <a:gd name="connsiteX2" fmla="*/ 1882957 w 1928725"/>
              <a:gd name="connsiteY2" fmla="*/ 4516342 h 4516342"/>
              <a:gd name="connsiteX3" fmla="*/ 7953 w 1928725"/>
              <a:gd name="connsiteY3" fmla="*/ 3554233 h 4516342"/>
              <a:gd name="connsiteX4" fmla="*/ 0 w 1928725"/>
              <a:gd name="connsiteY4" fmla="*/ 2282024 h 4516342"/>
              <a:gd name="connsiteX0" fmla="*/ 0 w 1930853"/>
              <a:gd name="connsiteY0" fmla="*/ 2282024 h 4532245"/>
              <a:gd name="connsiteX1" fmla="*/ 1928725 w 1930853"/>
              <a:gd name="connsiteY1" fmla="*/ 0 h 4532245"/>
              <a:gd name="connsiteX2" fmla="*/ 1930230 w 1930853"/>
              <a:gd name="connsiteY2" fmla="*/ 4532245 h 4532245"/>
              <a:gd name="connsiteX3" fmla="*/ 7953 w 1930853"/>
              <a:gd name="connsiteY3" fmla="*/ 3554233 h 4532245"/>
              <a:gd name="connsiteX4" fmla="*/ 0 w 1930853"/>
              <a:gd name="connsiteY4" fmla="*/ 2282024 h 4532245"/>
              <a:gd name="connsiteX0" fmla="*/ 0 w 1928725"/>
              <a:gd name="connsiteY0" fmla="*/ 2282024 h 4540197"/>
              <a:gd name="connsiteX1" fmla="*/ 1928725 w 1928725"/>
              <a:gd name="connsiteY1" fmla="*/ 0 h 4540197"/>
              <a:gd name="connsiteX2" fmla="*/ 1920776 w 1928725"/>
              <a:gd name="connsiteY2" fmla="*/ 4540197 h 4540197"/>
              <a:gd name="connsiteX3" fmla="*/ 7953 w 1928725"/>
              <a:gd name="connsiteY3" fmla="*/ 3554233 h 4540197"/>
              <a:gd name="connsiteX4" fmla="*/ 0 w 1928725"/>
              <a:gd name="connsiteY4" fmla="*/ 2282024 h 4540197"/>
              <a:gd name="connsiteX0" fmla="*/ 0 w 1928725"/>
              <a:gd name="connsiteY0" fmla="*/ 2282024 h 4540197"/>
              <a:gd name="connsiteX1" fmla="*/ 1928725 w 1928725"/>
              <a:gd name="connsiteY1" fmla="*/ 0 h 4540197"/>
              <a:gd name="connsiteX2" fmla="*/ 1920776 w 1928725"/>
              <a:gd name="connsiteY2" fmla="*/ 4540197 h 4540197"/>
              <a:gd name="connsiteX3" fmla="*/ 7954 w 1928725"/>
              <a:gd name="connsiteY3" fmla="*/ 3848431 h 4540197"/>
              <a:gd name="connsiteX4" fmla="*/ 0 w 1928725"/>
              <a:gd name="connsiteY4" fmla="*/ 2282024 h 4540197"/>
              <a:gd name="connsiteX0" fmla="*/ 0 w 1930853"/>
              <a:gd name="connsiteY0" fmla="*/ 2282024 h 3864336"/>
              <a:gd name="connsiteX1" fmla="*/ 1928725 w 1930853"/>
              <a:gd name="connsiteY1" fmla="*/ 0 h 3864336"/>
              <a:gd name="connsiteX2" fmla="*/ 1930230 w 1930853"/>
              <a:gd name="connsiteY2" fmla="*/ 3864336 h 3864336"/>
              <a:gd name="connsiteX3" fmla="*/ 7954 w 1930853"/>
              <a:gd name="connsiteY3" fmla="*/ 3848431 h 3864336"/>
              <a:gd name="connsiteX4" fmla="*/ 0 w 1930853"/>
              <a:gd name="connsiteY4" fmla="*/ 2282024 h 3864336"/>
              <a:gd name="connsiteX0" fmla="*/ 0 w 1947634"/>
              <a:gd name="connsiteY0" fmla="*/ 3586038 h 5168350"/>
              <a:gd name="connsiteX1" fmla="*/ 1947634 w 1947634"/>
              <a:gd name="connsiteY1" fmla="*/ 0 h 5168350"/>
              <a:gd name="connsiteX2" fmla="*/ 1930230 w 1947634"/>
              <a:gd name="connsiteY2" fmla="*/ 5168350 h 5168350"/>
              <a:gd name="connsiteX3" fmla="*/ 7954 w 1947634"/>
              <a:gd name="connsiteY3" fmla="*/ 5152445 h 5168350"/>
              <a:gd name="connsiteX4" fmla="*/ 0 w 1947634"/>
              <a:gd name="connsiteY4" fmla="*/ 3586038 h 516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634" h="5168350">
                <a:moveTo>
                  <a:pt x="0" y="3586038"/>
                </a:moveTo>
                <a:lnTo>
                  <a:pt x="1947634" y="0"/>
                </a:lnTo>
                <a:cubicBezTo>
                  <a:pt x="1944984" y="1820849"/>
                  <a:pt x="1932880" y="3347501"/>
                  <a:pt x="1930230" y="5168350"/>
                </a:cubicBezTo>
                <a:lnTo>
                  <a:pt x="7954" y="5152445"/>
                </a:lnTo>
                <a:cubicBezTo>
                  <a:pt x="5304" y="4683318"/>
                  <a:pt x="2650" y="4055165"/>
                  <a:pt x="0" y="3586038"/>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E7D77AB-1E95-4B7F-A409-E94547799514}"/>
              </a:ext>
            </a:extLst>
          </p:cNvPr>
          <p:cNvSpPr>
            <a:spLocks noGrp="1"/>
          </p:cNvSpPr>
          <p:nvPr>
            <p:ph type="sldNum" sz="quarter" idx="12"/>
          </p:nvPr>
        </p:nvSpPr>
        <p:spPr/>
        <p:txBody>
          <a:bodyPr/>
          <a:lstStyle/>
          <a:p>
            <a:fld id="{371B65F6-4172-4674-96A7-FF623C1658F6}" type="slidenum">
              <a:rPr lang="en-US" smtClean="0"/>
              <a:t>59</a:t>
            </a:fld>
            <a:endParaRPr lang="en-US"/>
          </a:p>
        </p:txBody>
      </p:sp>
    </p:spTree>
    <p:extLst>
      <p:ext uri="{BB962C8B-B14F-4D97-AF65-F5344CB8AC3E}">
        <p14:creationId xmlns:p14="http://schemas.microsoft.com/office/powerpoint/2010/main" val="252645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 y="134718"/>
            <a:ext cx="12182739" cy="681037"/>
          </a:xfrm>
        </p:spPr>
        <p:txBody>
          <a:bodyPr/>
          <a:lstStyle/>
          <a:p>
            <a:r>
              <a:rPr lang="en-US">
                <a:latin typeface="Bierstadt Regular"/>
              </a:rPr>
              <a:t>AIMS</a:t>
            </a:r>
            <a:endParaRPr lang="en-US"/>
          </a:p>
        </p:txBody>
      </p:sp>
      <p:sp>
        <p:nvSpPr>
          <p:cNvPr id="3" name="Content Placeholder 2"/>
          <p:cNvSpPr>
            <a:spLocks noGrp="1"/>
          </p:cNvSpPr>
          <p:nvPr>
            <p:ph idx="1"/>
          </p:nvPr>
        </p:nvSpPr>
        <p:spPr>
          <a:xfrm>
            <a:off x="628842" y="1600201"/>
            <a:ext cx="10972800" cy="4525963"/>
          </a:xfrm>
        </p:spPr>
        <p:txBody>
          <a:bodyPr vert="horz" lIns="91440" tIns="45720" rIns="91440" bIns="45720" rtlCol="0" anchor="t">
            <a:normAutofit/>
          </a:bodyPr>
          <a:lstStyle/>
          <a:p>
            <a:pPr marL="914400" indent="-914400" defTabSz="1316703">
              <a:buFont typeface="+mj-lt"/>
              <a:buAutoNum type="arabicPeriod"/>
              <a:defRPr sz="4860" spc="-97"/>
            </a:pPr>
            <a:r>
              <a:rPr lang="en-US" sz="3600"/>
              <a:t>To provide key historical background on the discovery of CRISPR and how it has since been modified to facilitate genome editing</a:t>
            </a:r>
          </a:p>
          <a:p>
            <a:pPr marL="914400" indent="-914400" defTabSz="1316703">
              <a:buFont typeface="+mj-lt"/>
              <a:buAutoNum type="arabicPeriod"/>
              <a:defRPr sz="4860" spc="-97"/>
            </a:pPr>
            <a:endParaRPr lang="en-US" sz="3600"/>
          </a:p>
          <a:p>
            <a:pPr marL="914400" indent="-914400" defTabSz="1316703">
              <a:buFont typeface="+mj-lt"/>
              <a:buAutoNum type="arabicPeriod"/>
              <a:defRPr sz="4860" spc="-97"/>
            </a:pPr>
            <a:r>
              <a:rPr lang="en-US" sz="3600"/>
              <a:t>To discuss a standard workflow for CRISPR experiments and key decision points in designing high-content CRISPR screens</a:t>
            </a:r>
          </a:p>
          <a:p>
            <a:pPr marL="514350" indent="-514350">
              <a:buFont typeface="+mj-lt"/>
              <a:buAutoNum type="arabicPeriod"/>
            </a:pPr>
            <a:endParaRPr lang="en-US" sz="1800"/>
          </a:p>
        </p:txBody>
      </p:sp>
      <p:sp>
        <p:nvSpPr>
          <p:cNvPr id="4" name="Slide Number Placeholder 3">
            <a:extLst>
              <a:ext uri="{FF2B5EF4-FFF2-40B4-BE49-F238E27FC236}">
                <a16:creationId xmlns:a16="http://schemas.microsoft.com/office/drawing/2014/main" id="{F1A0DB26-7971-4E1A-BF09-96C89C3C11DB}"/>
              </a:ext>
            </a:extLst>
          </p:cNvPr>
          <p:cNvSpPr>
            <a:spLocks noGrp="1"/>
          </p:cNvSpPr>
          <p:nvPr>
            <p:ph type="sldNum" sz="quarter" idx="12"/>
          </p:nvPr>
        </p:nvSpPr>
        <p:spPr/>
        <p:txBody>
          <a:bodyPr/>
          <a:lstStyle/>
          <a:p>
            <a:fld id="{371B65F6-4172-4674-96A7-FF623C1658F6}" type="slidenum">
              <a:rPr lang="en-US" smtClean="0"/>
              <a:t>6</a:t>
            </a:fld>
            <a:endParaRPr lang="en-US"/>
          </a:p>
        </p:txBody>
      </p:sp>
    </p:spTree>
    <p:extLst>
      <p:ext uri="{BB962C8B-B14F-4D97-AF65-F5344CB8AC3E}">
        <p14:creationId xmlns:p14="http://schemas.microsoft.com/office/powerpoint/2010/main" val="552682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7045-4023-41E9-B837-0AF37B2C673C}"/>
              </a:ext>
            </a:extLst>
          </p:cNvPr>
          <p:cNvSpPr>
            <a:spLocks noGrp="1"/>
          </p:cNvSpPr>
          <p:nvPr>
            <p:ph type="title"/>
          </p:nvPr>
        </p:nvSpPr>
        <p:spPr/>
        <p:txBody>
          <a:bodyPr/>
          <a:lstStyle/>
          <a:p>
            <a:r>
              <a:rPr lang="en-US"/>
              <a:t>CRISPResso2 tools</a:t>
            </a:r>
          </a:p>
        </p:txBody>
      </p:sp>
      <p:sp>
        <p:nvSpPr>
          <p:cNvPr id="3" name="Content Placeholder 2">
            <a:extLst>
              <a:ext uri="{FF2B5EF4-FFF2-40B4-BE49-F238E27FC236}">
                <a16:creationId xmlns:a16="http://schemas.microsoft.com/office/drawing/2014/main" id="{249B8717-4D30-4C38-9D32-2DF9F68E1F5B}"/>
              </a:ext>
            </a:extLst>
          </p:cNvPr>
          <p:cNvSpPr>
            <a:spLocks noGrp="1"/>
          </p:cNvSpPr>
          <p:nvPr>
            <p:ph idx="1"/>
          </p:nvPr>
        </p:nvSpPr>
        <p:spPr/>
        <p:txBody>
          <a:bodyPr/>
          <a:lstStyle/>
          <a:p>
            <a:endParaRPr lang="en-US"/>
          </a:p>
        </p:txBody>
      </p:sp>
      <p:pic>
        <p:nvPicPr>
          <p:cNvPr id="2054" name="Picture 6" descr="https://raw.githubusercontent.com/pinellolab/CRISPResso2/master/crispresso_schematic.png?token=ABB_6ug_rQLv8jeTuYt8lDwxjPCXAKoGks5b9X2cwA%3D%3D">
            <a:extLst>
              <a:ext uri="{FF2B5EF4-FFF2-40B4-BE49-F238E27FC236}">
                <a16:creationId xmlns:a16="http://schemas.microsoft.com/office/drawing/2014/main" id="{9830BD83-98E6-49E5-B192-27DB40EED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209801"/>
            <a:ext cx="8338601" cy="33484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B4943FD-1FC3-4D11-9F22-82921F31592F}"/>
              </a:ext>
            </a:extLst>
          </p:cNvPr>
          <p:cNvSpPr>
            <a:spLocks noGrp="1"/>
          </p:cNvSpPr>
          <p:nvPr>
            <p:ph type="sldNum" sz="quarter" idx="12"/>
          </p:nvPr>
        </p:nvSpPr>
        <p:spPr/>
        <p:txBody>
          <a:bodyPr/>
          <a:lstStyle/>
          <a:p>
            <a:fld id="{371B65F6-4172-4674-96A7-FF623C1658F6}" type="slidenum">
              <a:rPr lang="en-US" smtClean="0"/>
              <a:t>60</a:t>
            </a:fld>
            <a:endParaRPr lang="en-US"/>
          </a:p>
        </p:txBody>
      </p:sp>
    </p:spTree>
    <p:extLst>
      <p:ext uri="{BB962C8B-B14F-4D97-AF65-F5344CB8AC3E}">
        <p14:creationId xmlns:p14="http://schemas.microsoft.com/office/powerpoint/2010/main" val="3312028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3554-F76B-42CF-A215-77C02F31AF2A}"/>
              </a:ext>
            </a:extLst>
          </p:cNvPr>
          <p:cNvSpPr>
            <a:spLocks noGrp="1"/>
          </p:cNvSpPr>
          <p:nvPr>
            <p:ph type="title"/>
          </p:nvPr>
        </p:nvSpPr>
        <p:spPr/>
        <p:txBody>
          <a:bodyPr>
            <a:normAutofit/>
          </a:bodyPr>
          <a:lstStyle/>
          <a:p>
            <a:r>
              <a:rPr lang="en-US" dirty="0"/>
              <a:t>Batch mode &amp; support for base editors</a:t>
            </a:r>
          </a:p>
        </p:txBody>
      </p:sp>
      <p:sp>
        <p:nvSpPr>
          <p:cNvPr id="8" name="TextBox 7"/>
          <p:cNvSpPr txBox="1"/>
          <p:nvPr/>
        </p:nvSpPr>
        <p:spPr>
          <a:xfrm>
            <a:off x="2762426" y="1620408"/>
            <a:ext cx="2352567" cy="369332"/>
          </a:xfrm>
          <a:prstGeom prst="rect">
            <a:avLst/>
          </a:prstGeom>
          <a:noFill/>
        </p:spPr>
        <p:txBody>
          <a:bodyPr wrap="none" rtlCol="0">
            <a:spAutoFit/>
          </a:bodyPr>
          <a:lstStyle/>
          <a:p>
            <a:r>
              <a:rPr lang="en-US" dirty="0"/>
              <a:t>Nucleotide distribution</a:t>
            </a:r>
          </a:p>
        </p:txBody>
      </p:sp>
      <p:sp>
        <p:nvSpPr>
          <p:cNvPr id="4" name="TextBox 3"/>
          <p:cNvSpPr txBox="1"/>
          <p:nvPr/>
        </p:nvSpPr>
        <p:spPr>
          <a:xfrm>
            <a:off x="939428" y="5449129"/>
            <a:ext cx="1321196" cy="369332"/>
          </a:xfrm>
          <a:prstGeom prst="rect">
            <a:avLst/>
          </a:prstGeom>
          <a:noFill/>
        </p:spPr>
        <p:txBody>
          <a:bodyPr wrap="none" rtlCol="0">
            <a:spAutoFit/>
          </a:bodyPr>
          <a:lstStyle/>
          <a:p>
            <a:r>
              <a:rPr lang="en-US" dirty="0"/>
              <a:t>EMX1 locus </a:t>
            </a:r>
          </a:p>
        </p:txBody>
      </p:sp>
      <p:pic>
        <p:nvPicPr>
          <p:cNvPr id="12" name="Picture 11">
            <a:extLst>
              <a:ext uri="{FF2B5EF4-FFF2-40B4-BE49-F238E27FC236}">
                <a16:creationId xmlns:a16="http://schemas.microsoft.com/office/drawing/2014/main" id="{0481BF0D-736D-7B4A-BA50-93EC4360F85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04261" y="1899082"/>
            <a:ext cx="6868896" cy="4336873"/>
          </a:xfrm>
          <a:prstGeom prst="rect">
            <a:avLst/>
          </a:prstGeom>
        </p:spPr>
      </p:pic>
      <p:sp>
        <p:nvSpPr>
          <p:cNvPr id="20" name="Rectangle 19"/>
          <p:cNvSpPr/>
          <p:nvPr/>
        </p:nvSpPr>
        <p:spPr>
          <a:xfrm>
            <a:off x="2838625" y="1934081"/>
            <a:ext cx="1974675" cy="149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6DD04F-4B83-FF4D-9FEB-99628B22726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68904" y="1942150"/>
            <a:ext cx="8010659" cy="4234934"/>
          </a:xfrm>
          <a:prstGeom prst="rect">
            <a:avLst/>
          </a:prstGeom>
        </p:spPr>
      </p:pic>
      <p:sp>
        <p:nvSpPr>
          <p:cNvPr id="15" name="TextBox 14">
            <a:extLst>
              <a:ext uri="{FF2B5EF4-FFF2-40B4-BE49-F238E27FC236}">
                <a16:creationId xmlns:a16="http://schemas.microsoft.com/office/drawing/2014/main" id="{DE0048B7-CB51-A447-BFF2-60C2B79FB3BD}"/>
              </a:ext>
            </a:extLst>
          </p:cNvPr>
          <p:cNvSpPr txBox="1"/>
          <p:nvPr/>
        </p:nvSpPr>
        <p:spPr>
          <a:xfrm>
            <a:off x="2260624" y="6123543"/>
            <a:ext cx="1321196" cy="369332"/>
          </a:xfrm>
          <a:prstGeom prst="rect">
            <a:avLst/>
          </a:prstGeom>
          <a:noFill/>
        </p:spPr>
        <p:txBody>
          <a:bodyPr wrap="none" rtlCol="0">
            <a:spAutoFit/>
          </a:bodyPr>
          <a:lstStyle/>
          <a:p>
            <a:r>
              <a:rPr lang="en-US" dirty="0"/>
              <a:t>EMX1 locus </a:t>
            </a:r>
          </a:p>
        </p:txBody>
      </p:sp>
      <p:sp>
        <p:nvSpPr>
          <p:cNvPr id="16" name="TextBox 15">
            <a:extLst>
              <a:ext uri="{FF2B5EF4-FFF2-40B4-BE49-F238E27FC236}">
                <a16:creationId xmlns:a16="http://schemas.microsoft.com/office/drawing/2014/main" id="{27BB75A3-EFD6-2843-A26B-14ADBE6F9DB9}"/>
              </a:ext>
            </a:extLst>
          </p:cNvPr>
          <p:cNvSpPr txBox="1"/>
          <p:nvPr/>
        </p:nvSpPr>
        <p:spPr>
          <a:xfrm>
            <a:off x="2500650" y="1607708"/>
            <a:ext cx="2898101" cy="369332"/>
          </a:xfrm>
          <a:prstGeom prst="rect">
            <a:avLst/>
          </a:prstGeom>
          <a:noFill/>
        </p:spPr>
        <p:txBody>
          <a:bodyPr wrap="none" rtlCol="0">
            <a:spAutoFit/>
          </a:bodyPr>
          <a:lstStyle/>
          <a:p>
            <a:r>
              <a:rPr lang="en-US" dirty="0"/>
              <a:t>C to T conversion percentage</a:t>
            </a:r>
          </a:p>
        </p:txBody>
      </p:sp>
      <p:pic>
        <p:nvPicPr>
          <p:cNvPr id="14" name="Picture 13" descr="Screen Clipping">
            <a:extLst>
              <a:ext uri="{FF2B5EF4-FFF2-40B4-BE49-F238E27FC236}">
                <a16:creationId xmlns:a16="http://schemas.microsoft.com/office/drawing/2014/main" id="{4C7B89A7-DD80-8E4F-DEDA-475B79513D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75"/>
          <a:stretch/>
        </p:blipFill>
        <p:spPr>
          <a:xfrm>
            <a:off x="9035607" y="1967810"/>
            <a:ext cx="2161744" cy="2544725"/>
          </a:xfrm>
          <a:prstGeom prst="rect">
            <a:avLst/>
          </a:prstGeom>
        </p:spPr>
      </p:pic>
      <p:sp>
        <p:nvSpPr>
          <p:cNvPr id="17" name="TextBox 16">
            <a:extLst>
              <a:ext uri="{FF2B5EF4-FFF2-40B4-BE49-F238E27FC236}">
                <a16:creationId xmlns:a16="http://schemas.microsoft.com/office/drawing/2014/main" id="{6964394B-C129-7313-7AE9-1A746E047A28}"/>
              </a:ext>
            </a:extLst>
          </p:cNvPr>
          <p:cNvSpPr txBox="1"/>
          <p:nvPr/>
        </p:nvSpPr>
        <p:spPr>
          <a:xfrm>
            <a:off x="9818360" y="1620408"/>
            <a:ext cx="538930" cy="369332"/>
          </a:xfrm>
          <a:prstGeom prst="rect">
            <a:avLst/>
          </a:prstGeom>
          <a:noFill/>
        </p:spPr>
        <p:txBody>
          <a:bodyPr wrap="none" rtlCol="0">
            <a:spAutoFit/>
          </a:bodyPr>
          <a:lstStyle/>
          <a:p>
            <a:r>
              <a:rPr lang="en-US" dirty="0"/>
              <a:t>BE4</a:t>
            </a:r>
          </a:p>
        </p:txBody>
      </p:sp>
      <p:sp>
        <p:nvSpPr>
          <p:cNvPr id="3" name="Slide Number Placeholder 2">
            <a:extLst>
              <a:ext uri="{FF2B5EF4-FFF2-40B4-BE49-F238E27FC236}">
                <a16:creationId xmlns:a16="http://schemas.microsoft.com/office/drawing/2014/main" id="{D131858A-C33B-3D23-A405-C02316874BBF}"/>
              </a:ext>
            </a:extLst>
          </p:cNvPr>
          <p:cNvSpPr>
            <a:spLocks noGrp="1"/>
          </p:cNvSpPr>
          <p:nvPr>
            <p:ph type="sldNum" sz="quarter" idx="12"/>
          </p:nvPr>
        </p:nvSpPr>
        <p:spPr/>
        <p:txBody>
          <a:bodyPr/>
          <a:lstStyle/>
          <a:p>
            <a:fld id="{24CD0A5F-FC8E-47DA-83F8-9BA700D18DA1}" type="slidenum">
              <a:rPr lang="en-US" smtClean="0"/>
              <a:t>61</a:t>
            </a:fld>
            <a:endParaRPr lang="en-US"/>
          </a:p>
        </p:txBody>
      </p:sp>
    </p:spTree>
    <p:extLst>
      <p:ext uri="{BB962C8B-B14F-4D97-AF65-F5344CB8AC3E}">
        <p14:creationId xmlns:p14="http://schemas.microsoft.com/office/powerpoint/2010/main" val="13082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Allele-specific analysis</a:t>
            </a:r>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04F132-CAB4-46A0-9F52-134A402ABF69}"/>
              </a:ext>
            </a:extLst>
          </p:cNvPr>
          <p:cNvPicPr>
            <a:picLocks noChangeAspect="1"/>
          </p:cNvPicPr>
          <p:nvPr/>
        </p:nvPicPr>
        <p:blipFill rotWithShape="1">
          <a:blip r:embed="rId3"/>
          <a:srcRect l="417" r="696"/>
          <a:stretch/>
        </p:blipFill>
        <p:spPr>
          <a:xfrm>
            <a:off x="1395845" y="1627561"/>
            <a:ext cx="9400309" cy="4435046"/>
          </a:xfrm>
          <a:prstGeom prst="rect">
            <a:avLst/>
          </a:prstGeom>
        </p:spPr>
      </p:pic>
      <p:sp>
        <p:nvSpPr>
          <p:cNvPr id="5" name="Rectangle 4">
            <a:extLst>
              <a:ext uri="{FF2B5EF4-FFF2-40B4-BE49-F238E27FC236}">
                <a16:creationId xmlns:a16="http://schemas.microsoft.com/office/drawing/2014/main" id="{2996A324-4E9F-E543-ABEA-DC525022298C}"/>
              </a:ext>
            </a:extLst>
          </p:cNvPr>
          <p:cNvSpPr/>
          <p:nvPr/>
        </p:nvSpPr>
        <p:spPr>
          <a:xfrm>
            <a:off x="6813905" y="6375027"/>
            <a:ext cx="4172232" cy="369332"/>
          </a:xfrm>
          <a:prstGeom prst="rect">
            <a:avLst/>
          </a:prstGeom>
        </p:spPr>
        <p:txBody>
          <a:bodyPr wrap="none">
            <a:spAutoFit/>
          </a:bodyPr>
          <a:lstStyle/>
          <a:p>
            <a:r>
              <a:rPr lang="en-US"/>
              <a:t>Pinello</a:t>
            </a:r>
            <a:r>
              <a:rPr lang="en-US" i="1"/>
              <a:t> </a:t>
            </a:r>
            <a:r>
              <a:rPr lang="en-US"/>
              <a:t>et al</a:t>
            </a:r>
            <a:r>
              <a:rPr lang="en-US" i="1"/>
              <a:t>. The CRISPR Journal. </a:t>
            </a:r>
            <a:r>
              <a:rPr lang="en-US"/>
              <a:t>(2018)</a:t>
            </a:r>
          </a:p>
        </p:txBody>
      </p:sp>
      <p:sp>
        <p:nvSpPr>
          <p:cNvPr id="6" name="Rectangle 5">
            <a:extLst>
              <a:ext uri="{FF2B5EF4-FFF2-40B4-BE49-F238E27FC236}">
                <a16:creationId xmlns:a16="http://schemas.microsoft.com/office/drawing/2014/main" id="{A1C451CC-FBAE-C041-AB59-9CB64404B7D4}"/>
              </a:ext>
            </a:extLst>
          </p:cNvPr>
          <p:cNvSpPr/>
          <p:nvPr/>
        </p:nvSpPr>
        <p:spPr>
          <a:xfrm>
            <a:off x="2055668" y="1143873"/>
            <a:ext cx="6124754" cy="369332"/>
          </a:xfrm>
          <a:prstGeom prst="rect">
            <a:avLst/>
          </a:prstGeom>
        </p:spPr>
        <p:txBody>
          <a:bodyPr wrap="none">
            <a:spAutoFit/>
          </a:bodyPr>
          <a:lstStyle/>
          <a:p>
            <a:r>
              <a:rPr lang="en-US" dirty="0"/>
              <a:t>Key Idea: Disrupt the allele associated with retinitis pigmentosa </a:t>
            </a:r>
          </a:p>
        </p:txBody>
      </p:sp>
      <p:sp>
        <p:nvSpPr>
          <p:cNvPr id="7" name="Slide Number Placeholder 6">
            <a:extLst>
              <a:ext uri="{FF2B5EF4-FFF2-40B4-BE49-F238E27FC236}">
                <a16:creationId xmlns:a16="http://schemas.microsoft.com/office/drawing/2014/main" id="{B5B9A1C0-243E-4AD9-850D-3D3A8177511B}"/>
              </a:ext>
            </a:extLst>
          </p:cNvPr>
          <p:cNvSpPr>
            <a:spLocks noGrp="1"/>
          </p:cNvSpPr>
          <p:nvPr>
            <p:ph type="sldNum" sz="quarter" idx="12"/>
          </p:nvPr>
        </p:nvSpPr>
        <p:spPr/>
        <p:txBody>
          <a:bodyPr/>
          <a:lstStyle/>
          <a:p>
            <a:fld id="{371B65F6-4172-4674-96A7-FF623C1658F6}" type="slidenum">
              <a:rPr lang="en-US" smtClean="0"/>
              <a:t>62</a:t>
            </a:fld>
            <a:endParaRPr lang="en-US"/>
          </a:p>
        </p:txBody>
      </p:sp>
    </p:spTree>
    <p:extLst>
      <p:ext uri="{BB962C8B-B14F-4D97-AF65-F5344CB8AC3E}">
        <p14:creationId xmlns:p14="http://schemas.microsoft.com/office/powerpoint/2010/main" val="192855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Comparison of samples</a:t>
            </a: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458"/>
          <a:stretch/>
        </p:blipFill>
        <p:spPr bwMode="auto">
          <a:xfrm>
            <a:off x="1106952" y="1532467"/>
            <a:ext cx="9808824" cy="51876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CC4E450-B81E-4E7C-8361-07B2B17AD074}"/>
              </a:ext>
            </a:extLst>
          </p:cNvPr>
          <p:cNvSpPr>
            <a:spLocks noGrp="1"/>
          </p:cNvSpPr>
          <p:nvPr>
            <p:ph type="sldNum" sz="quarter" idx="12"/>
          </p:nvPr>
        </p:nvSpPr>
        <p:spPr/>
        <p:txBody>
          <a:bodyPr/>
          <a:lstStyle/>
          <a:p>
            <a:fld id="{371B65F6-4172-4674-96A7-FF623C1658F6}" type="slidenum">
              <a:rPr lang="en-US" smtClean="0"/>
              <a:t>63</a:t>
            </a:fld>
            <a:endParaRPr lang="en-US"/>
          </a:p>
        </p:txBody>
      </p:sp>
    </p:spTree>
    <p:extLst>
      <p:ext uri="{BB962C8B-B14F-4D97-AF65-F5344CB8AC3E}">
        <p14:creationId xmlns:p14="http://schemas.microsoft.com/office/powerpoint/2010/main" val="234533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CRISPRessoCompare</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8163" y="1600200"/>
            <a:ext cx="6353142" cy="4656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35FFA514-FA5A-428B-B367-214A898E61D4}"/>
              </a:ext>
            </a:extLst>
          </p:cNvPr>
          <p:cNvSpPr>
            <a:spLocks noGrp="1"/>
          </p:cNvSpPr>
          <p:nvPr>
            <p:ph type="sldNum" sz="quarter" idx="12"/>
          </p:nvPr>
        </p:nvSpPr>
        <p:spPr/>
        <p:txBody>
          <a:bodyPr/>
          <a:lstStyle/>
          <a:p>
            <a:fld id="{371B65F6-4172-4674-96A7-FF623C1658F6}" type="slidenum">
              <a:rPr lang="en-US" smtClean="0"/>
              <a:t>64</a:t>
            </a:fld>
            <a:endParaRPr lang="en-US"/>
          </a:p>
        </p:txBody>
      </p:sp>
    </p:spTree>
    <p:extLst>
      <p:ext uri="{BB962C8B-B14F-4D97-AF65-F5344CB8AC3E}">
        <p14:creationId xmlns:p14="http://schemas.microsoft.com/office/powerpoint/2010/main" val="3107100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2EB4-25C7-4EDA-ADBF-0998CBAFB9B7}"/>
              </a:ext>
            </a:extLst>
          </p:cNvPr>
          <p:cNvSpPr>
            <a:spLocks noGrp="1"/>
          </p:cNvSpPr>
          <p:nvPr>
            <p:ph type="title"/>
          </p:nvPr>
        </p:nvSpPr>
        <p:spPr/>
        <p:txBody>
          <a:bodyPr/>
          <a:lstStyle/>
          <a:p>
            <a:r>
              <a:rPr lang="en-US"/>
              <a:t>CRISPResso2 summary</a:t>
            </a:r>
          </a:p>
        </p:txBody>
      </p:sp>
      <p:sp>
        <p:nvSpPr>
          <p:cNvPr id="3" name="Content Placeholder 2">
            <a:extLst>
              <a:ext uri="{FF2B5EF4-FFF2-40B4-BE49-F238E27FC236}">
                <a16:creationId xmlns:a16="http://schemas.microsoft.com/office/drawing/2014/main" id="{08EB14B7-9C4C-49D2-AB11-253FBAC8D986}"/>
              </a:ext>
            </a:extLst>
          </p:cNvPr>
          <p:cNvSpPr>
            <a:spLocks noGrp="1"/>
          </p:cNvSpPr>
          <p:nvPr>
            <p:ph idx="1"/>
          </p:nvPr>
        </p:nvSpPr>
        <p:spPr/>
        <p:txBody>
          <a:bodyPr vert="horz" lIns="91440" tIns="45720" rIns="91440" bIns="45720" rtlCol="0" anchor="t">
            <a:normAutofit lnSpcReduction="10000"/>
          </a:bodyPr>
          <a:lstStyle/>
          <a:p>
            <a:r>
              <a:rPr lang="en-US" dirty="0"/>
              <a:t>CRISPResso2 is an intuitive tool for quantification and visualization of genome editing sequencing data </a:t>
            </a:r>
          </a:p>
          <a:p>
            <a:endParaRPr lang="en-US" dirty="0"/>
          </a:p>
          <a:p>
            <a:endParaRPr lang="en-US" dirty="0"/>
          </a:p>
          <a:p>
            <a:endParaRPr lang="en-US" dirty="0"/>
          </a:p>
          <a:p>
            <a:pPr marL="457200" lvl="1" indent="0">
              <a:buNone/>
            </a:pPr>
            <a:endParaRPr lang="en-US" dirty="0"/>
          </a:p>
          <a:p>
            <a:pPr marL="457200" lvl="1" indent="0">
              <a:buNone/>
            </a:pPr>
            <a:r>
              <a:rPr lang="en-US" dirty="0"/>
              <a:t>Website 		   </a:t>
            </a:r>
            <a:r>
              <a:rPr lang="en-US" dirty="0">
                <a:hlinkClick r:id="rId3"/>
              </a:rPr>
              <a:t>http://crispresso2.pinellolab.org</a:t>
            </a:r>
            <a:endParaRPr lang="en-US" dirty="0"/>
          </a:p>
          <a:p>
            <a:pPr marL="457200" lvl="1" indent="0">
              <a:buNone/>
            </a:pPr>
            <a:endParaRPr lang="en-US" dirty="0"/>
          </a:p>
          <a:p>
            <a:pPr marL="457200" lvl="1" indent="0">
              <a:buNone/>
            </a:pPr>
            <a:endParaRPr lang="en-US" dirty="0"/>
          </a:p>
          <a:p>
            <a:pPr marL="457200" lvl="1" indent="0">
              <a:buNone/>
            </a:pPr>
            <a:endParaRPr lang="en-US" dirty="0">
              <a:cs typeface="Calibri"/>
            </a:endParaRPr>
          </a:p>
          <a:p>
            <a:pPr marL="457200" lvl="1" indent="0">
              <a:buNone/>
            </a:pPr>
            <a:r>
              <a:rPr lang="en-US" dirty="0"/>
              <a:t> </a:t>
            </a:r>
          </a:p>
        </p:txBody>
      </p:sp>
      <p:sp>
        <p:nvSpPr>
          <p:cNvPr id="4" name="Rectangle 3">
            <a:extLst>
              <a:ext uri="{FF2B5EF4-FFF2-40B4-BE49-F238E27FC236}">
                <a16:creationId xmlns:a16="http://schemas.microsoft.com/office/drawing/2014/main" id="{88A8A8D8-28A9-2942-91E6-CA4035BA881C}"/>
              </a:ext>
            </a:extLst>
          </p:cNvPr>
          <p:cNvSpPr/>
          <p:nvPr/>
        </p:nvSpPr>
        <p:spPr>
          <a:xfrm>
            <a:off x="2815621" y="3356380"/>
            <a:ext cx="6253828"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sz="2400" dirty="0">
                <a:cs typeface="Calibri"/>
                <a:hlinkClick r:id="rId4"/>
              </a:rPr>
              <a:t>https://github.com/pinellolab/CRISPResso2</a:t>
            </a:r>
            <a:endParaRPr lang="en-US" sz="2400" dirty="0">
              <a:cs typeface="Calibri"/>
            </a:endParaRPr>
          </a:p>
        </p:txBody>
      </p:sp>
      <p:grpSp>
        <p:nvGrpSpPr>
          <p:cNvPr id="5" name="Group 4">
            <a:extLst>
              <a:ext uri="{FF2B5EF4-FFF2-40B4-BE49-F238E27FC236}">
                <a16:creationId xmlns:a16="http://schemas.microsoft.com/office/drawing/2014/main" id="{283944F3-D3FC-F142-806D-ED33426C4927}"/>
              </a:ext>
            </a:extLst>
          </p:cNvPr>
          <p:cNvGrpSpPr/>
          <p:nvPr/>
        </p:nvGrpSpPr>
        <p:grpSpPr>
          <a:xfrm>
            <a:off x="1306671" y="3305961"/>
            <a:ext cx="1896814" cy="545299"/>
            <a:chOff x="1120301" y="3109279"/>
            <a:chExt cx="2993059" cy="860449"/>
          </a:xfrm>
        </p:grpSpPr>
        <p:pic>
          <p:nvPicPr>
            <p:cNvPr id="6" name="Picture 5">
              <a:extLst>
                <a:ext uri="{FF2B5EF4-FFF2-40B4-BE49-F238E27FC236}">
                  <a16:creationId xmlns:a16="http://schemas.microsoft.com/office/drawing/2014/main" id="{66FCE661-851A-D14F-AC38-2A5F7A5FD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301" y="3109279"/>
              <a:ext cx="860449" cy="860449"/>
            </a:xfrm>
            <a:prstGeom prst="rect">
              <a:avLst/>
            </a:prstGeom>
          </p:spPr>
        </p:pic>
        <p:pic>
          <p:nvPicPr>
            <p:cNvPr id="7" name="Picture 6">
              <a:extLst>
                <a:ext uri="{FF2B5EF4-FFF2-40B4-BE49-F238E27FC236}">
                  <a16:creationId xmlns:a16="http://schemas.microsoft.com/office/drawing/2014/main" id="{C0D3A5EC-0302-8A43-A15A-045E36E0DE52}"/>
                </a:ext>
              </a:extLst>
            </p:cNvPr>
            <p:cNvPicPr>
              <a:picLocks noChangeAspect="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0" b="100000" l="0" r="100000">
                          <a14:foregroundMark x1="37763" y1="53309" x2="37763" y2="53309"/>
                          <a14:foregroundMark x1="37763" y1="30515" x2="37763" y2="30515"/>
                          <a14:foregroundMark x1="42788" y1="48529" x2="42788" y2="48529"/>
                          <a14:foregroundMark x1="48298" y1="53309" x2="48298" y2="53309"/>
                          <a14:foregroundMark x1="59400" y1="53309" x2="59400" y2="53309"/>
                          <a14:foregroundMark x1="68476" y1="51103" x2="68476" y2="51103"/>
                        </a14:backgroundRemoval>
                      </a14:imgEffect>
                    </a14:imgLayer>
                  </a14:imgProps>
                </a:ext>
                <a:ext uri="{28A0092B-C50C-407E-A947-70E740481C1C}">
                  <a14:useLocalDpi xmlns:a14="http://schemas.microsoft.com/office/drawing/2010/main" val="0"/>
                </a:ext>
              </a:extLst>
            </a:blip>
            <a:stretch>
              <a:fillRect/>
            </a:stretch>
          </p:blipFill>
          <p:spPr>
            <a:xfrm>
              <a:off x="1540513" y="3255950"/>
              <a:ext cx="2572847" cy="567111"/>
            </a:xfrm>
            <a:prstGeom prst="rect">
              <a:avLst/>
            </a:prstGeom>
          </p:spPr>
        </p:pic>
      </p:grpSp>
      <p:pic>
        <p:nvPicPr>
          <p:cNvPr id="8" name="Picture 7">
            <a:extLst>
              <a:ext uri="{FF2B5EF4-FFF2-40B4-BE49-F238E27FC236}">
                <a16:creationId xmlns:a16="http://schemas.microsoft.com/office/drawing/2014/main" id="{C877AE72-B992-9B4D-955A-3EDEA3C4C2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5621" y="5331595"/>
            <a:ext cx="2842558" cy="461664"/>
          </a:xfrm>
          <a:prstGeom prst="rect">
            <a:avLst/>
          </a:prstGeom>
        </p:spPr>
      </p:pic>
      <p:pic>
        <p:nvPicPr>
          <p:cNvPr id="10" name="Picture 9">
            <a:extLst>
              <a:ext uri="{FF2B5EF4-FFF2-40B4-BE49-F238E27FC236}">
                <a16:creationId xmlns:a16="http://schemas.microsoft.com/office/drawing/2014/main" id="{5A5A8124-B1DF-5445-A4E4-8F19A17CC3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5585" y="5212254"/>
            <a:ext cx="2180166" cy="579911"/>
          </a:xfrm>
          <a:prstGeom prst="rect">
            <a:avLst/>
          </a:prstGeom>
        </p:spPr>
      </p:pic>
      <p:sp>
        <p:nvSpPr>
          <p:cNvPr id="9" name="Slide Number Placeholder 8">
            <a:extLst>
              <a:ext uri="{FF2B5EF4-FFF2-40B4-BE49-F238E27FC236}">
                <a16:creationId xmlns:a16="http://schemas.microsoft.com/office/drawing/2014/main" id="{02A4C8B9-E806-4756-A4F5-BD4899383E56}"/>
              </a:ext>
            </a:extLst>
          </p:cNvPr>
          <p:cNvSpPr>
            <a:spLocks noGrp="1"/>
          </p:cNvSpPr>
          <p:nvPr>
            <p:ph type="sldNum" sz="quarter" idx="12"/>
          </p:nvPr>
        </p:nvSpPr>
        <p:spPr/>
        <p:txBody>
          <a:bodyPr/>
          <a:lstStyle/>
          <a:p>
            <a:fld id="{371B65F6-4172-4674-96A7-FF623C1658F6}" type="slidenum">
              <a:rPr lang="en-US" smtClean="0"/>
              <a:t>65</a:t>
            </a:fld>
            <a:endParaRPr lang="en-US"/>
          </a:p>
        </p:txBody>
      </p:sp>
    </p:spTree>
    <p:extLst>
      <p:ext uri="{BB962C8B-B14F-4D97-AF65-F5344CB8AC3E}">
        <p14:creationId xmlns:p14="http://schemas.microsoft.com/office/powerpoint/2010/main" val="1906874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C2BD-9170-FA4E-CACD-172F2C4A4FA3}"/>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Questions </a:t>
            </a:r>
          </a:p>
        </p:txBody>
      </p:sp>
      <p:pic>
        <p:nvPicPr>
          <p:cNvPr id="2050" name="Picture 2" descr="DNA – What, when, how, why – FAQs for beginners – 2022 version – Donna  Rutherford">
            <a:extLst>
              <a:ext uri="{FF2B5EF4-FFF2-40B4-BE49-F238E27FC236}">
                <a16:creationId xmlns:a16="http://schemas.microsoft.com/office/drawing/2014/main" id="{97B8C653-53FF-C1BD-117B-B73B6DB5DF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40941" y="591670"/>
            <a:ext cx="2305521" cy="27420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97B3C41-4592-FD88-4770-6E3AFD77B05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4CD0A5F-FC8E-47DA-83F8-9BA700D18DA1}" type="slidenum">
              <a:rPr lang="en-US" smtClean="0"/>
              <a:pPr>
                <a:spcAft>
                  <a:spcPts val="600"/>
                </a:spcAft>
              </a:pPr>
              <a:t>66</a:t>
            </a:fld>
            <a:endParaRPr lang="en-US"/>
          </a:p>
        </p:txBody>
      </p:sp>
    </p:spTree>
    <p:extLst>
      <p:ext uri="{BB962C8B-B14F-4D97-AF65-F5344CB8AC3E}">
        <p14:creationId xmlns:p14="http://schemas.microsoft.com/office/powerpoint/2010/main" val="1395999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2EFE-E4B3-4CBB-86CB-AE1B78CB6C17}"/>
              </a:ext>
            </a:extLst>
          </p:cNvPr>
          <p:cNvSpPr>
            <a:spLocks noGrp="1"/>
          </p:cNvSpPr>
          <p:nvPr>
            <p:ph type="title"/>
          </p:nvPr>
        </p:nvSpPr>
        <p:spPr/>
        <p:txBody>
          <a:bodyPr/>
          <a:lstStyle/>
          <a:p>
            <a:r>
              <a:rPr lang="en-US" dirty="0"/>
              <a:t>Workshop</a:t>
            </a:r>
          </a:p>
        </p:txBody>
      </p:sp>
      <p:sp>
        <p:nvSpPr>
          <p:cNvPr id="3" name="Content Placeholder 2">
            <a:extLst>
              <a:ext uri="{FF2B5EF4-FFF2-40B4-BE49-F238E27FC236}">
                <a16:creationId xmlns:a16="http://schemas.microsoft.com/office/drawing/2014/main" id="{A04986C7-A879-42E2-A6F3-314EB6B6483D}"/>
              </a:ext>
            </a:extLst>
          </p:cNvPr>
          <p:cNvSpPr>
            <a:spLocks noGrp="1"/>
          </p:cNvSpPr>
          <p:nvPr>
            <p:ph idx="1"/>
          </p:nvPr>
        </p:nvSpPr>
        <p:spPr/>
        <p:txBody>
          <a:bodyPr/>
          <a:lstStyle/>
          <a:p>
            <a:pPr marL="0" indent="0">
              <a:buNone/>
            </a:pPr>
            <a:r>
              <a:rPr lang="en-US" dirty="0"/>
              <a:t>In this workshop we will cover: </a:t>
            </a:r>
          </a:p>
          <a:p>
            <a:pPr>
              <a:buFontTx/>
              <a:buChar char="-"/>
            </a:pPr>
            <a:endParaRPr lang="en-US" dirty="0"/>
          </a:p>
          <a:p>
            <a:pPr>
              <a:buFontTx/>
              <a:buChar char="-"/>
            </a:pPr>
            <a:r>
              <a:rPr lang="en-US" dirty="0"/>
              <a:t>Quantification of CRISPR/Cas9 and base editing from deep-sequencing data with CRISPResso: </a:t>
            </a:r>
            <a:r>
              <a:rPr lang="en-US" dirty="0">
                <a:hlinkClick r:id="rId2"/>
              </a:rPr>
              <a:t>https://crispresso.pinellolab.partners.org/</a:t>
            </a:r>
            <a:endParaRPr lang="en-US" dirty="0"/>
          </a:p>
          <a:p>
            <a:pPr>
              <a:buFontTx/>
              <a:buChar char="-"/>
            </a:pPr>
            <a:endParaRPr lang="en-US" dirty="0"/>
          </a:p>
          <a:p>
            <a:pPr>
              <a:buFontTx/>
              <a:buChar char="-"/>
            </a:pPr>
            <a:r>
              <a:rPr lang="en-US" dirty="0"/>
              <a:t>Quantification of CRISPR/Cas9 editing from Sanger sequencing data with ICE: </a:t>
            </a:r>
            <a:r>
              <a:rPr lang="en-US" dirty="0">
                <a:hlinkClick r:id="rId3"/>
              </a:rPr>
              <a:t>https://ice.synthego.com/</a:t>
            </a:r>
            <a:r>
              <a:rPr lang="en-US" dirty="0"/>
              <a:t> </a:t>
            </a:r>
          </a:p>
          <a:p>
            <a:pPr>
              <a:buFontTx/>
              <a:buChar char="-"/>
            </a:pPr>
            <a:endParaRPr lang="en-US" dirty="0"/>
          </a:p>
          <a:p>
            <a:pPr>
              <a:buFontTx/>
              <a:buChar char="-"/>
            </a:pPr>
            <a:endParaRPr lang="en-US" dirty="0"/>
          </a:p>
        </p:txBody>
      </p:sp>
      <p:sp>
        <p:nvSpPr>
          <p:cNvPr id="4" name="Slide Number Placeholder 3">
            <a:extLst>
              <a:ext uri="{FF2B5EF4-FFF2-40B4-BE49-F238E27FC236}">
                <a16:creationId xmlns:a16="http://schemas.microsoft.com/office/drawing/2014/main" id="{965D6D91-F794-4588-92CC-1A4F62C58E2E}"/>
              </a:ext>
            </a:extLst>
          </p:cNvPr>
          <p:cNvSpPr>
            <a:spLocks noGrp="1"/>
          </p:cNvSpPr>
          <p:nvPr>
            <p:ph type="sldNum" sz="quarter" idx="12"/>
          </p:nvPr>
        </p:nvSpPr>
        <p:spPr/>
        <p:txBody>
          <a:bodyPr/>
          <a:lstStyle/>
          <a:p>
            <a:fld id="{371B65F6-4172-4674-96A7-FF623C1658F6}" type="slidenum">
              <a:rPr lang="en-US" smtClean="0"/>
              <a:t>67</a:t>
            </a:fld>
            <a:endParaRPr lang="en-US"/>
          </a:p>
        </p:txBody>
      </p:sp>
    </p:spTree>
    <p:extLst>
      <p:ext uri="{BB962C8B-B14F-4D97-AF65-F5344CB8AC3E}">
        <p14:creationId xmlns:p14="http://schemas.microsoft.com/office/powerpoint/2010/main" val="700798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4;p78" descr="IMG_1336.jpeg">
            <a:extLst>
              <a:ext uri="{FF2B5EF4-FFF2-40B4-BE49-F238E27FC236}">
                <a16:creationId xmlns:a16="http://schemas.microsoft.com/office/drawing/2014/main" id="{469732F2-6D2C-1AC8-003E-F486FA3DE280}"/>
              </a:ext>
            </a:extLst>
          </p:cNvPr>
          <p:cNvPicPr preferRelativeResize="0">
            <a:picLocks/>
          </p:cNvPicPr>
          <p:nvPr/>
        </p:nvPicPr>
        <p:blipFill rotWithShape="1">
          <a:blip r:embed="rId3">
            <a:alphaModFix amt="42000"/>
          </a:blip>
          <a:srcRect t="20" b="19"/>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617F66CB-3EB9-EC37-F91D-B5360CF6B635}"/>
              </a:ext>
            </a:extLst>
          </p:cNvPr>
          <p:cNvSpPr>
            <a:spLocks noGrp="1"/>
          </p:cNvSpPr>
          <p:nvPr>
            <p:ph type="title"/>
          </p:nvPr>
        </p:nvSpPr>
        <p:spPr>
          <a:noFill/>
          <a:effectLst>
            <a:softEdge rad="31750"/>
          </a:effectLst>
        </p:spPr>
        <p:txBody>
          <a:bodyPr>
            <a:normAutofit/>
          </a:bodyPr>
          <a:lstStyle/>
          <a:p>
            <a:r>
              <a:rPr lang="en-US" b="1">
                <a:ea typeface="Cambria"/>
              </a:rPr>
              <a:t>Strategy and Design of Pooled CRISPR Screens</a:t>
            </a:r>
            <a:r>
              <a:rPr lang="en-US">
                <a:ea typeface="Cambria"/>
              </a:rPr>
              <a:t> </a:t>
            </a:r>
            <a:endParaRPr lang="en-US" b="1">
              <a:ea typeface="Cambria" panose="02040503050406030204" pitchFamily="18" charset="0"/>
            </a:endParaRPr>
          </a:p>
        </p:txBody>
      </p:sp>
      <p:sp>
        <p:nvSpPr>
          <p:cNvPr id="3" name="Text Placeholder 2">
            <a:extLst>
              <a:ext uri="{FF2B5EF4-FFF2-40B4-BE49-F238E27FC236}">
                <a16:creationId xmlns:a16="http://schemas.microsoft.com/office/drawing/2014/main" id="{607631EE-C51D-DB6F-DEAE-809E94E0AE05}"/>
              </a:ext>
            </a:extLst>
          </p:cNvPr>
          <p:cNvSpPr>
            <a:spLocks noGrp="1"/>
          </p:cNvSpPr>
          <p:nvPr>
            <p:ph type="body" idx="1"/>
          </p:nvPr>
        </p:nvSpPr>
        <p:spPr/>
        <p:txBody>
          <a:bodyPr vert="horz" lIns="91440" tIns="45720" rIns="91440" bIns="45720" rtlCol="0" anchor="t">
            <a:normAutofit/>
          </a:bodyPr>
          <a:lstStyle/>
          <a:p>
            <a:r>
              <a:rPr lang="en-US" sz="3200" b="1">
                <a:solidFill>
                  <a:schemeClr val="tx1"/>
                </a:solidFill>
              </a:rPr>
              <a:t>Basheer Becerra</a:t>
            </a:r>
          </a:p>
          <a:p>
            <a:endParaRPr lang="en-US" b="1">
              <a:solidFill>
                <a:schemeClr val="tx1"/>
              </a:solidFill>
            </a:endParaRPr>
          </a:p>
        </p:txBody>
      </p:sp>
      <p:sp>
        <p:nvSpPr>
          <p:cNvPr id="7" name="Subtitle 2">
            <a:extLst>
              <a:ext uri="{FF2B5EF4-FFF2-40B4-BE49-F238E27FC236}">
                <a16:creationId xmlns:a16="http://schemas.microsoft.com/office/drawing/2014/main" id="{8EC9D303-C1A9-42E0-9A7A-03803FAF21DC}"/>
              </a:ext>
            </a:extLst>
          </p:cNvPr>
          <p:cNvSpPr txBox="1">
            <a:spLocks/>
          </p:cNvSpPr>
          <p:nvPr/>
        </p:nvSpPr>
        <p:spPr>
          <a:xfrm>
            <a:off x="10363200" y="10162"/>
            <a:ext cx="1782372" cy="48570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b="1">
                <a:solidFill>
                  <a:schemeClr val="tx1"/>
                </a:solidFill>
              </a:rPr>
              <a:t>ISMB 2022</a:t>
            </a:r>
            <a:endParaRPr lang="en-US" sz="1800" b="1">
              <a:solidFill>
                <a:schemeClr val="tx1"/>
              </a:solidFill>
            </a:endParaRPr>
          </a:p>
        </p:txBody>
      </p:sp>
      <p:sp>
        <p:nvSpPr>
          <p:cNvPr id="5" name="Slide Number Placeholder 4">
            <a:extLst>
              <a:ext uri="{FF2B5EF4-FFF2-40B4-BE49-F238E27FC236}">
                <a16:creationId xmlns:a16="http://schemas.microsoft.com/office/drawing/2014/main" id="{0FA86798-B091-4FF0-AEF2-CB9F18420FF2}"/>
              </a:ext>
            </a:extLst>
          </p:cNvPr>
          <p:cNvSpPr>
            <a:spLocks noGrp="1"/>
          </p:cNvSpPr>
          <p:nvPr>
            <p:ph type="sldNum" sz="quarter" idx="12"/>
          </p:nvPr>
        </p:nvSpPr>
        <p:spPr/>
        <p:txBody>
          <a:bodyPr/>
          <a:lstStyle/>
          <a:p>
            <a:fld id="{371B65F6-4172-4674-96A7-FF623C1658F6}" type="slidenum">
              <a:rPr lang="en-US" smtClean="0"/>
              <a:t>68</a:t>
            </a:fld>
            <a:endParaRPr lang="en-US"/>
          </a:p>
        </p:txBody>
      </p:sp>
    </p:spTree>
    <p:extLst>
      <p:ext uri="{BB962C8B-B14F-4D97-AF65-F5344CB8AC3E}">
        <p14:creationId xmlns:p14="http://schemas.microsoft.com/office/powerpoint/2010/main" val="857848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D1E9C03-1ABB-AD6F-353F-1E05194957D7}"/>
              </a:ext>
            </a:extLst>
          </p:cNvPr>
          <p:cNvSpPr>
            <a:spLocks noGrp="1"/>
          </p:cNvSpPr>
          <p:nvPr>
            <p:ph type="title"/>
          </p:nvPr>
        </p:nvSpPr>
        <p:spPr>
          <a:xfrm>
            <a:off x="-1" y="0"/>
            <a:ext cx="12192001" cy="1325563"/>
          </a:xfrm>
        </p:spPr>
        <p:txBody>
          <a:bodyPr>
            <a:normAutofit/>
          </a:bodyPr>
          <a:lstStyle/>
          <a:p>
            <a:r>
              <a:rPr lang="en-US" sz="3800" b="1">
                <a:solidFill>
                  <a:srgbClr val="002060"/>
                </a:solidFill>
                <a:latin typeface="Bierstadt Regular"/>
              </a:rPr>
              <a:t>The big picture</a:t>
            </a:r>
            <a:r>
              <a:rPr lang="en-US" sz="3800">
                <a:solidFill>
                  <a:srgbClr val="002060"/>
                </a:solidFill>
                <a:latin typeface="Bierstadt Regular"/>
              </a:rPr>
              <a:t>: typical workflow prior to CRISPR screen</a:t>
            </a:r>
          </a:p>
        </p:txBody>
      </p:sp>
      <p:sp>
        <p:nvSpPr>
          <p:cNvPr id="18" name="Slide Number Placeholder 17">
            <a:extLst>
              <a:ext uri="{FF2B5EF4-FFF2-40B4-BE49-F238E27FC236}">
                <a16:creationId xmlns:a16="http://schemas.microsoft.com/office/drawing/2014/main" id="{B768ABCF-5B45-322D-32C6-F827A5F594A6}"/>
              </a:ext>
            </a:extLst>
          </p:cNvPr>
          <p:cNvSpPr>
            <a:spLocks noGrp="1"/>
          </p:cNvSpPr>
          <p:nvPr>
            <p:ph type="sldNum" sz="quarter" idx="12"/>
          </p:nvPr>
        </p:nvSpPr>
        <p:spPr/>
        <p:txBody>
          <a:bodyPr/>
          <a:lstStyle/>
          <a:p>
            <a:fld id="{24CD0A5F-FC8E-47DA-83F8-9BA700D18DA1}" type="slidenum">
              <a:rPr lang="en-US" smtClean="0"/>
              <a:t>69</a:t>
            </a:fld>
            <a:endParaRPr lang="en-US"/>
          </a:p>
        </p:txBody>
      </p:sp>
      <p:pic>
        <p:nvPicPr>
          <p:cNvPr id="17" name="Picture 16">
            <a:extLst>
              <a:ext uri="{FF2B5EF4-FFF2-40B4-BE49-F238E27FC236}">
                <a16:creationId xmlns:a16="http://schemas.microsoft.com/office/drawing/2014/main" id="{A592A669-75C3-8B8E-F30B-C306568A5B22}"/>
              </a:ext>
            </a:extLst>
          </p:cNvPr>
          <p:cNvPicPr>
            <a:picLocks noChangeAspect="1"/>
          </p:cNvPicPr>
          <p:nvPr/>
        </p:nvPicPr>
        <p:blipFill rotWithShape="1">
          <a:blip r:embed="rId3"/>
          <a:srcRect t="56269"/>
          <a:stretch/>
        </p:blipFill>
        <p:spPr>
          <a:xfrm>
            <a:off x="299909" y="3892797"/>
            <a:ext cx="11192179" cy="1916805"/>
          </a:xfrm>
          <a:prstGeom prst="rect">
            <a:avLst/>
          </a:prstGeom>
        </p:spPr>
      </p:pic>
      <p:pic>
        <p:nvPicPr>
          <p:cNvPr id="15" name="Picture 14">
            <a:extLst>
              <a:ext uri="{FF2B5EF4-FFF2-40B4-BE49-F238E27FC236}">
                <a16:creationId xmlns:a16="http://schemas.microsoft.com/office/drawing/2014/main" id="{CDEA9ADA-3422-DBD1-9088-C74998375454}"/>
              </a:ext>
            </a:extLst>
          </p:cNvPr>
          <p:cNvPicPr>
            <a:picLocks noChangeAspect="1"/>
          </p:cNvPicPr>
          <p:nvPr/>
        </p:nvPicPr>
        <p:blipFill rotWithShape="1">
          <a:blip r:embed="rId3"/>
          <a:srcRect b="43927"/>
          <a:stretch/>
        </p:blipFill>
        <p:spPr>
          <a:xfrm>
            <a:off x="299909" y="1325563"/>
            <a:ext cx="11192179" cy="2457765"/>
          </a:xfrm>
          <a:prstGeom prst="rect">
            <a:avLst/>
          </a:prstGeom>
        </p:spPr>
      </p:pic>
      <p:sp>
        <p:nvSpPr>
          <p:cNvPr id="16" name="Rectangle 15">
            <a:extLst>
              <a:ext uri="{FF2B5EF4-FFF2-40B4-BE49-F238E27FC236}">
                <a16:creationId xmlns:a16="http://schemas.microsoft.com/office/drawing/2014/main" id="{618A1482-CFBB-5DE1-644C-842DC37E7F4B}"/>
              </a:ext>
            </a:extLst>
          </p:cNvPr>
          <p:cNvSpPr/>
          <p:nvPr/>
        </p:nvSpPr>
        <p:spPr>
          <a:xfrm>
            <a:off x="3005668" y="1325563"/>
            <a:ext cx="2091266" cy="27218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DCE08C-1D19-4981-8510-93AAD72E3625}"/>
              </a:ext>
            </a:extLst>
          </p:cNvPr>
          <p:cNvSpPr>
            <a:spLocks noGrp="1"/>
          </p:cNvSpPr>
          <p:nvPr>
            <p:ph type="sldNum" sz="quarter" idx="12"/>
          </p:nvPr>
        </p:nvSpPr>
        <p:spPr/>
        <p:txBody>
          <a:bodyPr/>
          <a:lstStyle/>
          <a:p>
            <a:fld id="{371B65F6-4172-4674-96A7-FF623C1658F6}" type="slidenum">
              <a:rPr lang="en-US" smtClean="0"/>
              <a:t>7</a:t>
            </a:fld>
            <a:endParaRPr lang="en-US"/>
          </a:p>
        </p:txBody>
      </p:sp>
      <p:pic>
        <p:nvPicPr>
          <p:cNvPr id="7" name="Image" descr="Image">
            <a:extLst>
              <a:ext uri="{FF2B5EF4-FFF2-40B4-BE49-F238E27FC236}">
                <a16:creationId xmlns:a16="http://schemas.microsoft.com/office/drawing/2014/main" id="{4CDE09C6-860A-22FA-B1A8-350793B4A5BE}"/>
              </a:ext>
            </a:extLst>
          </p:cNvPr>
          <p:cNvPicPr>
            <a:picLocks noChangeAspect="1"/>
          </p:cNvPicPr>
          <p:nvPr/>
        </p:nvPicPr>
        <p:blipFill>
          <a:blip r:embed="rId3"/>
          <a:srcRect r="24908"/>
          <a:stretch>
            <a:fillRect/>
          </a:stretch>
        </p:blipFill>
        <p:spPr>
          <a:xfrm>
            <a:off x="367237" y="1417638"/>
            <a:ext cx="5728764" cy="3178763"/>
          </a:xfrm>
          <a:prstGeom prst="rect">
            <a:avLst/>
          </a:prstGeom>
          <a:ln w="12700">
            <a:miter lim="400000"/>
          </a:ln>
        </p:spPr>
      </p:pic>
      <p:pic>
        <p:nvPicPr>
          <p:cNvPr id="9" name="Image" descr="Image">
            <a:extLst>
              <a:ext uri="{FF2B5EF4-FFF2-40B4-BE49-F238E27FC236}">
                <a16:creationId xmlns:a16="http://schemas.microsoft.com/office/drawing/2014/main" id="{68C7375F-6928-8D56-91E3-8AD213D475CC}"/>
              </a:ext>
            </a:extLst>
          </p:cNvPr>
          <p:cNvPicPr>
            <a:picLocks noChangeAspect="1"/>
          </p:cNvPicPr>
          <p:nvPr/>
        </p:nvPicPr>
        <p:blipFill>
          <a:blip r:embed="rId4"/>
          <a:stretch>
            <a:fillRect/>
          </a:stretch>
        </p:blipFill>
        <p:spPr>
          <a:xfrm>
            <a:off x="1424379" y="3635548"/>
            <a:ext cx="4309864" cy="2874910"/>
          </a:xfrm>
          <a:prstGeom prst="rect">
            <a:avLst/>
          </a:prstGeom>
          <a:ln w="12700">
            <a:miter lim="400000"/>
          </a:ln>
        </p:spPr>
      </p:pic>
      <p:sp>
        <p:nvSpPr>
          <p:cNvPr id="11" name="Title 1">
            <a:extLst>
              <a:ext uri="{FF2B5EF4-FFF2-40B4-BE49-F238E27FC236}">
                <a16:creationId xmlns:a16="http://schemas.microsoft.com/office/drawing/2014/main" id="{FB102A69-E8D9-D36B-5457-9DD445A4AFCE}"/>
              </a:ext>
            </a:extLst>
          </p:cNvPr>
          <p:cNvSpPr>
            <a:spLocks noGrp="1"/>
          </p:cNvSpPr>
          <p:nvPr>
            <p:ph type="title"/>
          </p:nvPr>
        </p:nvSpPr>
        <p:spPr>
          <a:xfrm>
            <a:off x="0" y="0"/>
            <a:ext cx="10515600" cy="681037"/>
          </a:xfrm>
        </p:spPr>
        <p:txBody>
          <a:bodyPr>
            <a:normAutofit fontScale="90000"/>
          </a:bodyPr>
          <a:lstStyle/>
          <a:p>
            <a:r>
              <a:rPr lang="en-US"/>
              <a:t>A curious discovery in a Spanish salt marsh…</a:t>
            </a:r>
          </a:p>
        </p:txBody>
      </p:sp>
    </p:spTree>
    <p:extLst>
      <p:ext uri="{BB962C8B-B14F-4D97-AF65-F5344CB8AC3E}">
        <p14:creationId xmlns:p14="http://schemas.microsoft.com/office/powerpoint/2010/main" val="3902289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524C64-CA72-61AE-5AEC-ADC10C128AD5}"/>
              </a:ext>
            </a:extLst>
          </p:cNvPr>
          <p:cNvGrpSpPr/>
          <p:nvPr/>
        </p:nvGrpSpPr>
        <p:grpSpPr>
          <a:xfrm>
            <a:off x="299909" y="1325563"/>
            <a:ext cx="11192179" cy="2721861"/>
            <a:chOff x="299909" y="1895294"/>
            <a:chExt cx="11192179" cy="2721861"/>
          </a:xfrm>
        </p:grpSpPr>
        <p:pic>
          <p:nvPicPr>
            <p:cNvPr id="15" name="Picture 14">
              <a:extLst>
                <a:ext uri="{FF2B5EF4-FFF2-40B4-BE49-F238E27FC236}">
                  <a16:creationId xmlns:a16="http://schemas.microsoft.com/office/drawing/2014/main" id="{CDEA9ADA-3422-DBD1-9088-C74998375454}"/>
                </a:ext>
              </a:extLst>
            </p:cNvPr>
            <p:cNvPicPr>
              <a:picLocks noChangeAspect="1"/>
            </p:cNvPicPr>
            <p:nvPr/>
          </p:nvPicPr>
          <p:blipFill rotWithShape="1">
            <a:blip r:embed="rId3"/>
            <a:srcRect b="43927"/>
            <a:stretch/>
          </p:blipFill>
          <p:spPr>
            <a:xfrm>
              <a:off x="299909" y="1895294"/>
              <a:ext cx="11192179" cy="2457765"/>
            </a:xfrm>
            <a:prstGeom prst="rect">
              <a:avLst/>
            </a:prstGeom>
          </p:spPr>
        </p:pic>
        <p:sp>
          <p:nvSpPr>
            <p:cNvPr id="16" name="Rectangle 15">
              <a:extLst>
                <a:ext uri="{FF2B5EF4-FFF2-40B4-BE49-F238E27FC236}">
                  <a16:creationId xmlns:a16="http://schemas.microsoft.com/office/drawing/2014/main" id="{618A1482-CFBB-5DE1-644C-842DC37E7F4B}"/>
                </a:ext>
              </a:extLst>
            </p:cNvPr>
            <p:cNvSpPr/>
            <p:nvPr/>
          </p:nvSpPr>
          <p:spPr>
            <a:xfrm>
              <a:off x="3005668" y="1895294"/>
              <a:ext cx="2091266" cy="27218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17">
            <a:extLst>
              <a:ext uri="{FF2B5EF4-FFF2-40B4-BE49-F238E27FC236}">
                <a16:creationId xmlns:a16="http://schemas.microsoft.com/office/drawing/2014/main" id="{B768ABCF-5B45-322D-32C6-F827A5F594A6}"/>
              </a:ext>
            </a:extLst>
          </p:cNvPr>
          <p:cNvSpPr>
            <a:spLocks noGrp="1"/>
          </p:cNvSpPr>
          <p:nvPr>
            <p:ph type="sldNum" sz="quarter" idx="12"/>
          </p:nvPr>
        </p:nvSpPr>
        <p:spPr/>
        <p:txBody>
          <a:bodyPr/>
          <a:lstStyle/>
          <a:p>
            <a:fld id="{24CD0A5F-FC8E-47DA-83F8-9BA700D18DA1}" type="slidenum">
              <a:rPr lang="en-US" smtClean="0"/>
              <a:t>70</a:t>
            </a:fld>
            <a:endParaRPr lang="en-US"/>
          </a:p>
        </p:txBody>
      </p:sp>
      <p:pic>
        <p:nvPicPr>
          <p:cNvPr id="4" name="Picture 3">
            <a:extLst>
              <a:ext uri="{FF2B5EF4-FFF2-40B4-BE49-F238E27FC236}">
                <a16:creationId xmlns:a16="http://schemas.microsoft.com/office/drawing/2014/main" id="{DB88B7F0-B397-81C8-CD7B-3283589C4273}"/>
              </a:ext>
            </a:extLst>
          </p:cNvPr>
          <p:cNvPicPr>
            <a:picLocks noChangeAspect="1"/>
          </p:cNvPicPr>
          <p:nvPr/>
        </p:nvPicPr>
        <p:blipFill rotWithShape="1">
          <a:blip r:embed="rId4"/>
          <a:srcRect t="47197" r="72939"/>
          <a:stretch/>
        </p:blipFill>
        <p:spPr>
          <a:xfrm>
            <a:off x="112766" y="4065059"/>
            <a:ext cx="3129967" cy="2656416"/>
          </a:xfrm>
          <a:prstGeom prst="rect">
            <a:avLst/>
          </a:prstGeom>
        </p:spPr>
      </p:pic>
      <p:pic>
        <p:nvPicPr>
          <p:cNvPr id="9" name="Picture 8">
            <a:extLst>
              <a:ext uri="{FF2B5EF4-FFF2-40B4-BE49-F238E27FC236}">
                <a16:creationId xmlns:a16="http://schemas.microsoft.com/office/drawing/2014/main" id="{6696E3D3-2CD3-F804-33BA-6E9226C9FF7C}"/>
              </a:ext>
            </a:extLst>
          </p:cNvPr>
          <p:cNvPicPr>
            <a:picLocks noChangeAspect="1"/>
          </p:cNvPicPr>
          <p:nvPr/>
        </p:nvPicPr>
        <p:blipFill rotWithShape="1">
          <a:blip r:embed="rId4"/>
          <a:srcRect l="26036" t="47197" r="642"/>
          <a:stretch/>
        </p:blipFill>
        <p:spPr>
          <a:xfrm>
            <a:off x="3124200" y="4106693"/>
            <a:ext cx="8480654" cy="2656416"/>
          </a:xfrm>
          <a:prstGeom prst="rect">
            <a:avLst/>
          </a:prstGeom>
        </p:spPr>
      </p:pic>
      <p:sp>
        <p:nvSpPr>
          <p:cNvPr id="11" name="Title 4">
            <a:extLst>
              <a:ext uri="{FF2B5EF4-FFF2-40B4-BE49-F238E27FC236}">
                <a16:creationId xmlns:a16="http://schemas.microsoft.com/office/drawing/2014/main" id="{0A59987E-67D3-51DA-6773-A31DC0617F6E}"/>
              </a:ext>
            </a:extLst>
          </p:cNvPr>
          <p:cNvSpPr txBox="1">
            <a:spLocks/>
          </p:cNvSpPr>
          <p:nvPr/>
        </p:nvSpPr>
        <p:spPr>
          <a:xfrm>
            <a:off x="-1" y="0"/>
            <a:ext cx="12192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002060"/>
                </a:solidFill>
                <a:latin typeface="Bierstadt Regular"/>
              </a:rPr>
              <a:t>The big picture</a:t>
            </a:r>
            <a:r>
              <a:rPr lang="en-US" sz="3800">
                <a:solidFill>
                  <a:srgbClr val="002060"/>
                </a:solidFill>
                <a:latin typeface="Bierstadt Regular"/>
              </a:rPr>
              <a:t>: typical workflow prior to CRISPR screen</a:t>
            </a:r>
          </a:p>
        </p:txBody>
      </p:sp>
    </p:spTree>
    <p:extLst>
      <p:ext uri="{BB962C8B-B14F-4D97-AF65-F5344CB8AC3E}">
        <p14:creationId xmlns:p14="http://schemas.microsoft.com/office/powerpoint/2010/main" val="16291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4081C0-5B45-F5B5-6670-99F6BC386458}"/>
              </a:ext>
            </a:extLst>
          </p:cNvPr>
          <p:cNvSpPr txBox="1"/>
          <p:nvPr/>
        </p:nvSpPr>
        <p:spPr>
          <a:xfrm>
            <a:off x="6036235" y="1952262"/>
            <a:ext cx="6155765" cy="3970318"/>
          </a:xfrm>
          <a:prstGeom prst="rect">
            <a:avLst/>
          </a:prstGeom>
          <a:noFill/>
        </p:spPr>
        <p:txBody>
          <a:bodyPr wrap="square" lIns="91440" tIns="45720" rIns="91440" bIns="45720" rtlCol="0" anchor="t">
            <a:spAutoFit/>
          </a:bodyPr>
          <a:lstStyle/>
          <a:p>
            <a:r>
              <a:rPr lang="en-US" sz="2800" b="1" dirty="0">
                <a:solidFill>
                  <a:srgbClr val="D28B41"/>
                </a:solidFill>
                <a:latin typeface="Bierstadt Regular"/>
              </a:rPr>
              <a:t>Protospacer</a:t>
            </a:r>
          </a:p>
          <a:p>
            <a:pPr marL="342900" indent="-342900">
              <a:buFont typeface="Arial" panose="020B0604020202020204" pitchFamily="34" charset="0"/>
              <a:buChar char="•"/>
            </a:pPr>
            <a:r>
              <a:rPr lang="en-US" sz="2800" dirty="0">
                <a:latin typeface="Bierstadt Regular"/>
              </a:rPr>
              <a:t>The guide RNA sequence for Cas9 binding, typically 20nt</a:t>
            </a:r>
          </a:p>
          <a:p>
            <a:pPr marL="342900" indent="-342900">
              <a:buFont typeface="Arial" panose="020B0604020202020204" pitchFamily="34" charset="0"/>
              <a:buChar char="•"/>
            </a:pPr>
            <a:endParaRPr lang="en-US" sz="2800" dirty="0">
              <a:latin typeface="Bierstadt Regular"/>
            </a:endParaRPr>
          </a:p>
          <a:p>
            <a:endParaRPr lang="en-US" sz="2800" dirty="0">
              <a:latin typeface="Bierstadt Regular"/>
            </a:endParaRPr>
          </a:p>
          <a:p>
            <a:endParaRPr lang="en-US" sz="2800" dirty="0">
              <a:latin typeface="Bierstadt Regular"/>
            </a:endParaRPr>
          </a:p>
          <a:p>
            <a:r>
              <a:rPr lang="en-US" sz="2800" b="1" dirty="0">
                <a:solidFill>
                  <a:srgbClr val="DD3721"/>
                </a:solidFill>
                <a:latin typeface="Bierstadt Regular"/>
              </a:rPr>
              <a:t>PAM</a:t>
            </a:r>
            <a:r>
              <a:rPr lang="en-US" sz="2800" dirty="0">
                <a:latin typeface="Bierstadt Regular"/>
              </a:rPr>
              <a:t> </a:t>
            </a:r>
            <a:r>
              <a:rPr lang="en-US" sz="2400" dirty="0">
                <a:latin typeface="Bierstadt Regular"/>
              </a:rPr>
              <a:t>(“Protospacer Adjacent Motif”)</a:t>
            </a:r>
            <a:r>
              <a:rPr lang="en-US" sz="2800" dirty="0">
                <a:latin typeface="Bierstadt Regular"/>
              </a:rPr>
              <a:t>:</a:t>
            </a:r>
          </a:p>
          <a:p>
            <a:pPr marL="342900" indent="-342900">
              <a:buFont typeface="Arial" panose="020B0604020202020204" pitchFamily="34" charset="0"/>
              <a:buChar char="•"/>
            </a:pPr>
            <a:r>
              <a:rPr lang="en-US" sz="2800" u="sng" dirty="0">
                <a:latin typeface="Bierstadt Regular"/>
              </a:rPr>
              <a:t>3’-flanking</a:t>
            </a:r>
            <a:r>
              <a:rPr lang="en-US" sz="2800" dirty="0">
                <a:latin typeface="Bierstadt Regular"/>
              </a:rPr>
              <a:t> sequence fulfilling Cas9 PAM criteria (WT: -NGG)</a:t>
            </a:r>
          </a:p>
        </p:txBody>
      </p:sp>
      <p:sp>
        <p:nvSpPr>
          <p:cNvPr id="15" name="Title 4">
            <a:extLst>
              <a:ext uri="{FF2B5EF4-FFF2-40B4-BE49-F238E27FC236}">
                <a16:creationId xmlns:a16="http://schemas.microsoft.com/office/drawing/2014/main" id="{03AF3987-3DD0-DF0B-A1EF-3743C0EE7700}"/>
              </a:ext>
            </a:extLst>
          </p:cNvPr>
          <p:cNvSpPr>
            <a:spLocks noGrp="1"/>
          </p:cNvSpPr>
          <p:nvPr>
            <p:ph type="title"/>
          </p:nvPr>
        </p:nvSpPr>
        <p:spPr>
          <a:xfrm>
            <a:off x="0" y="0"/>
            <a:ext cx="12192000" cy="1325563"/>
          </a:xfrm>
        </p:spPr>
        <p:txBody>
          <a:bodyPr>
            <a:normAutofit/>
          </a:bodyPr>
          <a:lstStyle/>
          <a:p>
            <a:r>
              <a:rPr lang="en-US" sz="3600" b="1" dirty="0">
                <a:solidFill>
                  <a:srgbClr val="002060"/>
                </a:solidFill>
                <a:latin typeface="Bierstadt Regular"/>
              </a:rPr>
              <a:t>The critical guide design component</a:t>
            </a:r>
            <a:r>
              <a:rPr lang="en-US" sz="3600" dirty="0">
                <a:solidFill>
                  <a:srgbClr val="002060"/>
                </a:solidFill>
                <a:latin typeface="Bierstadt Regular"/>
              </a:rPr>
              <a:t>: </a:t>
            </a:r>
            <a:r>
              <a:rPr lang="en-US" sz="3600" b="0" dirty="0">
                <a:solidFill>
                  <a:srgbClr val="002060"/>
                </a:solidFill>
                <a:latin typeface="Bierstadt Regular"/>
              </a:rPr>
              <a:t>protospacer + PAM</a:t>
            </a:r>
          </a:p>
        </p:txBody>
      </p:sp>
      <p:sp>
        <p:nvSpPr>
          <p:cNvPr id="17" name="Slide Number Placeholder 16">
            <a:extLst>
              <a:ext uri="{FF2B5EF4-FFF2-40B4-BE49-F238E27FC236}">
                <a16:creationId xmlns:a16="http://schemas.microsoft.com/office/drawing/2014/main" id="{A18A4420-036E-A785-A2CE-5A7CFDF4968D}"/>
              </a:ext>
            </a:extLst>
          </p:cNvPr>
          <p:cNvSpPr>
            <a:spLocks noGrp="1"/>
          </p:cNvSpPr>
          <p:nvPr>
            <p:ph type="sldNum" sz="quarter" idx="12"/>
          </p:nvPr>
        </p:nvSpPr>
        <p:spPr/>
        <p:txBody>
          <a:bodyPr/>
          <a:lstStyle/>
          <a:p>
            <a:fld id="{24CD0A5F-FC8E-47DA-83F8-9BA700D18DA1}" type="slidenum">
              <a:rPr lang="en-US" smtClean="0"/>
              <a:t>71</a:t>
            </a:fld>
            <a:endParaRPr lang="en-US"/>
          </a:p>
        </p:txBody>
      </p:sp>
      <p:sp>
        <p:nvSpPr>
          <p:cNvPr id="2" name="TextBox 1">
            <a:extLst>
              <a:ext uri="{FF2B5EF4-FFF2-40B4-BE49-F238E27FC236}">
                <a16:creationId xmlns:a16="http://schemas.microsoft.com/office/drawing/2014/main" id="{495A47D4-1EBD-3A1F-E64C-1E942B3309CF}"/>
              </a:ext>
            </a:extLst>
          </p:cNvPr>
          <p:cNvSpPr txBox="1"/>
          <p:nvPr/>
        </p:nvSpPr>
        <p:spPr>
          <a:xfrm>
            <a:off x="1206980" y="6488668"/>
            <a:ext cx="3458383" cy="369332"/>
          </a:xfrm>
          <a:prstGeom prst="rect">
            <a:avLst/>
          </a:prstGeom>
          <a:noFill/>
        </p:spPr>
        <p:txBody>
          <a:bodyPr wrap="none" rtlCol="0">
            <a:spAutoFit/>
          </a:bodyPr>
          <a:lstStyle/>
          <a:p>
            <a:r>
              <a:rPr lang="en-US">
                <a:latin typeface="Bierstadt Regular"/>
              </a:rPr>
              <a:t>Objective: design this guide oligo</a:t>
            </a:r>
          </a:p>
        </p:txBody>
      </p:sp>
      <p:pic>
        <p:nvPicPr>
          <p:cNvPr id="10" name="Picture 10" descr="Diagram&#10;&#10;Description automatically generated">
            <a:extLst>
              <a:ext uri="{FF2B5EF4-FFF2-40B4-BE49-F238E27FC236}">
                <a16:creationId xmlns:a16="http://schemas.microsoft.com/office/drawing/2014/main" id="{75C5CA12-16EA-83EB-45A9-D26F96C6608F}"/>
              </a:ext>
            </a:extLst>
          </p:cNvPr>
          <p:cNvPicPr>
            <a:picLocks noChangeAspect="1"/>
          </p:cNvPicPr>
          <p:nvPr/>
        </p:nvPicPr>
        <p:blipFill>
          <a:blip r:embed="rId3"/>
          <a:stretch>
            <a:fillRect/>
          </a:stretch>
        </p:blipFill>
        <p:spPr>
          <a:xfrm>
            <a:off x="774262" y="4515232"/>
            <a:ext cx="4529958" cy="1987882"/>
          </a:xfrm>
          <a:prstGeom prst="rect">
            <a:avLst/>
          </a:prstGeom>
        </p:spPr>
      </p:pic>
      <p:pic>
        <p:nvPicPr>
          <p:cNvPr id="11" name="Picture 11" descr="Diagram&#10;&#10;Description automatically generated">
            <a:extLst>
              <a:ext uri="{FF2B5EF4-FFF2-40B4-BE49-F238E27FC236}">
                <a16:creationId xmlns:a16="http://schemas.microsoft.com/office/drawing/2014/main" id="{5D05D3AC-7F2B-58BD-E365-359EFB9CD952}"/>
              </a:ext>
            </a:extLst>
          </p:cNvPr>
          <p:cNvPicPr>
            <a:picLocks noChangeAspect="1"/>
          </p:cNvPicPr>
          <p:nvPr/>
        </p:nvPicPr>
        <p:blipFill>
          <a:blip r:embed="rId4"/>
          <a:stretch>
            <a:fillRect/>
          </a:stretch>
        </p:blipFill>
        <p:spPr>
          <a:xfrm>
            <a:off x="292537" y="1276452"/>
            <a:ext cx="5274441" cy="3324130"/>
          </a:xfrm>
          <a:prstGeom prst="rect">
            <a:avLst/>
          </a:prstGeom>
        </p:spPr>
      </p:pic>
    </p:spTree>
    <p:extLst>
      <p:ext uri="{BB962C8B-B14F-4D97-AF65-F5344CB8AC3E}">
        <p14:creationId xmlns:p14="http://schemas.microsoft.com/office/powerpoint/2010/main" val="3253320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4081C0-5B45-F5B5-6670-99F6BC386458}"/>
              </a:ext>
            </a:extLst>
          </p:cNvPr>
          <p:cNvSpPr txBox="1"/>
          <p:nvPr/>
        </p:nvSpPr>
        <p:spPr>
          <a:xfrm>
            <a:off x="5866899" y="2717572"/>
            <a:ext cx="6392832" cy="2246769"/>
          </a:xfrm>
          <a:prstGeom prst="rect">
            <a:avLst/>
          </a:prstGeom>
          <a:noFill/>
        </p:spPr>
        <p:txBody>
          <a:bodyPr wrap="square" rtlCol="0">
            <a:spAutoFit/>
          </a:bodyPr>
          <a:lstStyle/>
          <a:p>
            <a:r>
              <a:rPr lang="en-US" sz="2800" b="1">
                <a:latin typeface="Bierstadt Regular"/>
              </a:rPr>
              <a:t>Considerations affecting guide design</a:t>
            </a:r>
          </a:p>
          <a:p>
            <a:pPr marL="514350" indent="-514350">
              <a:buFont typeface="+mj-lt"/>
              <a:buAutoNum type="arabicPeriod"/>
            </a:pPr>
            <a:r>
              <a:rPr lang="en-US" sz="2800">
                <a:latin typeface="Bierstadt Regular"/>
              </a:rPr>
              <a:t>Editor </a:t>
            </a:r>
          </a:p>
          <a:p>
            <a:pPr marL="514350" indent="-514350">
              <a:buFont typeface="+mj-lt"/>
              <a:buAutoNum type="arabicPeriod"/>
            </a:pPr>
            <a:r>
              <a:rPr lang="en-US" sz="2800">
                <a:latin typeface="Bierstadt Regular"/>
              </a:rPr>
              <a:t>Target Type</a:t>
            </a:r>
          </a:p>
          <a:p>
            <a:pPr marL="514350" indent="-514350">
              <a:buFont typeface="+mj-lt"/>
              <a:buAutoNum type="arabicPeriod"/>
            </a:pPr>
            <a:r>
              <a:rPr lang="en-US" sz="2800">
                <a:latin typeface="Bierstadt Regular"/>
              </a:rPr>
              <a:t>Unintentional Targets</a:t>
            </a:r>
          </a:p>
          <a:p>
            <a:pPr marL="514350" indent="-514350">
              <a:buFont typeface="+mj-lt"/>
              <a:buAutoNum type="arabicPeriod"/>
            </a:pPr>
            <a:r>
              <a:rPr lang="en-US" sz="2800">
                <a:latin typeface="Bierstadt Regular"/>
              </a:rPr>
              <a:t>Experimental Design</a:t>
            </a:r>
          </a:p>
        </p:txBody>
      </p:sp>
      <p:sp>
        <p:nvSpPr>
          <p:cNvPr id="2" name="Slide Number Placeholder 1">
            <a:extLst>
              <a:ext uri="{FF2B5EF4-FFF2-40B4-BE49-F238E27FC236}">
                <a16:creationId xmlns:a16="http://schemas.microsoft.com/office/drawing/2014/main" id="{AF5ACCB4-3096-E6EC-95B1-83C10F577509}"/>
              </a:ext>
            </a:extLst>
          </p:cNvPr>
          <p:cNvSpPr>
            <a:spLocks noGrp="1"/>
          </p:cNvSpPr>
          <p:nvPr>
            <p:ph type="sldNum" sz="quarter" idx="12"/>
          </p:nvPr>
        </p:nvSpPr>
        <p:spPr/>
        <p:txBody>
          <a:bodyPr/>
          <a:lstStyle/>
          <a:p>
            <a:fld id="{24CD0A5F-FC8E-47DA-83F8-9BA700D18DA1}" type="slidenum">
              <a:rPr lang="en-US" smtClean="0"/>
              <a:t>72</a:t>
            </a:fld>
            <a:endParaRPr lang="en-US"/>
          </a:p>
        </p:txBody>
      </p:sp>
      <p:sp>
        <p:nvSpPr>
          <p:cNvPr id="11" name="TextBox 10">
            <a:extLst>
              <a:ext uri="{FF2B5EF4-FFF2-40B4-BE49-F238E27FC236}">
                <a16:creationId xmlns:a16="http://schemas.microsoft.com/office/drawing/2014/main" id="{376BB95B-14ED-90EA-198C-47E447344CE5}"/>
              </a:ext>
            </a:extLst>
          </p:cNvPr>
          <p:cNvSpPr txBox="1"/>
          <p:nvPr/>
        </p:nvSpPr>
        <p:spPr>
          <a:xfrm>
            <a:off x="1206980" y="6488668"/>
            <a:ext cx="3458383" cy="369332"/>
          </a:xfrm>
          <a:prstGeom prst="rect">
            <a:avLst/>
          </a:prstGeom>
          <a:noFill/>
        </p:spPr>
        <p:txBody>
          <a:bodyPr wrap="none" rtlCol="0">
            <a:spAutoFit/>
          </a:bodyPr>
          <a:lstStyle/>
          <a:p>
            <a:r>
              <a:rPr lang="en-US">
                <a:latin typeface="Bierstadt Regular"/>
              </a:rPr>
              <a:t>Objective: design this guide oligo</a:t>
            </a:r>
          </a:p>
        </p:txBody>
      </p:sp>
      <p:sp>
        <p:nvSpPr>
          <p:cNvPr id="12" name="Title 4">
            <a:extLst>
              <a:ext uri="{FF2B5EF4-FFF2-40B4-BE49-F238E27FC236}">
                <a16:creationId xmlns:a16="http://schemas.microsoft.com/office/drawing/2014/main" id="{91B50D0D-1AF4-E0C6-CC3F-4C630A83F459}"/>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Bierstadt Regular"/>
              </a:rPr>
              <a:t>The critical guide design component:</a:t>
            </a:r>
            <a:r>
              <a:rPr lang="en-US" sz="3600" dirty="0">
                <a:solidFill>
                  <a:srgbClr val="002060"/>
                </a:solidFill>
                <a:latin typeface="Bierstadt Regular"/>
              </a:rPr>
              <a:t> protospacer + PAM</a:t>
            </a:r>
          </a:p>
        </p:txBody>
      </p:sp>
      <p:pic>
        <p:nvPicPr>
          <p:cNvPr id="4" name="Picture 10" descr="Diagram&#10;&#10;Description automatically generated">
            <a:extLst>
              <a:ext uri="{FF2B5EF4-FFF2-40B4-BE49-F238E27FC236}">
                <a16:creationId xmlns:a16="http://schemas.microsoft.com/office/drawing/2014/main" id="{D125B3E8-074F-435B-6673-33D0E0DDCDB5}"/>
              </a:ext>
            </a:extLst>
          </p:cNvPr>
          <p:cNvPicPr>
            <a:picLocks noChangeAspect="1"/>
          </p:cNvPicPr>
          <p:nvPr/>
        </p:nvPicPr>
        <p:blipFill>
          <a:blip r:embed="rId3"/>
          <a:stretch>
            <a:fillRect/>
          </a:stretch>
        </p:blipFill>
        <p:spPr>
          <a:xfrm>
            <a:off x="774262" y="4515232"/>
            <a:ext cx="4529958" cy="1987882"/>
          </a:xfrm>
          <a:prstGeom prst="rect">
            <a:avLst/>
          </a:prstGeom>
        </p:spPr>
      </p:pic>
      <p:pic>
        <p:nvPicPr>
          <p:cNvPr id="6" name="Picture 11" descr="Diagram&#10;&#10;Description automatically generated">
            <a:extLst>
              <a:ext uri="{FF2B5EF4-FFF2-40B4-BE49-F238E27FC236}">
                <a16:creationId xmlns:a16="http://schemas.microsoft.com/office/drawing/2014/main" id="{E634627A-765C-2B8B-8AB7-548C8588AB71}"/>
              </a:ext>
            </a:extLst>
          </p:cNvPr>
          <p:cNvPicPr>
            <a:picLocks noChangeAspect="1"/>
          </p:cNvPicPr>
          <p:nvPr/>
        </p:nvPicPr>
        <p:blipFill>
          <a:blip r:embed="rId4"/>
          <a:stretch>
            <a:fillRect/>
          </a:stretch>
        </p:blipFill>
        <p:spPr>
          <a:xfrm>
            <a:off x="292537" y="1276452"/>
            <a:ext cx="5274441" cy="3324130"/>
          </a:xfrm>
          <a:prstGeom prst="rect">
            <a:avLst/>
          </a:prstGeom>
        </p:spPr>
      </p:pic>
    </p:spTree>
    <p:extLst>
      <p:ext uri="{BB962C8B-B14F-4D97-AF65-F5344CB8AC3E}">
        <p14:creationId xmlns:p14="http://schemas.microsoft.com/office/powerpoint/2010/main" val="1814316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0515600" cy="1325563"/>
          </a:xfrm>
        </p:spPr>
        <p:txBody>
          <a:bodyPr>
            <a:normAutofit/>
          </a:bodyPr>
          <a:lstStyle/>
          <a:p>
            <a:r>
              <a:rPr lang="en-US" sz="4000" b="1">
                <a:solidFill>
                  <a:srgbClr val="002060"/>
                </a:solidFill>
                <a:latin typeface="Bierstadt Regular"/>
              </a:rPr>
              <a:t>Considerations of guide design</a:t>
            </a:r>
            <a:r>
              <a:rPr lang="en-US" sz="4000">
                <a:solidFill>
                  <a:srgbClr val="002060"/>
                </a:solidFill>
                <a:latin typeface="Bierstadt Regular"/>
              </a:rPr>
              <a:t>: </a:t>
            </a:r>
            <a:r>
              <a:rPr lang="en-US" sz="4000" u="sng">
                <a:solidFill>
                  <a:srgbClr val="002060"/>
                </a:solidFill>
                <a:latin typeface="Bierstadt Regular"/>
              </a:rPr>
              <a:t>editor</a:t>
            </a:r>
          </a:p>
        </p:txBody>
      </p:sp>
      <p:sp>
        <p:nvSpPr>
          <p:cNvPr id="30" name="Slide Number Placeholder 29">
            <a:extLst>
              <a:ext uri="{FF2B5EF4-FFF2-40B4-BE49-F238E27FC236}">
                <a16:creationId xmlns:a16="http://schemas.microsoft.com/office/drawing/2014/main" id="{6D76C2BA-A66B-25B7-38A4-3361B6DFFC8D}"/>
              </a:ext>
            </a:extLst>
          </p:cNvPr>
          <p:cNvSpPr>
            <a:spLocks noGrp="1"/>
          </p:cNvSpPr>
          <p:nvPr>
            <p:ph type="sldNum" sz="quarter" idx="12"/>
          </p:nvPr>
        </p:nvSpPr>
        <p:spPr/>
        <p:txBody>
          <a:bodyPr/>
          <a:lstStyle/>
          <a:p>
            <a:fld id="{24CD0A5F-FC8E-47DA-83F8-9BA700D18DA1}" type="slidenum">
              <a:rPr lang="en-US" smtClean="0"/>
              <a:t>73</a:t>
            </a:fld>
            <a:endParaRPr lang="en-US"/>
          </a:p>
        </p:txBody>
      </p:sp>
      <p:pic>
        <p:nvPicPr>
          <p:cNvPr id="27" name="Picture 26">
            <a:extLst>
              <a:ext uri="{FF2B5EF4-FFF2-40B4-BE49-F238E27FC236}">
                <a16:creationId xmlns:a16="http://schemas.microsoft.com/office/drawing/2014/main" id="{33411067-19D1-6175-9B5B-E9EE4BEC2031}"/>
              </a:ext>
            </a:extLst>
          </p:cNvPr>
          <p:cNvPicPr>
            <a:picLocks noChangeAspect="1"/>
          </p:cNvPicPr>
          <p:nvPr/>
        </p:nvPicPr>
        <p:blipFill>
          <a:blip r:embed="rId3"/>
          <a:stretch>
            <a:fillRect/>
          </a:stretch>
        </p:blipFill>
        <p:spPr>
          <a:xfrm>
            <a:off x="679093" y="1998290"/>
            <a:ext cx="5679872" cy="3643828"/>
          </a:xfrm>
          <a:prstGeom prst="rect">
            <a:avLst/>
          </a:prstGeom>
        </p:spPr>
      </p:pic>
      <p:sp>
        <p:nvSpPr>
          <p:cNvPr id="28" name="Rectangle 27">
            <a:extLst>
              <a:ext uri="{FF2B5EF4-FFF2-40B4-BE49-F238E27FC236}">
                <a16:creationId xmlns:a16="http://schemas.microsoft.com/office/drawing/2014/main" id="{8E46703C-7B3A-E513-EB28-4D93CD6ACE95}"/>
              </a:ext>
            </a:extLst>
          </p:cNvPr>
          <p:cNvSpPr/>
          <p:nvPr/>
        </p:nvSpPr>
        <p:spPr>
          <a:xfrm>
            <a:off x="604123" y="1840753"/>
            <a:ext cx="5797177" cy="404009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EF31281-A65B-84C2-A4A4-62FD3AB5BE51}"/>
              </a:ext>
            </a:extLst>
          </p:cNvPr>
          <p:cNvSpPr txBox="1"/>
          <p:nvPr/>
        </p:nvSpPr>
        <p:spPr>
          <a:xfrm>
            <a:off x="6643610" y="2460211"/>
            <a:ext cx="4777425" cy="2677656"/>
          </a:xfrm>
          <a:prstGeom prst="rect">
            <a:avLst/>
          </a:prstGeom>
          <a:noFill/>
        </p:spPr>
        <p:txBody>
          <a:bodyPr wrap="square" rtlCol="0">
            <a:spAutoFit/>
          </a:bodyPr>
          <a:lstStyle/>
          <a:p>
            <a:r>
              <a:rPr lang="en-US" sz="2400" b="1">
                <a:latin typeface="Bierstadt Regular" panose="020B0004020202020204" pitchFamily="34" charset="0"/>
              </a:rPr>
              <a:t>Impact on design:</a:t>
            </a:r>
          </a:p>
          <a:p>
            <a:pPr marL="342900" indent="-342900">
              <a:buFont typeface="Arial" panose="020B0604020202020204" pitchFamily="34" charset="0"/>
              <a:buChar char="•"/>
            </a:pPr>
            <a:r>
              <a:rPr lang="en-US" sz="2400">
                <a:latin typeface="Bierstadt Regular" panose="020B0004020202020204" pitchFamily="34" charset="0"/>
              </a:rPr>
              <a:t>Editing Type</a:t>
            </a:r>
          </a:p>
          <a:p>
            <a:pPr marL="342900" indent="-342900">
              <a:buFont typeface="Arial" panose="020B0604020202020204" pitchFamily="34" charset="0"/>
              <a:buChar char="•"/>
            </a:pPr>
            <a:r>
              <a:rPr lang="en-US" sz="2400">
                <a:latin typeface="Bierstadt Regular" panose="020B0004020202020204" pitchFamily="34" charset="0"/>
              </a:rPr>
              <a:t>Editing Resolution</a:t>
            </a:r>
          </a:p>
          <a:p>
            <a:pPr marL="342900" indent="-342900">
              <a:buFont typeface="Arial" panose="020B0604020202020204" pitchFamily="34" charset="0"/>
              <a:buChar char="•"/>
            </a:pPr>
            <a:r>
              <a:rPr lang="en-US" sz="2400">
                <a:latin typeface="Bierstadt Regular" panose="020B0004020202020204" pitchFamily="34" charset="0"/>
              </a:rPr>
              <a:t>Editing Efficiency </a:t>
            </a:r>
          </a:p>
          <a:p>
            <a:pPr marL="342900" indent="-342900">
              <a:buFont typeface="Arial" panose="020B0604020202020204" pitchFamily="34" charset="0"/>
              <a:buChar char="•"/>
            </a:pPr>
            <a:r>
              <a:rPr lang="en-US" sz="2400">
                <a:latin typeface="Bierstadt Regular" panose="020B0004020202020204" pitchFamily="34" charset="0"/>
              </a:rPr>
              <a:t>Knockout Strategy/Strength</a:t>
            </a:r>
          </a:p>
          <a:p>
            <a:pPr marL="342900" indent="-342900">
              <a:buFont typeface="Arial" panose="020B0604020202020204" pitchFamily="34" charset="0"/>
              <a:buChar char="•"/>
            </a:pPr>
            <a:r>
              <a:rPr lang="en-US" sz="2400">
                <a:latin typeface="Bierstadt Regular" panose="020B0004020202020204" pitchFamily="34" charset="0"/>
              </a:rPr>
              <a:t>Targeted Position</a:t>
            </a:r>
          </a:p>
          <a:p>
            <a:pPr marL="342900" indent="-342900">
              <a:buFont typeface="Arial" panose="020B0604020202020204" pitchFamily="34" charset="0"/>
              <a:buChar char="•"/>
            </a:pPr>
            <a:r>
              <a:rPr lang="en-US" sz="2400">
                <a:latin typeface="Bierstadt Regular" panose="020B0004020202020204" pitchFamily="34" charset="0"/>
              </a:rPr>
              <a:t>Guide RNA Scaffold</a:t>
            </a:r>
          </a:p>
        </p:txBody>
      </p:sp>
    </p:spTree>
    <p:extLst>
      <p:ext uri="{BB962C8B-B14F-4D97-AF65-F5344CB8AC3E}">
        <p14:creationId xmlns:p14="http://schemas.microsoft.com/office/powerpoint/2010/main" val="2988826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2191999" cy="1325563"/>
          </a:xfrm>
        </p:spPr>
        <p:txBody>
          <a:bodyPr>
            <a:normAutofit/>
          </a:bodyPr>
          <a:lstStyle/>
          <a:p>
            <a:r>
              <a:rPr lang="en-US" sz="4000" b="1" dirty="0">
                <a:solidFill>
                  <a:srgbClr val="002060"/>
                </a:solidFill>
                <a:latin typeface="Bierstadt Regular" panose="020B0004020202020204" pitchFamily="34" charset="0"/>
              </a:rPr>
              <a:t>Considerations of guide design:</a:t>
            </a:r>
            <a:r>
              <a:rPr lang="en-US" sz="4000" dirty="0">
                <a:solidFill>
                  <a:srgbClr val="002060"/>
                </a:solidFill>
                <a:latin typeface="Bierstadt Regular" panose="020B0004020202020204" pitchFamily="34" charset="0"/>
              </a:rPr>
              <a:t> </a:t>
            </a:r>
            <a:r>
              <a:rPr lang="en-US" sz="4000" u="sng" dirty="0">
                <a:solidFill>
                  <a:srgbClr val="002060"/>
                </a:solidFill>
                <a:latin typeface="Bierstadt Regular" panose="020B0004020202020204" pitchFamily="34" charset="0"/>
              </a:rPr>
              <a:t>editor</a:t>
            </a:r>
            <a:r>
              <a:rPr lang="en-US" sz="4000" dirty="0">
                <a:solidFill>
                  <a:srgbClr val="002060"/>
                </a:solidFill>
                <a:latin typeface="Bierstadt Regular" panose="020B0004020202020204" pitchFamily="34" charset="0"/>
              </a:rPr>
              <a:t> – Cas9 </a:t>
            </a:r>
          </a:p>
        </p:txBody>
      </p:sp>
      <p:sp>
        <p:nvSpPr>
          <p:cNvPr id="30" name="Slide Number Placeholder 29">
            <a:extLst>
              <a:ext uri="{FF2B5EF4-FFF2-40B4-BE49-F238E27FC236}">
                <a16:creationId xmlns:a16="http://schemas.microsoft.com/office/drawing/2014/main" id="{6D76C2BA-A66B-25B7-38A4-3361B6DFFC8D}"/>
              </a:ext>
            </a:extLst>
          </p:cNvPr>
          <p:cNvSpPr>
            <a:spLocks noGrp="1"/>
          </p:cNvSpPr>
          <p:nvPr>
            <p:ph type="sldNum" sz="quarter" idx="12"/>
          </p:nvPr>
        </p:nvSpPr>
        <p:spPr/>
        <p:txBody>
          <a:bodyPr/>
          <a:lstStyle/>
          <a:p>
            <a:fld id="{24CD0A5F-FC8E-47DA-83F8-9BA700D18DA1}" type="slidenum">
              <a:rPr lang="en-US" smtClean="0"/>
              <a:t>74</a:t>
            </a:fld>
            <a:endParaRPr lang="en-US"/>
          </a:p>
        </p:txBody>
      </p:sp>
      <p:pic>
        <p:nvPicPr>
          <p:cNvPr id="5126" name="Picture 6">
            <a:extLst>
              <a:ext uri="{FF2B5EF4-FFF2-40B4-BE49-F238E27FC236}">
                <a16:creationId xmlns:a16="http://schemas.microsoft.com/office/drawing/2014/main" id="{3B57FE8D-FC44-4D31-0DDD-B62D316C7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28" y="1654935"/>
            <a:ext cx="4381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954A58-2BCE-B2C0-515B-924FD5D53216}"/>
              </a:ext>
            </a:extLst>
          </p:cNvPr>
          <p:cNvSpPr txBox="1"/>
          <p:nvPr/>
        </p:nvSpPr>
        <p:spPr>
          <a:xfrm>
            <a:off x="6096000" y="1654935"/>
            <a:ext cx="5370491" cy="3785652"/>
          </a:xfrm>
          <a:prstGeom prst="rect">
            <a:avLst/>
          </a:prstGeom>
          <a:noFill/>
        </p:spPr>
        <p:txBody>
          <a:bodyPr wrap="square" rtlCol="0">
            <a:spAutoFit/>
          </a:bodyPr>
          <a:lstStyle/>
          <a:p>
            <a:r>
              <a:rPr lang="en-US" sz="2400" b="1">
                <a:latin typeface="Bierstadt Regular" panose="020B0004020202020204" pitchFamily="34" charset="0"/>
              </a:rPr>
              <a:t>Edit</a:t>
            </a:r>
          </a:p>
          <a:p>
            <a:pPr marL="342900" indent="-342900">
              <a:buFont typeface="Arial" panose="020B0604020202020204" pitchFamily="34" charset="0"/>
              <a:buChar char="•"/>
            </a:pPr>
            <a:r>
              <a:rPr lang="en-US" sz="2400">
                <a:latin typeface="Bierstadt Regular" panose="020B0004020202020204" pitchFamily="34" charset="0"/>
              </a:rPr>
              <a:t>Performs insertions or deletions (ranging up to 10nt long)</a:t>
            </a:r>
          </a:p>
          <a:p>
            <a:r>
              <a:rPr lang="en-US" sz="2400" b="1">
                <a:latin typeface="Bierstadt Regular" panose="020B0004020202020204" pitchFamily="34" charset="0"/>
              </a:rPr>
              <a:t>Outcome</a:t>
            </a:r>
          </a:p>
          <a:p>
            <a:pPr marL="342900" indent="-342900">
              <a:buFont typeface="Arial" panose="020B0604020202020204" pitchFamily="34" charset="0"/>
              <a:buChar char="•"/>
            </a:pPr>
            <a:r>
              <a:rPr lang="en-US" sz="2400">
                <a:latin typeface="Bierstadt Regular" panose="020B0004020202020204" pitchFamily="34" charset="0"/>
              </a:rPr>
              <a:t>Frameshifts, binding site disruption</a:t>
            </a:r>
          </a:p>
          <a:p>
            <a:endParaRPr lang="en-US" sz="2400">
              <a:latin typeface="Bierstadt Regular" panose="020B0004020202020204" pitchFamily="34" charset="0"/>
            </a:endParaRPr>
          </a:p>
          <a:p>
            <a:r>
              <a:rPr lang="en-US" sz="2400" b="1">
                <a:latin typeface="Bierstadt Regular" panose="020B0004020202020204" pitchFamily="34" charset="0"/>
              </a:rPr>
              <a:t>Advantages</a:t>
            </a:r>
          </a:p>
          <a:p>
            <a:pPr marL="342900" indent="-342900">
              <a:buFont typeface="Arial" panose="020B0604020202020204" pitchFamily="34" charset="0"/>
              <a:buChar char="•"/>
            </a:pPr>
            <a:r>
              <a:rPr lang="en-US" sz="2400">
                <a:latin typeface="Bierstadt Regular" panose="020B0004020202020204" pitchFamily="34" charset="0"/>
              </a:rPr>
              <a:t>Effective for gene knockout screens</a:t>
            </a:r>
          </a:p>
          <a:p>
            <a:r>
              <a:rPr lang="en-US" sz="2400" b="1">
                <a:latin typeface="Bierstadt Regular" panose="020B0004020202020204" pitchFamily="34" charset="0"/>
              </a:rPr>
              <a:t>Disadvantages</a:t>
            </a:r>
          </a:p>
          <a:p>
            <a:pPr marL="342900" indent="-342900">
              <a:buFont typeface="Arial" panose="020B0604020202020204" pitchFamily="34" charset="0"/>
              <a:buChar char="•"/>
            </a:pPr>
            <a:r>
              <a:rPr lang="en-US" sz="2400">
                <a:latin typeface="Bierstadt Regular" panose="020B0004020202020204" pitchFamily="34" charset="0"/>
              </a:rPr>
              <a:t>Unable to test precise alleles</a:t>
            </a:r>
          </a:p>
        </p:txBody>
      </p:sp>
      <p:sp>
        <p:nvSpPr>
          <p:cNvPr id="9" name="Rectangle 8">
            <a:extLst>
              <a:ext uri="{FF2B5EF4-FFF2-40B4-BE49-F238E27FC236}">
                <a16:creationId xmlns:a16="http://schemas.microsoft.com/office/drawing/2014/main" id="{49C25F70-9D7D-BA1A-7858-24088AC7F6BF}"/>
              </a:ext>
            </a:extLst>
          </p:cNvPr>
          <p:cNvSpPr/>
          <p:nvPr/>
        </p:nvSpPr>
        <p:spPr>
          <a:xfrm>
            <a:off x="4456090" y="1539025"/>
            <a:ext cx="734096" cy="140379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412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3529733" cy="1325563"/>
          </a:xfrm>
        </p:spPr>
        <p:txBody>
          <a:bodyPr>
            <a:normAutofit/>
          </a:bodyPr>
          <a:lstStyle/>
          <a:p>
            <a:r>
              <a:rPr lang="en-US" sz="3600" b="1" dirty="0">
                <a:solidFill>
                  <a:srgbClr val="002060"/>
                </a:solidFill>
                <a:latin typeface="Bierstadt Regular" panose="020B0004020202020204" pitchFamily="34" charset="0"/>
              </a:rPr>
              <a:t>Considerations of guide design: </a:t>
            </a:r>
            <a:r>
              <a:rPr lang="en-US" sz="3200" u="sng" dirty="0">
                <a:solidFill>
                  <a:srgbClr val="002060"/>
                </a:solidFill>
                <a:latin typeface="Bierstadt Regular" panose="020B0004020202020204" pitchFamily="34" charset="0"/>
              </a:rPr>
              <a:t>editor</a:t>
            </a:r>
            <a:r>
              <a:rPr lang="en-US" sz="3200" dirty="0">
                <a:solidFill>
                  <a:srgbClr val="002060"/>
                </a:solidFill>
                <a:latin typeface="Bierstadt Regular" panose="020B0004020202020204" pitchFamily="34" charset="0"/>
              </a:rPr>
              <a:t> – </a:t>
            </a:r>
            <a:r>
              <a:rPr lang="en-US" sz="3200" dirty="0" err="1">
                <a:solidFill>
                  <a:srgbClr val="002060"/>
                </a:solidFill>
                <a:latin typeface="Bierstadt Regular" panose="020B0004020202020204" pitchFamily="34" charset="0"/>
              </a:rPr>
              <a:t>CRISPRi</a:t>
            </a:r>
            <a:r>
              <a:rPr lang="en-US" sz="3200" dirty="0">
                <a:solidFill>
                  <a:srgbClr val="002060"/>
                </a:solidFill>
                <a:latin typeface="Bierstadt Regular" panose="020B0004020202020204" pitchFamily="34" charset="0"/>
              </a:rPr>
              <a:t>/</a:t>
            </a:r>
            <a:r>
              <a:rPr lang="en-US" sz="3200" dirty="0" err="1">
                <a:solidFill>
                  <a:srgbClr val="002060"/>
                </a:solidFill>
                <a:latin typeface="Bierstadt Regular" panose="020B0004020202020204" pitchFamily="34" charset="0"/>
              </a:rPr>
              <a:t>CRISPRa</a:t>
            </a:r>
            <a:r>
              <a:rPr lang="en-US" sz="3200" dirty="0">
                <a:solidFill>
                  <a:srgbClr val="002060"/>
                </a:solidFill>
                <a:latin typeface="Bierstadt Regular" panose="020B0004020202020204" pitchFamily="34" charset="0"/>
              </a:rPr>
              <a:t> </a:t>
            </a:r>
          </a:p>
        </p:txBody>
      </p:sp>
      <p:sp>
        <p:nvSpPr>
          <p:cNvPr id="30" name="Slide Number Placeholder 29">
            <a:extLst>
              <a:ext uri="{FF2B5EF4-FFF2-40B4-BE49-F238E27FC236}">
                <a16:creationId xmlns:a16="http://schemas.microsoft.com/office/drawing/2014/main" id="{6D76C2BA-A66B-25B7-38A4-3361B6DFFC8D}"/>
              </a:ext>
            </a:extLst>
          </p:cNvPr>
          <p:cNvSpPr>
            <a:spLocks noGrp="1"/>
          </p:cNvSpPr>
          <p:nvPr>
            <p:ph type="sldNum" sz="quarter" idx="12"/>
          </p:nvPr>
        </p:nvSpPr>
        <p:spPr/>
        <p:txBody>
          <a:bodyPr/>
          <a:lstStyle/>
          <a:p>
            <a:fld id="{24CD0A5F-FC8E-47DA-83F8-9BA700D18DA1}" type="slidenum">
              <a:rPr lang="en-US" smtClean="0"/>
              <a:t>75</a:t>
            </a:fld>
            <a:endParaRPr lang="en-US"/>
          </a:p>
        </p:txBody>
      </p:sp>
      <p:pic>
        <p:nvPicPr>
          <p:cNvPr id="6146" name="Picture 2">
            <a:extLst>
              <a:ext uri="{FF2B5EF4-FFF2-40B4-BE49-F238E27FC236}">
                <a16:creationId xmlns:a16="http://schemas.microsoft.com/office/drawing/2014/main" id="{4113FA1C-F580-C174-5B88-77DFD754D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286" y="1014565"/>
            <a:ext cx="3049925" cy="310303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97F7FAFE-EDCE-AE0E-D8A3-90AD96D0B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18958"/>
            <a:ext cx="3623733" cy="3046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7CF378-7C1E-ADB8-AA83-413667BA3B7A}"/>
              </a:ext>
            </a:extLst>
          </p:cNvPr>
          <p:cNvSpPr txBox="1"/>
          <p:nvPr/>
        </p:nvSpPr>
        <p:spPr>
          <a:xfrm>
            <a:off x="6096000" y="1654935"/>
            <a:ext cx="5935133" cy="4524315"/>
          </a:xfrm>
          <a:prstGeom prst="rect">
            <a:avLst/>
          </a:prstGeom>
          <a:noFill/>
        </p:spPr>
        <p:txBody>
          <a:bodyPr wrap="square" rtlCol="0">
            <a:spAutoFit/>
          </a:bodyPr>
          <a:lstStyle/>
          <a:p>
            <a:r>
              <a:rPr lang="en-US" sz="2400" b="1">
                <a:latin typeface="Bierstadt Regular" panose="020B0004020202020204" pitchFamily="34" charset="0"/>
              </a:rPr>
              <a:t>Edit</a:t>
            </a:r>
          </a:p>
          <a:p>
            <a:pPr marL="342900" indent="-342900">
              <a:buFont typeface="Arial" panose="020B0604020202020204" pitchFamily="34" charset="0"/>
              <a:buChar char="•"/>
            </a:pPr>
            <a:r>
              <a:rPr lang="en-US" sz="2400">
                <a:latin typeface="Bierstadt Regular" panose="020B0004020202020204" pitchFamily="34" charset="0"/>
              </a:rPr>
              <a:t>“Epigenetic” edit for silencing or activation</a:t>
            </a:r>
          </a:p>
          <a:p>
            <a:r>
              <a:rPr lang="en-US" sz="2400" b="1">
                <a:latin typeface="Bierstadt Regular" panose="020B0004020202020204" pitchFamily="34" charset="0"/>
              </a:rPr>
              <a:t>Outcome</a:t>
            </a:r>
          </a:p>
          <a:p>
            <a:pPr marL="342900" indent="-342900">
              <a:buFont typeface="Arial" panose="020B0604020202020204" pitchFamily="34" charset="0"/>
              <a:buChar char="•"/>
            </a:pPr>
            <a:r>
              <a:rPr lang="en-US" sz="2400">
                <a:latin typeface="Bierstadt Regular" panose="020B0004020202020204" pitchFamily="34" charset="0"/>
              </a:rPr>
              <a:t>Decreased/increased DNA accessibility</a:t>
            </a:r>
          </a:p>
          <a:p>
            <a:endParaRPr lang="en-US" sz="2400">
              <a:latin typeface="Bierstadt Regular" panose="020B0004020202020204" pitchFamily="34" charset="0"/>
            </a:endParaRPr>
          </a:p>
          <a:p>
            <a:r>
              <a:rPr lang="en-US" sz="2400" b="1">
                <a:latin typeface="Bierstadt Regular" panose="020B0004020202020204" pitchFamily="34" charset="0"/>
              </a:rPr>
              <a:t>Advantages</a:t>
            </a:r>
          </a:p>
          <a:p>
            <a:pPr marL="342900" indent="-342900">
              <a:buFont typeface="Arial" panose="020B0604020202020204" pitchFamily="34" charset="0"/>
              <a:buChar char="•"/>
            </a:pPr>
            <a:r>
              <a:rPr lang="en-US" sz="2400">
                <a:latin typeface="Bierstadt Regular" panose="020B0004020202020204" pitchFamily="34" charset="0"/>
              </a:rPr>
              <a:t>No DNA damage</a:t>
            </a:r>
          </a:p>
          <a:p>
            <a:r>
              <a:rPr lang="en-US" sz="2400" b="1">
                <a:latin typeface="Bierstadt Regular" panose="020B0004020202020204" pitchFamily="34" charset="0"/>
              </a:rPr>
              <a:t>Disadvantages</a:t>
            </a:r>
          </a:p>
          <a:p>
            <a:pPr marL="342900" indent="-342900">
              <a:buFont typeface="Arial" panose="020B0604020202020204" pitchFamily="34" charset="0"/>
              <a:buChar char="•"/>
            </a:pPr>
            <a:r>
              <a:rPr lang="en-US" sz="2400">
                <a:latin typeface="Bierstadt Regular" panose="020B0004020202020204" pitchFamily="34" charset="0"/>
              </a:rPr>
              <a:t>Requires maintained expression</a:t>
            </a:r>
          </a:p>
          <a:p>
            <a:pPr marL="342900" indent="-342900">
              <a:buFont typeface="Arial" panose="020B0604020202020204" pitchFamily="34" charset="0"/>
              <a:buChar char="•"/>
            </a:pPr>
            <a:r>
              <a:rPr lang="en-US" sz="2400">
                <a:latin typeface="Bierstadt Regular" panose="020B0004020202020204" pitchFamily="34" charset="0"/>
              </a:rPr>
              <a:t>May not be precise (1-2kb resolution)</a:t>
            </a:r>
          </a:p>
          <a:p>
            <a:pPr marL="342900" indent="-342900">
              <a:buFont typeface="Arial" panose="020B0604020202020204" pitchFamily="34" charset="0"/>
              <a:buChar char="•"/>
            </a:pPr>
            <a:r>
              <a:rPr lang="en-US" sz="2400">
                <a:latin typeface="Bierstadt Regular" panose="020B0004020202020204" pitchFamily="34" charset="0"/>
              </a:rPr>
              <a:t>Unable to test precise alleles</a:t>
            </a:r>
          </a:p>
        </p:txBody>
      </p:sp>
    </p:spTree>
    <p:extLst>
      <p:ext uri="{BB962C8B-B14F-4D97-AF65-F5344CB8AC3E}">
        <p14:creationId xmlns:p14="http://schemas.microsoft.com/office/powerpoint/2010/main" val="4007385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3529733" cy="1325563"/>
          </a:xfrm>
        </p:spPr>
        <p:txBody>
          <a:bodyPr>
            <a:normAutofit/>
          </a:bodyPr>
          <a:lstStyle/>
          <a:p>
            <a:r>
              <a:rPr lang="en-US" sz="4000" b="1" dirty="0">
                <a:solidFill>
                  <a:srgbClr val="002060"/>
                </a:solidFill>
                <a:latin typeface="Bierstadt Regular" panose="020B0004020202020204" pitchFamily="34" charset="0"/>
              </a:rPr>
              <a:t>Considerations of guide design: </a:t>
            </a:r>
            <a:r>
              <a:rPr lang="en-US" sz="3600" u="sng" dirty="0">
                <a:solidFill>
                  <a:srgbClr val="002060"/>
                </a:solidFill>
                <a:latin typeface="Bierstadt Regular" panose="020B0004020202020204" pitchFamily="34" charset="0"/>
              </a:rPr>
              <a:t>editor</a:t>
            </a:r>
            <a:r>
              <a:rPr lang="en-US" sz="3600" dirty="0">
                <a:solidFill>
                  <a:srgbClr val="002060"/>
                </a:solidFill>
                <a:latin typeface="Bierstadt Regular" panose="020B0004020202020204" pitchFamily="34" charset="0"/>
              </a:rPr>
              <a:t> – prime editing</a:t>
            </a:r>
          </a:p>
        </p:txBody>
      </p:sp>
      <p:sp>
        <p:nvSpPr>
          <p:cNvPr id="30" name="Slide Number Placeholder 29">
            <a:extLst>
              <a:ext uri="{FF2B5EF4-FFF2-40B4-BE49-F238E27FC236}">
                <a16:creationId xmlns:a16="http://schemas.microsoft.com/office/drawing/2014/main" id="{6D76C2BA-A66B-25B7-38A4-3361B6DFFC8D}"/>
              </a:ext>
            </a:extLst>
          </p:cNvPr>
          <p:cNvSpPr>
            <a:spLocks noGrp="1"/>
          </p:cNvSpPr>
          <p:nvPr>
            <p:ph type="sldNum" sz="quarter" idx="12"/>
          </p:nvPr>
        </p:nvSpPr>
        <p:spPr/>
        <p:txBody>
          <a:bodyPr/>
          <a:lstStyle/>
          <a:p>
            <a:fld id="{24CD0A5F-FC8E-47DA-83F8-9BA700D18DA1}" type="slidenum">
              <a:rPr lang="en-US" smtClean="0"/>
              <a:t>76</a:t>
            </a:fld>
            <a:endParaRPr lang="en-US"/>
          </a:p>
        </p:txBody>
      </p:sp>
      <p:pic>
        <p:nvPicPr>
          <p:cNvPr id="7170" name="Picture 2" descr="Fig. 3">
            <a:extLst>
              <a:ext uri="{FF2B5EF4-FFF2-40B4-BE49-F238E27FC236}">
                <a16:creationId xmlns:a16="http://schemas.microsoft.com/office/drawing/2014/main" id="{189D491F-6045-4256-99F6-049BAD68A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9" b="57531"/>
          <a:stretch/>
        </p:blipFill>
        <p:spPr bwMode="auto">
          <a:xfrm>
            <a:off x="320911" y="1422400"/>
            <a:ext cx="5673489" cy="4309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D94473-7C5B-5971-8753-F68704DAF358}"/>
              </a:ext>
            </a:extLst>
          </p:cNvPr>
          <p:cNvSpPr txBox="1"/>
          <p:nvPr/>
        </p:nvSpPr>
        <p:spPr>
          <a:xfrm>
            <a:off x="6096000" y="1654935"/>
            <a:ext cx="6096000" cy="3416320"/>
          </a:xfrm>
          <a:prstGeom prst="rect">
            <a:avLst/>
          </a:prstGeom>
          <a:noFill/>
        </p:spPr>
        <p:txBody>
          <a:bodyPr wrap="square" rtlCol="0">
            <a:spAutoFit/>
          </a:bodyPr>
          <a:lstStyle/>
          <a:p>
            <a:r>
              <a:rPr lang="en-US" sz="2400" b="1">
                <a:latin typeface="Bierstadt Regular" panose="020B0004020202020204" pitchFamily="34" charset="0"/>
              </a:rPr>
              <a:t>Edit</a:t>
            </a:r>
          </a:p>
          <a:p>
            <a:pPr marL="342900" indent="-342900">
              <a:buFont typeface="Arial" panose="020B0604020202020204" pitchFamily="34" charset="0"/>
              <a:buChar char="•"/>
            </a:pPr>
            <a:r>
              <a:rPr lang="en-US" sz="2400">
                <a:latin typeface="Bierstadt Regular" panose="020B0004020202020204" pitchFamily="34" charset="0"/>
              </a:rPr>
              <a:t>“Search-and-replace” genomic editing</a:t>
            </a:r>
          </a:p>
          <a:p>
            <a:r>
              <a:rPr lang="en-US" sz="2400" b="1">
                <a:latin typeface="Bierstadt Regular" panose="020B0004020202020204" pitchFamily="34" charset="0"/>
              </a:rPr>
              <a:t>Outcome</a:t>
            </a:r>
          </a:p>
          <a:p>
            <a:pPr marL="342900" indent="-342900">
              <a:buFont typeface="Arial" panose="020B0604020202020204" pitchFamily="34" charset="0"/>
              <a:buChar char="•"/>
            </a:pPr>
            <a:r>
              <a:rPr lang="en-US" sz="2400">
                <a:latin typeface="Bierstadt Regular" panose="020B0004020202020204" pitchFamily="34" charset="0"/>
              </a:rPr>
              <a:t>Precise insertion of given sequence</a:t>
            </a:r>
          </a:p>
          <a:p>
            <a:endParaRPr lang="en-US" sz="2400">
              <a:latin typeface="Bierstadt Regular" panose="020B0004020202020204" pitchFamily="34" charset="0"/>
            </a:endParaRPr>
          </a:p>
          <a:p>
            <a:r>
              <a:rPr lang="en-US" sz="2400" b="1">
                <a:latin typeface="Bierstadt Regular" panose="020B0004020202020204" pitchFamily="34" charset="0"/>
              </a:rPr>
              <a:t>Advantages</a:t>
            </a:r>
          </a:p>
          <a:p>
            <a:pPr marL="342900" indent="-342900">
              <a:buFont typeface="Arial" panose="020B0604020202020204" pitchFamily="34" charset="0"/>
              <a:buChar char="•"/>
            </a:pPr>
            <a:r>
              <a:rPr lang="en-US" sz="2400">
                <a:latin typeface="Bierstadt Regular" panose="020B0004020202020204" pitchFamily="34" charset="0"/>
              </a:rPr>
              <a:t>Able to test precise alleles and sequences</a:t>
            </a:r>
          </a:p>
          <a:p>
            <a:r>
              <a:rPr lang="en-US" sz="2400" b="1">
                <a:latin typeface="Bierstadt Regular" panose="020B0004020202020204" pitchFamily="34" charset="0"/>
              </a:rPr>
              <a:t>Disadvantages</a:t>
            </a:r>
          </a:p>
          <a:p>
            <a:pPr marL="342900" indent="-342900">
              <a:buFont typeface="Arial" panose="020B0604020202020204" pitchFamily="34" charset="0"/>
              <a:buChar char="•"/>
            </a:pPr>
            <a:r>
              <a:rPr lang="en-US" sz="2400">
                <a:latin typeface="Bierstadt Regular" panose="020B0004020202020204" pitchFamily="34" charset="0"/>
              </a:rPr>
              <a:t>Relatively low editing efficiency (~20-30%)</a:t>
            </a:r>
          </a:p>
        </p:txBody>
      </p:sp>
    </p:spTree>
    <p:extLst>
      <p:ext uri="{BB962C8B-B14F-4D97-AF65-F5344CB8AC3E}">
        <p14:creationId xmlns:p14="http://schemas.microsoft.com/office/powerpoint/2010/main" val="3388273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3529733" cy="1325563"/>
          </a:xfrm>
        </p:spPr>
        <p:txBody>
          <a:bodyPr>
            <a:noAutofit/>
          </a:bodyPr>
          <a:lstStyle/>
          <a:p>
            <a:r>
              <a:rPr lang="en-US" sz="4000" b="1" dirty="0">
                <a:solidFill>
                  <a:srgbClr val="002060"/>
                </a:solidFill>
                <a:latin typeface="Bierstadt Regular" panose="020B0004020202020204" pitchFamily="34" charset="0"/>
              </a:rPr>
              <a:t>Considerations of guide design: </a:t>
            </a:r>
            <a:r>
              <a:rPr lang="en-US" sz="3600" u="sng" dirty="0">
                <a:solidFill>
                  <a:srgbClr val="002060"/>
                </a:solidFill>
                <a:latin typeface="Bierstadt Regular" panose="020B0004020202020204" pitchFamily="34" charset="0"/>
              </a:rPr>
              <a:t>editor</a:t>
            </a:r>
            <a:r>
              <a:rPr lang="en-US" sz="3600" dirty="0">
                <a:solidFill>
                  <a:srgbClr val="002060"/>
                </a:solidFill>
                <a:latin typeface="Bierstadt Regular" panose="020B0004020202020204" pitchFamily="34" charset="0"/>
              </a:rPr>
              <a:t> – base editing</a:t>
            </a:r>
          </a:p>
        </p:txBody>
      </p:sp>
      <p:sp>
        <p:nvSpPr>
          <p:cNvPr id="30" name="Slide Number Placeholder 29">
            <a:extLst>
              <a:ext uri="{FF2B5EF4-FFF2-40B4-BE49-F238E27FC236}">
                <a16:creationId xmlns:a16="http://schemas.microsoft.com/office/drawing/2014/main" id="{6D76C2BA-A66B-25B7-38A4-3361B6DFFC8D}"/>
              </a:ext>
            </a:extLst>
          </p:cNvPr>
          <p:cNvSpPr>
            <a:spLocks noGrp="1"/>
          </p:cNvSpPr>
          <p:nvPr>
            <p:ph type="sldNum" sz="quarter" idx="12"/>
          </p:nvPr>
        </p:nvSpPr>
        <p:spPr/>
        <p:txBody>
          <a:bodyPr/>
          <a:lstStyle/>
          <a:p>
            <a:fld id="{24CD0A5F-FC8E-47DA-83F8-9BA700D18DA1}" type="slidenum">
              <a:rPr lang="en-US" smtClean="0"/>
              <a:t>77</a:t>
            </a:fld>
            <a:endParaRPr lang="en-US"/>
          </a:p>
        </p:txBody>
      </p:sp>
      <p:pic>
        <p:nvPicPr>
          <p:cNvPr id="4" name="Picture 2" descr="Fig. 3">
            <a:extLst>
              <a:ext uri="{FF2B5EF4-FFF2-40B4-BE49-F238E27FC236}">
                <a16:creationId xmlns:a16="http://schemas.microsoft.com/office/drawing/2014/main" id="{834D3C8A-5C91-D8EB-6B70-A463B31FBB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58" t="751" r="45632" b="60284"/>
          <a:stretch/>
        </p:blipFill>
        <p:spPr bwMode="auto">
          <a:xfrm>
            <a:off x="998244" y="1176866"/>
            <a:ext cx="4242621" cy="4660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B51B5-4402-7806-7A00-6EB9811EBB7A}"/>
              </a:ext>
            </a:extLst>
          </p:cNvPr>
          <p:cNvSpPr/>
          <p:nvPr/>
        </p:nvSpPr>
        <p:spPr>
          <a:xfrm>
            <a:off x="448733" y="3539067"/>
            <a:ext cx="1439334" cy="25061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FD0533B-0D98-7017-EDEE-59FE238738EC}"/>
              </a:ext>
            </a:extLst>
          </p:cNvPr>
          <p:cNvSpPr txBox="1"/>
          <p:nvPr/>
        </p:nvSpPr>
        <p:spPr>
          <a:xfrm>
            <a:off x="6096000" y="1654935"/>
            <a:ext cx="6096000" cy="4524315"/>
          </a:xfrm>
          <a:prstGeom prst="rect">
            <a:avLst/>
          </a:prstGeom>
          <a:noFill/>
        </p:spPr>
        <p:txBody>
          <a:bodyPr wrap="square" rtlCol="0">
            <a:spAutoFit/>
          </a:bodyPr>
          <a:lstStyle/>
          <a:p>
            <a:r>
              <a:rPr lang="en-US" sz="2400" b="1">
                <a:latin typeface="Bierstadt Regular" panose="020B0004020202020204" pitchFamily="34" charset="0"/>
              </a:rPr>
              <a:t>Edit</a:t>
            </a:r>
          </a:p>
          <a:p>
            <a:pPr marL="342900" indent="-342900">
              <a:buFont typeface="Arial" panose="020B0604020202020204" pitchFamily="34" charset="0"/>
              <a:buChar char="•"/>
            </a:pPr>
            <a:r>
              <a:rPr lang="en-US" sz="2400">
                <a:latin typeface="Bierstadt Regular" panose="020B0004020202020204" pitchFamily="34" charset="0"/>
              </a:rPr>
              <a:t>Deamination of cytosine or adenine</a:t>
            </a:r>
          </a:p>
          <a:p>
            <a:r>
              <a:rPr lang="en-US" sz="2400" b="1">
                <a:latin typeface="Bierstadt Regular" panose="020B0004020202020204" pitchFamily="34" charset="0"/>
              </a:rPr>
              <a:t>Outcome</a:t>
            </a:r>
          </a:p>
          <a:p>
            <a:pPr marL="342900" indent="-342900">
              <a:buFont typeface="Arial" panose="020B0604020202020204" pitchFamily="34" charset="0"/>
              <a:buChar char="•"/>
            </a:pPr>
            <a:r>
              <a:rPr lang="en-US" sz="2400">
                <a:latin typeface="Bierstadt Regular" panose="020B0004020202020204" pitchFamily="34" charset="0"/>
              </a:rPr>
              <a:t>C-&gt;T or A-&gt;G transition mutation</a:t>
            </a:r>
          </a:p>
          <a:p>
            <a:endParaRPr lang="en-US" sz="2400">
              <a:latin typeface="Bierstadt Regular" panose="020B0004020202020204" pitchFamily="34" charset="0"/>
            </a:endParaRPr>
          </a:p>
          <a:p>
            <a:r>
              <a:rPr lang="en-US" sz="2400" b="1">
                <a:latin typeface="Bierstadt Regular" panose="020B0004020202020204" pitchFamily="34" charset="0"/>
              </a:rPr>
              <a:t>Advantages</a:t>
            </a:r>
          </a:p>
          <a:p>
            <a:pPr marL="342900" indent="-342900">
              <a:buFont typeface="Arial" panose="020B0604020202020204" pitchFamily="34" charset="0"/>
              <a:buChar char="•"/>
            </a:pPr>
            <a:r>
              <a:rPr lang="en-US" sz="2400">
                <a:latin typeface="Bierstadt Regular" panose="020B0004020202020204" pitchFamily="34" charset="0"/>
              </a:rPr>
              <a:t>Installation of transition mutation at relatively high efficiency</a:t>
            </a:r>
          </a:p>
          <a:p>
            <a:r>
              <a:rPr lang="en-US" sz="2400" b="1">
                <a:latin typeface="Bierstadt Regular" panose="020B0004020202020204" pitchFamily="34" charset="0"/>
              </a:rPr>
              <a:t>Disadvantages</a:t>
            </a:r>
          </a:p>
          <a:p>
            <a:pPr marL="342900" indent="-342900">
              <a:buFont typeface="Arial" panose="020B0604020202020204" pitchFamily="34" charset="0"/>
              <a:buChar char="•"/>
            </a:pPr>
            <a:r>
              <a:rPr lang="en-US" sz="2400">
                <a:latin typeface="Bierstadt Regular" panose="020B0004020202020204" pitchFamily="34" charset="0"/>
              </a:rPr>
              <a:t>Bystander affects of neighboring C/As</a:t>
            </a:r>
          </a:p>
          <a:p>
            <a:pPr marL="342900" indent="-342900">
              <a:buFont typeface="Arial" panose="020B0604020202020204" pitchFamily="34" charset="0"/>
              <a:buChar char="•"/>
            </a:pPr>
            <a:r>
              <a:rPr lang="en-US" sz="2400">
                <a:latin typeface="Bierstadt Regular" panose="020B0004020202020204" pitchFamily="34" charset="0"/>
              </a:rPr>
              <a:t>Potential toxicity from spurious RNA deamination</a:t>
            </a:r>
          </a:p>
        </p:txBody>
      </p:sp>
    </p:spTree>
    <p:extLst>
      <p:ext uri="{BB962C8B-B14F-4D97-AF65-F5344CB8AC3E}">
        <p14:creationId xmlns:p14="http://schemas.microsoft.com/office/powerpoint/2010/main" val="3286925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0515600" cy="1325563"/>
          </a:xfrm>
        </p:spPr>
        <p:txBody>
          <a:bodyPr>
            <a:normAutofit/>
          </a:bodyPr>
          <a:lstStyle/>
          <a:p>
            <a:r>
              <a:rPr lang="en-US" sz="3800" b="1">
                <a:solidFill>
                  <a:srgbClr val="002060"/>
                </a:solidFill>
                <a:latin typeface="Bierstadt Regular" panose="020B0004020202020204" pitchFamily="34" charset="0"/>
              </a:rPr>
              <a:t>Considerations of guide design: </a:t>
            </a:r>
            <a:r>
              <a:rPr lang="en-US" sz="3800" u="sng">
                <a:solidFill>
                  <a:srgbClr val="002060"/>
                </a:solidFill>
                <a:latin typeface="Bierstadt Regular" panose="020B0004020202020204" pitchFamily="34" charset="0"/>
              </a:rPr>
              <a:t>target type</a:t>
            </a:r>
          </a:p>
        </p:txBody>
      </p:sp>
      <p:sp>
        <p:nvSpPr>
          <p:cNvPr id="7" name="Slide Number Placeholder 6">
            <a:extLst>
              <a:ext uri="{FF2B5EF4-FFF2-40B4-BE49-F238E27FC236}">
                <a16:creationId xmlns:a16="http://schemas.microsoft.com/office/drawing/2014/main" id="{AABF1AE6-4C14-AE0A-186D-38AF34B22A09}"/>
              </a:ext>
            </a:extLst>
          </p:cNvPr>
          <p:cNvSpPr>
            <a:spLocks noGrp="1"/>
          </p:cNvSpPr>
          <p:nvPr>
            <p:ph type="sldNum" sz="quarter" idx="12"/>
          </p:nvPr>
        </p:nvSpPr>
        <p:spPr/>
        <p:txBody>
          <a:bodyPr/>
          <a:lstStyle/>
          <a:p>
            <a:fld id="{24CD0A5F-FC8E-47DA-83F8-9BA700D18DA1}" type="slidenum">
              <a:rPr lang="en-US" smtClean="0"/>
              <a:t>78</a:t>
            </a:fld>
            <a:endParaRPr lang="en-US"/>
          </a:p>
        </p:txBody>
      </p:sp>
      <p:pic>
        <p:nvPicPr>
          <p:cNvPr id="6" name="Picture 5">
            <a:extLst>
              <a:ext uri="{FF2B5EF4-FFF2-40B4-BE49-F238E27FC236}">
                <a16:creationId xmlns:a16="http://schemas.microsoft.com/office/drawing/2014/main" id="{0C017355-0CAE-C6DF-0FE2-ADFF0F61C940}"/>
              </a:ext>
            </a:extLst>
          </p:cNvPr>
          <p:cNvPicPr>
            <a:picLocks noChangeAspect="1"/>
          </p:cNvPicPr>
          <p:nvPr/>
        </p:nvPicPr>
        <p:blipFill rotWithShape="1">
          <a:blip r:embed="rId3"/>
          <a:srcRect b="21214"/>
          <a:stretch/>
        </p:blipFill>
        <p:spPr>
          <a:xfrm>
            <a:off x="592126" y="1575562"/>
            <a:ext cx="11007747" cy="4161850"/>
          </a:xfrm>
          <a:prstGeom prst="rect">
            <a:avLst/>
          </a:prstGeom>
        </p:spPr>
      </p:pic>
    </p:spTree>
    <p:extLst>
      <p:ext uri="{BB962C8B-B14F-4D97-AF65-F5344CB8AC3E}">
        <p14:creationId xmlns:p14="http://schemas.microsoft.com/office/powerpoint/2010/main" val="3805498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72817"/>
            <a:ext cx="12827000" cy="1325563"/>
          </a:xfrm>
        </p:spPr>
        <p:txBody>
          <a:bodyPr>
            <a:normAutofit/>
          </a:bodyPr>
          <a:lstStyle/>
          <a:p>
            <a:r>
              <a:rPr lang="en-US" sz="3800" b="1" dirty="0">
                <a:solidFill>
                  <a:srgbClr val="002060"/>
                </a:solidFill>
                <a:latin typeface="Bierstadt Regular" panose="020B0004020202020204" pitchFamily="34" charset="0"/>
              </a:rPr>
              <a:t>Considerations of guide design: </a:t>
            </a:r>
            <a:r>
              <a:rPr lang="en-US" sz="3200" u="sng" dirty="0">
                <a:solidFill>
                  <a:srgbClr val="002060"/>
                </a:solidFill>
                <a:latin typeface="Bierstadt Regular" panose="020B0004020202020204" pitchFamily="34" charset="0"/>
              </a:rPr>
              <a:t>target type – non-coding</a:t>
            </a:r>
            <a:endParaRPr lang="en-US" sz="3800" u="sng" dirty="0">
              <a:solidFill>
                <a:srgbClr val="002060"/>
              </a:solidFill>
              <a:latin typeface="Bierstadt Regular" panose="020B0004020202020204" pitchFamily="34" charset="0"/>
            </a:endParaRPr>
          </a:p>
        </p:txBody>
      </p:sp>
      <p:sp>
        <p:nvSpPr>
          <p:cNvPr id="7" name="Slide Number Placeholder 6">
            <a:extLst>
              <a:ext uri="{FF2B5EF4-FFF2-40B4-BE49-F238E27FC236}">
                <a16:creationId xmlns:a16="http://schemas.microsoft.com/office/drawing/2014/main" id="{AABF1AE6-4C14-AE0A-186D-38AF34B22A09}"/>
              </a:ext>
            </a:extLst>
          </p:cNvPr>
          <p:cNvSpPr>
            <a:spLocks noGrp="1"/>
          </p:cNvSpPr>
          <p:nvPr>
            <p:ph type="sldNum" sz="quarter" idx="12"/>
          </p:nvPr>
        </p:nvSpPr>
        <p:spPr/>
        <p:txBody>
          <a:bodyPr/>
          <a:lstStyle/>
          <a:p>
            <a:fld id="{24CD0A5F-FC8E-47DA-83F8-9BA700D18DA1}" type="slidenum">
              <a:rPr lang="en-US" smtClean="0"/>
              <a:t>79</a:t>
            </a:fld>
            <a:endParaRPr lang="en-US"/>
          </a:p>
        </p:txBody>
      </p:sp>
      <p:pic>
        <p:nvPicPr>
          <p:cNvPr id="3" name="Picture 2">
            <a:extLst>
              <a:ext uri="{FF2B5EF4-FFF2-40B4-BE49-F238E27FC236}">
                <a16:creationId xmlns:a16="http://schemas.microsoft.com/office/drawing/2014/main" id="{03871431-56CD-E051-0A96-7D2F07756BD3}"/>
              </a:ext>
            </a:extLst>
          </p:cNvPr>
          <p:cNvPicPr>
            <a:picLocks noChangeAspect="1"/>
          </p:cNvPicPr>
          <p:nvPr/>
        </p:nvPicPr>
        <p:blipFill rotWithShape="1">
          <a:blip r:embed="rId3"/>
          <a:srcRect l="20764" t="39753" r="55139" b="29013"/>
          <a:stretch/>
        </p:blipFill>
        <p:spPr>
          <a:xfrm>
            <a:off x="115712" y="1614912"/>
            <a:ext cx="5121066" cy="3733800"/>
          </a:xfrm>
          <a:prstGeom prst="rect">
            <a:avLst/>
          </a:prstGeom>
        </p:spPr>
      </p:pic>
      <p:sp>
        <p:nvSpPr>
          <p:cNvPr id="10" name="TextBox 9">
            <a:extLst>
              <a:ext uri="{FF2B5EF4-FFF2-40B4-BE49-F238E27FC236}">
                <a16:creationId xmlns:a16="http://schemas.microsoft.com/office/drawing/2014/main" id="{194CF3AD-FFD1-7B33-5C1D-C88D702D5819}"/>
              </a:ext>
            </a:extLst>
          </p:cNvPr>
          <p:cNvSpPr txBox="1"/>
          <p:nvPr/>
        </p:nvSpPr>
        <p:spPr>
          <a:xfrm>
            <a:off x="467701" y="1400464"/>
            <a:ext cx="4609019" cy="400110"/>
          </a:xfrm>
          <a:prstGeom prst="rect">
            <a:avLst/>
          </a:prstGeom>
          <a:noFill/>
        </p:spPr>
        <p:txBody>
          <a:bodyPr wrap="none" rtlCol="0">
            <a:spAutoFit/>
          </a:bodyPr>
          <a:lstStyle/>
          <a:p>
            <a:r>
              <a:rPr lang="en-US" sz="2000" b="1" u="sng">
                <a:latin typeface="Bierstadt Regular" panose="020B0004020202020204" pitchFamily="34" charset="0"/>
              </a:rPr>
              <a:t>1. Guide Design from Epigenetic Profiling</a:t>
            </a:r>
          </a:p>
        </p:txBody>
      </p:sp>
      <p:sp>
        <p:nvSpPr>
          <p:cNvPr id="11" name="TextBox 10">
            <a:extLst>
              <a:ext uri="{FF2B5EF4-FFF2-40B4-BE49-F238E27FC236}">
                <a16:creationId xmlns:a16="http://schemas.microsoft.com/office/drawing/2014/main" id="{A93F646A-B3B7-749F-0AC7-FA4394B67C37}"/>
              </a:ext>
            </a:extLst>
          </p:cNvPr>
          <p:cNvSpPr txBox="1"/>
          <p:nvPr/>
        </p:nvSpPr>
        <p:spPr>
          <a:xfrm>
            <a:off x="6516254" y="1400464"/>
            <a:ext cx="4242380" cy="400110"/>
          </a:xfrm>
          <a:prstGeom prst="rect">
            <a:avLst/>
          </a:prstGeom>
          <a:noFill/>
        </p:spPr>
        <p:txBody>
          <a:bodyPr wrap="none" rtlCol="0">
            <a:spAutoFit/>
          </a:bodyPr>
          <a:lstStyle/>
          <a:p>
            <a:r>
              <a:rPr lang="en-US" sz="2000" b="1" u="sng">
                <a:latin typeface="Bierstadt Regular" panose="020B0004020202020204" pitchFamily="34" charset="0"/>
              </a:rPr>
              <a:t>2. “Multi-level” non-coding screening</a:t>
            </a:r>
          </a:p>
        </p:txBody>
      </p:sp>
      <p:pic>
        <p:nvPicPr>
          <p:cNvPr id="13" name="Picture 12">
            <a:extLst>
              <a:ext uri="{FF2B5EF4-FFF2-40B4-BE49-F238E27FC236}">
                <a16:creationId xmlns:a16="http://schemas.microsoft.com/office/drawing/2014/main" id="{CD091576-A667-32ED-8990-4FDF1977FC74}"/>
              </a:ext>
            </a:extLst>
          </p:cNvPr>
          <p:cNvPicPr>
            <a:picLocks noChangeAspect="1"/>
          </p:cNvPicPr>
          <p:nvPr/>
        </p:nvPicPr>
        <p:blipFill rotWithShape="1">
          <a:blip r:embed="rId4"/>
          <a:srcRect l="25277" t="28477" r="19676" b="14403"/>
          <a:stretch/>
        </p:blipFill>
        <p:spPr>
          <a:xfrm>
            <a:off x="5236778" y="1783642"/>
            <a:ext cx="6711244" cy="3917244"/>
          </a:xfrm>
          <a:prstGeom prst="rect">
            <a:avLst/>
          </a:prstGeom>
        </p:spPr>
      </p:pic>
      <p:sp>
        <p:nvSpPr>
          <p:cNvPr id="14" name="TextBox 13">
            <a:extLst>
              <a:ext uri="{FF2B5EF4-FFF2-40B4-BE49-F238E27FC236}">
                <a16:creationId xmlns:a16="http://schemas.microsoft.com/office/drawing/2014/main" id="{006CFEFF-6D2E-A1ED-21DA-221DC25F4C1A}"/>
              </a:ext>
            </a:extLst>
          </p:cNvPr>
          <p:cNvSpPr txBox="1"/>
          <p:nvPr/>
        </p:nvSpPr>
        <p:spPr>
          <a:xfrm>
            <a:off x="36689" y="6466419"/>
            <a:ext cx="4539320" cy="369332"/>
          </a:xfrm>
          <a:prstGeom prst="rect">
            <a:avLst/>
          </a:prstGeom>
          <a:noFill/>
        </p:spPr>
        <p:txBody>
          <a:bodyPr wrap="none" rtlCol="0">
            <a:spAutoFit/>
          </a:bodyPr>
          <a:lstStyle/>
          <a:p>
            <a:r>
              <a:rPr lang="en-US">
                <a:latin typeface="Bierstadt Regular" panose="020B0004020202020204" pitchFamily="34" charset="0"/>
              </a:rPr>
              <a:t>See </a:t>
            </a:r>
            <a:r>
              <a:rPr lang="en-US" b="1">
                <a:latin typeface="Bierstadt Regular" panose="020B0004020202020204" pitchFamily="34" charset="0"/>
              </a:rPr>
              <a:t>Canver et al., </a:t>
            </a:r>
            <a:r>
              <a:rPr lang="en-US" b="1" i="1">
                <a:latin typeface="Bierstadt Regular" panose="020B0004020202020204" pitchFamily="34" charset="0"/>
              </a:rPr>
              <a:t>Nature </a:t>
            </a:r>
            <a:r>
              <a:rPr lang="en-US" b="1">
                <a:latin typeface="Bierstadt Regular" panose="020B0004020202020204" pitchFamily="34" charset="0"/>
              </a:rPr>
              <a:t>(2015)</a:t>
            </a:r>
            <a:r>
              <a:rPr lang="en-US">
                <a:latin typeface="Bierstadt Regular" panose="020B0004020202020204" pitchFamily="34" charset="0"/>
              </a:rPr>
              <a:t> for example</a:t>
            </a:r>
          </a:p>
        </p:txBody>
      </p:sp>
    </p:spTree>
    <p:extLst>
      <p:ext uri="{BB962C8B-B14F-4D97-AF65-F5344CB8AC3E}">
        <p14:creationId xmlns:p14="http://schemas.microsoft.com/office/powerpoint/2010/main" val="40129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 curious discovery in a Spanish salt marsh…</a:t>
            </a:r>
          </a:p>
        </p:txBody>
      </p:sp>
      <p:sp>
        <p:nvSpPr>
          <p:cNvPr id="3" name="Slide Number Placeholder 2">
            <a:extLst>
              <a:ext uri="{FF2B5EF4-FFF2-40B4-BE49-F238E27FC236}">
                <a16:creationId xmlns:a16="http://schemas.microsoft.com/office/drawing/2014/main" id="{60F2CE9A-F020-4958-A999-D17FBF3DE495}"/>
              </a:ext>
            </a:extLst>
          </p:cNvPr>
          <p:cNvSpPr>
            <a:spLocks noGrp="1"/>
          </p:cNvSpPr>
          <p:nvPr>
            <p:ph type="sldNum" sz="quarter" idx="12"/>
          </p:nvPr>
        </p:nvSpPr>
        <p:spPr/>
        <p:txBody>
          <a:bodyPr/>
          <a:lstStyle/>
          <a:p>
            <a:fld id="{371B65F6-4172-4674-96A7-FF623C1658F6}" type="slidenum">
              <a:rPr lang="en-US" smtClean="0"/>
              <a:t>8</a:t>
            </a:fld>
            <a:endParaRPr lang="en-US"/>
          </a:p>
        </p:txBody>
      </p:sp>
      <p:pic>
        <p:nvPicPr>
          <p:cNvPr id="7" name="Image" descr="Image">
            <a:extLst>
              <a:ext uri="{FF2B5EF4-FFF2-40B4-BE49-F238E27FC236}">
                <a16:creationId xmlns:a16="http://schemas.microsoft.com/office/drawing/2014/main" id="{4CDE09C6-860A-22FA-B1A8-350793B4A5BE}"/>
              </a:ext>
            </a:extLst>
          </p:cNvPr>
          <p:cNvPicPr>
            <a:picLocks noChangeAspect="1"/>
          </p:cNvPicPr>
          <p:nvPr/>
        </p:nvPicPr>
        <p:blipFill>
          <a:blip r:embed="rId3"/>
          <a:srcRect r="24908"/>
          <a:stretch>
            <a:fillRect/>
          </a:stretch>
        </p:blipFill>
        <p:spPr>
          <a:xfrm>
            <a:off x="367237" y="1417638"/>
            <a:ext cx="5728764" cy="3178763"/>
          </a:xfrm>
          <a:prstGeom prst="rect">
            <a:avLst/>
          </a:prstGeom>
          <a:ln w="12700">
            <a:miter lim="400000"/>
          </a:ln>
        </p:spPr>
      </p:pic>
      <p:pic>
        <p:nvPicPr>
          <p:cNvPr id="9" name="Image" descr="Image">
            <a:extLst>
              <a:ext uri="{FF2B5EF4-FFF2-40B4-BE49-F238E27FC236}">
                <a16:creationId xmlns:a16="http://schemas.microsoft.com/office/drawing/2014/main" id="{68C7375F-6928-8D56-91E3-8AD213D475CC}"/>
              </a:ext>
            </a:extLst>
          </p:cNvPr>
          <p:cNvPicPr>
            <a:picLocks noChangeAspect="1"/>
          </p:cNvPicPr>
          <p:nvPr/>
        </p:nvPicPr>
        <p:blipFill>
          <a:blip r:embed="rId4"/>
          <a:stretch>
            <a:fillRect/>
          </a:stretch>
        </p:blipFill>
        <p:spPr>
          <a:xfrm>
            <a:off x="1424379" y="3635548"/>
            <a:ext cx="4309864" cy="2874910"/>
          </a:xfrm>
          <a:prstGeom prst="rect">
            <a:avLst/>
          </a:prstGeom>
          <a:ln w="12700">
            <a:miter lim="400000"/>
          </a:ln>
        </p:spPr>
      </p:pic>
      <p:sp>
        <p:nvSpPr>
          <p:cNvPr id="14" name="1989">
            <a:extLst>
              <a:ext uri="{FF2B5EF4-FFF2-40B4-BE49-F238E27FC236}">
                <a16:creationId xmlns:a16="http://schemas.microsoft.com/office/drawing/2014/main" id="{FA9B1BD2-5B1D-3894-ACEF-948B9A1EC0E8}"/>
              </a:ext>
            </a:extLst>
          </p:cNvPr>
          <p:cNvSpPr/>
          <p:nvPr/>
        </p:nvSpPr>
        <p:spPr>
          <a:xfrm flipH="1">
            <a:off x="58167" y="1445941"/>
            <a:ext cx="1366212" cy="928725"/>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lvl="2" indent="448055" algn="l" defTabSz="1194786">
              <a:lnSpc>
                <a:spcPct val="90000"/>
              </a:lnSpc>
              <a:spcBef>
                <a:spcPts val="2200"/>
              </a:spcBef>
              <a:defRPr sz="2352" b="1">
                <a:solidFill>
                  <a:srgbClr val="000000"/>
                </a:solidFill>
              </a:defRPr>
            </a:pPr>
            <a:r>
              <a:t>1989</a:t>
            </a:r>
          </a:p>
        </p:txBody>
      </p:sp>
      <p:pic>
        <p:nvPicPr>
          <p:cNvPr id="17" name="Image" descr="Image">
            <a:extLst>
              <a:ext uri="{FF2B5EF4-FFF2-40B4-BE49-F238E27FC236}">
                <a16:creationId xmlns:a16="http://schemas.microsoft.com/office/drawing/2014/main" id="{86559423-D211-D451-7646-1FEA898C1AF4}"/>
              </a:ext>
            </a:extLst>
          </p:cNvPr>
          <p:cNvPicPr>
            <a:picLocks noChangeAspect="1"/>
          </p:cNvPicPr>
          <p:nvPr/>
        </p:nvPicPr>
        <p:blipFill>
          <a:blip r:embed="rId5"/>
          <a:srcRect l="2166" t="2419"/>
          <a:stretch>
            <a:fillRect/>
          </a:stretch>
        </p:blipFill>
        <p:spPr>
          <a:xfrm>
            <a:off x="1406767" y="1977519"/>
            <a:ext cx="1216527" cy="1086529"/>
          </a:xfrm>
          <a:prstGeom prst="rect">
            <a:avLst/>
          </a:prstGeom>
          <a:ln w="12700">
            <a:miter lim="400000"/>
          </a:ln>
        </p:spPr>
      </p:pic>
      <p:pic>
        <p:nvPicPr>
          <p:cNvPr id="20" name="Image" descr="Image">
            <a:extLst>
              <a:ext uri="{FF2B5EF4-FFF2-40B4-BE49-F238E27FC236}">
                <a16:creationId xmlns:a16="http://schemas.microsoft.com/office/drawing/2014/main" id="{7E524D5F-D52A-BD56-9925-B4A3546EBE0C}"/>
              </a:ext>
            </a:extLst>
          </p:cNvPr>
          <p:cNvPicPr>
            <a:picLocks noChangeAspect="1"/>
          </p:cNvPicPr>
          <p:nvPr/>
        </p:nvPicPr>
        <p:blipFill>
          <a:blip r:embed="rId5"/>
          <a:srcRect l="2166" t="2419"/>
          <a:stretch>
            <a:fillRect/>
          </a:stretch>
        </p:blipFill>
        <p:spPr>
          <a:xfrm>
            <a:off x="3597401" y="2429119"/>
            <a:ext cx="1216527" cy="1086529"/>
          </a:xfrm>
          <a:prstGeom prst="rect">
            <a:avLst/>
          </a:prstGeom>
          <a:ln w="12700">
            <a:miter lim="400000"/>
          </a:ln>
        </p:spPr>
      </p:pic>
    </p:spTree>
    <p:extLst>
      <p:ext uri="{BB962C8B-B14F-4D97-AF65-F5344CB8AC3E}">
        <p14:creationId xmlns:p14="http://schemas.microsoft.com/office/powerpoint/2010/main" val="3573375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2827000" cy="1325563"/>
          </a:xfrm>
        </p:spPr>
        <p:txBody>
          <a:bodyPr>
            <a:normAutofit/>
          </a:bodyPr>
          <a:lstStyle/>
          <a:p>
            <a:r>
              <a:rPr lang="en-US" sz="3800" b="1">
                <a:solidFill>
                  <a:srgbClr val="002060"/>
                </a:solidFill>
                <a:latin typeface="Bierstadt Regular" panose="020B0004020202020204" pitchFamily="34" charset="0"/>
              </a:rPr>
              <a:t>Considerations of guide design: </a:t>
            </a:r>
            <a:r>
              <a:rPr lang="en-US" sz="3800" u="sng">
                <a:solidFill>
                  <a:srgbClr val="002060"/>
                </a:solidFill>
                <a:latin typeface="Bierstadt Regular" panose="020B0004020202020204" pitchFamily="34" charset="0"/>
              </a:rPr>
              <a:t>target type – gene</a:t>
            </a:r>
          </a:p>
        </p:txBody>
      </p:sp>
      <p:sp>
        <p:nvSpPr>
          <p:cNvPr id="7" name="Slide Number Placeholder 6">
            <a:extLst>
              <a:ext uri="{FF2B5EF4-FFF2-40B4-BE49-F238E27FC236}">
                <a16:creationId xmlns:a16="http://schemas.microsoft.com/office/drawing/2014/main" id="{AABF1AE6-4C14-AE0A-186D-38AF34B22A09}"/>
              </a:ext>
            </a:extLst>
          </p:cNvPr>
          <p:cNvSpPr>
            <a:spLocks noGrp="1"/>
          </p:cNvSpPr>
          <p:nvPr>
            <p:ph type="sldNum" sz="quarter" idx="12"/>
          </p:nvPr>
        </p:nvSpPr>
        <p:spPr/>
        <p:txBody>
          <a:bodyPr/>
          <a:lstStyle/>
          <a:p>
            <a:fld id="{24CD0A5F-FC8E-47DA-83F8-9BA700D18DA1}" type="slidenum">
              <a:rPr lang="en-US" smtClean="0"/>
              <a:t>80</a:t>
            </a:fld>
            <a:endParaRPr lang="en-US"/>
          </a:p>
        </p:txBody>
      </p:sp>
      <p:sp>
        <p:nvSpPr>
          <p:cNvPr id="15" name="TextBox 14">
            <a:extLst>
              <a:ext uri="{FF2B5EF4-FFF2-40B4-BE49-F238E27FC236}">
                <a16:creationId xmlns:a16="http://schemas.microsoft.com/office/drawing/2014/main" id="{F53C9C80-4CAC-8710-8A21-121604845DCE}"/>
              </a:ext>
            </a:extLst>
          </p:cNvPr>
          <p:cNvSpPr txBox="1"/>
          <p:nvPr/>
        </p:nvSpPr>
        <p:spPr>
          <a:xfrm>
            <a:off x="3301004" y="1283071"/>
            <a:ext cx="5665462" cy="523220"/>
          </a:xfrm>
          <a:prstGeom prst="rect">
            <a:avLst/>
          </a:prstGeom>
          <a:noFill/>
        </p:spPr>
        <p:txBody>
          <a:bodyPr wrap="none" rtlCol="0">
            <a:spAutoFit/>
          </a:bodyPr>
          <a:lstStyle/>
          <a:p>
            <a:r>
              <a:rPr lang="en-US" sz="2800" b="1" u="sng">
                <a:latin typeface="Bierstadt Regular" panose="020B0004020202020204" pitchFamily="34" charset="0"/>
              </a:rPr>
              <a:t>Guide Design from Gene Annotation</a:t>
            </a:r>
          </a:p>
        </p:txBody>
      </p:sp>
      <p:pic>
        <p:nvPicPr>
          <p:cNvPr id="17" name="Picture 16">
            <a:extLst>
              <a:ext uri="{FF2B5EF4-FFF2-40B4-BE49-F238E27FC236}">
                <a16:creationId xmlns:a16="http://schemas.microsoft.com/office/drawing/2014/main" id="{3D9D8C77-2F63-02D1-208C-BE556D49DB4B}"/>
              </a:ext>
            </a:extLst>
          </p:cNvPr>
          <p:cNvPicPr>
            <a:picLocks noChangeAspect="1"/>
          </p:cNvPicPr>
          <p:nvPr/>
        </p:nvPicPr>
        <p:blipFill rotWithShape="1">
          <a:blip r:embed="rId3"/>
          <a:srcRect l="27676" t="33240" r="11426" b="18709"/>
          <a:stretch/>
        </p:blipFill>
        <p:spPr>
          <a:xfrm>
            <a:off x="1177634" y="1751526"/>
            <a:ext cx="9836732" cy="4365939"/>
          </a:xfrm>
          <a:prstGeom prst="rect">
            <a:avLst/>
          </a:prstGeom>
        </p:spPr>
      </p:pic>
    </p:spTree>
    <p:extLst>
      <p:ext uri="{BB962C8B-B14F-4D97-AF65-F5344CB8AC3E}">
        <p14:creationId xmlns:p14="http://schemas.microsoft.com/office/powerpoint/2010/main" val="39221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2416010" cy="1325563"/>
          </a:xfrm>
        </p:spPr>
        <p:txBody>
          <a:bodyPr>
            <a:normAutofit/>
          </a:bodyPr>
          <a:lstStyle/>
          <a:p>
            <a:r>
              <a:rPr lang="en-US" sz="3800" b="1" dirty="0">
                <a:solidFill>
                  <a:srgbClr val="002060"/>
                </a:solidFill>
                <a:latin typeface="Bierstadt Regular" panose="020B0004020202020204" pitchFamily="34" charset="0"/>
              </a:rPr>
              <a:t>Considerations of guide design: </a:t>
            </a:r>
            <a:r>
              <a:rPr lang="en-US" sz="3800" u="sng" dirty="0">
                <a:solidFill>
                  <a:srgbClr val="002060"/>
                </a:solidFill>
                <a:latin typeface="Bierstadt Regular" panose="020B0004020202020204" pitchFamily="34" charset="0"/>
              </a:rPr>
              <a:t>unintentional targets</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81</a:t>
            </a:fld>
            <a:endParaRPr lang="en-US"/>
          </a:p>
        </p:txBody>
      </p:sp>
      <p:pic>
        <p:nvPicPr>
          <p:cNvPr id="6" name="Picture 5">
            <a:extLst>
              <a:ext uri="{FF2B5EF4-FFF2-40B4-BE49-F238E27FC236}">
                <a16:creationId xmlns:a16="http://schemas.microsoft.com/office/drawing/2014/main" id="{0C017355-0CAE-C6DF-0FE2-ADFF0F61C940}"/>
              </a:ext>
            </a:extLst>
          </p:cNvPr>
          <p:cNvPicPr>
            <a:picLocks noChangeAspect="1"/>
          </p:cNvPicPr>
          <p:nvPr/>
        </p:nvPicPr>
        <p:blipFill rotWithShape="1">
          <a:blip r:embed="rId3"/>
          <a:srcRect b="48593"/>
          <a:stretch/>
        </p:blipFill>
        <p:spPr>
          <a:xfrm>
            <a:off x="592126" y="1575562"/>
            <a:ext cx="11007747" cy="2715544"/>
          </a:xfrm>
          <a:prstGeom prst="rect">
            <a:avLst/>
          </a:prstGeom>
        </p:spPr>
      </p:pic>
      <p:pic>
        <p:nvPicPr>
          <p:cNvPr id="4" name="Picture 3">
            <a:extLst>
              <a:ext uri="{FF2B5EF4-FFF2-40B4-BE49-F238E27FC236}">
                <a16:creationId xmlns:a16="http://schemas.microsoft.com/office/drawing/2014/main" id="{EC19EB3F-9CDC-1D22-5E25-A11E1AB2912F}"/>
              </a:ext>
            </a:extLst>
          </p:cNvPr>
          <p:cNvPicPr>
            <a:picLocks noChangeAspect="1"/>
          </p:cNvPicPr>
          <p:nvPr/>
        </p:nvPicPr>
        <p:blipFill rotWithShape="1">
          <a:blip r:embed="rId3"/>
          <a:srcRect t="79013"/>
          <a:stretch/>
        </p:blipFill>
        <p:spPr>
          <a:xfrm>
            <a:off x="592126" y="4458446"/>
            <a:ext cx="11007747" cy="1108635"/>
          </a:xfrm>
          <a:prstGeom prst="rect">
            <a:avLst/>
          </a:prstGeom>
        </p:spPr>
      </p:pic>
    </p:spTree>
    <p:extLst>
      <p:ext uri="{BB962C8B-B14F-4D97-AF65-F5344CB8AC3E}">
        <p14:creationId xmlns:p14="http://schemas.microsoft.com/office/powerpoint/2010/main" val="3015706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0515600" cy="1325563"/>
          </a:xfrm>
        </p:spPr>
        <p:txBody>
          <a:bodyPr>
            <a:normAutofit/>
          </a:bodyPr>
          <a:lstStyle/>
          <a:p>
            <a:r>
              <a:rPr lang="en-US" sz="3800" b="1">
                <a:solidFill>
                  <a:srgbClr val="002060"/>
                </a:solidFill>
                <a:latin typeface="Bierstadt Regular" panose="020B0004020202020204" pitchFamily="34" charset="0"/>
              </a:rPr>
              <a:t>Considerations of guide design: </a:t>
            </a:r>
            <a:r>
              <a:rPr lang="en-US" sz="3800" u="sng">
                <a:solidFill>
                  <a:srgbClr val="002060"/>
                </a:solidFill>
                <a:latin typeface="Bierstadt Regular" panose="020B0004020202020204" pitchFamily="34" charset="0"/>
              </a:rPr>
              <a:t>off-targets</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82</a:t>
            </a:fld>
            <a:endParaRPr lang="en-US"/>
          </a:p>
        </p:txBody>
      </p:sp>
      <p:sp>
        <p:nvSpPr>
          <p:cNvPr id="7" name="TextBox 6">
            <a:extLst>
              <a:ext uri="{FF2B5EF4-FFF2-40B4-BE49-F238E27FC236}">
                <a16:creationId xmlns:a16="http://schemas.microsoft.com/office/drawing/2014/main" id="{6288DAA9-BBE9-A2F9-7CD5-D67B2715D912}"/>
              </a:ext>
            </a:extLst>
          </p:cNvPr>
          <p:cNvSpPr txBox="1"/>
          <p:nvPr/>
        </p:nvSpPr>
        <p:spPr>
          <a:xfrm>
            <a:off x="441960" y="1097280"/>
            <a:ext cx="11648440" cy="830997"/>
          </a:xfrm>
          <a:prstGeom prst="rect">
            <a:avLst/>
          </a:prstGeom>
          <a:noFill/>
        </p:spPr>
        <p:txBody>
          <a:bodyPr wrap="square" rtlCol="0">
            <a:spAutoFit/>
          </a:bodyPr>
          <a:lstStyle/>
          <a:p>
            <a:r>
              <a:rPr lang="en-US" sz="2400">
                <a:latin typeface="Bierstadt Regular" panose="020B0004020202020204" pitchFamily="34" charset="0"/>
              </a:rPr>
              <a:t>Off-targets arise from genomic sequences similar to the on-target, resulting in activity</a:t>
            </a:r>
          </a:p>
          <a:p>
            <a:pPr marL="342900" indent="-342900">
              <a:buFont typeface="Arial" panose="020B0604020202020204" pitchFamily="34" charset="0"/>
              <a:buChar char="•"/>
            </a:pPr>
            <a:r>
              <a:rPr lang="en-US" sz="2400">
                <a:latin typeface="Bierstadt Regular" panose="020B0004020202020204" pitchFamily="34" charset="0"/>
              </a:rPr>
              <a:t>Due by chance or by homology</a:t>
            </a:r>
          </a:p>
        </p:txBody>
      </p:sp>
      <p:pic>
        <p:nvPicPr>
          <p:cNvPr id="12" name="Picture 11">
            <a:extLst>
              <a:ext uri="{FF2B5EF4-FFF2-40B4-BE49-F238E27FC236}">
                <a16:creationId xmlns:a16="http://schemas.microsoft.com/office/drawing/2014/main" id="{00E771A7-FF14-F1C7-4534-14C8ADB79816}"/>
              </a:ext>
            </a:extLst>
          </p:cNvPr>
          <p:cNvPicPr>
            <a:picLocks noChangeAspect="1"/>
          </p:cNvPicPr>
          <p:nvPr/>
        </p:nvPicPr>
        <p:blipFill rotWithShape="1">
          <a:blip r:embed="rId3"/>
          <a:srcRect l="79325" t="16000" r="2871" b="68645"/>
          <a:stretch/>
        </p:blipFill>
        <p:spPr>
          <a:xfrm>
            <a:off x="257816" y="2091582"/>
            <a:ext cx="7012760" cy="3578220"/>
          </a:xfrm>
          <a:prstGeom prst="rect">
            <a:avLst/>
          </a:prstGeom>
        </p:spPr>
      </p:pic>
      <p:grpSp>
        <p:nvGrpSpPr>
          <p:cNvPr id="14" name="Group 13">
            <a:extLst>
              <a:ext uri="{FF2B5EF4-FFF2-40B4-BE49-F238E27FC236}">
                <a16:creationId xmlns:a16="http://schemas.microsoft.com/office/drawing/2014/main" id="{EDC9E518-47D1-C44B-246D-012AE2006B85}"/>
              </a:ext>
            </a:extLst>
          </p:cNvPr>
          <p:cNvGrpSpPr/>
          <p:nvPr/>
        </p:nvGrpSpPr>
        <p:grpSpPr>
          <a:xfrm>
            <a:off x="7531099" y="2914152"/>
            <a:ext cx="4165085" cy="2233637"/>
            <a:chOff x="8783320" y="2785403"/>
            <a:chExt cx="3113614" cy="1669758"/>
          </a:xfrm>
        </p:grpSpPr>
        <p:pic>
          <p:nvPicPr>
            <p:cNvPr id="2050" name="Picture 2" descr="Figure 5">
              <a:extLst>
                <a:ext uri="{FF2B5EF4-FFF2-40B4-BE49-F238E27FC236}">
                  <a16:creationId xmlns:a16="http://schemas.microsoft.com/office/drawing/2014/main" id="{7E6DF254-D93A-6377-E292-193209316D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740" t="28117" b="47535"/>
            <a:stretch/>
          </p:blipFill>
          <p:spPr bwMode="auto">
            <a:xfrm>
              <a:off x="8832815" y="2785403"/>
              <a:ext cx="3064119" cy="16697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A24355A-23BF-A76B-3A37-75F209CDE928}"/>
                </a:ext>
              </a:extLst>
            </p:cNvPr>
            <p:cNvSpPr/>
            <p:nvPr/>
          </p:nvSpPr>
          <p:spPr>
            <a:xfrm>
              <a:off x="8783320" y="2785403"/>
              <a:ext cx="218440" cy="242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1B07370-306B-A089-A3E4-88D7C8E840E1}"/>
              </a:ext>
            </a:extLst>
          </p:cNvPr>
          <p:cNvSpPr txBox="1"/>
          <p:nvPr/>
        </p:nvSpPr>
        <p:spPr>
          <a:xfrm>
            <a:off x="2548891" y="5562744"/>
            <a:ext cx="6728460" cy="707886"/>
          </a:xfrm>
          <a:prstGeom prst="rect">
            <a:avLst/>
          </a:prstGeom>
          <a:noFill/>
        </p:spPr>
        <p:txBody>
          <a:bodyPr wrap="square" rtlCol="0">
            <a:spAutoFit/>
          </a:bodyPr>
          <a:lstStyle/>
          <a:p>
            <a:pPr algn="ctr"/>
            <a:r>
              <a:rPr lang="en-US" sz="2000">
                <a:latin typeface="Bierstadt Regular" panose="020B0004020202020204" pitchFamily="34" charset="0"/>
              </a:rPr>
              <a:t>Off-target activity depends on (</a:t>
            </a:r>
            <a:r>
              <a:rPr lang="en-US" sz="2000" b="1">
                <a:latin typeface="Bierstadt Regular" panose="020B0004020202020204" pitchFamily="34" charset="0"/>
              </a:rPr>
              <a:t>A</a:t>
            </a:r>
            <a:r>
              <a:rPr lang="en-US" sz="2000">
                <a:latin typeface="Bierstadt Regular" panose="020B0004020202020204" pitchFamily="34" charset="0"/>
              </a:rPr>
              <a:t>) number of mismatches</a:t>
            </a:r>
          </a:p>
          <a:p>
            <a:pPr algn="ctr"/>
            <a:r>
              <a:rPr lang="en-US" sz="2000">
                <a:latin typeface="Bierstadt Regular" panose="020B0004020202020204" pitchFamily="34" charset="0"/>
              </a:rPr>
              <a:t>and (</a:t>
            </a:r>
            <a:r>
              <a:rPr lang="en-US" sz="2000" b="1">
                <a:latin typeface="Bierstadt Regular" panose="020B0004020202020204" pitchFamily="34" charset="0"/>
              </a:rPr>
              <a:t>B</a:t>
            </a:r>
            <a:r>
              <a:rPr lang="en-US" sz="2000">
                <a:latin typeface="Bierstadt Regular" panose="020B0004020202020204" pitchFamily="34" charset="0"/>
              </a:rPr>
              <a:t>) mismatch type</a:t>
            </a:r>
          </a:p>
        </p:txBody>
      </p:sp>
      <p:sp>
        <p:nvSpPr>
          <p:cNvPr id="15" name="Rectangle 14">
            <a:extLst>
              <a:ext uri="{FF2B5EF4-FFF2-40B4-BE49-F238E27FC236}">
                <a16:creationId xmlns:a16="http://schemas.microsoft.com/office/drawing/2014/main" id="{0640B952-FAAB-A97D-5FE6-0935D53FCCA0}"/>
              </a:ext>
            </a:extLst>
          </p:cNvPr>
          <p:cNvSpPr/>
          <p:nvPr/>
        </p:nvSpPr>
        <p:spPr>
          <a:xfrm>
            <a:off x="656911" y="2434165"/>
            <a:ext cx="393056"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A</a:t>
            </a:r>
          </a:p>
        </p:txBody>
      </p:sp>
      <p:sp>
        <p:nvSpPr>
          <p:cNvPr id="21" name="Rectangle 20">
            <a:extLst>
              <a:ext uri="{FF2B5EF4-FFF2-40B4-BE49-F238E27FC236}">
                <a16:creationId xmlns:a16="http://schemas.microsoft.com/office/drawing/2014/main" id="{9C5E5D4C-47AE-EC1A-A3EC-E73B0F4F933F}"/>
              </a:ext>
            </a:extLst>
          </p:cNvPr>
          <p:cNvSpPr/>
          <p:nvPr/>
        </p:nvSpPr>
        <p:spPr>
          <a:xfrm>
            <a:off x="7531099" y="2434165"/>
            <a:ext cx="393056"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B</a:t>
            </a:r>
          </a:p>
        </p:txBody>
      </p:sp>
    </p:spTree>
    <p:extLst>
      <p:ext uri="{BB962C8B-B14F-4D97-AF65-F5344CB8AC3E}">
        <p14:creationId xmlns:p14="http://schemas.microsoft.com/office/powerpoint/2010/main" val="3691736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2081933" cy="1325563"/>
          </a:xfrm>
        </p:spPr>
        <p:txBody>
          <a:bodyPr>
            <a:normAutofit/>
          </a:bodyPr>
          <a:lstStyle/>
          <a:p>
            <a:r>
              <a:rPr lang="en-US" sz="3800" b="1">
                <a:solidFill>
                  <a:srgbClr val="002060"/>
                </a:solidFill>
                <a:latin typeface="Bierstadt Regular" panose="020B0004020202020204" pitchFamily="34" charset="0"/>
              </a:rPr>
              <a:t>Considerations of guide design: </a:t>
            </a:r>
            <a:r>
              <a:rPr lang="en-US" sz="3800" u="sng">
                <a:solidFill>
                  <a:srgbClr val="002060"/>
                </a:solidFill>
                <a:latin typeface="Bierstadt Regular" panose="020B0004020202020204" pitchFamily="34" charset="0"/>
              </a:rPr>
              <a:t>off-target prediction</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83</a:t>
            </a:fld>
            <a:endParaRPr lang="en-US"/>
          </a:p>
        </p:txBody>
      </p:sp>
      <p:pic>
        <p:nvPicPr>
          <p:cNvPr id="3074" name="Picture 2">
            <a:extLst>
              <a:ext uri="{FF2B5EF4-FFF2-40B4-BE49-F238E27FC236}">
                <a16:creationId xmlns:a16="http://schemas.microsoft.com/office/drawing/2014/main" id="{000E5F5C-D003-40C2-8E78-1BF619D1E2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0" y="1241729"/>
            <a:ext cx="4777740" cy="49424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6DC3402-34E3-4F56-C2EA-641341C0D5FD}"/>
              </a:ext>
            </a:extLst>
          </p:cNvPr>
          <p:cNvSpPr txBox="1"/>
          <p:nvPr/>
        </p:nvSpPr>
        <p:spPr>
          <a:xfrm>
            <a:off x="441960" y="1678970"/>
            <a:ext cx="5928360" cy="830997"/>
          </a:xfrm>
          <a:prstGeom prst="rect">
            <a:avLst/>
          </a:prstGeom>
          <a:noFill/>
        </p:spPr>
        <p:txBody>
          <a:bodyPr wrap="square" rtlCol="0">
            <a:spAutoFit/>
          </a:bodyPr>
          <a:lstStyle/>
          <a:p>
            <a:r>
              <a:rPr lang="en-US" sz="2400">
                <a:latin typeface="Bierstadt Regular" panose="020B0004020202020204" pitchFamily="34" charset="0"/>
              </a:rPr>
              <a:t>Popular off-target prediction method, “CFD” (cutting frequency determination)</a:t>
            </a:r>
          </a:p>
        </p:txBody>
      </p:sp>
      <p:sp>
        <p:nvSpPr>
          <p:cNvPr id="18" name="TextBox 17">
            <a:extLst>
              <a:ext uri="{FF2B5EF4-FFF2-40B4-BE49-F238E27FC236}">
                <a16:creationId xmlns:a16="http://schemas.microsoft.com/office/drawing/2014/main" id="{98AD4554-274D-593B-D098-110167196E25}"/>
              </a:ext>
            </a:extLst>
          </p:cNvPr>
          <p:cNvSpPr txBox="1"/>
          <p:nvPr/>
        </p:nvSpPr>
        <p:spPr>
          <a:xfrm>
            <a:off x="904514" y="2509967"/>
            <a:ext cx="3557384" cy="369332"/>
          </a:xfrm>
          <a:prstGeom prst="rect">
            <a:avLst/>
          </a:prstGeom>
          <a:noFill/>
        </p:spPr>
        <p:txBody>
          <a:bodyPr wrap="none" rtlCol="0">
            <a:spAutoFit/>
          </a:bodyPr>
          <a:lstStyle/>
          <a:p>
            <a:r>
              <a:rPr lang="en-US">
                <a:latin typeface="Bierstadt Regular" panose="020B0004020202020204" pitchFamily="34" charset="0"/>
              </a:rPr>
              <a:t>Doench et al., </a:t>
            </a:r>
            <a:r>
              <a:rPr lang="en-US" i="1">
                <a:latin typeface="Bierstadt Regular" panose="020B0004020202020204" pitchFamily="34" charset="0"/>
              </a:rPr>
              <a:t>Nat Biotech </a:t>
            </a:r>
            <a:r>
              <a:rPr lang="en-US">
                <a:latin typeface="Bierstadt Regular" panose="020B0004020202020204" pitchFamily="34" charset="0"/>
              </a:rPr>
              <a:t>(2016)</a:t>
            </a:r>
          </a:p>
        </p:txBody>
      </p:sp>
      <p:sp>
        <p:nvSpPr>
          <p:cNvPr id="19" name="TextBox 18">
            <a:extLst>
              <a:ext uri="{FF2B5EF4-FFF2-40B4-BE49-F238E27FC236}">
                <a16:creationId xmlns:a16="http://schemas.microsoft.com/office/drawing/2014/main" id="{A5898638-5EEB-524D-0D5A-1F0CBD6DF26B}"/>
              </a:ext>
            </a:extLst>
          </p:cNvPr>
          <p:cNvSpPr txBox="1"/>
          <p:nvPr/>
        </p:nvSpPr>
        <p:spPr>
          <a:xfrm>
            <a:off x="441960" y="3835530"/>
            <a:ext cx="6162040" cy="2308324"/>
          </a:xfrm>
          <a:prstGeom prst="rect">
            <a:avLst/>
          </a:prstGeom>
          <a:noFill/>
        </p:spPr>
        <p:txBody>
          <a:bodyPr wrap="square" rtlCol="0">
            <a:spAutoFit/>
          </a:bodyPr>
          <a:lstStyle/>
          <a:p>
            <a:r>
              <a:rPr lang="en-US" sz="2400">
                <a:latin typeface="Bierstadt Regular" panose="020B0004020202020204" pitchFamily="34" charset="0"/>
              </a:rPr>
              <a:t>For ground-truth determination of off-targets (i.e. therapeutics), perform off-target assay:</a:t>
            </a:r>
          </a:p>
          <a:p>
            <a:pPr marL="342900" indent="-342900">
              <a:buFont typeface="Arial" panose="020B0604020202020204" pitchFamily="34" charset="0"/>
              <a:buChar char="•"/>
            </a:pPr>
            <a:r>
              <a:rPr lang="en-US" sz="2400">
                <a:latin typeface="Bierstadt Regular" panose="020B0004020202020204" pitchFamily="34" charset="0"/>
              </a:rPr>
              <a:t>GUIDE-seq </a:t>
            </a:r>
            <a:r>
              <a:rPr lang="en-US">
                <a:latin typeface="Bierstadt Regular" panose="020B0004020202020204" pitchFamily="34" charset="0"/>
              </a:rPr>
              <a:t>(Tsai et al., </a:t>
            </a:r>
            <a:r>
              <a:rPr lang="en-US" i="1">
                <a:latin typeface="Bierstadt Regular" panose="020B0004020202020204" pitchFamily="34" charset="0"/>
              </a:rPr>
              <a:t>Nat Biotech </a:t>
            </a:r>
            <a:r>
              <a:rPr lang="en-US">
                <a:latin typeface="Bierstadt Regular" panose="020B0004020202020204" pitchFamily="34" charset="0"/>
              </a:rPr>
              <a:t>2015)</a:t>
            </a:r>
            <a:endParaRPr lang="en-US" sz="2400">
              <a:latin typeface="Bierstadt Regular" panose="020B0004020202020204" pitchFamily="34" charset="0"/>
            </a:endParaRPr>
          </a:p>
          <a:p>
            <a:pPr marL="342900" indent="-342900">
              <a:buFont typeface="Arial" panose="020B0604020202020204" pitchFamily="34" charset="0"/>
              <a:buChar char="•"/>
            </a:pPr>
            <a:r>
              <a:rPr lang="en-US" sz="2400">
                <a:latin typeface="Bierstadt Regular" panose="020B0004020202020204" pitchFamily="34" charset="0"/>
              </a:rPr>
              <a:t>rhAmpSeq </a:t>
            </a:r>
            <a:r>
              <a:rPr lang="en-US">
                <a:latin typeface="Bierstadt Regular" panose="020B0004020202020204" pitchFamily="34" charset="0"/>
              </a:rPr>
              <a:t>(IDT)</a:t>
            </a:r>
            <a:endParaRPr lang="en-US" sz="2400">
              <a:latin typeface="Bierstadt Regular" panose="020B0004020202020204" pitchFamily="34" charset="0"/>
            </a:endParaRPr>
          </a:p>
          <a:p>
            <a:pPr marL="342900" indent="-342900">
              <a:buFont typeface="Arial" panose="020B0604020202020204" pitchFamily="34" charset="0"/>
              <a:buChar char="•"/>
            </a:pPr>
            <a:r>
              <a:rPr lang="en-US" sz="2400">
                <a:latin typeface="Bierstadt Regular" panose="020B0004020202020204" pitchFamily="34" charset="0"/>
              </a:rPr>
              <a:t>UDiTaS </a:t>
            </a:r>
            <a:r>
              <a:rPr lang="en-US">
                <a:latin typeface="Bierstadt Regular" panose="020B0004020202020204" pitchFamily="34" charset="0"/>
              </a:rPr>
              <a:t>(Giannoukos et al., </a:t>
            </a:r>
            <a:r>
              <a:rPr lang="en-US" i="1">
                <a:latin typeface="Bierstadt Regular" panose="020B0004020202020204" pitchFamily="34" charset="0"/>
              </a:rPr>
              <a:t>BMC Genomics </a:t>
            </a:r>
            <a:r>
              <a:rPr lang="en-US">
                <a:latin typeface="Bierstadt Regular" panose="020B0004020202020204" pitchFamily="34" charset="0"/>
              </a:rPr>
              <a:t>2018)</a:t>
            </a:r>
          </a:p>
          <a:p>
            <a:pPr marL="342900" indent="-342900">
              <a:buFont typeface="Arial" panose="020B0604020202020204" pitchFamily="34" charset="0"/>
              <a:buChar char="•"/>
            </a:pPr>
            <a:endParaRPr lang="en-US" sz="2400">
              <a:latin typeface="Bierstadt Regular" panose="020B0004020202020204" pitchFamily="34" charset="0"/>
            </a:endParaRPr>
          </a:p>
        </p:txBody>
      </p:sp>
    </p:spTree>
    <p:extLst>
      <p:ext uri="{BB962C8B-B14F-4D97-AF65-F5344CB8AC3E}">
        <p14:creationId xmlns:p14="http://schemas.microsoft.com/office/powerpoint/2010/main" val="20866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2048067" cy="1325563"/>
          </a:xfrm>
        </p:spPr>
        <p:txBody>
          <a:bodyPr>
            <a:normAutofit/>
          </a:bodyPr>
          <a:lstStyle/>
          <a:p>
            <a:r>
              <a:rPr lang="en-US" sz="3800" b="1">
                <a:solidFill>
                  <a:srgbClr val="002060"/>
                </a:solidFill>
                <a:latin typeface="Bierstadt Regular" panose="020B0004020202020204" pitchFamily="34" charset="0"/>
              </a:rPr>
              <a:t>Considerations of guide design: </a:t>
            </a:r>
            <a:r>
              <a:rPr lang="en-US" sz="3800" u="sng">
                <a:solidFill>
                  <a:srgbClr val="002060"/>
                </a:solidFill>
                <a:latin typeface="Bierstadt Regular" panose="020B0004020202020204" pitchFamily="34" charset="0"/>
              </a:rPr>
              <a:t>endogenous variants</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84</a:t>
            </a:fld>
            <a:endParaRPr lang="en-US"/>
          </a:p>
        </p:txBody>
      </p:sp>
      <p:sp>
        <p:nvSpPr>
          <p:cNvPr id="7" name="TextBox 6">
            <a:extLst>
              <a:ext uri="{FF2B5EF4-FFF2-40B4-BE49-F238E27FC236}">
                <a16:creationId xmlns:a16="http://schemas.microsoft.com/office/drawing/2014/main" id="{E4CF05ED-E7E9-C2EC-E86D-FCE1C74E982B}"/>
              </a:ext>
            </a:extLst>
          </p:cNvPr>
          <p:cNvSpPr txBox="1"/>
          <p:nvPr/>
        </p:nvSpPr>
        <p:spPr>
          <a:xfrm>
            <a:off x="3528838" y="4286041"/>
            <a:ext cx="7918095" cy="830997"/>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Human genetic diversity modifies therapeutic gene editing off-target potential</a:t>
            </a:r>
          </a:p>
        </p:txBody>
      </p:sp>
      <p:pic>
        <p:nvPicPr>
          <p:cNvPr id="1026" name="Picture 2">
            <a:extLst>
              <a:ext uri="{FF2B5EF4-FFF2-40B4-BE49-F238E27FC236}">
                <a16:creationId xmlns:a16="http://schemas.microsoft.com/office/drawing/2014/main" id="{7DA31352-A7F5-E004-B6FA-815BA8657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 b="71222"/>
          <a:stretch/>
        </p:blipFill>
        <p:spPr bwMode="auto">
          <a:xfrm>
            <a:off x="2656284" y="4218466"/>
            <a:ext cx="5621502" cy="2188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6FAF43B-F6D2-D6D5-1C06-58D542769B16}"/>
              </a:ext>
            </a:extLst>
          </p:cNvPr>
          <p:cNvPicPr>
            <a:picLocks noChangeAspect="1"/>
          </p:cNvPicPr>
          <p:nvPr/>
        </p:nvPicPr>
        <p:blipFill rotWithShape="1">
          <a:blip r:embed="rId4"/>
          <a:srcRect l="79513" t="23169" r="4482" b="68146"/>
          <a:stretch/>
        </p:blipFill>
        <p:spPr>
          <a:xfrm>
            <a:off x="2569320" y="1637743"/>
            <a:ext cx="5376960" cy="1726073"/>
          </a:xfrm>
          <a:prstGeom prst="rect">
            <a:avLst/>
          </a:prstGeom>
        </p:spPr>
      </p:pic>
      <p:sp>
        <p:nvSpPr>
          <p:cNvPr id="11" name="TextBox 10">
            <a:extLst>
              <a:ext uri="{FF2B5EF4-FFF2-40B4-BE49-F238E27FC236}">
                <a16:creationId xmlns:a16="http://schemas.microsoft.com/office/drawing/2014/main" id="{E3D932F7-3900-F8B4-01CF-F362E3A84A40}"/>
              </a:ext>
            </a:extLst>
          </p:cNvPr>
          <p:cNvSpPr txBox="1"/>
          <p:nvPr/>
        </p:nvSpPr>
        <p:spPr>
          <a:xfrm>
            <a:off x="441960" y="1097280"/>
            <a:ext cx="9976193" cy="461665"/>
          </a:xfrm>
          <a:prstGeom prst="rect">
            <a:avLst/>
          </a:prstGeom>
          <a:noFill/>
        </p:spPr>
        <p:txBody>
          <a:bodyPr wrap="none" rtlCol="0">
            <a:spAutoFit/>
          </a:bodyPr>
          <a:lstStyle/>
          <a:p>
            <a:r>
              <a:rPr lang="en-US" sz="2400">
                <a:latin typeface="Bierstadt Regular" panose="020B0004020202020204" pitchFamily="34" charset="0"/>
              </a:rPr>
              <a:t>Genetic variation in human population, patients, and cell-lines can cause:</a:t>
            </a:r>
          </a:p>
        </p:txBody>
      </p:sp>
      <p:sp>
        <p:nvSpPr>
          <p:cNvPr id="14" name="TextBox 13">
            <a:extLst>
              <a:ext uri="{FF2B5EF4-FFF2-40B4-BE49-F238E27FC236}">
                <a16:creationId xmlns:a16="http://schemas.microsoft.com/office/drawing/2014/main" id="{28DB81D3-148D-71F3-28E8-B81C8A5C96D7}"/>
              </a:ext>
            </a:extLst>
          </p:cNvPr>
          <p:cNvSpPr txBox="1"/>
          <p:nvPr/>
        </p:nvSpPr>
        <p:spPr>
          <a:xfrm>
            <a:off x="441960" y="2967335"/>
            <a:ext cx="10383548" cy="1200329"/>
          </a:xfrm>
          <a:prstGeom prst="rect">
            <a:avLst/>
          </a:prstGeom>
          <a:noFill/>
        </p:spPr>
        <p:txBody>
          <a:bodyPr wrap="none" rtlCol="0">
            <a:spAutoFit/>
          </a:bodyPr>
          <a:lstStyle/>
          <a:p>
            <a:pPr marL="342900" indent="-342900">
              <a:buFont typeface="Arial" panose="020B0604020202020204" pitchFamily="34" charset="0"/>
              <a:buChar char="•"/>
            </a:pPr>
            <a:r>
              <a:rPr lang="en-US" sz="2400">
                <a:latin typeface="Bierstadt Regular" panose="020B0004020202020204" pitchFamily="34" charset="0"/>
              </a:rPr>
              <a:t>If VCF available for patient or cell-line, can be used for correction</a:t>
            </a:r>
          </a:p>
          <a:p>
            <a:endParaRPr lang="en-US" sz="2400">
              <a:latin typeface="Bierstadt Regular" panose="020B0004020202020204" pitchFamily="34" charset="0"/>
            </a:endParaRPr>
          </a:p>
          <a:p>
            <a:pPr marL="342900" indent="-342900">
              <a:buFont typeface="Arial" panose="020B0604020202020204" pitchFamily="34" charset="0"/>
              <a:buChar char="•"/>
            </a:pPr>
            <a:r>
              <a:rPr lang="en-US" sz="2400">
                <a:latin typeface="Bierstadt Regular" panose="020B0004020202020204" pitchFamily="34" charset="0"/>
              </a:rPr>
              <a:t>Can perform CRISPRme guide design to consider population-level variants</a:t>
            </a:r>
          </a:p>
        </p:txBody>
      </p:sp>
    </p:spTree>
    <p:extLst>
      <p:ext uri="{BB962C8B-B14F-4D97-AF65-F5344CB8AC3E}">
        <p14:creationId xmlns:p14="http://schemas.microsoft.com/office/powerpoint/2010/main" val="100465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2471095" cy="1325563"/>
          </a:xfrm>
        </p:spPr>
        <p:txBody>
          <a:bodyPr>
            <a:normAutofit/>
          </a:bodyPr>
          <a:lstStyle/>
          <a:p>
            <a:r>
              <a:rPr lang="en-US" sz="3800" b="1" dirty="0">
                <a:solidFill>
                  <a:srgbClr val="002060"/>
                </a:solidFill>
                <a:latin typeface="Bierstadt Regular" panose="020B0004020202020204" pitchFamily="34" charset="0"/>
              </a:rPr>
              <a:t>Considerations of guide design: </a:t>
            </a:r>
            <a:r>
              <a:rPr lang="en-US" sz="3800" u="sng" dirty="0">
                <a:solidFill>
                  <a:srgbClr val="002060"/>
                </a:solidFill>
                <a:latin typeface="Bierstadt Regular" panose="020B0004020202020204" pitchFamily="34" charset="0"/>
              </a:rPr>
              <a:t>experimental design</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85</a:t>
            </a:fld>
            <a:endParaRPr lang="en-US"/>
          </a:p>
        </p:txBody>
      </p:sp>
      <p:sp>
        <p:nvSpPr>
          <p:cNvPr id="3" name="TextBox 2">
            <a:extLst>
              <a:ext uri="{FF2B5EF4-FFF2-40B4-BE49-F238E27FC236}">
                <a16:creationId xmlns:a16="http://schemas.microsoft.com/office/drawing/2014/main" id="{FA75486B-6009-F91E-8BDF-D468B246FA65}"/>
              </a:ext>
            </a:extLst>
          </p:cNvPr>
          <p:cNvSpPr txBox="1"/>
          <p:nvPr/>
        </p:nvSpPr>
        <p:spPr>
          <a:xfrm>
            <a:off x="491269" y="1905506"/>
            <a:ext cx="5604731" cy="3046988"/>
          </a:xfrm>
          <a:prstGeom prst="rect">
            <a:avLst/>
          </a:prstGeom>
          <a:noFill/>
        </p:spPr>
        <p:txBody>
          <a:bodyPr wrap="square" rtlCol="0">
            <a:spAutoFit/>
          </a:bodyPr>
          <a:lstStyle/>
          <a:p>
            <a:r>
              <a:rPr lang="en-US" sz="3200">
                <a:latin typeface="Bierstadt Regular" panose="020B0004020202020204" pitchFamily="34" charset="0"/>
              </a:rPr>
              <a:t>Most important experimental design aspects:</a:t>
            </a:r>
          </a:p>
          <a:p>
            <a:pPr marL="342900" indent="-342900">
              <a:buFont typeface="Arial" panose="020B0604020202020204" pitchFamily="34" charset="0"/>
              <a:buChar char="•"/>
            </a:pPr>
            <a:r>
              <a:rPr lang="en-US" sz="3200">
                <a:latin typeface="Bierstadt Regular" panose="020B0004020202020204" pitchFamily="34" charset="0"/>
              </a:rPr>
              <a:t>Editor</a:t>
            </a:r>
          </a:p>
          <a:p>
            <a:pPr marL="342900" indent="-342900">
              <a:buFont typeface="Arial" panose="020B0604020202020204" pitchFamily="34" charset="0"/>
              <a:buChar char="•"/>
            </a:pPr>
            <a:r>
              <a:rPr lang="en-US" sz="3200">
                <a:latin typeface="Bierstadt Regular" panose="020B0004020202020204" pitchFamily="34" charset="0"/>
              </a:rPr>
              <a:t>Readout</a:t>
            </a:r>
          </a:p>
          <a:p>
            <a:pPr marL="342900" indent="-342900">
              <a:buFont typeface="Arial" panose="020B0604020202020204" pitchFamily="34" charset="0"/>
              <a:buChar char="•"/>
            </a:pPr>
            <a:r>
              <a:rPr lang="en-US" sz="3200">
                <a:latin typeface="Bierstadt Regular" panose="020B0004020202020204" pitchFamily="34" charset="0"/>
              </a:rPr>
              <a:t>System</a:t>
            </a:r>
          </a:p>
          <a:p>
            <a:pPr marL="342900" indent="-342900">
              <a:buFont typeface="Arial" panose="020B0604020202020204" pitchFamily="34" charset="0"/>
              <a:buChar char="•"/>
            </a:pPr>
            <a:r>
              <a:rPr lang="en-US" sz="3200" b="1">
                <a:latin typeface="Bierstadt Regular" panose="020B0004020202020204" pitchFamily="34" charset="0"/>
              </a:rPr>
              <a:t>Controls</a:t>
            </a:r>
          </a:p>
        </p:txBody>
      </p:sp>
      <p:pic>
        <p:nvPicPr>
          <p:cNvPr id="6" name="Picture 5">
            <a:extLst>
              <a:ext uri="{FF2B5EF4-FFF2-40B4-BE49-F238E27FC236}">
                <a16:creationId xmlns:a16="http://schemas.microsoft.com/office/drawing/2014/main" id="{35FA54D3-D3D6-0EFC-458C-0A6F8953BD6E}"/>
              </a:ext>
            </a:extLst>
          </p:cNvPr>
          <p:cNvPicPr>
            <a:picLocks noChangeAspect="1"/>
          </p:cNvPicPr>
          <p:nvPr/>
        </p:nvPicPr>
        <p:blipFill rotWithShape="1">
          <a:blip r:embed="rId3"/>
          <a:srcRect l="35270" t="31136" r="23946" b="11423"/>
          <a:stretch/>
        </p:blipFill>
        <p:spPr>
          <a:xfrm>
            <a:off x="5742178" y="1110343"/>
            <a:ext cx="6220016" cy="4927785"/>
          </a:xfrm>
          <a:prstGeom prst="rect">
            <a:avLst/>
          </a:prstGeom>
        </p:spPr>
      </p:pic>
    </p:spTree>
    <p:extLst>
      <p:ext uri="{BB962C8B-B14F-4D97-AF65-F5344CB8AC3E}">
        <p14:creationId xmlns:p14="http://schemas.microsoft.com/office/powerpoint/2010/main" val="3296841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1540066" cy="1325563"/>
          </a:xfrm>
        </p:spPr>
        <p:txBody>
          <a:bodyPr>
            <a:normAutofit/>
          </a:bodyPr>
          <a:lstStyle/>
          <a:p>
            <a:r>
              <a:rPr lang="en-US" sz="3800" b="1" dirty="0">
                <a:solidFill>
                  <a:srgbClr val="002060"/>
                </a:solidFill>
                <a:latin typeface="Bierstadt Regular" panose="020B0004020202020204" pitchFamily="34" charset="0"/>
              </a:rPr>
              <a:t>From protospacer to guide oligos to guide vector</a:t>
            </a:r>
          </a:p>
        </p:txBody>
      </p:sp>
      <p:pic>
        <p:nvPicPr>
          <p:cNvPr id="11" name="Picture 10">
            <a:extLst>
              <a:ext uri="{FF2B5EF4-FFF2-40B4-BE49-F238E27FC236}">
                <a16:creationId xmlns:a16="http://schemas.microsoft.com/office/drawing/2014/main" id="{319ECCF4-40D4-9682-168D-55D2D2523282}"/>
              </a:ext>
            </a:extLst>
          </p:cNvPr>
          <p:cNvPicPr>
            <a:picLocks noChangeAspect="1"/>
          </p:cNvPicPr>
          <p:nvPr/>
        </p:nvPicPr>
        <p:blipFill>
          <a:blip r:embed="rId3"/>
          <a:stretch>
            <a:fillRect/>
          </a:stretch>
        </p:blipFill>
        <p:spPr>
          <a:xfrm>
            <a:off x="922903" y="4449251"/>
            <a:ext cx="9685795" cy="2408749"/>
          </a:xfrm>
          <a:prstGeom prst="rect">
            <a:avLst/>
          </a:prstGeom>
        </p:spPr>
      </p:pic>
      <p:sp>
        <p:nvSpPr>
          <p:cNvPr id="13" name="TextBox 12">
            <a:extLst>
              <a:ext uri="{FF2B5EF4-FFF2-40B4-BE49-F238E27FC236}">
                <a16:creationId xmlns:a16="http://schemas.microsoft.com/office/drawing/2014/main" id="{DC57C16E-C2F3-2928-B416-58BDE4324B18}"/>
              </a:ext>
            </a:extLst>
          </p:cNvPr>
          <p:cNvSpPr txBox="1"/>
          <p:nvPr/>
        </p:nvSpPr>
        <p:spPr>
          <a:xfrm>
            <a:off x="4149680" y="1010896"/>
            <a:ext cx="3504549" cy="461665"/>
          </a:xfrm>
          <a:prstGeom prst="rect">
            <a:avLst/>
          </a:prstGeom>
          <a:noFill/>
        </p:spPr>
        <p:txBody>
          <a:bodyPr wrap="none" rtlCol="0">
            <a:spAutoFit/>
          </a:bodyPr>
          <a:lstStyle/>
          <a:p>
            <a:r>
              <a:rPr lang="en-US" sz="2400" b="1" u="sng">
                <a:latin typeface="Bierstadt Regular" panose="020B0004020202020204" pitchFamily="34" charset="0"/>
              </a:rPr>
              <a:t>1. Oligo Design/Synthesis</a:t>
            </a:r>
          </a:p>
        </p:txBody>
      </p:sp>
      <p:sp>
        <p:nvSpPr>
          <p:cNvPr id="14" name="TextBox 13">
            <a:extLst>
              <a:ext uri="{FF2B5EF4-FFF2-40B4-BE49-F238E27FC236}">
                <a16:creationId xmlns:a16="http://schemas.microsoft.com/office/drawing/2014/main" id="{42EAA841-D1CC-61E6-F087-C324D3453819}"/>
              </a:ext>
            </a:extLst>
          </p:cNvPr>
          <p:cNvSpPr txBox="1"/>
          <p:nvPr/>
        </p:nvSpPr>
        <p:spPr>
          <a:xfrm>
            <a:off x="4209445" y="4249688"/>
            <a:ext cx="3268587" cy="461665"/>
          </a:xfrm>
          <a:prstGeom prst="rect">
            <a:avLst/>
          </a:prstGeom>
          <a:noFill/>
        </p:spPr>
        <p:txBody>
          <a:bodyPr wrap="none" rtlCol="0">
            <a:spAutoFit/>
          </a:bodyPr>
          <a:lstStyle/>
          <a:p>
            <a:r>
              <a:rPr lang="en-US" sz="2400" b="1" u="sng">
                <a:latin typeface="Bierstadt Regular" panose="020B0004020202020204" pitchFamily="34" charset="0"/>
              </a:rPr>
              <a:t>2. Guide Vector Cloning</a:t>
            </a:r>
          </a:p>
        </p:txBody>
      </p:sp>
      <p:sp>
        <p:nvSpPr>
          <p:cNvPr id="16" name="TextBox 15">
            <a:extLst>
              <a:ext uri="{FF2B5EF4-FFF2-40B4-BE49-F238E27FC236}">
                <a16:creationId xmlns:a16="http://schemas.microsoft.com/office/drawing/2014/main" id="{FEC58B2D-67BE-4D0B-4442-E4D3B552C12A}"/>
              </a:ext>
            </a:extLst>
          </p:cNvPr>
          <p:cNvSpPr txBox="1"/>
          <p:nvPr/>
        </p:nvSpPr>
        <p:spPr>
          <a:xfrm>
            <a:off x="8397584" y="2008547"/>
            <a:ext cx="3142482" cy="1323439"/>
          </a:xfrm>
          <a:prstGeom prst="rect">
            <a:avLst/>
          </a:prstGeom>
          <a:noFill/>
        </p:spPr>
        <p:txBody>
          <a:bodyPr wrap="square" rtlCol="0">
            <a:spAutoFit/>
          </a:bodyPr>
          <a:lstStyle/>
          <a:p>
            <a:r>
              <a:rPr lang="en-US" sz="2000"/>
              <a:t>Oligo Synthesis Services</a:t>
            </a:r>
          </a:p>
          <a:p>
            <a:pPr marL="285750" indent="-285750">
              <a:buFont typeface="Arial" panose="020B0604020202020204" pitchFamily="34" charset="0"/>
              <a:buChar char="•"/>
            </a:pPr>
            <a:r>
              <a:rPr lang="en-US" sz="2000"/>
              <a:t>Genewiz</a:t>
            </a:r>
          </a:p>
          <a:p>
            <a:pPr marL="285750" indent="-285750">
              <a:buFont typeface="Arial" panose="020B0604020202020204" pitchFamily="34" charset="0"/>
              <a:buChar char="•"/>
            </a:pPr>
            <a:r>
              <a:rPr lang="en-US" sz="2000"/>
              <a:t>IDT</a:t>
            </a:r>
          </a:p>
          <a:p>
            <a:pPr marL="285750" indent="-285750">
              <a:buFont typeface="Arial" panose="020B0604020202020204" pitchFamily="34" charset="0"/>
              <a:buChar char="•"/>
            </a:pPr>
            <a:r>
              <a:rPr lang="en-US" sz="2000"/>
              <a:t>Twist</a:t>
            </a:r>
          </a:p>
        </p:txBody>
      </p:sp>
      <p:sp>
        <p:nvSpPr>
          <p:cNvPr id="17" name="Rectangle 16">
            <a:extLst>
              <a:ext uri="{FF2B5EF4-FFF2-40B4-BE49-F238E27FC236}">
                <a16:creationId xmlns:a16="http://schemas.microsoft.com/office/drawing/2014/main" id="{8852DA9B-D6EC-23F0-E962-7C29B09BB2A4}"/>
              </a:ext>
            </a:extLst>
          </p:cNvPr>
          <p:cNvSpPr/>
          <p:nvPr/>
        </p:nvSpPr>
        <p:spPr>
          <a:xfrm>
            <a:off x="994215" y="1443647"/>
            <a:ext cx="10143899" cy="28060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C38300-E342-23F3-F3F0-E4F7CEC4EA55}"/>
              </a:ext>
            </a:extLst>
          </p:cNvPr>
          <p:cNvSpPr/>
          <p:nvPr/>
        </p:nvSpPr>
        <p:spPr>
          <a:xfrm>
            <a:off x="994215" y="4730290"/>
            <a:ext cx="10143899" cy="202809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654D31-7A95-8825-5A92-2B667ABA20F3}"/>
              </a:ext>
            </a:extLst>
          </p:cNvPr>
          <p:cNvPicPr>
            <a:picLocks noChangeAspect="1"/>
          </p:cNvPicPr>
          <p:nvPr/>
        </p:nvPicPr>
        <p:blipFill>
          <a:blip r:embed="rId4"/>
          <a:stretch>
            <a:fillRect/>
          </a:stretch>
        </p:blipFill>
        <p:spPr>
          <a:xfrm>
            <a:off x="1266926" y="1531087"/>
            <a:ext cx="7027281" cy="2578081"/>
          </a:xfrm>
          <a:prstGeom prst="rect">
            <a:avLst/>
          </a:prstGeom>
        </p:spPr>
      </p:pic>
      <p:sp>
        <p:nvSpPr>
          <p:cNvPr id="4" name="Slide Number Placeholder 3">
            <a:extLst>
              <a:ext uri="{FF2B5EF4-FFF2-40B4-BE49-F238E27FC236}">
                <a16:creationId xmlns:a16="http://schemas.microsoft.com/office/drawing/2014/main" id="{9E055257-FBCC-8EA3-23DD-D498F12A2903}"/>
              </a:ext>
            </a:extLst>
          </p:cNvPr>
          <p:cNvSpPr>
            <a:spLocks noGrp="1"/>
          </p:cNvSpPr>
          <p:nvPr>
            <p:ph type="sldNum" sz="quarter" idx="12"/>
          </p:nvPr>
        </p:nvSpPr>
        <p:spPr/>
        <p:txBody>
          <a:bodyPr/>
          <a:lstStyle/>
          <a:p>
            <a:fld id="{24CD0A5F-FC8E-47DA-83F8-9BA700D18DA1}" type="slidenum">
              <a:rPr lang="en-US" smtClean="0"/>
              <a:t>86</a:t>
            </a:fld>
            <a:endParaRPr lang="en-US"/>
          </a:p>
        </p:txBody>
      </p:sp>
    </p:spTree>
    <p:extLst>
      <p:ext uri="{BB962C8B-B14F-4D97-AF65-F5344CB8AC3E}">
        <p14:creationId xmlns:p14="http://schemas.microsoft.com/office/powerpoint/2010/main" val="2016750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1" y="-83834"/>
            <a:ext cx="11567711" cy="1325563"/>
          </a:xfrm>
        </p:spPr>
        <p:txBody>
          <a:bodyPr>
            <a:normAutofit/>
          </a:bodyPr>
          <a:lstStyle/>
          <a:p>
            <a:r>
              <a:rPr lang="en-US" sz="3800" b="1" dirty="0">
                <a:solidFill>
                  <a:srgbClr val="002060"/>
                </a:solidFill>
                <a:latin typeface="Bierstadt Regular" panose="020B0004020202020204" pitchFamily="34" charset="0"/>
              </a:rPr>
              <a:t>From protospacer to guide oligos to guide vector</a:t>
            </a:r>
          </a:p>
        </p:txBody>
      </p:sp>
      <p:sp>
        <p:nvSpPr>
          <p:cNvPr id="2" name="Slide Number Placeholder 1">
            <a:extLst>
              <a:ext uri="{FF2B5EF4-FFF2-40B4-BE49-F238E27FC236}">
                <a16:creationId xmlns:a16="http://schemas.microsoft.com/office/drawing/2014/main" id="{852BA171-CD4F-D270-2EE6-536E4F8C1D1B}"/>
              </a:ext>
            </a:extLst>
          </p:cNvPr>
          <p:cNvSpPr>
            <a:spLocks noGrp="1"/>
          </p:cNvSpPr>
          <p:nvPr>
            <p:ph type="sldNum" sz="quarter" idx="12"/>
          </p:nvPr>
        </p:nvSpPr>
        <p:spPr/>
        <p:txBody>
          <a:bodyPr/>
          <a:lstStyle/>
          <a:p>
            <a:fld id="{24CD0A5F-FC8E-47DA-83F8-9BA700D18DA1}" type="slidenum">
              <a:rPr lang="en-US" smtClean="0"/>
              <a:t>87</a:t>
            </a:fld>
            <a:endParaRPr lang="en-US"/>
          </a:p>
        </p:txBody>
      </p:sp>
      <p:pic>
        <p:nvPicPr>
          <p:cNvPr id="9" name="Picture 8">
            <a:extLst>
              <a:ext uri="{FF2B5EF4-FFF2-40B4-BE49-F238E27FC236}">
                <a16:creationId xmlns:a16="http://schemas.microsoft.com/office/drawing/2014/main" id="{437BAB1B-A2E3-C38F-2987-0E169BFC549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001" t="29023" r="19852" b="13450"/>
          <a:stretch/>
        </p:blipFill>
        <p:spPr>
          <a:xfrm>
            <a:off x="4566988" y="1706568"/>
            <a:ext cx="7625012" cy="3787436"/>
          </a:xfrm>
          <a:prstGeom prst="rect">
            <a:avLst/>
          </a:prstGeom>
        </p:spPr>
      </p:pic>
      <p:sp>
        <p:nvSpPr>
          <p:cNvPr id="10" name="TextBox 9">
            <a:extLst>
              <a:ext uri="{FF2B5EF4-FFF2-40B4-BE49-F238E27FC236}">
                <a16:creationId xmlns:a16="http://schemas.microsoft.com/office/drawing/2014/main" id="{14E45B57-A081-5386-AE7F-B3AA6E2B6AB8}"/>
              </a:ext>
            </a:extLst>
          </p:cNvPr>
          <p:cNvSpPr txBox="1"/>
          <p:nvPr/>
        </p:nvSpPr>
        <p:spPr>
          <a:xfrm>
            <a:off x="200241" y="1509954"/>
            <a:ext cx="4259376" cy="2677656"/>
          </a:xfrm>
          <a:prstGeom prst="rect">
            <a:avLst/>
          </a:prstGeom>
          <a:noFill/>
        </p:spPr>
        <p:txBody>
          <a:bodyPr wrap="square" rtlCol="0">
            <a:spAutoFit/>
          </a:bodyPr>
          <a:lstStyle/>
          <a:p>
            <a:r>
              <a:rPr lang="en-US" sz="2400" b="1">
                <a:latin typeface="Bierstadt Regular" panose="020B0004020202020204" pitchFamily="34" charset="0"/>
              </a:rPr>
              <a:t>How large can the oligo be?</a:t>
            </a:r>
          </a:p>
          <a:p>
            <a:pPr marL="342900" indent="-342900">
              <a:buFont typeface="Arial" panose="020B0604020202020204" pitchFamily="34" charset="0"/>
              <a:buChar char="•"/>
            </a:pPr>
            <a:r>
              <a:rPr lang="en-US" sz="2400">
                <a:latin typeface="Bierstadt Regular" panose="020B0004020202020204" pitchFamily="34" charset="0"/>
              </a:rPr>
              <a:t>Enough to fit </a:t>
            </a:r>
            <a:r>
              <a:rPr lang="en-US" sz="2400" u="sng">
                <a:latin typeface="Bierstadt Regular" panose="020B0004020202020204" pitchFamily="34" charset="0"/>
              </a:rPr>
              <a:t>protospacer</a:t>
            </a:r>
            <a:r>
              <a:rPr lang="en-US" sz="2400">
                <a:latin typeface="Bierstadt Regular" panose="020B0004020202020204" pitchFamily="34" charset="0"/>
              </a:rPr>
              <a:t>, </a:t>
            </a:r>
            <a:r>
              <a:rPr lang="en-US" sz="2400" u="sng">
                <a:latin typeface="Bierstadt Regular" panose="020B0004020202020204" pitchFamily="34" charset="0"/>
              </a:rPr>
              <a:t>other variable sequences</a:t>
            </a:r>
            <a:r>
              <a:rPr lang="en-US" sz="2400">
                <a:latin typeface="Bierstadt Regular" panose="020B0004020202020204" pitchFamily="34" charset="0"/>
              </a:rPr>
              <a:t>, and </a:t>
            </a:r>
            <a:r>
              <a:rPr lang="en-US" sz="2400" u="sng">
                <a:latin typeface="Bierstadt Regular" panose="020B0004020202020204" pitchFamily="34" charset="0"/>
              </a:rPr>
              <a:t>homology arms </a:t>
            </a:r>
            <a:r>
              <a:rPr lang="en-US" sz="2400">
                <a:latin typeface="Bierstadt Regular" panose="020B0004020202020204" pitchFamily="34" charset="0"/>
              </a:rPr>
              <a:t>for cloning.</a:t>
            </a:r>
          </a:p>
          <a:p>
            <a:pPr marL="342900" indent="-342900">
              <a:buFont typeface="Arial" panose="020B0604020202020204" pitchFamily="34" charset="0"/>
              <a:buChar char="•"/>
            </a:pPr>
            <a:r>
              <a:rPr lang="en-US" sz="2400">
                <a:latin typeface="Bierstadt Regular" panose="020B0004020202020204" pitchFamily="34" charset="0"/>
              </a:rPr>
              <a:t>Financial consideration (smaller oligos are cheaper)</a:t>
            </a:r>
          </a:p>
        </p:txBody>
      </p:sp>
      <p:sp>
        <p:nvSpPr>
          <p:cNvPr id="12" name="TextBox 11">
            <a:extLst>
              <a:ext uri="{FF2B5EF4-FFF2-40B4-BE49-F238E27FC236}">
                <a16:creationId xmlns:a16="http://schemas.microsoft.com/office/drawing/2014/main" id="{87C96259-3611-D2C7-5031-C25A8C1E43DC}"/>
              </a:ext>
            </a:extLst>
          </p:cNvPr>
          <p:cNvSpPr txBox="1"/>
          <p:nvPr/>
        </p:nvSpPr>
        <p:spPr>
          <a:xfrm>
            <a:off x="5315375" y="5639515"/>
            <a:ext cx="6128238" cy="461665"/>
          </a:xfrm>
          <a:prstGeom prst="rect">
            <a:avLst/>
          </a:prstGeom>
          <a:noFill/>
        </p:spPr>
        <p:txBody>
          <a:bodyPr wrap="square" rtlCol="0">
            <a:spAutoFit/>
          </a:bodyPr>
          <a:lstStyle/>
          <a:p>
            <a:r>
              <a:rPr lang="en-US" sz="2400">
                <a:latin typeface="Bierstadt Regular" panose="020B0004020202020204" pitchFamily="34" charset="0"/>
              </a:rPr>
              <a:t>Twist oligo pool order price specification FYI</a:t>
            </a:r>
          </a:p>
        </p:txBody>
      </p:sp>
      <p:sp>
        <p:nvSpPr>
          <p:cNvPr id="16" name="TextBox 15">
            <a:extLst>
              <a:ext uri="{FF2B5EF4-FFF2-40B4-BE49-F238E27FC236}">
                <a16:creationId xmlns:a16="http://schemas.microsoft.com/office/drawing/2014/main" id="{A74B2D88-4D1F-6E3B-D853-9CB3E78E7DA9}"/>
              </a:ext>
            </a:extLst>
          </p:cNvPr>
          <p:cNvSpPr txBox="1"/>
          <p:nvPr/>
        </p:nvSpPr>
        <p:spPr>
          <a:xfrm>
            <a:off x="200241" y="4162188"/>
            <a:ext cx="4259376" cy="1938992"/>
          </a:xfrm>
          <a:prstGeom prst="rect">
            <a:avLst/>
          </a:prstGeom>
          <a:noFill/>
        </p:spPr>
        <p:txBody>
          <a:bodyPr wrap="square" rtlCol="0">
            <a:spAutoFit/>
          </a:bodyPr>
          <a:lstStyle/>
          <a:p>
            <a:r>
              <a:rPr lang="en-US" sz="2400" b="1">
                <a:latin typeface="Bierstadt Regular" panose="020B0004020202020204" pitchFamily="34" charset="0"/>
              </a:rPr>
              <a:t>How many guides can I have?</a:t>
            </a:r>
          </a:p>
          <a:p>
            <a:pPr marL="342900" indent="-342900">
              <a:buFont typeface="Arial" panose="020B0604020202020204" pitchFamily="34" charset="0"/>
              <a:buChar char="•"/>
            </a:pPr>
            <a:r>
              <a:rPr lang="en-US" sz="2400">
                <a:latin typeface="Bierstadt Regular" panose="020B0004020202020204" pitchFamily="34" charset="0"/>
              </a:rPr>
              <a:t>Depends on experimental design</a:t>
            </a:r>
          </a:p>
          <a:p>
            <a:pPr marL="342900" indent="-342900">
              <a:buFont typeface="Arial" panose="020B0604020202020204" pitchFamily="34" charset="0"/>
              <a:buChar char="•"/>
            </a:pPr>
            <a:r>
              <a:rPr lang="en-US" sz="2400">
                <a:latin typeface="Bierstadt Regular" panose="020B0004020202020204" pitchFamily="34" charset="0"/>
              </a:rPr>
              <a:t>Financial consideration     (less guides is cheaper)</a:t>
            </a:r>
          </a:p>
        </p:txBody>
      </p:sp>
    </p:spTree>
    <p:extLst>
      <p:ext uri="{BB962C8B-B14F-4D97-AF65-F5344CB8AC3E}">
        <p14:creationId xmlns:p14="http://schemas.microsoft.com/office/powerpoint/2010/main" val="20753728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0515600" cy="1325563"/>
          </a:xfrm>
        </p:spPr>
        <p:txBody>
          <a:bodyPr>
            <a:normAutofit/>
          </a:bodyPr>
          <a:lstStyle/>
          <a:p>
            <a:r>
              <a:rPr lang="en-US" sz="3800" b="1">
                <a:solidFill>
                  <a:srgbClr val="002060"/>
                </a:solidFill>
                <a:latin typeface="Bierstadt Regular" panose="020B0004020202020204" pitchFamily="34" charset="0"/>
              </a:rPr>
              <a:t>From guide vector to guide-expressing cells</a:t>
            </a:r>
          </a:p>
        </p:txBody>
      </p:sp>
      <p:pic>
        <p:nvPicPr>
          <p:cNvPr id="3" name="Picture 2">
            <a:extLst>
              <a:ext uri="{FF2B5EF4-FFF2-40B4-BE49-F238E27FC236}">
                <a16:creationId xmlns:a16="http://schemas.microsoft.com/office/drawing/2014/main" id="{7FC4B8B7-526A-5FD1-0590-AE36DE603DC2}"/>
              </a:ext>
            </a:extLst>
          </p:cNvPr>
          <p:cNvPicPr>
            <a:picLocks noChangeAspect="1"/>
          </p:cNvPicPr>
          <p:nvPr/>
        </p:nvPicPr>
        <p:blipFill rotWithShape="1">
          <a:blip r:embed="rId3"/>
          <a:srcRect b="5256"/>
          <a:stretch/>
        </p:blipFill>
        <p:spPr>
          <a:xfrm>
            <a:off x="2732520" y="3805860"/>
            <a:ext cx="6954294" cy="3052140"/>
          </a:xfrm>
          <a:prstGeom prst="rect">
            <a:avLst/>
          </a:prstGeom>
        </p:spPr>
      </p:pic>
      <p:pic>
        <p:nvPicPr>
          <p:cNvPr id="4" name="Picture 3">
            <a:extLst>
              <a:ext uri="{FF2B5EF4-FFF2-40B4-BE49-F238E27FC236}">
                <a16:creationId xmlns:a16="http://schemas.microsoft.com/office/drawing/2014/main" id="{3F163A1E-4A7F-7DA6-6CC7-C6D4CEDAF796}"/>
              </a:ext>
            </a:extLst>
          </p:cNvPr>
          <p:cNvPicPr>
            <a:picLocks noChangeAspect="1"/>
          </p:cNvPicPr>
          <p:nvPr/>
        </p:nvPicPr>
        <p:blipFill>
          <a:blip r:embed="rId4"/>
          <a:stretch>
            <a:fillRect/>
          </a:stretch>
        </p:blipFill>
        <p:spPr>
          <a:xfrm>
            <a:off x="1171087" y="965469"/>
            <a:ext cx="9228598" cy="2586547"/>
          </a:xfrm>
          <a:prstGeom prst="rect">
            <a:avLst/>
          </a:prstGeom>
        </p:spPr>
      </p:pic>
      <p:sp>
        <p:nvSpPr>
          <p:cNvPr id="6" name="TextBox 5">
            <a:extLst>
              <a:ext uri="{FF2B5EF4-FFF2-40B4-BE49-F238E27FC236}">
                <a16:creationId xmlns:a16="http://schemas.microsoft.com/office/drawing/2014/main" id="{2007C4D0-EB3F-9F49-A465-9F7770D0B3F7}"/>
              </a:ext>
            </a:extLst>
          </p:cNvPr>
          <p:cNvSpPr txBox="1"/>
          <p:nvPr/>
        </p:nvSpPr>
        <p:spPr>
          <a:xfrm>
            <a:off x="1055172" y="841619"/>
            <a:ext cx="2089931" cy="400110"/>
          </a:xfrm>
          <a:prstGeom prst="rect">
            <a:avLst/>
          </a:prstGeom>
          <a:noFill/>
        </p:spPr>
        <p:txBody>
          <a:bodyPr wrap="none" rtlCol="0">
            <a:spAutoFit/>
          </a:bodyPr>
          <a:lstStyle/>
          <a:p>
            <a:r>
              <a:rPr lang="en-US" sz="2000" b="1" u="sng">
                <a:latin typeface="Bierstadt Regular" panose="020B0004020202020204" pitchFamily="34" charset="0"/>
              </a:rPr>
              <a:t>1. Library Cloning</a:t>
            </a:r>
          </a:p>
        </p:txBody>
      </p:sp>
      <p:sp>
        <p:nvSpPr>
          <p:cNvPr id="7" name="TextBox 6">
            <a:extLst>
              <a:ext uri="{FF2B5EF4-FFF2-40B4-BE49-F238E27FC236}">
                <a16:creationId xmlns:a16="http://schemas.microsoft.com/office/drawing/2014/main" id="{D844C27E-D185-1798-E8C0-68870EDB7F18}"/>
              </a:ext>
            </a:extLst>
          </p:cNvPr>
          <p:cNvSpPr txBox="1"/>
          <p:nvPr/>
        </p:nvSpPr>
        <p:spPr>
          <a:xfrm>
            <a:off x="1055172" y="3405750"/>
            <a:ext cx="2667140" cy="400110"/>
          </a:xfrm>
          <a:prstGeom prst="rect">
            <a:avLst/>
          </a:prstGeom>
          <a:noFill/>
        </p:spPr>
        <p:txBody>
          <a:bodyPr wrap="none" rtlCol="0">
            <a:spAutoFit/>
          </a:bodyPr>
          <a:lstStyle/>
          <a:p>
            <a:r>
              <a:rPr lang="en-US" sz="2000" b="1" u="sng">
                <a:latin typeface="Bierstadt Regular" panose="020B0004020202020204" pitchFamily="34" charset="0"/>
              </a:rPr>
              <a:t>2. Lentivirus Packaging</a:t>
            </a:r>
          </a:p>
        </p:txBody>
      </p:sp>
      <p:sp>
        <p:nvSpPr>
          <p:cNvPr id="2" name="Slide Number Placeholder 1">
            <a:extLst>
              <a:ext uri="{FF2B5EF4-FFF2-40B4-BE49-F238E27FC236}">
                <a16:creationId xmlns:a16="http://schemas.microsoft.com/office/drawing/2014/main" id="{4670DFEF-97EA-795A-0DD5-832C0DAB1471}"/>
              </a:ext>
            </a:extLst>
          </p:cNvPr>
          <p:cNvSpPr>
            <a:spLocks noGrp="1"/>
          </p:cNvSpPr>
          <p:nvPr>
            <p:ph type="sldNum" sz="quarter" idx="12"/>
          </p:nvPr>
        </p:nvSpPr>
        <p:spPr/>
        <p:txBody>
          <a:bodyPr/>
          <a:lstStyle/>
          <a:p>
            <a:fld id="{24CD0A5F-FC8E-47DA-83F8-9BA700D18DA1}" type="slidenum">
              <a:rPr lang="en-US" smtClean="0"/>
              <a:t>88</a:t>
            </a:fld>
            <a:endParaRPr lang="en-US"/>
          </a:p>
        </p:txBody>
      </p:sp>
    </p:spTree>
    <p:extLst>
      <p:ext uri="{BB962C8B-B14F-4D97-AF65-F5344CB8AC3E}">
        <p14:creationId xmlns:p14="http://schemas.microsoft.com/office/powerpoint/2010/main" val="27997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88A37-C073-5451-63AF-B9A29D1E670D}"/>
              </a:ext>
            </a:extLst>
          </p:cNvPr>
          <p:cNvSpPr>
            <a:spLocks noGrp="1"/>
          </p:cNvSpPr>
          <p:nvPr>
            <p:ph type="title"/>
          </p:nvPr>
        </p:nvSpPr>
        <p:spPr>
          <a:xfrm>
            <a:off x="0" y="-83834"/>
            <a:ext cx="12192000" cy="1325563"/>
          </a:xfrm>
        </p:spPr>
        <p:txBody>
          <a:bodyPr>
            <a:normAutofit/>
          </a:bodyPr>
          <a:lstStyle/>
          <a:p>
            <a:r>
              <a:rPr lang="en-US" sz="3800" b="1">
                <a:solidFill>
                  <a:srgbClr val="002060"/>
                </a:solidFill>
                <a:latin typeface="Bierstadt Regular" panose="020B0004020202020204" pitchFamily="34" charset="0"/>
              </a:rPr>
              <a:t>How to get editor-expressing cells: </a:t>
            </a:r>
            <a:br>
              <a:rPr lang="en-US" sz="3800"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standard two-vector setup</a:t>
            </a:r>
          </a:p>
        </p:txBody>
      </p:sp>
      <p:pic>
        <p:nvPicPr>
          <p:cNvPr id="7" name="Picture 6">
            <a:extLst>
              <a:ext uri="{FF2B5EF4-FFF2-40B4-BE49-F238E27FC236}">
                <a16:creationId xmlns:a16="http://schemas.microsoft.com/office/drawing/2014/main" id="{D2BCAA01-D7CA-E0B7-6DA6-0DBCA70B1FCD}"/>
              </a:ext>
            </a:extLst>
          </p:cNvPr>
          <p:cNvPicPr>
            <a:picLocks noChangeAspect="1"/>
          </p:cNvPicPr>
          <p:nvPr/>
        </p:nvPicPr>
        <p:blipFill rotWithShape="1">
          <a:blip r:embed="rId3"/>
          <a:srcRect r="50578"/>
          <a:stretch/>
        </p:blipFill>
        <p:spPr>
          <a:xfrm>
            <a:off x="1234526" y="4327563"/>
            <a:ext cx="1731936" cy="1644647"/>
          </a:xfrm>
          <a:prstGeom prst="rect">
            <a:avLst/>
          </a:prstGeom>
        </p:spPr>
      </p:pic>
      <p:pic>
        <p:nvPicPr>
          <p:cNvPr id="8" name="Picture 7">
            <a:extLst>
              <a:ext uri="{FF2B5EF4-FFF2-40B4-BE49-F238E27FC236}">
                <a16:creationId xmlns:a16="http://schemas.microsoft.com/office/drawing/2014/main" id="{59402951-0330-2FE2-9682-96D885DAEEFE}"/>
              </a:ext>
            </a:extLst>
          </p:cNvPr>
          <p:cNvPicPr>
            <a:picLocks noChangeAspect="1"/>
          </p:cNvPicPr>
          <p:nvPr/>
        </p:nvPicPr>
        <p:blipFill rotWithShape="1">
          <a:blip r:embed="rId3"/>
          <a:srcRect l="51370" r="-792"/>
          <a:stretch/>
        </p:blipFill>
        <p:spPr>
          <a:xfrm>
            <a:off x="1234832" y="1962057"/>
            <a:ext cx="1731936" cy="1644647"/>
          </a:xfrm>
          <a:prstGeom prst="rect">
            <a:avLst/>
          </a:prstGeom>
        </p:spPr>
      </p:pic>
      <p:sp>
        <p:nvSpPr>
          <p:cNvPr id="9" name="TextBox 8">
            <a:extLst>
              <a:ext uri="{FF2B5EF4-FFF2-40B4-BE49-F238E27FC236}">
                <a16:creationId xmlns:a16="http://schemas.microsoft.com/office/drawing/2014/main" id="{31111EB2-4F49-6D16-967C-AA98BB3023E2}"/>
              </a:ext>
            </a:extLst>
          </p:cNvPr>
          <p:cNvSpPr txBox="1"/>
          <p:nvPr/>
        </p:nvSpPr>
        <p:spPr>
          <a:xfrm>
            <a:off x="1022881" y="3985078"/>
            <a:ext cx="2152577" cy="369332"/>
          </a:xfrm>
          <a:prstGeom prst="rect">
            <a:avLst/>
          </a:prstGeom>
          <a:noFill/>
        </p:spPr>
        <p:txBody>
          <a:bodyPr wrap="none" rtlCol="0">
            <a:spAutoFit/>
          </a:bodyPr>
          <a:lstStyle/>
          <a:p>
            <a:r>
              <a:rPr lang="en-US">
                <a:latin typeface="Bierstadt Regular" panose="020B0004020202020204" pitchFamily="34" charset="0"/>
              </a:rPr>
              <a:t>“pLentiGuide-Puro”</a:t>
            </a:r>
          </a:p>
        </p:txBody>
      </p:sp>
      <p:sp>
        <p:nvSpPr>
          <p:cNvPr id="10" name="TextBox 9">
            <a:extLst>
              <a:ext uri="{FF2B5EF4-FFF2-40B4-BE49-F238E27FC236}">
                <a16:creationId xmlns:a16="http://schemas.microsoft.com/office/drawing/2014/main" id="{2042DBE3-F051-E938-C94C-86EA07C09F00}"/>
              </a:ext>
            </a:extLst>
          </p:cNvPr>
          <p:cNvSpPr txBox="1"/>
          <p:nvPr/>
        </p:nvSpPr>
        <p:spPr>
          <a:xfrm>
            <a:off x="1022881" y="1583683"/>
            <a:ext cx="2127955" cy="369332"/>
          </a:xfrm>
          <a:prstGeom prst="rect">
            <a:avLst/>
          </a:prstGeom>
          <a:noFill/>
        </p:spPr>
        <p:txBody>
          <a:bodyPr wrap="none" rtlCol="0">
            <a:spAutoFit/>
          </a:bodyPr>
          <a:lstStyle/>
          <a:p>
            <a:r>
              <a:rPr lang="en-US">
                <a:latin typeface="Bierstadt Regular" panose="020B0004020202020204" pitchFamily="34" charset="0"/>
              </a:rPr>
              <a:t>“pLentiCas9-Blast”</a:t>
            </a:r>
          </a:p>
        </p:txBody>
      </p:sp>
      <p:sp>
        <p:nvSpPr>
          <p:cNvPr id="11" name="TextBox 10">
            <a:extLst>
              <a:ext uri="{FF2B5EF4-FFF2-40B4-BE49-F238E27FC236}">
                <a16:creationId xmlns:a16="http://schemas.microsoft.com/office/drawing/2014/main" id="{4D9738D4-78B7-A26C-560D-752F6191A5C0}"/>
              </a:ext>
            </a:extLst>
          </p:cNvPr>
          <p:cNvSpPr txBox="1"/>
          <p:nvPr/>
        </p:nvSpPr>
        <p:spPr>
          <a:xfrm>
            <a:off x="95168" y="1183573"/>
            <a:ext cx="4034246" cy="400110"/>
          </a:xfrm>
          <a:prstGeom prst="rect">
            <a:avLst/>
          </a:prstGeom>
          <a:noFill/>
        </p:spPr>
        <p:txBody>
          <a:bodyPr wrap="none" rtlCol="0">
            <a:spAutoFit/>
          </a:bodyPr>
          <a:lstStyle/>
          <a:p>
            <a:r>
              <a:rPr lang="en-US" sz="2000" b="1" u="sng">
                <a:latin typeface="Bierstadt Regular" panose="020B0004020202020204" pitchFamily="34" charset="0"/>
              </a:rPr>
              <a:t>1. Choose editor and guide vectors:</a:t>
            </a:r>
          </a:p>
        </p:txBody>
      </p:sp>
      <p:sp>
        <p:nvSpPr>
          <p:cNvPr id="15" name="TextBox 14">
            <a:extLst>
              <a:ext uri="{FF2B5EF4-FFF2-40B4-BE49-F238E27FC236}">
                <a16:creationId xmlns:a16="http://schemas.microsoft.com/office/drawing/2014/main" id="{CE252A2C-2C0D-3F0D-70EB-D4FE94E7EDC7}"/>
              </a:ext>
            </a:extLst>
          </p:cNvPr>
          <p:cNvSpPr txBox="1"/>
          <p:nvPr/>
        </p:nvSpPr>
        <p:spPr>
          <a:xfrm>
            <a:off x="5257800" y="1183573"/>
            <a:ext cx="3800656" cy="400110"/>
          </a:xfrm>
          <a:prstGeom prst="rect">
            <a:avLst/>
          </a:prstGeom>
          <a:noFill/>
        </p:spPr>
        <p:txBody>
          <a:bodyPr wrap="none" rtlCol="0">
            <a:spAutoFit/>
          </a:bodyPr>
          <a:lstStyle/>
          <a:p>
            <a:r>
              <a:rPr lang="en-US" sz="2000" b="1" u="sng">
                <a:latin typeface="Bierstadt Regular" panose="020B0004020202020204" pitchFamily="34" charset="0"/>
              </a:rPr>
              <a:t>2. Prepare editor-expressing cells</a:t>
            </a:r>
          </a:p>
        </p:txBody>
      </p:sp>
      <p:sp>
        <p:nvSpPr>
          <p:cNvPr id="16" name="TextBox 15">
            <a:extLst>
              <a:ext uri="{FF2B5EF4-FFF2-40B4-BE49-F238E27FC236}">
                <a16:creationId xmlns:a16="http://schemas.microsoft.com/office/drawing/2014/main" id="{158ACCB3-7AF5-27D6-4D18-80C84DAE24B6}"/>
              </a:ext>
            </a:extLst>
          </p:cNvPr>
          <p:cNvSpPr txBox="1"/>
          <p:nvPr/>
        </p:nvSpPr>
        <p:spPr>
          <a:xfrm>
            <a:off x="5257800" y="3807365"/>
            <a:ext cx="6837321" cy="400110"/>
          </a:xfrm>
          <a:prstGeom prst="rect">
            <a:avLst/>
          </a:prstGeom>
          <a:noFill/>
        </p:spPr>
        <p:txBody>
          <a:bodyPr wrap="none" rtlCol="0">
            <a:spAutoFit/>
          </a:bodyPr>
          <a:lstStyle/>
          <a:p>
            <a:r>
              <a:rPr lang="en-US" sz="2000" b="1" u="sng">
                <a:latin typeface="Bierstadt Regular" panose="020B0004020202020204" pitchFamily="34" charset="0"/>
              </a:rPr>
              <a:t>3. Prepare guide-expressing cells from editor-expressing cells</a:t>
            </a:r>
          </a:p>
        </p:txBody>
      </p:sp>
      <p:pic>
        <p:nvPicPr>
          <p:cNvPr id="12" name="Picture 11">
            <a:extLst>
              <a:ext uri="{FF2B5EF4-FFF2-40B4-BE49-F238E27FC236}">
                <a16:creationId xmlns:a16="http://schemas.microsoft.com/office/drawing/2014/main" id="{ABCC45DF-E5DC-0845-9A1E-09C929FF5FDB}"/>
              </a:ext>
            </a:extLst>
          </p:cNvPr>
          <p:cNvPicPr>
            <a:picLocks noChangeAspect="1"/>
          </p:cNvPicPr>
          <p:nvPr/>
        </p:nvPicPr>
        <p:blipFill rotWithShape="1">
          <a:blip r:embed="rId4"/>
          <a:srcRect r="54274"/>
          <a:stretch/>
        </p:blipFill>
        <p:spPr>
          <a:xfrm>
            <a:off x="6031448" y="4204603"/>
            <a:ext cx="3710503" cy="2278966"/>
          </a:xfrm>
          <a:prstGeom prst="rect">
            <a:avLst/>
          </a:prstGeom>
        </p:spPr>
      </p:pic>
      <p:pic>
        <p:nvPicPr>
          <p:cNvPr id="27" name="Picture 26">
            <a:extLst>
              <a:ext uri="{FF2B5EF4-FFF2-40B4-BE49-F238E27FC236}">
                <a16:creationId xmlns:a16="http://schemas.microsoft.com/office/drawing/2014/main" id="{FAA9914B-8137-5658-5CE1-7D887FEFD103}"/>
              </a:ext>
            </a:extLst>
          </p:cNvPr>
          <p:cNvPicPr>
            <a:picLocks noChangeAspect="1"/>
          </p:cNvPicPr>
          <p:nvPr/>
        </p:nvPicPr>
        <p:blipFill rotWithShape="1">
          <a:blip r:embed="rId4"/>
          <a:srcRect l="54274"/>
          <a:stretch/>
        </p:blipFill>
        <p:spPr>
          <a:xfrm>
            <a:off x="6031448" y="1583683"/>
            <a:ext cx="3710503" cy="2278966"/>
          </a:xfrm>
          <a:prstGeom prst="rect">
            <a:avLst/>
          </a:prstGeom>
        </p:spPr>
      </p:pic>
      <p:sp>
        <p:nvSpPr>
          <p:cNvPr id="28" name="TextBox 27">
            <a:extLst>
              <a:ext uri="{FF2B5EF4-FFF2-40B4-BE49-F238E27FC236}">
                <a16:creationId xmlns:a16="http://schemas.microsoft.com/office/drawing/2014/main" id="{9AD45701-7D34-D273-E578-03879E2BC92D}"/>
              </a:ext>
            </a:extLst>
          </p:cNvPr>
          <p:cNvSpPr txBox="1"/>
          <p:nvPr/>
        </p:nvSpPr>
        <p:spPr>
          <a:xfrm>
            <a:off x="-53809" y="6528247"/>
            <a:ext cx="3502305" cy="369332"/>
          </a:xfrm>
          <a:prstGeom prst="rect">
            <a:avLst/>
          </a:prstGeom>
          <a:noFill/>
        </p:spPr>
        <p:txBody>
          <a:bodyPr wrap="none" rtlCol="0">
            <a:spAutoFit/>
          </a:bodyPr>
          <a:lstStyle/>
          <a:p>
            <a:r>
              <a:rPr lang="en-US">
                <a:latin typeface="Bierstadt Regular" panose="020B0004020202020204" pitchFamily="34" charset="0"/>
              </a:rPr>
              <a:t>Sanjana et al., </a:t>
            </a:r>
            <a:r>
              <a:rPr lang="en-US" i="1">
                <a:latin typeface="Bierstadt Regular" panose="020B0004020202020204" pitchFamily="34" charset="0"/>
              </a:rPr>
              <a:t>Nat Methods </a:t>
            </a:r>
            <a:r>
              <a:rPr lang="en-US">
                <a:latin typeface="Bierstadt Regular" panose="020B0004020202020204" pitchFamily="34" charset="0"/>
              </a:rPr>
              <a:t>2014</a:t>
            </a:r>
          </a:p>
        </p:txBody>
      </p:sp>
      <p:cxnSp>
        <p:nvCxnSpPr>
          <p:cNvPr id="29" name="Straight Arrow Connector 28">
            <a:extLst>
              <a:ext uri="{FF2B5EF4-FFF2-40B4-BE49-F238E27FC236}">
                <a16:creationId xmlns:a16="http://schemas.microsoft.com/office/drawing/2014/main" id="{EE12DA3C-5B7A-E609-51FA-75BBA329D486}"/>
              </a:ext>
            </a:extLst>
          </p:cNvPr>
          <p:cNvCxnSpPr/>
          <p:nvPr/>
        </p:nvCxnSpPr>
        <p:spPr>
          <a:xfrm flipH="1">
            <a:off x="2487083" y="2029883"/>
            <a:ext cx="1712384" cy="97367"/>
          </a:xfrm>
          <a:prstGeom prst="straightConnector1">
            <a:avLst/>
          </a:prstGeom>
          <a:ln w="28575">
            <a:solidFill>
              <a:srgbClr val="324068"/>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ECF8217A-08F5-1374-53A8-E706453F7360}"/>
              </a:ext>
            </a:extLst>
          </p:cNvPr>
          <p:cNvCxnSpPr/>
          <p:nvPr/>
        </p:nvCxnSpPr>
        <p:spPr>
          <a:xfrm flipH="1">
            <a:off x="2906191" y="2396995"/>
            <a:ext cx="1712384" cy="97367"/>
          </a:xfrm>
          <a:prstGeom prst="straightConnector1">
            <a:avLst/>
          </a:prstGeom>
          <a:ln w="28575">
            <a:solidFill>
              <a:srgbClr val="C25757"/>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E99C3AE9-838A-8075-10BF-2DB77DEABC7F}"/>
              </a:ext>
            </a:extLst>
          </p:cNvPr>
          <p:cNvCxnSpPr/>
          <p:nvPr/>
        </p:nvCxnSpPr>
        <p:spPr>
          <a:xfrm flipH="1">
            <a:off x="2726926" y="3102391"/>
            <a:ext cx="1712384" cy="97367"/>
          </a:xfrm>
          <a:prstGeom prst="straightConnector1">
            <a:avLst/>
          </a:prstGeom>
          <a:ln w="28575">
            <a:solidFill>
              <a:srgbClr val="957A2A"/>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766D70D-2811-F0A6-EB95-43C7B12C4357}"/>
              </a:ext>
            </a:extLst>
          </p:cNvPr>
          <p:cNvCxnSpPr/>
          <p:nvPr/>
        </p:nvCxnSpPr>
        <p:spPr>
          <a:xfrm flipH="1">
            <a:off x="2321915" y="4464050"/>
            <a:ext cx="1712384" cy="97367"/>
          </a:xfrm>
          <a:prstGeom prst="straightConnector1">
            <a:avLst/>
          </a:prstGeom>
          <a:ln w="28575">
            <a:solidFill>
              <a:srgbClr val="70707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9FF7B6E0-4187-AE92-8B9E-9251C28DA4BB}"/>
              </a:ext>
            </a:extLst>
          </p:cNvPr>
          <p:cNvCxnSpPr/>
          <p:nvPr/>
        </p:nvCxnSpPr>
        <p:spPr>
          <a:xfrm flipH="1">
            <a:off x="2906191" y="4668199"/>
            <a:ext cx="1712384" cy="97367"/>
          </a:xfrm>
          <a:prstGeom prst="straightConnector1">
            <a:avLst/>
          </a:prstGeom>
          <a:ln w="28575">
            <a:solidFill>
              <a:srgbClr val="0D87F7"/>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FF466539-1482-738A-DF6A-D3C49BB24421}"/>
              </a:ext>
            </a:extLst>
          </p:cNvPr>
          <p:cNvCxnSpPr/>
          <p:nvPr/>
        </p:nvCxnSpPr>
        <p:spPr>
          <a:xfrm flipH="1">
            <a:off x="2945330" y="5166149"/>
            <a:ext cx="1712384" cy="97367"/>
          </a:xfrm>
          <a:prstGeom prst="straightConnector1">
            <a:avLst/>
          </a:prstGeom>
          <a:ln w="28575">
            <a:solidFill>
              <a:srgbClr val="324068"/>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B429180F-E77A-7794-9765-4645FBC57CB7}"/>
              </a:ext>
            </a:extLst>
          </p:cNvPr>
          <p:cNvCxnSpPr/>
          <p:nvPr/>
        </p:nvCxnSpPr>
        <p:spPr>
          <a:xfrm flipH="1">
            <a:off x="2726926" y="5532279"/>
            <a:ext cx="1712384" cy="97367"/>
          </a:xfrm>
          <a:prstGeom prst="straightConnector1">
            <a:avLst/>
          </a:prstGeom>
          <a:ln w="28575">
            <a:solidFill>
              <a:srgbClr val="356920"/>
            </a:solidFill>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489D783B-FEF9-1CA7-BB11-9336BB325E2C}"/>
              </a:ext>
            </a:extLst>
          </p:cNvPr>
          <p:cNvSpPr>
            <a:spLocks noGrp="1"/>
          </p:cNvSpPr>
          <p:nvPr>
            <p:ph type="sldNum" sz="quarter" idx="12"/>
          </p:nvPr>
        </p:nvSpPr>
        <p:spPr/>
        <p:txBody>
          <a:bodyPr/>
          <a:lstStyle/>
          <a:p>
            <a:fld id="{24CD0A5F-FC8E-47DA-83F8-9BA700D18DA1}" type="slidenum">
              <a:rPr lang="en-US" smtClean="0"/>
              <a:t>89</a:t>
            </a:fld>
            <a:endParaRPr lang="en-US"/>
          </a:p>
        </p:txBody>
      </p:sp>
    </p:spTree>
    <p:extLst>
      <p:ext uri="{BB962C8B-B14F-4D97-AF65-F5344CB8AC3E}">
        <p14:creationId xmlns:p14="http://schemas.microsoft.com/office/powerpoint/2010/main" val="57228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 curious discovery in a Spanish salt marsh…</a:t>
            </a:r>
          </a:p>
        </p:txBody>
      </p:sp>
      <p:sp>
        <p:nvSpPr>
          <p:cNvPr id="5" name="Slide Number Placeholder 4">
            <a:extLst>
              <a:ext uri="{FF2B5EF4-FFF2-40B4-BE49-F238E27FC236}">
                <a16:creationId xmlns:a16="http://schemas.microsoft.com/office/drawing/2014/main" id="{54E2321B-4AFB-4ADD-B29B-E14F75C870E3}"/>
              </a:ext>
            </a:extLst>
          </p:cNvPr>
          <p:cNvSpPr>
            <a:spLocks noGrp="1"/>
          </p:cNvSpPr>
          <p:nvPr>
            <p:ph type="sldNum" sz="quarter" idx="12"/>
          </p:nvPr>
        </p:nvSpPr>
        <p:spPr/>
        <p:txBody>
          <a:bodyPr/>
          <a:lstStyle/>
          <a:p>
            <a:fld id="{371B65F6-4172-4674-96A7-FF623C1658F6}" type="slidenum">
              <a:rPr lang="en-US" smtClean="0"/>
              <a:t>9</a:t>
            </a:fld>
            <a:endParaRPr lang="en-US"/>
          </a:p>
        </p:txBody>
      </p:sp>
      <p:pic>
        <p:nvPicPr>
          <p:cNvPr id="7" name="Image" descr="Image">
            <a:extLst>
              <a:ext uri="{FF2B5EF4-FFF2-40B4-BE49-F238E27FC236}">
                <a16:creationId xmlns:a16="http://schemas.microsoft.com/office/drawing/2014/main" id="{4CDE09C6-860A-22FA-B1A8-350793B4A5BE}"/>
              </a:ext>
            </a:extLst>
          </p:cNvPr>
          <p:cNvPicPr>
            <a:picLocks noChangeAspect="1"/>
          </p:cNvPicPr>
          <p:nvPr/>
        </p:nvPicPr>
        <p:blipFill>
          <a:blip r:embed="rId3"/>
          <a:srcRect r="24908"/>
          <a:stretch>
            <a:fillRect/>
          </a:stretch>
        </p:blipFill>
        <p:spPr>
          <a:xfrm>
            <a:off x="367237" y="1417638"/>
            <a:ext cx="5728764" cy="3178763"/>
          </a:xfrm>
          <a:prstGeom prst="rect">
            <a:avLst/>
          </a:prstGeom>
          <a:ln w="12700">
            <a:miter lim="400000"/>
          </a:ln>
        </p:spPr>
      </p:pic>
      <p:pic>
        <p:nvPicPr>
          <p:cNvPr id="9" name="Image" descr="Image">
            <a:extLst>
              <a:ext uri="{FF2B5EF4-FFF2-40B4-BE49-F238E27FC236}">
                <a16:creationId xmlns:a16="http://schemas.microsoft.com/office/drawing/2014/main" id="{68C7375F-6928-8D56-91E3-8AD213D475CC}"/>
              </a:ext>
            </a:extLst>
          </p:cNvPr>
          <p:cNvPicPr>
            <a:picLocks noChangeAspect="1"/>
          </p:cNvPicPr>
          <p:nvPr/>
        </p:nvPicPr>
        <p:blipFill>
          <a:blip r:embed="rId4"/>
          <a:stretch>
            <a:fillRect/>
          </a:stretch>
        </p:blipFill>
        <p:spPr>
          <a:xfrm>
            <a:off x="1424379" y="3635548"/>
            <a:ext cx="4309864" cy="2874910"/>
          </a:xfrm>
          <a:prstGeom prst="rect">
            <a:avLst/>
          </a:prstGeom>
          <a:ln w="12700">
            <a:miter lim="400000"/>
          </a:ln>
        </p:spPr>
      </p:pic>
      <p:sp>
        <p:nvSpPr>
          <p:cNvPr id="14" name="1989">
            <a:extLst>
              <a:ext uri="{FF2B5EF4-FFF2-40B4-BE49-F238E27FC236}">
                <a16:creationId xmlns:a16="http://schemas.microsoft.com/office/drawing/2014/main" id="{FA9B1BD2-5B1D-3894-ACEF-948B9A1EC0E8}"/>
              </a:ext>
            </a:extLst>
          </p:cNvPr>
          <p:cNvSpPr/>
          <p:nvPr/>
        </p:nvSpPr>
        <p:spPr>
          <a:xfrm flipH="1">
            <a:off x="58167" y="1445941"/>
            <a:ext cx="1366212" cy="9287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50800" tIns="50800" rIns="50800" bIns="5080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lvl="2" indent="448055" algn="l" defTabSz="1194786">
              <a:lnSpc>
                <a:spcPct val="90000"/>
              </a:lnSpc>
              <a:spcBef>
                <a:spcPts val="2200"/>
              </a:spcBef>
              <a:defRPr sz="2352" b="1">
                <a:solidFill>
                  <a:srgbClr val="000000"/>
                </a:solidFill>
              </a:defRPr>
            </a:pPr>
            <a:r>
              <a:t>1989</a:t>
            </a:r>
          </a:p>
        </p:txBody>
      </p:sp>
      <p:pic>
        <p:nvPicPr>
          <p:cNvPr id="17" name="Image" descr="Image">
            <a:extLst>
              <a:ext uri="{FF2B5EF4-FFF2-40B4-BE49-F238E27FC236}">
                <a16:creationId xmlns:a16="http://schemas.microsoft.com/office/drawing/2014/main" id="{86559423-D211-D451-7646-1FEA898C1AF4}"/>
              </a:ext>
            </a:extLst>
          </p:cNvPr>
          <p:cNvPicPr>
            <a:picLocks noChangeAspect="1"/>
          </p:cNvPicPr>
          <p:nvPr/>
        </p:nvPicPr>
        <p:blipFill>
          <a:blip r:embed="rId5"/>
          <a:srcRect l="2166" t="2419"/>
          <a:stretch>
            <a:fillRect/>
          </a:stretch>
        </p:blipFill>
        <p:spPr>
          <a:xfrm>
            <a:off x="1406767" y="1977519"/>
            <a:ext cx="1216527" cy="1086529"/>
          </a:xfrm>
          <a:prstGeom prst="rect">
            <a:avLst/>
          </a:prstGeom>
          <a:ln w="12700">
            <a:miter lim="400000"/>
          </a:ln>
        </p:spPr>
      </p:pic>
      <p:pic>
        <p:nvPicPr>
          <p:cNvPr id="20" name="Image" descr="Image">
            <a:extLst>
              <a:ext uri="{FF2B5EF4-FFF2-40B4-BE49-F238E27FC236}">
                <a16:creationId xmlns:a16="http://schemas.microsoft.com/office/drawing/2014/main" id="{7E524D5F-D52A-BD56-9925-B4A3546EBE0C}"/>
              </a:ext>
            </a:extLst>
          </p:cNvPr>
          <p:cNvPicPr>
            <a:picLocks noChangeAspect="1"/>
          </p:cNvPicPr>
          <p:nvPr/>
        </p:nvPicPr>
        <p:blipFill>
          <a:blip r:embed="rId5"/>
          <a:srcRect l="2166" t="2419"/>
          <a:stretch>
            <a:fillRect/>
          </a:stretch>
        </p:blipFill>
        <p:spPr>
          <a:xfrm>
            <a:off x="3597401" y="2429119"/>
            <a:ext cx="1216527" cy="1086529"/>
          </a:xfrm>
          <a:prstGeom prst="rect">
            <a:avLst/>
          </a:prstGeom>
          <a:ln w="12700">
            <a:miter lim="400000"/>
          </a:ln>
        </p:spPr>
      </p:pic>
      <p:sp>
        <p:nvSpPr>
          <p:cNvPr id="3" name="Line">
            <a:extLst>
              <a:ext uri="{FF2B5EF4-FFF2-40B4-BE49-F238E27FC236}">
                <a16:creationId xmlns:a16="http://schemas.microsoft.com/office/drawing/2014/main" id="{F14FF71E-9CAE-A21F-0866-6B7D04242247}"/>
              </a:ext>
            </a:extLst>
          </p:cNvPr>
          <p:cNvSpPr/>
          <p:nvPr/>
        </p:nvSpPr>
        <p:spPr>
          <a:xfrm>
            <a:off x="5422536" y="1650397"/>
            <a:ext cx="1177616" cy="0"/>
          </a:xfrm>
          <a:prstGeom prst="line">
            <a:avLst/>
          </a:prstGeom>
          <a:ln w="76200">
            <a:solidFill>
              <a:srgbClr val="000000"/>
            </a:solidFill>
            <a:miter lim="400000"/>
            <a:tailEnd type="triangle"/>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endParaRPr/>
          </a:p>
        </p:txBody>
      </p:sp>
    </p:spTree>
    <p:extLst>
      <p:ext uri="{BB962C8B-B14F-4D97-AF65-F5344CB8AC3E}">
        <p14:creationId xmlns:p14="http://schemas.microsoft.com/office/powerpoint/2010/main" val="35868171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BCAA01-D7CA-E0B7-6DA6-0DBCA70B1FCD}"/>
              </a:ext>
            </a:extLst>
          </p:cNvPr>
          <p:cNvPicPr>
            <a:picLocks noChangeAspect="1"/>
          </p:cNvPicPr>
          <p:nvPr/>
        </p:nvPicPr>
        <p:blipFill rotWithShape="1">
          <a:blip r:embed="rId3"/>
          <a:srcRect r="50578"/>
          <a:stretch/>
        </p:blipFill>
        <p:spPr>
          <a:xfrm>
            <a:off x="1234526" y="4327563"/>
            <a:ext cx="1731936" cy="1644647"/>
          </a:xfrm>
          <a:prstGeom prst="rect">
            <a:avLst/>
          </a:prstGeom>
        </p:spPr>
      </p:pic>
      <p:pic>
        <p:nvPicPr>
          <p:cNvPr id="8" name="Picture 7">
            <a:extLst>
              <a:ext uri="{FF2B5EF4-FFF2-40B4-BE49-F238E27FC236}">
                <a16:creationId xmlns:a16="http://schemas.microsoft.com/office/drawing/2014/main" id="{59402951-0330-2FE2-9682-96D885DAEEFE}"/>
              </a:ext>
            </a:extLst>
          </p:cNvPr>
          <p:cNvPicPr>
            <a:picLocks noChangeAspect="1"/>
          </p:cNvPicPr>
          <p:nvPr/>
        </p:nvPicPr>
        <p:blipFill rotWithShape="1">
          <a:blip r:embed="rId3"/>
          <a:srcRect l="51370" r="-792"/>
          <a:stretch/>
        </p:blipFill>
        <p:spPr>
          <a:xfrm>
            <a:off x="1234832" y="1962057"/>
            <a:ext cx="1731936" cy="1644647"/>
          </a:xfrm>
          <a:prstGeom prst="rect">
            <a:avLst/>
          </a:prstGeom>
        </p:spPr>
      </p:pic>
      <p:sp>
        <p:nvSpPr>
          <p:cNvPr id="9" name="TextBox 8">
            <a:extLst>
              <a:ext uri="{FF2B5EF4-FFF2-40B4-BE49-F238E27FC236}">
                <a16:creationId xmlns:a16="http://schemas.microsoft.com/office/drawing/2014/main" id="{31111EB2-4F49-6D16-967C-AA98BB3023E2}"/>
              </a:ext>
            </a:extLst>
          </p:cNvPr>
          <p:cNvSpPr txBox="1"/>
          <p:nvPr/>
        </p:nvSpPr>
        <p:spPr>
          <a:xfrm>
            <a:off x="1022881" y="3985078"/>
            <a:ext cx="2152577" cy="369332"/>
          </a:xfrm>
          <a:prstGeom prst="rect">
            <a:avLst/>
          </a:prstGeom>
          <a:noFill/>
        </p:spPr>
        <p:txBody>
          <a:bodyPr wrap="none" rtlCol="0">
            <a:spAutoFit/>
          </a:bodyPr>
          <a:lstStyle/>
          <a:p>
            <a:r>
              <a:rPr lang="en-US">
                <a:latin typeface="Bierstadt Regular" panose="020B0004020202020204" pitchFamily="34" charset="0"/>
              </a:rPr>
              <a:t>“pLentiGuide-Puro”</a:t>
            </a:r>
          </a:p>
        </p:txBody>
      </p:sp>
      <p:sp>
        <p:nvSpPr>
          <p:cNvPr id="10" name="TextBox 9">
            <a:extLst>
              <a:ext uri="{FF2B5EF4-FFF2-40B4-BE49-F238E27FC236}">
                <a16:creationId xmlns:a16="http://schemas.microsoft.com/office/drawing/2014/main" id="{2042DBE3-F051-E938-C94C-86EA07C09F00}"/>
              </a:ext>
            </a:extLst>
          </p:cNvPr>
          <p:cNvSpPr txBox="1"/>
          <p:nvPr/>
        </p:nvSpPr>
        <p:spPr>
          <a:xfrm>
            <a:off x="1022881" y="1583683"/>
            <a:ext cx="2127955" cy="369332"/>
          </a:xfrm>
          <a:prstGeom prst="rect">
            <a:avLst/>
          </a:prstGeom>
          <a:noFill/>
        </p:spPr>
        <p:txBody>
          <a:bodyPr wrap="none" rtlCol="0">
            <a:spAutoFit/>
          </a:bodyPr>
          <a:lstStyle/>
          <a:p>
            <a:r>
              <a:rPr lang="en-US">
                <a:latin typeface="Bierstadt Regular" panose="020B0004020202020204" pitchFamily="34" charset="0"/>
              </a:rPr>
              <a:t>“pLentiCas9-Blast”</a:t>
            </a:r>
          </a:p>
        </p:txBody>
      </p:sp>
      <p:sp>
        <p:nvSpPr>
          <p:cNvPr id="11" name="TextBox 10">
            <a:extLst>
              <a:ext uri="{FF2B5EF4-FFF2-40B4-BE49-F238E27FC236}">
                <a16:creationId xmlns:a16="http://schemas.microsoft.com/office/drawing/2014/main" id="{4D9738D4-78B7-A26C-560D-752F6191A5C0}"/>
              </a:ext>
            </a:extLst>
          </p:cNvPr>
          <p:cNvSpPr txBox="1"/>
          <p:nvPr/>
        </p:nvSpPr>
        <p:spPr>
          <a:xfrm>
            <a:off x="95168" y="1183573"/>
            <a:ext cx="4034246" cy="400110"/>
          </a:xfrm>
          <a:prstGeom prst="rect">
            <a:avLst/>
          </a:prstGeom>
          <a:noFill/>
        </p:spPr>
        <p:txBody>
          <a:bodyPr wrap="none" rtlCol="0">
            <a:spAutoFit/>
          </a:bodyPr>
          <a:lstStyle/>
          <a:p>
            <a:r>
              <a:rPr lang="en-US" sz="2000" b="1" u="sng">
                <a:latin typeface="Bierstadt Regular" panose="020B0004020202020204" pitchFamily="34" charset="0"/>
              </a:rPr>
              <a:t>1. Choose editor and guide vectors:</a:t>
            </a:r>
          </a:p>
        </p:txBody>
      </p:sp>
      <p:pic>
        <p:nvPicPr>
          <p:cNvPr id="13" name="Picture 12">
            <a:extLst>
              <a:ext uri="{FF2B5EF4-FFF2-40B4-BE49-F238E27FC236}">
                <a16:creationId xmlns:a16="http://schemas.microsoft.com/office/drawing/2014/main" id="{0AA88B87-100C-72E8-10A3-3CA227F6A9CD}"/>
              </a:ext>
            </a:extLst>
          </p:cNvPr>
          <p:cNvPicPr>
            <a:picLocks noChangeAspect="1"/>
          </p:cNvPicPr>
          <p:nvPr/>
        </p:nvPicPr>
        <p:blipFill rotWithShape="1">
          <a:blip r:embed="rId4"/>
          <a:srcRect b="51738"/>
          <a:stretch/>
        </p:blipFill>
        <p:spPr>
          <a:xfrm>
            <a:off x="5589241" y="1638536"/>
            <a:ext cx="6104699" cy="2030424"/>
          </a:xfrm>
          <a:prstGeom prst="rect">
            <a:avLst/>
          </a:prstGeom>
        </p:spPr>
      </p:pic>
      <p:pic>
        <p:nvPicPr>
          <p:cNvPr id="14" name="Picture 13">
            <a:extLst>
              <a:ext uri="{FF2B5EF4-FFF2-40B4-BE49-F238E27FC236}">
                <a16:creationId xmlns:a16="http://schemas.microsoft.com/office/drawing/2014/main" id="{AAD99EA4-C1B7-1170-ECB4-AF580EB5E244}"/>
              </a:ext>
            </a:extLst>
          </p:cNvPr>
          <p:cNvPicPr>
            <a:picLocks noChangeAspect="1"/>
          </p:cNvPicPr>
          <p:nvPr/>
        </p:nvPicPr>
        <p:blipFill rotWithShape="1">
          <a:blip r:embed="rId4"/>
          <a:srcRect t="48194" b="-157"/>
          <a:stretch/>
        </p:blipFill>
        <p:spPr>
          <a:xfrm>
            <a:off x="5561791" y="4194784"/>
            <a:ext cx="6104699" cy="2186137"/>
          </a:xfrm>
          <a:prstGeom prst="rect">
            <a:avLst/>
          </a:prstGeom>
        </p:spPr>
      </p:pic>
      <p:sp>
        <p:nvSpPr>
          <p:cNvPr id="15" name="TextBox 14">
            <a:extLst>
              <a:ext uri="{FF2B5EF4-FFF2-40B4-BE49-F238E27FC236}">
                <a16:creationId xmlns:a16="http://schemas.microsoft.com/office/drawing/2014/main" id="{CE252A2C-2C0D-3F0D-70EB-D4FE94E7EDC7}"/>
              </a:ext>
            </a:extLst>
          </p:cNvPr>
          <p:cNvSpPr txBox="1"/>
          <p:nvPr/>
        </p:nvSpPr>
        <p:spPr>
          <a:xfrm>
            <a:off x="5257800" y="1183573"/>
            <a:ext cx="3800656" cy="400110"/>
          </a:xfrm>
          <a:prstGeom prst="rect">
            <a:avLst/>
          </a:prstGeom>
          <a:noFill/>
        </p:spPr>
        <p:txBody>
          <a:bodyPr wrap="none" rtlCol="0">
            <a:spAutoFit/>
          </a:bodyPr>
          <a:lstStyle/>
          <a:p>
            <a:r>
              <a:rPr lang="en-US" sz="2000" b="1" u="sng">
                <a:latin typeface="Bierstadt Regular" panose="020B0004020202020204" pitchFamily="34" charset="0"/>
              </a:rPr>
              <a:t>2. Prepare editor-expressing cells</a:t>
            </a:r>
          </a:p>
        </p:txBody>
      </p:sp>
      <p:sp>
        <p:nvSpPr>
          <p:cNvPr id="16" name="TextBox 15">
            <a:extLst>
              <a:ext uri="{FF2B5EF4-FFF2-40B4-BE49-F238E27FC236}">
                <a16:creationId xmlns:a16="http://schemas.microsoft.com/office/drawing/2014/main" id="{158ACCB3-7AF5-27D6-4D18-80C84DAE24B6}"/>
              </a:ext>
            </a:extLst>
          </p:cNvPr>
          <p:cNvSpPr txBox="1"/>
          <p:nvPr/>
        </p:nvSpPr>
        <p:spPr>
          <a:xfrm>
            <a:off x="5257800" y="3807365"/>
            <a:ext cx="6837321" cy="400110"/>
          </a:xfrm>
          <a:prstGeom prst="rect">
            <a:avLst/>
          </a:prstGeom>
          <a:noFill/>
        </p:spPr>
        <p:txBody>
          <a:bodyPr wrap="none" rtlCol="0">
            <a:spAutoFit/>
          </a:bodyPr>
          <a:lstStyle/>
          <a:p>
            <a:r>
              <a:rPr lang="en-US" sz="2000" b="1" u="sng">
                <a:latin typeface="Bierstadt Regular" panose="020B0004020202020204" pitchFamily="34" charset="0"/>
              </a:rPr>
              <a:t>3. Prepare guide-expressing cells from editor-expressing cells</a:t>
            </a:r>
          </a:p>
        </p:txBody>
      </p:sp>
      <p:cxnSp>
        <p:nvCxnSpPr>
          <p:cNvPr id="6" name="Straight Arrow Connector 5">
            <a:extLst>
              <a:ext uri="{FF2B5EF4-FFF2-40B4-BE49-F238E27FC236}">
                <a16:creationId xmlns:a16="http://schemas.microsoft.com/office/drawing/2014/main" id="{B6F11623-DC3E-7EAD-E574-C301AF21304A}"/>
              </a:ext>
            </a:extLst>
          </p:cNvPr>
          <p:cNvCxnSpPr/>
          <p:nvPr/>
        </p:nvCxnSpPr>
        <p:spPr>
          <a:xfrm flipH="1">
            <a:off x="2487083" y="2029883"/>
            <a:ext cx="1712384" cy="97367"/>
          </a:xfrm>
          <a:prstGeom prst="straightConnector1">
            <a:avLst/>
          </a:prstGeom>
          <a:ln w="28575">
            <a:solidFill>
              <a:srgbClr val="324068"/>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82F7AE7-413C-A541-2D5D-BA6A162AAD8D}"/>
              </a:ext>
            </a:extLst>
          </p:cNvPr>
          <p:cNvCxnSpPr/>
          <p:nvPr/>
        </p:nvCxnSpPr>
        <p:spPr>
          <a:xfrm flipH="1">
            <a:off x="2906191" y="2396995"/>
            <a:ext cx="1712384" cy="97367"/>
          </a:xfrm>
          <a:prstGeom prst="straightConnector1">
            <a:avLst/>
          </a:prstGeom>
          <a:ln w="28575">
            <a:solidFill>
              <a:srgbClr val="C25757"/>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501FE93-2ADF-4EE1-75D6-DC8FAFC99B5C}"/>
              </a:ext>
            </a:extLst>
          </p:cNvPr>
          <p:cNvCxnSpPr/>
          <p:nvPr/>
        </p:nvCxnSpPr>
        <p:spPr>
          <a:xfrm flipH="1">
            <a:off x="2726926" y="3102391"/>
            <a:ext cx="1712384" cy="97367"/>
          </a:xfrm>
          <a:prstGeom prst="straightConnector1">
            <a:avLst/>
          </a:prstGeom>
          <a:ln w="28575">
            <a:solidFill>
              <a:srgbClr val="957A2A"/>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C5EA8AF-8D21-0DCB-C290-24F417944381}"/>
              </a:ext>
            </a:extLst>
          </p:cNvPr>
          <p:cNvCxnSpPr/>
          <p:nvPr/>
        </p:nvCxnSpPr>
        <p:spPr>
          <a:xfrm flipH="1">
            <a:off x="2321915" y="4464050"/>
            <a:ext cx="1712384" cy="97367"/>
          </a:xfrm>
          <a:prstGeom prst="straightConnector1">
            <a:avLst/>
          </a:prstGeom>
          <a:ln w="28575">
            <a:solidFill>
              <a:srgbClr val="70707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134DEB1-C8F1-4D3C-1E47-FC57CF9C2B2E}"/>
              </a:ext>
            </a:extLst>
          </p:cNvPr>
          <p:cNvCxnSpPr/>
          <p:nvPr/>
        </p:nvCxnSpPr>
        <p:spPr>
          <a:xfrm flipH="1">
            <a:off x="2906191" y="4668199"/>
            <a:ext cx="1712384" cy="97367"/>
          </a:xfrm>
          <a:prstGeom prst="straightConnector1">
            <a:avLst/>
          </a:prstGeom>
          <a:ln w="28575">
            <a:solidFill>
              <a:srgbClr val="0D87F7"/>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0CB184E-F7E0-8349-1036-0A358A388685}"/>
              </a:ext>
            </a:extLst>
          </p:cNvPr>
          <p:cNvCxnSpPr/>
          <p:nvPr/>
        </p:nvCxnSpPr>
        <p:spPr>
          <a:xfrm flipH="1">
            <a:off x="2945330" y="5166149"/>
            <a:ext cx="1712384" cy="97367"/>
          </a:xfrm>
          <a:prstGeom prst="straightConnector1">
            <a:avLst/>
          </a:prstGeom>
          <a:ln w="28575">
            <a:solidFill>
              <a:srgbClr val="324068"/>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D7CEBD1-287A-7C61-C52D-09ECF5CF3DA5}"/>
              </a:ext>
            </a:extLst>
          </p:cNvPr>
          <p:cNvCxnSpPr/>
          <p:nvPr/>
        </p:nvCxnSpPr>
        <p:spPr>
          <a:xfrm flipH="1">
            <a:off x="2726926" y="5532279"/>
            <a:ext cx="1712384" cy="97367"/>
          </a:xfrm>
          <a:prstGeom prst="straightConnector1">
            <a:avLst/>
          </a:prstGeom>
          <a:ln w="28575">
            <a:solidFill>
              <a:srgbClr val="356920"/>
            </a:solidFill>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41164D3-B323-A86C-88DF-847FD2F4AB58}"/>
              </a:ext>
            </a:extLst>
          </p:cNvPr>
          <p:cNvSpPr txBox="1"/>
          <p:nvPr/>
        </p:nvSpPr>
        <p:spPr>
          <a:xfrm>
            <a:off x="-53809" y="6528247"/>
            <a:ext cx="3502305" cy="369332"/>
          </a:xfrm>
          <a:prstGeom prst="rect">
            <a:avLst/>
          </a:prstGeom>
          <a:noFill/>
        </p:spPr>
        <p:txBody>
          <a:bodyPr wrap="none" rtlCol="0">
            <a:spAutoFit/>
          </a:bodyPr>
          <a:lstStyle/>
          <a:p>
            <a:r>
              <a:rPr lang="en-US">
                <a:latin typeface="Bierstadt Regular" panose="020B0004020202020204" pitchFamily="34" charset="0"/>
              </a:rPr>
              <a:t>Sanjana et al., </a:t>
            </a:r>
            <a:r>
              <a:rPr lang="en-US" i="1">
                <a:latin typeface="Bierstadt Regular" panose="020B0004020202020204" pitchFamily="34" charset="0"/>
              </a:rPr>
              <a:t>Nat Methods </a:t>
            </a:r>
            <a:r>
              <a:rPr lang="en-US">
                <a:latin typeface="Bierstadt Regular" panose="020B0004020202020204" pitchFamily="34" charset="0"/>
              </a:rPr>
              <a:t>2014</a:t>
            </a:r>
          </a:p>
        </p:txBody>
      </p:sp>
      <p:sp>
        <p:nvSpPr>
          <p:cNvPr id="30" name="Title 4">
            <a:extLst>
              <a:ext uri="{FF2B5EF4-FFF2-40B4-BE49-F238E27FC236}">
                <a16:creationId xmlns:a16="http://schemas.microsoft.com/office/drawing/2014/main" id="{077430AD-CC9C-B175-3AD4-157B1A818547}"/>
              </a:ext>
            </a:extLst>
          </p:cNvPr>
          <p:cNvSpPr txBox="1">
            <a:spLocks/>
          </p:cNvSpPr>
          <p:nvPr/>
        </p:nvSpPr>
        <p:spPr>
          <a:xfrm>
            <a:off x="0" y="-838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002060"/>
                </a:solidFill>
                <a:latin typeface="Bierstadt Regular" panose="020B0004020202020204" pitchFamily="34" charset="0"/>
              </a:rPr>
              <a:t>How to get editor-expressing cells: </a:t>
            </a:r>
            <a:br>
              <a:rPr lang="en-US" sz="3800"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standard two-vector setup</a:t>
            </a:r>
          </a:p>
        </p:txBody>
      </p:sp>
      <p:sp>
        <p:nvSpPr>
          <p:cNvPr id="2" name="Slide Number Placeholder 1">
            <a:extLst>
              <a:ext uri="{FF2B5EF4-FFF2-40B4-BE49-F238E27FC236}">
                <a16:creationId xmlns:a16="http://schemas.microsoft.com/office/drawing/2014/main" id="{F28E9995-A968-B887-B18C-454BD957A4C1}"/>
              </a:ext>
            </a:extLst>
          </p:cNvPr>
          <p:cNvSpPr>
            <a:spLocks noGrp="1"/>
          </p:cNvSpPr>
          <p:nvPr>
            <p:ph type="sldNum" sz="quarter" idx="12"/>
          </p:nvPr>
        </p:nvSpPr>
        <p:spPr/>
        <p:txBody>
          <a:bodyPr/>
          <a:lstStyle/>
          <a:p>
            <a:fld id="{24CD0A5F-FC8E-47DA-83F8-9BA700D18DA1}" type="slidenum">
              <a:rPr lang="en-US" smtClean="0"/>
              <a:t>90</a:t>
            </a:fld>
            <a:endParaRPr lang="en-US"/>
          </a:p>
        </p:txBody>
      </p:sp>
    </p:spTree>
    <p:extLst>
      <p:ext uri="{BB962C8B-B14F-4D97-AF65-F5344CB8AC3E}">
        <p14:creationId xmlns:p14="http://schemas.microsoft.com/office/powerpoint/2010/main" val="29726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2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D1E9C03-1ABB-AD6F-353F-1E05194957D7}"/>
              </a:ext>
            </a:extLst>
          </p:cNvPr>
          <p:cNvSpPr>
            <a:spLocks noGrp="1"/>
          </p:cNvSpPr>
          <p:nvPr>
            <p:ph type="title"/>
          </p:nvPr>
        </p:nvSpPr>
        <p:spPr>
          <a:xfrm>
            <a:off x="-1" y="0"/>
            <a:ext cx="11492089" cy="1325563"/>
          </a:xfrm>
        </p:spPr>
        <p:txBody>
          <a:bodyPr>
            <a:normAutofit fontScale="90000"/>
          </a:bodyPr>
          <a:lstStyle/>
          <a:p>
            <a:r>
              <a:rPr lang="en-US" b="1">
                <a:solidFill>
                  <a:srgbClr val="002060"/>
                </a:solidFill>
                <a:latin typeface="Bierstadt Regular" panose="020B0004020202020204" pitchFamily="34" charset="0"/>
              </a:rPr>
              <a:t>RECAP: </a:t>
            </a:r>
            <a:br>
              <a:rPr lang="en-US"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The big picture: typical workflow prior to CRISPR screen</a:t>
            </a:r>
          </a:p>
        </p:txBody>
      </p:sp>
      <p:sp>
        <p:nvSpPr>
          <p:cNvPr id="18" name="Slide Number Placeholder 17">
            <a:extLst>
              <a:ext uri="{FF2B5EF4-FFF2-40B4-BE49-F238E27FC236}">
                <a16:creationId xmlns:a16="http://schemas.microsoft.com/office/drawing/2014/main" id="{B768ABCF-5B45-322D-32C6-F827A5F594A6}"/>
              </a:ext>
            </a:extLst>
          </p:cNvPr>
          <p:cNvSpPr>
            <a:spLocks noGrp="1"/>
          </p:cNvSpPr>
          <p:nvPr>
            <p:ph type="sldNum" sz="quarter" idx="12"/>
          </p:nvPr>
        </p:nvSpPr>
        <p:spPr/>
        <p:txBody>
          <a:bodyPr/>
          <a:lstStyle/>
          <a:p>
            <a:fld id="{24CD0A5F-FC8E-47DA-83F8-9BA700D18DA1}" type="slidenum">
              <a:rPr lang="en-US" smtClean="0"/>
              <a:t>91</a:t>
            </a:fld>
            <a:endParaRPr lang="en-US"/>
          </a:p>
        </p:txBody>
      </p:sp>
      <p:grpSp>
        <p:nvGrpSpPr>
          <p:cNvPr id="2" name="Group 1">
            <a:extLst>
              <a:ext uri="{FF2B5EF4-FFF2-40B4-BE49-F238E27FC236}">
                <a16:creationId xmlns:a16="http://schemas.microsoft.com/office/drawing/2014/main" id="{0C524C64-CA72-61AE-5AEC-ADC10C128AD5}"/>
              </a:ext>
            </a:extLst>
          </p:cNvPr>
          <p:cNvGrpSpPr/>
          <p:nvPr/>
        </p:nvGrpSpPr>
        <p:grpSpPr>
          <a:xfrm>
            <a:off x="299909" y="1325563"/>
            <a:ext cx="11192179" cy="2721861"/>
            <a:chOff x="299909" y="1895294"/>
            <a:chExt cx="11192179" cy="2721861"/>
          </a:xfrm>
        </p:grpSpPr>
        <p:pic>
          <p:nvPicPr>
            <p:cNvPr id="15" name="Picture 14">
              <a:extLst>
                <a:ext uri="{FF2B5EF4-FFF2-40B4-BE49-F238E27FC236}">
                  <a16:creationId xmlns:a16="http://schemas.microsoft.com/office/drawing/2014/main" id="{CDEA9ADA-3422-DBD1-9088-C74998375454}"/>
                </a:ext>
              </a:extLst>
            </p:cNvPr>
            <p:cNvPicPr>
              <a:picLocks noChangeAspect="1"/>
            </p:cNvPicPr>
            <p:nvPr/>
          </p:nvPicPr>
          <p:blipFill rotWithShape="1">
            <a:blip r:embed="rId3"/>
            <a:srcRect b="43927"/>
            <a:stretch/>
          </p:blipFill>
          <p:spPr>
            <a:xfrm>
              <a:off x="299909" y="1895294"/>
              <a:ext cx="11192179" cy="2457765"/>
            </a:xfrm>
            <a:prstGeom prst="rect">
              <a:avLst/>
            </a:prstGeom>
          </p:spPr>
        </p:pic>
        <p:sp>
          <p:nvSpPr>
            <p:cNvPr id="16" name="Rectangle 15">
              <a:extLst>
                <a:ext uri="{FF2B5EF4-FFF2-40B4-BE49-F238E27FC236}">
                  <a16:creationId xmlns:a16="http://schemas.microsoft.com/office/drawing/2014/main" id="{618A1482-CFBB-5DE1-644C-842DC37E7F4B}"/>
                </a:ext>
              </a:extLst>
            </p:cNvPr>
            <p:cNvSpPr/>
            <p:nvPr/>
          </p:nvSpPr>
          <p:spPr>
            <a:xfrm>
              <a:off x="3005668" y="1895294"/>
              <a:ext cx="2091266" cy="27218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DB88B7F0-B397-81C8-CD7B-3283589C4273}"/>
              </a:ext>
            </a:extLst>
          </p:cNvPr>
          <p:cNvPicPr>
            <a:picLocks noChangeAspect="1"/>
          </p:cNvPicPr>
          <p:nvPr/>
        </p:nvPicPr>
        <p:blipFill rotWithShape="1">
          <a:blip r:embed="rId4"/>
          <a:srcRect t="47197" r="72939"/>
          <a:stretch/>
        </p:blipFill>
        <p:spPr>
          <a:xfrm>
            <a:off x="112766" y="4065059"/>
            <a:ext cx="3129967" cy="2656416"/>
          </a:xfrm>
          <a:prstGeom prst="rect">
            <a:avLst/>
          </a:prstGeom>
        </p:spPr>
      </p:pic>
      <p:pic>
        <p:nvPicPr>
          <p:cNvPr id="9" name="Picture 8">
            <a:extLst>
              <a:ext uri="{FF2B5EF4-FFF2-40B4-BE49-F238E27FC236}">
                <a16:creationId xmlns:a16="http://schemas.microsoft.com/office/drawing/2014/main" id="{6696E3D3-2CD3-F804-33BA-6E9226C9FF7C}"/>
              </a:ext>
            </a:extLst>
          </p:cNvPr>
          <p:cNvPicPr>
            <a:picLocks noChangeAspect="1"/>
          </p:cNvPicPr>
          <p:nvPr/>
        </p:nvPicPr>
        <p:blipFill rotWithShape="1">
          <a:blip r:embed="rId4"/>
          <a:srcRect l="26036" t="47197" r="642"/>
          <a:stretch/>
        </p:blipFill>
        <p:spPr>
          <a:xfrm>
            <a:off x="3124200" y="4106693"/>
            <a:ext cx="8480654" cy="2656416"/>
          </a:xfrm>
          <a:prstGeom prst="rect">
            <a:avLst/>
          </a:prstGeom>
        </p:spPr>
      </p:pic>
    </p:spTree>
    <p:extLst>
      <p:ext uri="{BB962C8B-B14F-4D97-AF65-F5344CB8AC3E}">
        <p14:creationId xmlns:p14="http://schemas.microsoft.com/office/powerpoint/2010/main" val="20984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B1123-274C-2401-3D95-F2BD2544B7E0}"/>
              </a:ext>
            </a:extLst>
          </p:cNvPr>
          <p:cNvSpPr>
            <a:spLocks noGrp="1"/>
          </p:cNvSpPr>
          <p:nvPr>
            <p:ph type="title"/>
          </p:nvPr>
        </p:nvSpPr>
        <p:spPr>
          <a:xfrm>
            <a:off x="0" y="-83834"/>
            <a:ext cx="10515600" cy="1325563"/>
          </a:xfrm>
        </p:spPr>
        <p:txBody>
          <a:bodyPr>
            <a:normAutofit/>
          </a:bodyPr>
          <a:lstStyle/>
          <a:p>
            <a:r>
              <a:rPr lang="en-US" sz="3800" b="1">
                <a:solidFill>
                  <a:srgbClr val="002060"/>
                </a:solidFill>
                <a:latin typeface="Bierstadt Regular" panose="020B0004020202020204" pitchFamily="34" charset="0"/>
              </a:rPr>
              <a:t>Don’t reinvent the wheel: </a:t>
            </a:r>
            <a:br>
              <a:rPr lang="en-US" sz="3800"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available Cas9 genome-wide guide libraries</a:t>
            </a:r>
          </a:p>
        </p:txBody>
      </p:sp>
      <p:sp>
        <p:nvSpPr>
          <p:cNvPr id="4" name="Slide Number Placeholder 3">
            <a:extLst>
              <a:ext uri="{FF2B5EF4-FFF2-40B4-BE49-F238E27FC236}">
                <a16:creationId xmlns:a16="http://schemas.microsoft.com/office/drawing/2014/main" id="{4DE37BAB-0CFA-D6CC-7562-948B44B3E822}"/>
              </a:ext>
            </a:extLst>
          </p:cNvPr>
          <p:cNvSpPr>
            <a:spLocks noGrp="1"/>
          </p:cNvSpPr>
          <p:nvPr>
            <p:ph type="sldNum" sz="quarter" idx="12"/>
          </p:nvPr>
        </p:nvSpPr>
        <p:spPr/>
        <p:txBody>
          <a:bodyPr/>
          <a:lstStyle/>
          <a:p>
            <a:fld id="{24CD0A5F-FC8E-47DA-83F8-9BA700D18DA1}" type="slidenum">
              <a:rPr lang="en-US" smtClean="0"/>
              <a:t>92</a:t>
            </a:fld>
            <a:endParaRPr lang="en-US"/>
          </a:p>
        </p:txBody>
      </p:sp>
      <p:sp>
        <p:nvSpPr>
          <p:cNvPr id="6" name="TextBox 5">
            <a:extLst>
              <a:ext uri="{FF2B5EF4-FFF2-40B4-BE49-F238E27FC236}">
                <a16:creationId xmlns:a16="http://schemas.microsoft.com/office/drawing/2014/main" id="{34349171-DD28-7A2C-A73F-17D4C0C6658A}"/>
              </a:ext>
            </a:extLst>
          </p:cNvPr>
          <p:cNvSpPr txBox="1"/>
          <p:nvPr/>
        </p:nvSpPr>
        <p:spPr>
          <a:xfrm>
            <a:off x="829368" y="7623841"/>
            <a:ext cx="8171027" cy="2308324"/>
          </a:xfrm>
          <a:prstGeom prst="rect">
            <a:avLst/>
          </a:prstGeom>
          <a:noFill/>
        </p:spPr>
        <p:txBody>
          <a:bodyPr wrap="square" rtlCol="0">
            <a:spAutoFit/>
          </a:bodyPr>
          <a:lstStyle/>
          <a:p>
            <a:r>
              <a:rPr lang="en-US" sz="2400" b="1"/>
              <a:t>GeCKOv2</a:t>
            </a:r>
            <a:r>
              <a:rPr lang="en-US" sz="2400"/>
              <a:t>: Genome-wide CRISPR-Cas9 library</a:t>
            </a:r>
          </a:p>
          <a:p>
            <a:pPr marL="342900" indent="-342900">
              <a:buFont typeface="Arial" panose="020B0604020202020204" pitchFamily="34" charset="0"/>
              <a:buChar char="•"/>
            </a:pPr>
            <a:r>
              <a:rPr lang="en-US" sz="2400"/>
              <a:t>6 sgRNAs per gene – targeting constitutively expressed exons</a:t>
            </a:r>
          </a:p>
          <a:p>
            <a:r>
              <a:rPr lang="en-US" sz="2400" b="1"/>
              <a:t>hCRISPRi-v2</a:t>
            </a:r>
            <a:r>
              <a:rPr lang="en-US" sz="2400"/>
              <a:t>: Genome-wide CRISPRi library</a:t>
            </a:r>
          </a:p>
          <a:p>
            <a:r>
              <a:rPr lang="en-US" sz="2400" b="1"/>
              <a:t>hCRISPRa-v2</a:t>
            </a:r>
            <a:r>
              <a:rPr lang="en-US" sz="2400"/>
              <a:t>: Genome-wide CRISPRa library</a:t>
            </a:r>
          </a:p>
          <a:p>
            <a:endParaRPr lang="en-US" sz="2400"/>
          </a:p>
          <a:p>
            <a:r>
              <a:rPr lang="en-US" sz="2400"/>
              <a:t> </a:t>
            </a:r>
          </a:p>
        </p:txBody>
      </p:sp>
      <p:pic>
        <p:nvPicPr>
          <p:cNvPr id="9" name="Picture 8">
            <a:extLst>
              <a:ext uri="{FF2B5EF4-FFF2-40B4-BE49-F238E27FC236}">
                <a16:creationId xmlns:a16="http://schemas.microsoft.com/office/drawing/2014/main" id="{37725412-EFF8-08B0-5627-DDDBA4A55C64}"/>
              </a:ext>
            </a:extLst>
          </p:cNvPr>
          <p:cNvPicPr>
            <a:picLocks noChangeAspect="1"/>
          </p:cNvPicPr>
          <p:nvPr/>
        </p:nvPicPr>
        <p:blipFill rotWithShape="1">
          <a:blip r:embed="rId3"/>
          <a:srcRect r="72727" b="48623"/>
          <a:stretch/>
        </p:blipFill>
        <p:spPr>
          <a:xfrm>
            <a:off x="271741" y="1133801"/>
            <a:ext cx="4843032" cy="4927448"/>
          </a:xfrm>
          <a:prstGeom prst="rect">
            <a:avLst/>
          </a:prstGeom>
        </p:spPr>
      </p:pic>
      <p:sp>
        <p:nvSpPr>
          <p:cNvPr id="11" name="TextBox 10">
            <a:extLst>
              <a:ext uri="{FF2B5EF4-FFF2-40B4-BE49-F238E27FC236}">
                <a16:creationId xmlns:a16="http://schemas.microsoft.com/office/drawing/2014/main" id="{E7544182-6A94-0187-F1F0-597048406C20}"/>
              </a:ext>
            </a:extLst>
          </p:cNvPr>
          <p:cNvSpPr txBox="1"/>
          <p:nvPr/>
        </p:nvSpPr>
        <p:spPr>
          <a:xfrm>
            <a:off x="-1" y="6139085"/>
            <a:ext cx="6993467" cy="923330"/>
          </a:xfrm>
          <a:prstGeom prst="rect">
            <a:avLst/>
          </a:prstGeom>
          <a:noFill/>
        </p:spPr>
        <p:txBody>
          <a:bodyPr wrap="square" rtlCol="0">
            <a:spAutoFit/>
          </a:bodyPr>
          <a:lstStyle/>
          <a:p>
            <a:r>
              <a:rPr lang="en-US" b="1">
                <a:latin typeface="Bierstadt Regular" panose="020B0004020202020204" pitchFamily="34" charset="0"/>
              </a:rPr>
              <a:t>Rule Set 1 Model:</a:t>
            </a:r>
            <a:r>
              <a:rPr lang="en-US">
                <a:latin typeface="Bierstadt Regular" panose="020B0004020202020204" pitchFamily="34" charset="0"/>
              </a:rPr>
              <a:t> Doench et al., </a:t>
            </a:r>
            <a:r>
              <a:rPr lang="en-US" i="1">
                <a:latin typeface="Bierstadt Regular" panose="020B0004020202020204" pitchFamily="34" charset="0"/>
              </a:rPr>
              <a:t>Nat Biotechnology </a:t>
            </a:r>
            <a:r>
              <a:rPr lang="en-US">
                <a:latin typeface="Bierstadt Regular" panose="020B0004020202020204" pitchFamily="34" charset="0"/>
              </a:rPr>
              <a:t>2014</a:t>
            </a:r>
          </a:p>
          <a:p>
            <a:r>
              <a:rPr lang="en-US" b="1">
                <a:latin typeface="Bierstadt Regular" panose="020B0004020202020204" pitchFamily="34" charset="0"/>
              </a:rPr>
              <a:t>GeCKOv2:              </a:t>
            </a:r>
            <a:r>
              <a:rPr lang="en-US">
                <a:latin typeface="Bierstadt Regular" panose="020B0004020202020204" pitchFamily="34" charset="0"/>
              </a:rPr>
              <a:t> Doench et al., </a:t>
            </a:r>
            <a:r>
              <a:rPr lang="en-US" i="1">
                <a:latin typeface="Bierstadt Regular" panose="020B0004020202020204" pitchFamily="34" charset="0"/>
              </a:rPr>
              <a:t>Nat Biotechnology </a:t>
            </a:r>
            <a:r>
              <a:rPr lang="en-US">
                <a:latin typeface="Bierstadt Regular" panose="020B0004020202020204" pitchFamily="34" charset="0"/>
              </a:rPr>
              <a:t>2016</a:t>
            </a:r>
          </a:p>
          <a:p>
            <a:endParaRPr lang="en-US">
              <a:latin typeface="Bierstadt Regular" panose="020B0004020202020204" pitchFamily="34" charset="0"/>
            </a:endParaRPr>
          </a:p>
        </p:txBody>
      </p:sp>
      <p:pic>
        <p:nvPicPr>
          <p:cNvPr id="15" name="Picture 14">
            <a:extLst>
              <a:ext uri="{FF2B5EF4-FFF2-40B4-BE49-F238E27FC236}">
                <a16:creationId xmlns:a16="http://schemas.microsoft.com/office/drawing/2014/main" id="{23BDC38D-D28F-C99C-5102-044B021A527B}"/>
              </a:ext>
            </a:extLst>
          </p:cNvPr>
          <p:cNvPicPr>
            <a:picLocks noChangeAspect="1"/>
          </p:cNvPicPr>
          <p:nvPr/>
        </p:nvPicPr>
        <p:blipFill>
          <a:blip r:embed="rId4"/>
          <a:stretch>
            <a:fillRect/>
          </a:stretch>
        </p:blipFill>
        <p:spPr>
          <a:xfrm>
            <a:off x="5723142" y="1088886"/>
            <a:ext cx="6408549" cy="5697791"/>
          </a:xfrm>
          <a:prstGeom prst="rect">
            <a:avLst/>
          </a:prstGeom>
        </p:spPr>
      </p:pic>
      <p:sp>
        <p:nvSpPr>
          <p:cNvPr id="17" name="Rectangle 16">
            <a:extLst>
              <a:ext uri="{FF2B5EF4-FFF2-40B4-BE49-F238E27FC236}">
                <a16:creationId xmlns:a16="http://schemas.microsoft.com/office/drawing/2014/main" id="{EBC1289B-8610-E863-DE66-0D9A5F093C93}"/>
              </a:ext>
            </a:extLst>
          </p:cNvPr>
          <p:cNvSpPr/>
          <p:nvPr/>
        </p:nvSpPr>
        <p:spPr>
          <a:xfrm>
            <a:off x="6891688" y="1976967"/>
            <a:ext cx="5200884" cy="4809711"/>
          </a:xfrm>
          <a:prstGeom prst="rect">
            <a:avLst/>
          </a:prstGeom>
          <a:solidFill>
            <a:srgbClr val="000000">
              <a:alpha val="5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8F448F13-D113-78A6-32B5-064346E9041E}"/>
              </a:ext>
            </a:extLst>
          </p:cNvPr>
          <p:cNvSpPr/>
          <p:nvPr/>
        </p:nvSpPr>
        <p:spPr>
          <a:xfrm>
            <a:off x="5723142" y="2007657"/>
            <a:ext cx="1168546" cy="474980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31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B1123-274C-2401-3D95-F2BD2544B7E0}"/>
              </a:ext>
            </a:extLst>
          </p:cNvPr>
          <p:cNvSpPr>
            <a:spLocks noGrp="1"/>
          </p:cNvSpPr>
          <p:nvPr>
            <p:ph type="title"/>
          </p:nvPr>
        </p:nvSpPr>
        <p:spPr>
          <a:xfrm>
            <a:off x="-1" y="-83834"/>
            <a:ext cx="13559525" cy="1325563"/>
          </a:xfrm>
        </p:spPr>
        <p:txBody>
          <a:bodyPr>
            <a:normAutofit/>
          </a:bodyPr>
          <a:lstStyle/>
          <a:p>
            <a:r>
              <a:rPr lang="en-US" sz="3800" b="1">
                <a:solidFill>
                  <a:srgbClr val="002060"/>
                </a:solidFill>
                <a:latin typeface="Bierstadt Regular" panose="020B0004020202020204" pitchFamily="34" charset="0"/>
              </a:rPr>
              <a:t>Available guide design computational tools: </a:t>
            </a:r>
            <a:br>
              <a:rPr lang="en-US" sz="3800"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activity prediction</a:t>
            </a:r>
          </a:p>
        </p:txBody>
      </p:sp>
      <p:sp>
        <p:nvSpPr>
          <p:cNvPr id="4" name="Slide Number Placeholder 3">
            <a:extLst>
              <a:ext uri="{FF2B5EF4-FFF2-40B4-BE49-F238E27FC236}">
                <a16:creationId xmlns:a16="http://schemas.microsoft.com/office/drawing/2014/main" id="{4DE37BAB-0CFA-D6CC-7562-948B44B3E822}"/>
              </a:ext>
            </a:extLst>
          </p:cNvPr>
          <p:cNvSpPr>
            <a:spLocks noGrp="1"/>
          </p:cNvSpPr>
          <p:nvPr>
            <p:ph type="sldNum" sz="quarter" idx="12"/>
          </p:nvPr>
        </p:nvSpPr>
        <p:spPr/>
        <p:txBody>
          <a:bodyPr/>
          <a:lstStyle/>
          <a:p>
            <a:fld id="{24CD0A5F-FC8E-47DA-83F8-9BA700D18DA1}" type="slidenum">
              <a:rPr lang="en-US" smtClean="0"/>
              <a:t>93</a:t>
            </a:fld>
            <a:endParaRPr lang="en-US"/>
          </a:p>
        </p:txBody>
      </p:sp>
      <p:pic>
        <p:nvPicPr>
          <p:cNvPr id="3" name="Picture 2">
            <a:extLst>
              <a:ext uri="{FF2B5EF4-FFF2-40B4-BE49-F238E27FC236}">
                <a16:creationId xmlns:a16="http://schemas.microsoft.com/office/drawing/2014/main" id="{6307402C-FBD7-A1A4-CA19-929590FE4FA9}"/>
              </a:ext>
            </a:extLst>
          </p:cNvPr>
          <p:cNvPicPr>
            <a:picLocks noChangeAspect="1"/>
          </p:cNvPicPr>
          <p:nvPr/>
        </p:nvPicPr>
        <p:blipFill rotWithShape="1">
          <a:blip r:embed="rId3"/>
          <a:srcRect l="19624" t="12231" r="21166" b="30627"/>
          <a:stretch/>
        </p:blipFill>
        <p:spPr>
          <a:xfrm>
            <a:off x="6314287" y="2574378"/>
            <a:ext cx="5568903" cy="3023118"/>
          </a:xfrm>
          <a:prstGeom prst="rect">
            <a:avLst/>
          </a:prstGeom>
        </p:spPr>
      </p:pic>
      <p:pic>
        <p:nvPicPr>
          <p:cNvPr id="7" name="Picture 6">
            <a:extLst>
              <a:ext uri="{FF2B5EF4-FFF2-40B4-BE49-F238E27FC236}">
                <a16:creationId xmlns:a16="http://schemas.microsoft.com/office/drawing/2014/main" id="{A610A8FA-2CE7-7E93-15DF-6A59349C3EC1}"/>
              </a:ext>
            </a:extLst>
          </p:cNvPr>
          <p:cNvPicPr>
            <a:picLocks noChangeAspect="1"/>
          </p:cNvPicPr>
          <p:nvPr/>
        </p:nvPicPr>
        <p:blipFill rotWithShape="1">
          <a:blip r:embed="rId4"/>
          <a:srcRect t="68526"/>
          <a:stretch/>
        </p:blipFill>
        <p:spPr>
          <a:xfrm>
            <a:off x="81820" y="2894984"/>
            <a:ext cx="5689325" cy="1790639"/>
          </a:xfrm>
          <a:prstGeom prst="rect">
            <a:avLst/>
          </a:prstGeom>
        </p:spPr>
      </p:pic>
      <p:sp>
        <p:nvSpPr>
          <p:cNvPr id="8" name="TextBox 7">
            <a:extLst>
              <a:ext uri="{FF2B5EF4-FFF2-40B4-BE49-F238E27FC236}">
                <a16:creationId xmlns:a16="http://schemas.microsoft.com/office/drawing/2014/main" id="{F525A510-B3E4-6A9C-C7C7-E3FFDD0CE173}"/>
              </a:ext>
            </a:extLst>
          </p:cNvPr>
          <p:cNvSpPr txBox="1"/>
          <p:nvPr/>
        </p:nvSpPr>
        <p:spPr>
          <a:xfrm>
            <a:off x="512264" y="2000582"/>
            <a:ext cx="4990469" cy="523220"/>
          </a:xfrm>
          <a:prstGeom prst="rect">
            <a:avLst/>
          </a:prstGeom>
          <a:noFill/>
        </p:spPr>
        <p:txBody>
          <a:bodyPr wrap="none" rtlCol="0">
            <a:spAutoFit/>
          </a:bodyPr>
          <a:lstStyle/>
          <a:p>
            <a:r>
              <a:rPr lang="en-US" sz="2800" b="1">
                <a:latin typeface="Bierstadt Regular" panose="020B0004020202020204" pitchFamily="34" charset="0"/>
              </a:rPr>
              <a:t>BE-Hive: Base-Editor Prediction</a:t>
            </a:r>
          </a:p>
        </p:txBody>
      </p:sp>
      <p:sp>
        <p:nvSpPr>
          <p:cNvPr id="9" name="TextBox 8">
            <a:extLst>
              <a:ext uri="{FF2B5EF4-FFF2-40B4-BE49-F238E27FC236}">
                <a16:creationId xmlns:a16="http://schemas.microsoft.com/office/drawing/2014/main" id="{7C875C25-D429-DDEA-5A97-10782E1A846B}"/>
              </a:ext>
            </a:extLst>
          </p:cNvPr>
          <p:cNvSpPr txBox="1"/>
          <p:nvPr/>
        </p:nvSpPr>
        <p:spPr>
          <a:xfrm>
            <a:off x="6437208" y="2000582"/>
            <a:ext cx="5556265" cy="523220"/>
          </a:xfrm>
          <a:prstGeom prst="rect">
            <a:avLst/>
          </a:prstGeom>
          <a:noFill/>
        </p:spPr>
        <p:txBody>
          <a:bodyPr wrap="none" rtlCol="0">
            <a:spAutoFit/>
          </a:bodyPr>
          <a:lstStyle/>
          <a:p>
            <a:r>
              <a:rPr lang="en-US" sz="2800" b="1">
                <a:latin typeface="Bierstadt Regular" panose="020B0004020202020204" pitchFamily="34" charset="0"/>
              </a:rPr>
              <a:t>Indelphi: Cas9 Nuclease Prediction</a:t>
            </a:r>
          </a:p>
        </p:txBody>
      </p:sp>
      <p:sp>
        <p:nvSpPr>
          <p:cNvPr id="10" name="TextBox 9">
            <a:extLst>
              <a:ext uri="{FF2B5EF4-FFF2-40B4-BE49-F238E27FC236}">
                <a16:creationId xmlns:a16="http://schemas.microsoft.com/office/drawing/2014/main" id="{D750BECB-12EC-B7F4-128D-9D65F1949FD7}"/>
              </a:ext>
            </a:extLst>
          </p:cNvPr>
          <p:cNvSpPr txBox="1"/>
          <p:nvPr/>
        </p:nvSpPr>
        <p:spPr>
          <a:xfrm>
            <a:off x="-8167" y="6154212"/>
            <a:ext cx="2401491" cy="369332"/>
          </a:xfrm>
          <a:prstGeom prst="rect">
            <a:avLst/>
          </a:prstGeom>
          <a:noFill/>
        </p:spPr>
        <p:txBody>
          <a:bodyPr wrap="none" rtlCol="0">
            <a:spAutoFit/>
          </a:bodyPr>
          <a:lstStyle/>
          <a:p>
            <a:r>
              <a:rPr lang="en-US">
                <a:latin typeface="Bierstadt Regular" panose="020B0004020202020204" pitchFamily="34" charset="0"/>
              </a:rPr>
              <a:t>Arbab et al., </a:t>
            </a:r>
            <a:r>
              <a:rPr lang="en-US" i="1">
                <a:latin typeface="Bierstadt Regular" panose="020B0004020202020204" pitchFamily="34" charset="0"/>
              </a:rPr>
              <a:t>Cell </a:t>
            </a:r>
            <a:r>
              <a:rPr lang="en-US">
                <a:latin typeface="Bierstadt Regular" panose="020B0004020202020204" pitchFamily="34" charset="0"/>
              </a:rPr>
              <a:t>2020</a:t>
            </a:r>
          </a:p>
        </p:txBody>
      </p:sp>
      <p:sp>
        <p:nvSpPr>
          <p:cNvPr id="11" name="TextBox 10">
            <a:extLst>
              <a:ext uri="{FF2B5EF4-FFF2-40B4-BE49-F238E27FC236}">
                <a16:creationId xmlns:a16="http://schemas.microsoft.com/office/drawing/2014/main" id="{17DFAD52-777D-F23C-85E6-C5C5DAFB499C}"/>
              </a:ext>
            </a:extLst>
          </p:cNvPr>
          <p:cNvSpPr txBox="1"/>
          <p:nvPr/>
        </p:nvSpPr>
        <p:spPr>
          <a:xfrm>
            <a:off x="-8167" y="6478844"/>
            <a:ext cx="2595390" cy="369332"/>
          </a:xfrm>
          <a:prstGeom prst="rect">
            <a:avLst/>
          </a:prstGeom>
          <a:noFill/>
        </p:spPr>
        <p:txBody>
          <a:bodyPr wrap="none" rtlCol="0">
            <a:spAutoFit/>
          </a:bodyPr>
          <a:lstStyle/>
          <a:p>
            <a:r>
              <a:rPr lang="en-US">
                <a:latin typeface="Bierstadt Regular" panose="020B0004020202020204" pitchFamily="34" charset="0"/>
              </a:rPr>
              <a:t>Shen et al., </a:t>
            </a:r>
            <a:r>
              <a:rPr lang="en-US" i="1">
                <a:latin typeface="Bierstadt Regular" panose="020B0004020202020204" pitchFamily="34" charset="0"/>
              </a:rPr>
              <a:t>Nature </a:t>
            </a:r>
            <a:r>
              <a:rPr lang="en-US">
                <a:latin typeface="Bierstadt Regular" panose="020B0004020202020204" pitchFamily="34" charset="0"/>
              </a:rPr>
              <a:t>2020</a:t>
            </a:r>
          </a:p>
        </p:txBody>
      </p:sp>
    </p:spTree>
    <p:extLst>
      <p:ext uri="{BB962C8B-B14F-4D97-AF65-F5344CB8AC3E}">
        <p14:creationId xmlns:p14="http://schemas.microsoft.com/office/powerpoint/2010/main" val="3725628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B1123-274C-2401-3D95-F2BD2544B7E0}"/>
              </a:ext>
            </a:extLst>
          </p:cNvPr>
          <p:cNvSpPr>
            <a:spLocks noGrp="1"/>
          </p:cNvSpPr>
          <p:nvPr>
            <p:ph type="title"/>
          </p:nvPr>
        </p:nvSpPr>
        <p:spPr>
          <a:xfrm>
            <a:off x="-1" y="-83834"/>
            <a:ext cx="12415303" cy="1325563"/>
          </a:xfrm>
        </p:spPr>
        <p:txBody>
          <a:bodyPr>
            <a:normAutofit/>
          </a:bodyPr>
          <a:lstStyle/>
          <a:p>
            <a:r>
              <a:rPr lang="en-US" sz="3800" b="1">
                <a:solidFill>
                  <a:srgbClr val="002060"/>
                </a:solidFill>
                <a:latin typeface="Bierstadt Regular" panose="020B0004020202020204" pitchFamily="34" charset="0"/>
              </a:rPr>
              <a:t>Available guide design computational tools: </a:t>
            </a:r>
            <a:br>
              <a:rPr lang="en-US" sz="3800" b="1">
                <a:solidFill>
                  <a:srgbClr val="002060"/>
                </a:solidFill>
                <a:latin typeface="Bierstadt Regular" panose="020B0004020202020204" pitchFamily="34" charset="0"/>
              </a:rPr>
            </a:br>
            <a:r>
              <a:rPr lang="en-US" sz="3800">
                <a:solidFill>
                  <a:srgbClr val="002060"/>
                </a:solidFill>
                <a:latin typeface="Bierstadt Regular" panose="020B0004020202020204" pitchFamily="34" charset="0"/>
              </a:rPr>
              <a:t>guide generation</a:t>
            </a:r>
          </a:p>
        </p:txBody>
      </p:sp>
      <p:sp>
        <p:nvSpPr>
          <p:cNvPr id="4" name="Slide Number Placeholder 3">
            <a:extLst>
              <a:ext uri="{FF2B5EF4-FFF2-40B4-BE49-F238E27FC236}">
                <a16:creationId xmlns:a16="http://schemas.microsoft.com/office/drawing/2014/main" id="{4DE37BAB-0CFA-D6CC-7562-948B44B3E822}"/>
              </a:ext>
            </a:extLst>
          </p:cNvPr>
          <p:cNvSpPr>
            <a:spLocks noGrp="1"/>
          </p:cNvSpPr>
          <p:nvPr>
            <p:ph type="sldNum" sz="quarter" idx="12"/>
          </p:nvPr>
        </p:nvSpPr>
        <p:spPr>
          <a:xfrm>
            <a:off x="9448800" y="6492875"/>
            <a:ext cx="2743200" cy="365125"/>
          </a:xfrm>
        </p:spPr>
        <p:txBody>
          <a:bodyPr/>
          <a:lstStyle/>
          <a:p>
            <a:fld id="{24CD0A5F-FC8E-47DA-83F8-9BA700D18DA1}" type="slidenum">
              <a:rPr lang="en-US" smtClean="0"/>
              <a:t>94</a:t>
            </a:fld>
            <a:endParaRPr lang="en-US"/>
          </a:p>
        </p:txBody>
      </p:sp>
      <p:pic>
        <p:nvPicPr>
          <p:cNvPr id="7" name="Picture 6">
            <a:extLst>
              <a:ext uri="{FF2B5EF4-FFF2-40B4-BE49-F238E27FC236}">
                <a16:creationId xmlns:a16="http://schemas.microsoft.com/office/drawing/2014/main" id="{F681A899-0E61-F9B6-AD88-B59ACBF30A65}"/>
              </a:ext>
            </a:extLst>
          </p:cNvPr>
          <p:cNvPicPr>
            <a:picLocks noChangeAspect="1"/>
          </p:cNvPicPr>
          <p:nvPr/>
        </p:nvPicPr>
        <p:blipFill rotWithShape="1">
          <a:blip r:embed="rId3"/>
          <a:srcRect l="50000" t="12394" r="11215" b="75587"/>
          <a:stretch/>
        </p:blipFill>
        <p:spPr>
          <a:xfrm>
            <a:off x="418463" y="1538573"/>
            <a:ext cx="8561643" cy="1492361"/>
          </a:xfrm>
          <a:prstGeom prst="rect">
            <a:avLst/>
          </a:prstGeom>
        </p:spPr>
      </p:pic>
      <p:pic>
        <p:nvPicPr>
          <p:cNvPr id="9" name="Picture 8">
            <a:extLst>
              <a:ext uri="{FF2B5EF4-FFF2-40B4-BE49-F238E27FC236}">
                <a16:creationId xmlns:a16="http://schemas.microsoft.com/office/drawing/2014/main" id="{C0309CCD-3AE2-4F1C-E073-A1290A832047}"/>
              </a:ext>
            </a:extLst>
          </p:cNvPr>
          <p:cNvPicPr>
            <a:picLocks noChangeAspect="1"/>
          </p:cNvPicPr>
          <p:nvPr/>
        </p:nvPicPr>
        <p:blipFill rotWithShape="1">
          <a:blip r:embed="rId4"/>
          <a:srcRect l="14547" t="27497" r="27618" b="50743"/>
          <a:stretch/>
        </p:blipFill>
        <p:spPr>
          <a:xfrm>
            <a:off x="341849" y="3177129"/>
            <a:ext cx="7051313" cy="1492361"/>
          </a:xfrm>
          <a:prstGeom prst="rect">
            <a:avLst/>
          </a:prstGeom>
        </p:spPr>
      </p:pic>
      <p:grpSp>
        <p:nvGrpSpPr>
          <p:cNvPr id="13" name="Group 12">
            <a:extLst>
              <a:ext uri="{FF2B5EF4-FFF2-40B4-BE49-F238E27FC236}">
                <a16:creationId xmlns:a16="http://schemas.microsoft.com/office/drawing/2014/main" id="{49B3E32B-DC0E-EFC9-F836-940276BA56E8}"/>
              </a:ext>
            </a:extLst>
          </p:cNvPr>
          <p:cNvGrpSpPr/>
          <p:nvPr/>
        </p:nvGrpSpPr>
        <p:grpSpPr>
          <a:xfrm>
            <a:off x="329575" y="5094933"/>
            <a:ext cx="11496076" cy="830997"/>
            <a:chOff x="871441" y="5442066"/>
            <a:chExt cx="11496076" cy="830997"/>
          </a:xfrm>
        </p:grpSpPr>
        <p:pic>
          <p:nvPicPr>
            <p:cNvPr id="11" name="Picture 10">
              <a:extLst>
                <a:ext uri="{FF2B5EF4-FFF2-40B4-BE49-F238E27FC236}">
                  <a16:creationId xmlns:a16="http://schemas.microsoft.com/office/drawing/2014/main" id="{328B9809-9084-8B06-F0AD-AB80E3A7430F}"/>
                </a:ext>
              </a:extLst>
            </p:cNvPr>
            <p:cNvPicPr>
              <a:picLocks noChangeAspect="1"/>
            </p:cNvPicPr>
            <p:nvPr/>
          </p:nvPicPr>
          <p:blipFill rotWithShape="1">
            <a:blip r:embed="rId5"/>
            <a:srcRect t="11096" r="42718" b="81894"/>
            <a:stretch/>
          </p:blipFill>
          <p:spPr>
            <a:xfrm>
              <a:off x="871441" y="5443736"/>
              <a:ext cx="11496076" cy="791368"/>
            </a:xfrm>
            <a:prstGeom prst="rect">
              <a:avLst/>
            </a:prstGeom>
          </p:spPr>
        </p:pic>
        <p:sp>
          <p:nvSpPr>
            <p:cNvPr id="12" name="TextBox 11">
              <a:extLst>
                <a:ext uri="{FF2B5EF4-FFF2-40B4-BE49-F238E27FC236}">
                  <a16:creationId xmlns:a16="http://schemas.microsoft.com/office/drawing/2014/main" id="{C262131D-73E4-E51A-E9B5-4541779956E3}"/>
                </a:ext>
              </a:extLst>
            </p:cNvPr>
            <p:cNvSpPr txBox="1"/>
            <p:nvPr/>
          </p:nvSpPr>
          <p:spPr>
            <a:xfrm>
              <a:off x="4070704" y="5442066"/>
              <a:ext cx="7918095" cy="830997"/>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Human genetic diversity modifies therapeutic gene editing off-target potential</a:t>
              </a:r>
            </a:p>
          </p:txBody>
        </p:sp>
      </p:grpSp>
    </p:spTree>
    <p:extLst>
      <p:ext uri="{BB962C8B-B14F-4D97-AF65-F5344CB8AC3E}">
        <p14:creationId xmlns:p14="http://schemas.microsoft.com/office/powerpoint/2010/main" val="2528677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B1123-274C-2401-3D95-F2BD2544B7E0}"/>
              </a:ext>
            </a:extLst>
          </p:cNvPr>
          <p:cNvSpPr>
            <a:spLocks noGrp="1"/>
          </p:cNvSpPr>
          <p:nvPr>
            <p:ph type="title"/>
          </p:nvPr>
        </p:nvSpPr>
        <p:spPr>
          <a:xfrm>
            <a:off x="0" y="-83834"/>
            <a:ext cx="10515600" cy="1325563"/>
          </a:xfrm>
        </p:spPr>
        <p:txBody>
          <a:bodyPr>
            <a:normAutofit/>
          </a:bodyPr>
          <a:lstStyle/>
          <a:p>
            <a:r>
              <a:rPr lang="en-US" sz="3800" b="1">
                <a:solidFill>
                  <a:srgbClr val="002060"/>
                </a:solidFill>
                <a:latin typeface="Bierstadt Regular" panose="020B0004020202020204" pitchFamily="34" charset="0"/>
              </a:rPr>
              <a:t>Questions?</a:t>
            </a:r>
          </a:p>
        </p:txBody>
      </p:sp>
      <p:sp>
        <p:nvSpPr>
          <p:cNvPr id="4" name="Slide Number Placeholder 3">
            <a:extLst>
              <a:ext uri="{FF2B5EF4-FFF2-40B4-BE49-F238E27FC236}">
                <a16:creationId xmlns:a16="http://schemas.microsoft.com/office/drawing/2014/main" id="{4DE37BAB-0CFA-D6CC-7562-948B44B3E822}"/>
              </a:ext>
            </a:extLst>
          </p:cNvPr>
          <p:cNvSpPr>
            <a:spLocks noGrp="1"/>
          </p:cNvSpPr>
          <p:nvPr>
            <p:ph type="sldNum" sz="quarter" idx="12"/>
          </p:nvPr>
        </p:nvSpPr>
        <p:spPr/>
        <p:txBody>
          <a:bodyPr/>
          <a:lstStyle/>
          <a:p>
            <a:fld id="{24CD0A5F-FC8E-47DA-83F8-9BA700D18DA1}" type="slidenum">
              <a:rPr lang="en-US" smtClean="0"/>
              <a:t>95</a:t>
            </a:fld>
            <a:endParaRPr lang="en-US" dirty="0"/>
          </a:p>
        </p:txBody>
      </p:sp>
    </p:spTree>
    <p:extLst>
      <p:ext uri="{BB962C8B-B14F-4D97-AF65-F5344CB8AC3E}">
        <p14:creationId xmlns:p14="http://schemas.microsoft.com/office/powerpoint/2010/main" val="30685804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3A2F-F2F2-E19B-AF87-39E36A78884B}"/>
              </a:ext>
            </a:extLst>
          </p:cNvPr>
          <p:cNvSpPr>
            <a:spLocks noGrp="1"/>
          </p:cNvSpPr>
          <p:nvPr>
            <p:ph type="ctrTitle"/>
          </p:nvPr>
        </p:nvSpPr>
        <p:spPr>
          <a:xfrm>
            <a:off x="0" y="0"/>
            <a:ext cx="9144000" cy="979034"/>
          </a:xfrm>
        </p:spPr>
        <p:txBody>
          <a:bodyPr>
            <a:normAutofit/>
          </a:bodyPr>
          <a:lstStyle/>
          <a:p>
            <a:pPr algn="l"/>
            <a:r>
              <a:rPr lang="en-US" sz="4400" b="1">
                <a:solidFill>
                  <a:srgbClr val="002060"/>
                </a:solidFill>
                <a:latin typeface="Bierstadt Regular" panose="020B0004020202020204" pitchFamily="34" charset="0"/>
              </a:rPr>
              <a:t>Workshop: </a:t>
            </a:r>
          </a:p>
        </p:txBody>
      </p:sp>
      <p:sp>
        <p:nvSpPr>
          <p:cNvPr id="3" name="TextBox 2">
            <a:extLst>
              <a:ext uri="{FF2B5EF4-FFF2-40B4-BE49-F238E27FC236}">
                <a16:creationId xmlns:a16="http://schemas.microsoft.com/office/drawing/2014/main" id="{0EE8D85D-2A1B-7169-1027-3552938C8500}"/>
              </a:ext>
            </a:extLst>
          </p:cNvPr>
          <p:cNvSpPr txBox="1"/>
          <p:nvPr/>
        </p:nvSpPr>
        <p:spPr>
          <a:xfrm>
            <a:off x="1094013" y="1040204"/>
            <a:ext cx="10327821" cy="523220"/>
          </a:xfrm>
          <a:prstGeom prst="rect">
            <a:avLst/>
          </a:prstGeom>
          <a:noFill/>
        </p:spPr>
        <p:txBody>
          <a:bodyPr wrap="square" rtlCol="0">
            <a:spAutoFit/>
          </a:bodyPr>
          <a:lstStyle/>
          <a:p>
            <a:r>
              <a:rPr lang="en-US" sz="2800">
                <a:latin typeface="Bierstadt Regular" panose="020B0004020202020204" pitchFamily="34" charset="0"/>
              </a:rPr>
              <a:t>Choose either option: Application or Programmatic</a:t>
            </a:r>
          </a:p>
        </p:txBody>
      </p:sp>
      <p:sp>
        <p:nvSpPr>
          <p:cNvPr id="5" name="TextBox 4">
            <a:extLst>
              <a:ext uri="{FF2B5EF4-FFF2-40B4-BE49-F238E27FC236}">
                <a16:creationId xmlns:a16="http://schemas.microsoft.com/office/drawing/2014/main" id="{CDCBFFFB-358C-77BF-A350-CDB7B9A3D32A}"/>
              </a:ext>
            </a:extLst>
          </p:cNvPr>
          <p:cNvSpPr txBox="1"/>
          <p:nvPr/>
        </p:nvSpPr>
        <p:spPr>
          <a:xfrm>
            <a:off x="983355" y="1582512"/>
            <a:ext cx="10327821" cy="3108543"/>
          </a:xfrm>
          <a:prstGeom prst="rect">
            <a:avLst/>
          </a:prstGeom>
          <a:noFill/>
        </p:spPr>
        <p:txBody>
          <a:bodyPr wrap="square" lIns="91440" tIns="45720" rIns="91440" bIns="45720" rtlCol="0" anchor="t">
            <a:spAutoFit/>
          </a:bodyPr>
          <a:lstStyle/>
          <a:p>
            <a:pPr marL="514350" indent="-514350">
              <a:buAutoNum type="arabicPeriod"/>
            </a:pPr>
            <a:r>
              <a:rPr lang="en-US" sz="2800">
                <a:latin typeface="Bierstadt Regular"/>
              </a:rPr>
              <a:t>Application</a:t>
            </a:r>
          </a:p>
          <a:p>
            <a:pPr marL="971550" lvl="1" indent="-514350">
              <a:buFont typeface="Arial" panose="020B0604020202020204" pitchFamily="34" charset="0"/>
              <a:buChar char="•"/>
            </a:pPr>
            <a:r>
              <a:rPr lang="en-US" sz="2800">
                <a:latin typeface="Bierstadt Regular"/>
              </a:rPr>
              <a:t>Design guides targeting </a:t>
            </a:r>
            <a:r>
              <a:rPr lang="en-US" sz="2800" i="1">
                <a:latin typeface="Bierstadt Regular"/>
              </a:rPr>
              <a:t>BCL11A</a:t>
            </a:r>
            <a:r>
              <a:rPr lang="en-US" sz="2800">
                <a:latin typeface="Bierstadt Regular"/>
              </a:rPr>
              <a:t> using CRISPOR and </a:t>
            </a:r>
            <a:r>
              <a:rPr lang="en-US" sz="2800" err="1">
                <a:latin typeface="Bierstadt Regular"/>
              </a:rPr>
              <a:t>CRISPRme</a:t>
            </a:r>
            <a:endParaRPr lang="en-US" sz="2800">
              <a:latin typeface="Bierstadt Regular"/>
            </a:endParaRPr>
          </a:p>
          <a:p>
            <a:pPr marL="514350" indent="-514350">
              <a:buFont typeface="+mj-lt"/>
              <a:buAutoNum type="arabicPeriod"/>
            </a:pPr>
            <a:endParaRPr lang="en-US" sz="2800">
              <a:latin typeface="Bierstadt Regular" panose="020B0004020202020204" pitchFamily="34" charset="0"/>
            </a:endParaRPr>
          </a:p>
          <a:p>
            <a:pPr marL="514350" indent="-514350">
              <a:buFont typeface="+mj-lt"/>
              <a:buAutoNum type="arabicPeriod"/>
            </a:pPr>
            <a:r>
              <a:rPr lang="en-US" sz="2800">
                <a:latin typeface="Bierstadt Regular"/>
              </a:rPr>
              <a:t>Programmatic</a:t>
            </a:r>
          </a:p>
          <a:p>
            <a:pPr marL="971550" lvl="1" indent="-514350">
              <a:buFont typeface="Arial" panose="020B0604020202020204" pitchFamily="34" charset="0"/>
              <a:buChar char="•"/>
            </a:pPr>
            <a:r>
              <a:rPr lang="en-US" sz="2800">
                <a:latin typeface="Bierstadt Regular"/>
              </a:rPr>
              <a:t>Using preferred language, design guides tiling the </a:t>
            </a:r>
            <a:r>
              <a:rPr lang="en-US" sz="2800" i="1">
                <a:latin typeface="Bierstadt Regular"/>
              </a:rPr>
              <a:t>ZNF410 </a:t>
            </a:r>
            <a:r>
              <a:rPr lang="en-US" sz="2800">
                <a:latin typeface="Bierstadt Regular"/>
              </a:rPr>
              <a:t>locus using </a:t>
            </a:r>
            <a:r>
              <a:rPr lang="en-US" sz="2800">
                <a:latin typeface="Bierstadt Regular"/>
                <a:hlinkClick r:id="rId3"/>
              </a:rPr>
              <a:t>Colab</a:t>
            </a:r>
            <a:endParaRPr lang="en-US" sz="2800">
              <a:latin typeface="Bierstadt Regular"/>
            </a:endParaRPr>
          </a:p>
        </p:txBody>
      </p:sp>
      <p:pic>
        <p:nvPicPr>
          <p:cNvPr id="6" name="Picture 5">
            <a:extLst>
              <a:ext uri="{FF2B5EF4-FFF2-40B4-BE49-F238E27FC236}">
                <a16:creationId xmlns:a16="http://schemas.microsoft.com/office/drawing/2014/main" id="{DEEA1785-E069-D5C1-891E-EB55CDABDE99}"/>
              </a:ext>
            </a:extLst>
          </p:cNvPr>
          <p:cNvPicPr>
            <a:picLocks noChangeAspect="1"/>
          </p:cNvPicPr>
          <p:nvPr/>
        </p:nvPicPr>
        <p:blipFill>
          <a:blip r:embed="rId4"/>
          <a:stretch>
            <a:fillRect/>
          </a:stretch>
        </p:blipFill>
        <p:spPr>
          <a:xfrm>
            <a:off x="1925944" y="5384818"/>
            <a:ext cx="8663961" cy="1473182"/>
          </a:xfrm>
          <a:prstGeom prst="rect">
            <a:avLst/>
          </a:prstGeom>
        </p:spPr>
      </p:pic>
      <p:sp>
        <p:nvSpPr>
          <p:cNvPr id="7" name="TextBox 6">
            <a:extLst>
              <a:ext uri="{FF2B5EF4-FFF2-40B4-BE49-F238E27FC236}">
                <a16:creationId xmlns:a16="http://schemas.microsoft.com/office/drawing/2014/main" id="{4D1E8608-336B-68F6-318A-1BFE7C7D8042}"/>
              </a:ext>
            </a:extLst>
          </p:cNvPr>
          <p:cNvSpPr txBox="1"/>
          <p:nvPr/>
        </p:nvSpPr>
        <p:spPr>
          <a:xfrm>
            <a:off x="983355" y="4865150"/>
            <a:ext cx="10225290" cy="523220"/>
          </a:xfrm>
          <a:prstGeom prst="rect">
            <a:avLst/>
          </a:prstGeom>
          <a:noFill/>
        </p:spPr>
        <p:txBody>
          <a:bodyPr wrap="square" rtlCol="0">
            <a:spAutoFit/>
          </a:bodyPr>
          <a:lstStyle/>
          <a:p>
            <a:pPr algn="ctr"/>
            <a:r>
              <a:rPr lang="en-US" sz="2800"/>
              <a:t>Copy to your Google Drive to start:</a:t>
            </a:r>
          </a:p>
        </p:txBody>
      </p:sp>
      <p:sp>
        <p:nvSpPr>
          <p:cNvPr id="9" name="TextBox 8">
            <a:extLst>
              <a:ext uri="{FF2B5EF4-FFF2-40B4-BE49-F238E27FC236}">
                <a16:creationId xmlns:a16="http://schemas.microsoft.com/office/drawing/2014/main" id="{87707BAE-1EB4-1EF4-216D-7005C54E3EE8}"/>
              </a:ext>
            </a:extLst>
          </p:cNvPr>
          <p:cNvSpPr txBox="1"/>
          <p:nvPr/>
        </p:nvSpPr>
        <p:spPr>
          <a:xfrm>
            <a:off x="6144092" y="4186367"/>
            <a:ext cx="3608312" cy="400110"/>
          </a:xfrm>
          <a:prstGeom prst="rect">
            <a:avLst/>
          </a:prstGeom>
          <a:noFill/>
        </p:spPr>
        <p:txBody>
          <a:bodyPr wrap="square" lIns="91440" tIns="45720" rIns="91440" bIns="45720" rtlCol="0" anchor="t">
            <a:spAutoFit/>
          </a:bodyPr>
          <a:lstStyle/>
          <a:p>
            <a:r>
              <a:rPr lang="en-US" sz="2000">
                <a:latin typeface="Consolas"/>
              </a:rPr>
              <a:t>https://bit.ly/3OMT1b0</a:t>
            </a:r>
          </a:p>
        </p:txBody>
      </p:sp>
      <p:sp>
        <p:nvSpPr>
          <p:cNvPr id="10" name="Slide Number Placeholder 3">
            <a:extLst>
              <a:ext uri="{FF2B5EF4-FFF2-40B4-BE49-F238E27FC236}">
                <a16:creationId xmlns:a16="http://schemas.microsoft.com/office/drawing/2014/main" id="{A34EF0DE-5D8D-1BCA-A423-C2C991A45CEA}"/>
              </a:ext>
            </a:extLst>
          </p:cNvPr>
          <p:cNvSpPr>
            <a:spLocks noGrp="1"/>
          </p:cNvSpPr>
          <p:nvPr>
            <p:ph type="sldNum" sz="quarter" idx="12"/>
          </p:nvPr>
        </p:nvSpPr>
        <p:spPr>
          <a:xfrm>
            <a:off x="11749634" y="6492875"/>
            <a:ext cx="442365" cy="365125"/>
          </a:xfrm>
        </p:spPr>
        <p:txBody>
          <a:bodyPr/>
          <a:lstStyle/>
          <a:p>
            <a:fld id="{24CD0A5F-FC8E-47DA-83F8-9BA700D18DA1}" type="slidenum">
              <a:rPr lang="en-US" smtClean="0"/>
              <a:t>96</a:t>
            </a:fld>
            <a:endParaRPr lang="en-US" dirty="0"/>
          </a:p>
        </p:txBody>
      </p:sp>
    </p:spTree>
    <p:extLst>
      <p:ext uri="{BB962C8B-B14F-4D97-AF65-F5344CB8AC3E}">
        <p14:creationId xmlns:p14="http://schemas.microsoft.com/office/powerpoint/2010/main" val="28439070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4;p78" descr="IMG_1336.jpeg">
            <a:extLst>
              <a:ext uri="{FF2B5EF4-FFF2-40B4-BE49-F238E27FC236}">
                <a16:creationId xmlns:a16="http://schemas.microsoft.com/office/drawing/2014/main" id="{E439D860-733B-2247-870B-FDD2B7DA3A7A}"/>
              </a:ext>
            </a:extLst>
          </p:cNvPr>
          <p:cNvPicPr preferRelativeResize="0">
            <a:picLocks/>
          </p:cNvPicPr>
          <p:nvPr/>
        </p:nvPicPr>
        <p:blipFill rotWithShape="1">
          <a:blip r:embed="rId2">
            <a:alphaModFix amt="42000"/>
          </a:blip>
          <a:srcRect t="20" b="19"/>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617F66CB-3EB9-EC37-F91D-B5360CF6B635}"/>
              </a:ext>
            </a:extLst>
          </p:cNvPr>
          <p:cNvSpPr>
            <a:spLocks noGrp="1"/>
          </p:cNvSpPr>
          <p:nvPr>
            <p:ph type="title"/>
          </p:nvPr>
        </p:nvSpPr>
        <p:spPr>
          <a:xfrm>
            <a:off x="831850" y="3715352"/>
            <a:ext cx="10515600" cy="847123"/>
          </a:xfrm>
          <a:noFill/>
          <a:effectLst>
            <a:softEdge rad="31750"/>
          </a:effectLst>
        </p:spPr>
        <p:txBody>
          <a:bodyPr vert="horz" lIns="91440" tIns="45720" rIns="91440" bIns="45720" rtlCol="0" anchor="t">
            <a:normAutofit/>
          </a:bodyPr>
          <a:lstStyle/>
          <a:p>
            <a:r>
              <a:rPr lang="en-US">
                <a:ea typeface="Cambria"/>
              </a:rPr>
              <a:t>Analysis of pooled CRISPR screens</a:t>
            </a:r>
          </a:p>
        </p:txBody>
      </p:sp>
      <p:sp>
        <p:nvSpPr>
          <p:cNvPr id="3" name="Text Placeholder 2">
            <a:extLst>
              <a:ext uri="{FF2B5EF4-FFF2-40B4-BE49-F238E27FC236}">
                <a16:creationId xmlns:a16="http://schemas.microsoft.com/office/drawing/2014/main" id="{607631EE-C51D-DB6F-DEAE-809E94E0AE05}"/>
              </a:ext>
            </a:extLst>
          </p:cNvPr>
          <p:cNvSpPr>
            <a:spLocks noGrp="1"/>
          </p:cNvSpPr>
          <p:nvPr>
            <p:ph type="body" idx="1"/>
          </p:nvPr>
        </p:nvSpPr>
        <p:spPr/>
        <p:txBody>
          <a:bodyPr>
            <a:normAutofit/>
          </a:bodyPr>
          <a:lstStyle/>
          <a:p>
            <a:r>
              <a:rPr lang="en-US" sz="3200" b="1">
                <a:solidFill>
                  <a:schemeClr val="tx1"/>
                </a:solidFill>
              </a:rPr>
              <a:t>Jayoung Ryu</a:t>
            </a:r>
          </a:p>
        </p:txBody>
      </p:sp>
      <p:sp>
        <p:nvSpPr>
          <p:cNvPr id="6" name="Slide Number Placeholder 5">
            <a:extLst>
              <a:ext uri="{FF2B5EF4-FFF2-40B4-BE49-F238E27FC236}">
                <a16:creationId xmlns:a16="http://schemas.microsoft.com/office/drawing/2014/main" id="{4538CF91-4EC7-4028-8AE2-3EAFD8AC77BE}"/>
              </a:ext>
            </a:extLst>
          </p:cNvPr>
          <p:cNvSpPr>
            <a:spLocks noGrp="1"/>
          </p:cNvSpPr>
          <p:nvPr>
            <p:ph type="sldNum" sz="quarter" idx="12"/>
          </p:nvPr>
        </p:nvSpPr>
        <p:spPr/>
        <p:txBody>
          <a:bodyPr/>
          <a:lstStyle/>
          <a:p>
            <a:fld id="{371B65F6-4172-4674-96A7-FF623C1658F6}" type="slidenum">
              <a:rPr lang="en-US" smtClean="0"/>
              <a:t>97</a:t>
            </a:fld>
            <a:endParaRPr lang="en-US"/>
          </a:p>
        </p:txBody>
      </p:sp>
      <p:sp>
        <p:nvSpPr>
          <p:cNvPr id="5" name="Subtitle 2">
            <a:extLst>
              <a:ext uri="{FF2B5EF4-FFF2-40B4-BE49-F238E27FC236}">
                <a16:creationId xmlns:a16="http://schemas.microsoft.com/office/drawing/2014/main" id="{78A546D8-9840-4835-9254-79094EFA78FD}"/>
              </a:ext>
            </a:extLst>
          </p:cNvPr>
          <p:cNvSpPr txBox="1">
            <a:spLocks/>
          </p:cNvSpPr>
          <p:nvPr/>
        </p:nvSpPr>
        <p:spPr>
          <a:xfrm>
            <a:off x="10363200" y="10162"/>
            <a:ext cx="1782372" cy="48570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sz="2400" b="1">
                <a:solidFill>
                  <a:schemeClr val="tx1"/>
                </a:solidFill>
              </a:rPr>
              <a:t>ISMB 2022</a:t>
            </a:r>
            <a:endParaRPr lang="en-US" sz="1800" b="1">
              <a:solidFill>
                <a:schemeClr val="tx1"/>
              </a:solidFill>
            </a:endParaRPr>
          </a:p>
        </p:txBody>
      </p:sp>
    </p:spTree>
    <p:extLst>
      <p:ext uri="{BB962C8B-B14F-4D97-AF65-F5344CB8AC3E}">
        <p14:creationId xmlns:p14="http://schemas.microsoft.com/office/powerpoint/2010/main" val="1982715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939E-22AB-4498-AAD9-80372195DD8D}"/>
              </a:ext>
            </a:extLst>
          </p:cNvPr>
          <p:cNvSpPr>
            <a:spLocks noGrp="1"/>
          </p:cNvSpPr>
          <p:nvPr>
            <p:ph type="title"/>
          </p:nvPr>
        </p:nvSpPr>
        <p:spPr/>
        <p:txBody>
          <a:bodyPr/>
          <a:lstStyle/>
          <a:p>
            <a:r>
              <a:rPr lang="en-US"/>
              <a:t>Contents</a:t>
            </a:r>
          </a:p>
        </p:txBody>
      </p:sp>
      <p:sp>
        <p:nvSpPr>
          <p:cNvPr id="3" name="Content Placeholder 2">
            <a:extLst>
              <a:ext uri="{FF2B5EF4-FFF2-40B4-BE49-F238E27FC236}">
                <a16:creationId xmlns:a16="http://schemas.microsoft.com/office/drawing/2014/main" id="{9160CD72-EDDB-4D96-B4EF-CB03807293A7}"/>
              </a:ext>
            </a:extLst>
          </p:cNvPr>
          <p:cNvSpPr>
            <a:spLocks noGrp="1"/>
          </p:cNvSpPr>
          <p:nvPr>
            <p:ph idx="1"/>
          </p:nvPr>
        </p:nvSpPr>
        <p:spPr/>
        <p:txBody>
          <a:bodyPr vert="horz" lIns="91440" tIns="45720" rIns="91440" bIns="45720" rtlCol="0" anchor="t">
            <a:normAutofit/>
          </a:bodyPr>
          <a:lstStyle/>
          <a:p>
            <a:r>
              <a:rPr lang="en-US" sz="2800"/>
              <a:t>Different types of screens</a:t>
            </a:r>
          </a:p>
          <a:p>
            <a:pPr lvl="1"/>
            <a:r>
              <a:rPr lang="en-US" sz="2400"/>
              <a:t>Genetic element: gene, enhancer, coding sequence, variants, ... </a:t>
            </a:r>
          </a:p>
          <a:p>
            <a:r>
              <a:rPr lang="en-US" sz="2800"/>
              <a:t>Quality control of data</a:t>
            </a:r>
          </a:p>
          <a:p>
            <a:r>
              <a:rPr lang="en-US" sz="2800"/>
              <a:t>Guide read count mapping</a:t>
            </a:r>
          </a:p>
          <a:p>
            <a:pPr lvl="1"/>
            <a:r>
              <a:rPr lang="en-US" sz="2400"/>
              <a:t>Bowtie, MAGeCK count</a:t>
            </a:r>
          </a:p>
          <a:p>
            <a:r>
              <a:rPr lang="en-US" sz="2800"/>
              <a:t>Guide/targeted element enrichment calculation</a:t>
            </a:r>
          </a:p>
          <a:p>
            <a:pPr lvl="1"/>
            <a:r>
              <a:rPr lang="en-US" sz="2400"/>
              <a:t>Mean log fold change, DESeq2, MAGeCK-RRA, MAGeCK-MLE, CRISPhieRmix, .... </a:t>
            </a:r>
          </a:p>
        </p:txBody>
      </p:sp>
      <p:sp>
        <p:nvSpPr>
          <p:cNvPr id="4" name="Slide Number Placeholder 3">
            <a:extLst>
              <a:ext uri="{FF2B5EF4-FFF2-40B4-BE49-F238E27FC236}">
                <a16:creationId xmlns:a16="http://schemas.microsoft.com/office/drawing/2014/main" id="{96BA4773-8FD6-461A-9E98-E6C03B9CFA82}"/>
              </a:ext>
            </a:extLst>
          </p:cNvPr>
          <p:cNvSpPr>
            <a:spLocks noGrp="1"/>
          </p:cNvSpPr>
          <p:nvPr>
            <p:ph type="sldNum" sz="quarter" idx="12"/>
          </p:nvPr>
        </p:nvSpPr>
        <p:spPr/>
        <p:txBody>
          <a:bodyPr/>
          <a:lstStyle/>
          <a:p>
            <a:fld id="{371B65F6-4172-4674-96A7-FF623C1658F6}" type="slidenum">
              <a:rPr lang="en-US" smtClean="0"/>
              <a:t>98</a:t>
            </a:fld>
            <a:endParaRPr lang="en-US"/>
          </a:p>
        </p:txBody>
      </p:sp>
    </p:spTree>
    <p:extLst>
      <p:ext uri="{BB962C8B-B14F-4D97-AF65-F5344CB8AC3E}">
        <p14:creationId xmlns:p14="http://schemas.microsoft.com/office/powerpoint/2010/main" val="1537898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FD3C-490F-4702-8AB3-07593A768F30}"/>
              </a:ext>
            </a:extLst>
          </p:cNvPr>
          <p:cNvSpPr>
            <a:spLocks noGrp="1"/>
          </p:cNvSpPr>
          <p:nvPr>
            <p:ph type="title"/>
          </p:nvPr>
        </p:nvSpPr>
        <p:spPr/>
        <p:txBody>
          <a:bodyPr/>
          <a:lstStyle/>
          <a:p>
            <a:r>
              <a:rPr lang="en-US"/>
              <a:t>Bulk CRISPR screens</a:t>
            </a:r>
          </a:p>
        </p:txBody>
      </p:sp>
      <p:sp>
        <p:nvSpPr>
          <p:cNvPr id="3" name="Content Placeholder 2">
            <a:extLst>
              <a:ext uri="{FF2B5EF4-FFF2-40B4-BE49-F238E27FC236}">
                <a16:creationId xmlns:a16="http://schemas.microsoft.com/office/drawing/2014/main" id="{84162C77-010C-41AC-92A1-12D5B02F3734}"/>
              </a:ext>
            </a:extLst>
          </p:cNvPr>
          <p:cNvSpPr>
            <a:spLocks noGrp="1"/>
          </p:cNvSpPr>
          <p:nvPr>
            <p:ph idx="1"/>
          </p:nvPr>
        </p:nvSpPr>
        <p:spPr/>
        <p:txBody>
          <a:bodyPr/>
          <a:lstStyle/>
          <a:p>
            <a:r>
              <a:rPr lang="en-US"/>
              <a:t>Identifying </a:t>
            </a:r>
            <a:r>
              <a:rPr lang="en-US" b="1">
                <a:solidFill>
                  <a:schemeClr val="accent3">
                    <a:lumMod val="50000"/>
                  </a:schemeClr>
                </a:solidFill>
              </a:rPr>
              <a:t>causal genetic elements</a:t>
            </a:r>
            <a:r>
              <a:rPr lang="en-US">
                <a:solidFill>
                  <a:schemeClr val="accent3">
                    <a:lumMod val="50000"/>
                  </a:schemeClr>
                </a:solidFill>
              </a:rPr>
              <a:t> </a:t>
            </a:r>
            <a:r>
              <a:rPr lang="en-US"/>
              <a:t>that causes changes in </a:t>
            </a:r>
            <a:r>
              <a:rPr lang="en-US" b="1">
                <a:solidFill>
                  <a:schemeClr val="accent4"/>
                </a:solidFill>
              </a:rPr>
              <a:t>phenotype of interest</a:t>
            </a:r>
          </a:p>
        </p:txBody>
      </p:sp>
      <p:sp>
        <p:nvSpPr>
          <p:cNvPr id="4" name="Slide Number Placeholder 3">
            <a:extLst>
              <a:ext uri="{FF2B5EF4-FFF2-40B4-BE49-F238E27FC236}">
                <a16:creationId xmlns:a16="http://schemas.microsoft.com/office/drawing/2014/main" id="{680C3B9D-B1DB-4F6B-AE45-D530362823C7}"/>
              </a:ext>
            </a:extLst>
          </p:cNvPr>
          <p:cNvSpPr>
            <a:spLocks noGrp="1"/>
          </p:cNvSpPr>
          <p:nvPr>
            <p:ph type="sldNum" sz="quarter" idx="12"/>
          </p:nvPr>
        </p:nvSpPr>
        <p:spPr/>
        <p:txBody>
          <a:bodyPr/>
          <a:lstStyle/>
          <a:p>
            <a:fld id="{371B65F6-4172-4674-96A7-FF623C1658F6}" type="slidenum">
              <a:rPr lang="en-US" smtClean="0"/>
              <a:t>99</a:t>
            </a:fld>
            <a:endParaRPr lang="en-US"/>
          </a:p>
        </p:txBody>
      </p:sp>
      <p:sp>
        <p:nvSpPr>
          <p:cNvPr id="5" name="TextBox 4">
            <a:extLst>
              <a:ext uri="{FF2B5EF4-FFF2-40B4-BE49-F238E27FC236}">
                <a16:creationId xmlns:a16="http://schemas.microsoft.com/office/drawing/2014/main" id="{EBE653A3-CB9A-4885-AA47-BA3A7E1EA794}"/>
              </a:ext>
            </a:extLst>
          </p:cNvPr>
          <p:cNvSpPr txBox="1"/>
          <p:nvPr/>
        </p:nvSpPr>
        <p:spPr>
          <a:xfrm>
            <a:off x="1069075" y="3120788"/>
            <a:ext cx="4869977" cy="1569660"/>
          </a:xfrm>
          <a:prstGeom prst="rect">
            <a:avLst/>
          </a:prstGeom>
          <a:noFill/>
        </p:spPr>
        <p:txBody>
          <a:bodyPr wrap="square" rtlCol="0">
            <a:spAutoFit/>
          </a:bodyPr>
          <a:lstStyle/>
          <a:p>
            <a:pPr algn="ctr"/>
            <a:r>
              <a:rPr lang="en-US" sz="2400" b="1">
                <a:solidFill>
                  <a:schemeClr val="accent3">
                    <a:lumMod val="50000"/>
                  </a:schemeClr>
                </a:solidFill>
              </a:rPr>
              <a:t>Genetic elements</a:t>
            </a:r>
          </a:p>
          <a:p>
            <a:pPr algn="ctr"/>
            <a:r>
              <a:rPr lang="en-US"/>
              <a:t>Enhancer/cis-regulatory elements (CRISPRi)</a:t>
            </a:r>
          </a:p>
          <a:p>
            <a:pPr algn="ctr"/>
            <a:r>
              <a:rPr lang="en-US"/>
              <a:t>Specific part of enhancer (CRISPRi)</a:t>
            </a:r>
          </a:p>
          <a:p>
            <a:pPr algn="ctr"/>
            <a:r>
              <a:rPr lang="en-US"/>
              <a:t>Gene (Cas9)</a:t>
            </a:r>
          </a:p>
          <a:p>
            <a:pPr algn="ctr"/>
            <a:r>
              <a:rPr lang="en-US"/>
              <a:t>Coding/noncoding variants (Base editor)</a:t>
            </a:r>
          </a:p>
        </p:txBody>
      </p:sp>
      <p:sp>
        <p:nvSpPr>
          <p:cNvPr id="6" name="TextBox 5">
            <a:extLst>
              <a:ext uri="{FF2B5EF4-FFF2-40B4-BE49-F238E27FC236}">
                <a16:creationId xmlns:a16="http://schemas.microsoft.com/office/drawing/2014/main" id="{DE356B22-FBA3-450E-9AFB-C7A7947082A5}"/>
              </a:ext>
            </a:extLst>
          </p:cNvPr>
          <p:cNvSpPr txBox="1"/>
          <p:nvPr/>
        </p:nvSpPr>
        <p:spPr>
          <a:xfrm>
            <a:off x="6252949" y="3120788"/>
            <a:ext cx="4778991" cy="1015663"/>
          </a:xfrm>
          <a:prstGeom prst="rect">
            <a:avLst/>
          </a:prstGeom>
          <a:noFill/>
        </p:spPr>
        <p:txBody>
          <a:bodyPr wrap="square" rtlCol="0">
            <a:spAutoFit/>
          </a:bodyPr>
          <a:lstStyle/>
          <a:p>
            <a:pPr algn="ctr"/>
            <a:r>
              <a:rPr lang="en-US" sz="2400" b="1">
                <a:solidFill>
                  <a:schemeClr val="accent4"/>
                </a:solidFill>
              </a:rPr>
              <a:t>Phenotype of interest</a:t>
            </a:r>
          </a:p>
          <a:p>
            <a:pPr algn="ctr"/>
            <a:r>
              <a:rPr lang="en-US"/>
              <a:t>Gene expression (CRISPR-FlowFISH)</a:t>
            </a:r>
          </a:p>
          <a:p>
            <a:pPr algn="ctr"/>
            <a:r>
              <a:rPr lang="en-US"/>
              <a:t>Survival</a:t>
            </a:r>
          </a:p>
        </p:txBody>
      </p:sp>
      <p:sp>
        <p:nvSpPr>
          <p:cNvPr id="9" name="TextBox 8">
            <a:extLst>
              <a:ext uri="{FF2B5EF4-FFF2-40B4-BE49-F238E27FC236}">
                <a16:creationId xmlns:a16="http://schemas.microsoft.com/office/drawing/2014/main" id="{FA227E45-B215-4666-A45E-384F3989B3A1}"/>
              </a:ext>
            </a:extLst>
          </p:cNvPr>
          <p:cNvSpPr txBox="1"/>
          <p:nvPr/>
        </p:nvSpPr>
        <p:spPr>
          <a:xfrm>
            <a:off x="1583139" y="5062282"/>
            <a:ext cx="4239906" cy="369332"/>
          </a:xfrm>
          <a:prstGeom prst="rect">
            <a:avLst/>
          </a:prstGeom>
          <a:noFill/>
        </p:spPr>
        <p:txBody>
          <a:bodyPr wrap="square">
            <a:spAutoFit/>
          </a:bodyPr>
          <a:lstStyle/>
          <a:p>
            <a:r>
              <a:rPr lang="en-US" b="1">
                <a:sym typeface="Wingdings" panose="05000000000000000000" pitchFamily="2" charset="2"/>
              </a:rPr>
              <a:t> Guide design, CRISPR-Cas system</a:t>
            </a:r>
            <a:endParaRPr lang="en-US"/>
          </a:p>
        </p:txBody>
      </p:sp>
      <p:sp>
        <p:nvSpPr>
          <p:cNvPr id="10" name="TextBox 9">
            <a:extLst>
              <a:ext uri="{FF2B5EF4-FFF2-40B4-BE49-F238E27FC236}">
                <a16:creationId xmlns:a16="http://schemas.microsoft.com/office/drawing/2014/main" id="{1A92092C-FBB4-4FEB-9D44-11968BE6BBCA}"/>
              </a:ext>
            </a:extLst>
          </p:cNvPr>
          <p:cNvSpPr txBox="1"/>
          <p:nvPr/>
        </p:nvSpPr>
        <p:spPr>
          <a:xfrm>
            <a:off x="7879306" y="5062282"/>
            <a:ext cx="2215487" cy="369332"/>
          </a:xfrm>
          <a:prstGeom prst="rect">
            <a:avLst/>
          </a:prstGeom>
          <a:noFill/>
        </p:spPr>
        <p:txBody>
          <a:bodyPr wrap="square">
            <a:spAutoFit/>
          </a:bodyPr>
          <a:lstStyle/>
          <a:p>
            <a:r>
              <a:rPr lang="en-US" b="1">
                <a:sym typeface="Wingdings" panose="05000000000000000000" pitchFamily="2" charset="2"/>
              </a:rPr>
              <a:t> Selection</a:t>
            </a:r>
            <a:endParaRPr lang="en-US"/>
          </a:p>
        </p:txBody>
      </p:sp>
    </p:spTree>
    <p:extLst>
      <p:ext uri="{BB962C8B-B14F-4D97-AF65-F5344CB8AC3E}">
        <p14:creationId xmlns:p14="http://schemas.microsoft.com/office/powerpoint/2010/main" val="1225441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ierstadt">
      <a:majorFont>
        <a:latin typeface="Bierstadt"/>
        <a:ea typeface="맑은 고딕"/>
        <a:cs typeface=""/>
      </a:majorFont>
      <a:minorFont>
        <a:latin typeface="Bierstadt"/>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4d3798d-94c8-4f4a-be4b-a530567151ff">
      <Terms xmlns="http://schemas.microsoft.com/office/infopath/2007/PartnerControls"/>
    </lcf76f155ced4ddcb4097134ff3c332f>
    <TaxCatchAll xmlns="d1680238-2266-4ab1-9ebd-8eb4f05a8c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CD2630166374BB6F85DB4B1079BBB" ma:contentTypeVersion="16" ma:contentTypeDescription="Create a new document." ma:contentTypeScope="" ma:versionID="f25142b133ac3df5877e4e8eed66e360">
  <xsd:schema xmlns:xsd="http://www.w3.org/2001/XMLSchema" xmlns:xs="http://www.w3.org/2001/XMLSchema" xmlns:p="http://schemas.microsoft.com/office/2006/metadata/properties" xmlns:ns2="c4d3798d-94c8-4f4a-be4b-a530567151ff" xmlns:ns3="b9aba6b3-2a94-4851-af2c-92b74343efa7" xmlns:ns4="d1680238-2266-4ab1-9ebd-8eb4f05a8cbc" targetNamespace="http://schemas.microsoft.com/office/2006/metadata/properties" ma:root="true" ma:fieldsID="71af5375564a5dabefed0177dcdfac65" ns2:_="" ns3:_="" ns4:_="">
    <xsd:import namespace="c4d3798d-94c8-4f4a-be4b-a530567151ff"/>
    <xsd:import namespace="b9aba6b3-2a94-4851-af2c-92b74343efa7"/>
    <xsd:import namespace="d1680238-2266-4ab1-9ebd-8eb4f05a8cb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3798d-94c8-4f4a-be4b-a53056715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0c9a04-0a06-4c47-89e2-9dbcedd85f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aba6b3-2a94-4851-af2c-92b74343efa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680238-2266-4ab1-9ebd-8eb4f05a8cb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645c9d8-5b3c-4826-be34-650d6c9b846b}" ma:internalName="TaxCatchAll" ma:showField="CatchAllData" ma:web="b9aba6b3-2a94-4851-af2c-92b74343ef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736CC-B9F9-44AF-AC3D-AF6A1DD318EA}">
  <ds:schemaRefs>
    <ds:schemaRef ds:uri="http://schemas.microsoft.com/office/infopath/2007/PartnerControls"/>
    <ds:schemaRef ds:uri="http://purl.org/dc/elements/1.1/"/>
    <ds:schemaRef ds:uri="http://schemas.openxmlformats.org/package/2006/metadata/core-properties"/>
    <ds:schemaRef ds:uri="d1680238-2266-4ab1-9ebd-8eb4f05a8cbc"/>
    <ds:schemaRef ds:uri="http://purl.org/dc/dcmitype/"/>
    <ds:schemaRef ds:uri="http://purl.org/dc/terms/"/>
    <ds:schemaRef ds:uri="http://schemas.microsoft.com/office/2006/documentManagement/types"/>
    <ds:schemaRef ds:uri="http://www.w3.org/XML/1998/namespace"/>
    <ds:schemaRef ds:uri="b9aba6b3-2a94-4851-af2c-92b74343efa7"/>
    <ds:schemaRef ds:uri="c4d3798d-94c8-4f4a-be4b-a530567151ff"/>
    <ds:schemaRef ds:uri="http://schemas.microsoft.com/office/2006/metadata/properties"/>
  </ds:schemaRefs>
</ds:datastoreItem>
</file>

<file path=customXml/itemProps2.xml><?xml version="1.0" encoding="utf-8"?>
<ds:datastoreItem xmlns:ds="http://schemas.openxmlformats.org/officeDocument/2006/customXml" ds:itemID="{05F53217-EC09-42FD-8324-4EAB9A812601}">
  <ds:schemaRefs>
    <ds:schemaRef ds:uri="b9aba6b3-2a94-4851-af2c-92b74343efa7"/>
    <ds:schemaRef ds:uri="c4d3798d-94c8-4f4a-be4b-a530567151ff"/>
    <ds:schemaRef ds:uri="d1680238-2266-4ab1-9ebd-8eb4f05a8c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2F9609-7D9C-43C5-8B09-378C439CF3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TotalTime>
  <Words>10020</Words>
  <Application>Microsoft Macintosh PowerPoint</Application>
  <PresentationFormat>Widescreen</PresentationFormat>
  <Paragraphs>1659</Paragraphs>
  <Slides>177</Slides>
  <Notes>105</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177</vt:i4>
      </vt:variant>
    </vt:vector>
  </HeadingPairs>
  <TitlesOfParts>
    <vt:vector size="192" baseType="lpstr">
      <vt:lpstr>Amasis MT Pro</vt:lpstr>
      <vt:lpstr>Arial</vt:lpstr>
      <vt:lpstr>Bierstadt</vt:lpstr>
      <vt:lpstr>Bierstadt Regular</vt:lpstr>
      <vt:lpstr>Calibri</vt:lpstr>
      <vt:lpstr>Cambria Math</vt:lpstr>
      <vt:lpstr>Consolas</vt:lpstr>
      <vt:lpstr>GillSansRegular</vt:lpstr>
      <vt:lpstr>Helvetica Neue</vt:lpstr>
      <vt:lpstr>Helvetica Neue Medium</vt:lpstr>
      <vt:lpstr>inherit</vt:lpstr>
      <vt:lpstr>Proxima Nova</vt:lpstr>
      <vt:lpstr>Roboto</vt:lpstr>
      <vt:lpstr>Segoe UI</vt:lpstr>
      <vt:lpstr>Office Theme</vt:lpstr>
      <vt:lpstr>A practical introduction to the design, quantification, and analysis of CRISPR genome editing data</vt:lpstr>
      <vt:lpstr>PowerPoint Presentation</vt:lpstr>
      <vt:lpstr>Conflict of Interest Declaration </vt:lpstr>
      <vt:lpstr>Outline</vt:lpstr>
      <vt:lpstr>Genome editing: what and how</vt:lpstr>
      <vt:lpstr>AIMS</vt:lpstr>
      <vt:lpstr>A curious discovery in a Spanish salt marsh…</vt:lpstr>
      <vt:lpstr>A curious discovery in a Spanish salt marsh…</vt:lpstr>
      <vt:lpstr>A curious discovery in a Spanish salt marsh…</vt:lpstr>
      <vt:lpstr>A curious discovery in a Spanish salt marsh…</vt:lpstr>
      <vt:lpstr>A curious discovery in a Spanish salt marsh…</vt:lpstr>
      <vt:lpstr>… that revolutionizes biology as we know it</vt:lpstr>
      <vt:lpstr>With individual, targeted guides, we can precisely induce genetic edits to study specific biological hypotheses...</vt:lpstr>
      <vt:lpstr>With individual, targeted guides, we can precisely induce genetic edits to study specific biological hypotheses...</vt:lpstr>
      <vt:lpstr>… but many biological questions are best initially addressed by hypothesis-generating approaches</vt:lpstr>
      <vt:lpstr>… but many biological questions are best initially addressed by hypothesis-generating approaches</vt:lpstr>
      <vt:lpstr>CRISPR screens are high-throughput tools that can be used for the hypothesis-generating approach</vt:lpstr>
      <vt:lpstr>CRISPR screen customization: pooled vs arrayed screens</vt:lpstr>
      <vt:lpstr>CRISPR screen customization: pooled vs arrayed screens</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type of perturbation</vt:lpstr>
      <vt:lpstr>CRISPR screen customization: challenge and readout</vt:lpstr>
      <vt:lpstr>You've convinced me... </vt:lpstr>
      <vt:lpstr>You've convinced me... but how do I actually do these screens?!</vt:lpstr>
      <vt:lpstr>You've convinced me... but how do I actually do these screens?!</vt:lpstr>
      <vt:lpstr>CONCLUSIONS</vt:lpstr>
      <vt:lpstr>Quantification of genome editing activity by sequencing </vt:lpstr>
      <vt:lpstr>Common problems faced in analysis of genome editing experiments</vt:lpstr>
      <vt:lpstr>How can we detect engineered mutations?</vt:lpstr>
      <vt:lpstr>Sanger sequencing, TIDE-Analysis and ICE analysis</vt:lpstr>
      <vt:lpstr>Example: ICE analysis of prime editing</vt:lpstr>
      <vt:lpstr>Targeted amplification and sequencing</vt:lpstr>
      <vt:lpstr>I got my deep-sequencing reads, now what?</vt:lpstr>
      <vt:lpstr>PowerPoint Presentation</vt:lpstr>
      <vt:lpstr>Quantification of edits with CRISPResso </vt:lpstr>
      <vt:lpstr>PowerPoint Presentation</vt:lpstr>
      <vt:lpstr>Quantification</vt:lpstr>
      <vt:lpstr>Indel size distribution</vt:lpstr>
      <vt:lpstr>Quantification of editing frequency and location of mutation</vt:lpstr>
      <vt:lpstr>Precise location of mutation</vt:lpstr>
      <vt:lpstr>Frameshift and splice site analysis</vt:lpstr>
      <vt:lpstr>Alleles distribution</vt:lpstr>
      <vt:lpstr>PowerPoint Presentation</vt:lpstr>
      <vt:lpstr>PowerPoint Presentation</vt:lpstr>
      <vt:lpstr>The evolution of CRISPResso</vt:lpstr>
      <vt:lpstr>PowerPoint Presentation</vt:lpstr>
      <vt:lpstr>PowerPoint Presentation</vt:lpstr>
      <vt:lpstr>  </vt:lpstr>
      <vt:lpstr>  </vt:lpstr>
      <vt:lpstr>  </vt:lpstr>
      <vt:lpstr>  </vt:lpstr>
      <vt:lpstr>  </vt:lpstr>
      <vt:lpstr>CRISPResso2 tools</vt:lpstr>
      <vt:lpstr>Batch mode &amp; support for base editors</vt:lpstr>
      <vt:lpstr>Allele-specific analysis</vt:lpstr>
      <vt:lpstr>Comparison of samples</vt:lpstr>
      <vt:lpstr>CRISPRessoCompare</vt:lpstr>
      <vt:lpstr>CRISPResso2 summary</vt:lpstr>
      <vt:lpstr>Questions </vt:lpstr>
      <vt:lpstr>Workshop</vt:lpstr>
      <vt:lpstr>Strategy and Design of Pooled CRISPR Screens </vt:lpstr>
      <vt:lpstr>The big picture: typical workflow prior to CRISPR screen</vt:lpstr>
      <vt:lpstr>PowerPoint Presentation</vt:lpstr>
      <vt:lpstr>The critical guide design component: protospacer + PAM</vt:lpstr>
      <vt:lpstr>PowerPoint Presentation</vt:lpstr>
      <vt:lpstr>Considerations of guide design: editor</vt:lpstr>
      <vt:lpstr>Considerations of guide design: editor – Cas9 </vt:lpstr>
      <vt:lpstr>Considerations of guide design: editor – CRISPRi/CRISPRa </vt:lpstr>
      <vt:lpstr>Considerations of guide design: editor – prime editing</vt:lpstr>
      <vt:lpstr>Considerations of guide design: editor – base editing</vt:lpstr>
      <vt:lpstr>Considerations of guide design: target type</vt:lpstr>
      <vt:lpstr>Considerations of guide design: target type – non-coding</vt:lpstr>
      <vt:lpstr>Considerations of guide design: target type – gene</vt:lpstr>
      <vt:lpstr>Considerations of guide design: unintentional targets</vt:lpstr>
      <vt:lpstr>Considerations of guide design: off-targets</vt:lpstr>
      <vt:lpstr>Considerations of guide design: off-target prediction</vt:lpstr>
      <vt:lpstr>Considerations of guide design: endogenous variants</vt:lpstr>
      <vt:lpstr>Considerations of guide design: experimental design</vt:lpstr>
      <vt:lpstr>From protospacer to guide oligos to guide vector</vt:lpstr>
      <vt:lpstr>From protospacer to guide oligos to guide vector</vt:lpstr>
      <vt:lpstr>From guide vector to guide-expressing cells</vt:lpstr>
      <vt:lpstr>How to get editor-expressing cells:  standard two-vector setup</vt:lpstr>
      <vt:lpstr>PowerPoint Presentation</vt:lpstr>
      <vt:lpstr>RECAP:  The big picture: typical workflow prior to CRISPR screen</vt:lpstr>
      <vt:lpstr>Don’t reinvent the wheel:  available Cas9 genome-wide guide libraries</vt:lpstr>
      <vt:lpstr>Available guide design computational tools:  activity prediction</vt:lpstr>
      <vt:lpstr>Available guide design computational tools:  guide generation</vt:lpstr>
      <vt:lpstr>Questions?</vt:lpstr>
      <vt:lpstr>Workshop: </vt:lpstr>
      <vt:lpstr>Analysis of pooled CRISPR screens</vt:lpstr>
      <vt:lpstr>Contents</vt:lpstr>
      <vt:lpstr>Bulk CRISPR screens</vt:lpstr>
      <vt:lpstr>Case study (1) Toronto Knock-Out (TKO)</vt:lpstr>
      <vt:lpstr>Case study (2) CRISPRi-FlowFISH</vt:lpstr>
      <vt:lpstr>Case study (2) CRISPRi-FlowFISH</vt:lpstr>
      <vt:lpstr>Bulk CRISPR screens</vt:lpstr>
      <vt:lpstr>Bulk CRISPR screens</vt:lpstr>
      <vt:lpstr>Analysis steps</vt:lpstr>
      <vt:lpstr>Analysis steps</vt:lpstr>
      <vt:lpstr>NGS Sequencing</vt:lpstr>
      <vt:lpstr>QC</vt:lpstr>
      <vt:lpstr>Analysis steps</vt:lpstr>
      <vt:lpstr>Read mapping</vt:lpstr>
      <vt:lpstr>QC</vt:lpstr>
      <vt:lpstr>Analysis steps</vt:lpstr>
      <vt:lpstr>Analysis steps</vt:lpstr>
      <vt:lpstr>Enrichment calculation</vt:lpstr>
      <vt:lpstr>Enrichment calculation</vt:lpstr>
      <vt:lpstr>Other analysis methods: strengths &amp; limitations</vt:lpstr>
      <vt:lpstr>Enrichment calculation</vt:lpstr>
      <vt:lpstr>Enrichment calculation</vt:lpstr>
      <vt:lpstr>Enrichment calculation</vt:lpstr>
      <vt:lpstr>Enrichment calculation</vt:lpstr>
      <vt:lpstr>CRISPR saturation mutagenesis screens  tiled perturbations enable discovery of functional genomic elements</vt:lpstr>
      <vt:lpstr>CRISPR saturation mutagenesis screens  design and experiments behind tiling screens</vt:lpstr>
      <vt:lpstr>CRISPR saturation mutagenesis screens  analytical challenges</vt:lpstr>
      <vt:lpstr>Enrichment calculation in tiling screen with CRISPR-SURF</vt:lpstr>
      <vt:lpstr>Enrichment calculation in tiling screen</vt:lpstr>
      <vt:lpstr>QC</vt:lpstr>
      <vt:lpstr>Summary</vt:lpstr>
      <vt:lpstr>Limitations &amp; Future Perspective</vt:lpstr>
      <vt:lpstr>Method under development</vt:lpstr>
      <vt:lpstr>Workshop</vt:lpstr>
      <vt:lpstr>Single-cell pooled CRISPR screens</vt:lpstr>
      <vt:lpstr>AIMS</vt:lpstr>
      <vt:lpstr>Overview of single-cell pooled CRISPR screens </vt:lpstr>
      <vt:lpstr>Reading out single-cell transcriptome</vt:lpstr>
      <vt:lpstr>Reading out single-cell transcriptome</vt:lpstr>
      <vt:lpstr>Reading out guide assignment</vt:lpstr>
      <vt:lpstr>Reading out guide assignment</vt:lpstr>
      <vt:lpstr>Reading out guide assignment</vt:lpstr>
      <vt:lpstr>Obtaining readout of single-cell pooled CRISPR screens  </vt:lpstr>
      <vt:lpstr>Design and analysis decisions of single-cell CRISPR screens:  Case Study #1</vt:lpstr>
      <vt:lpstr>Design and analysis decisions of single-cell CRISPR screens:  Case Study #1</vt:lpstr>
      <vt:lpstr>Design and analysis decisions of single-cell CRISPR screens:  Case Study #1</vt:lpstr>
      <vt:lpstr>Design and analysis decisions of single-cell CRISPR screens:  Case Study #2</vt:lpstr>
      <vt:lpstr>Design and analysis decisions of single-cell CRISPR screens:  Case Study #2</vt:lpstr>
      <vt:lpstr>Design and analysis decisions of single-cell CRISPR screens:  Case Study #2</vt:lpstr>
      <vt:lpstr>Design and analysis decisions of single-cell CRISPR screens:  Case Study #3</vt:lpstr>
      <vt:lpstr>Design and analysis decisions of single-cell CRISPR screens:  Case Study #3</vt:lpstr>
      <vt:lpstr>Design and analysis decisions of single-cell CRISPR screens:  Case Study #3</vt:lpstr>
      <vt:lpstr>Why use CRISPRi screens?</vt:lpstr>
      <vt:lpstr>Design and analyses of pooled single cell screens</vt:lpstr>
      <vt:lpstr>Perturb-Seq Overview (Case Study #1)</vt:lpstr>
      <vt:lpstr>The amplicon base composition can indicate fail on the PCR steps</vt:lpstr>
      <vt:lpstr>From raw data to count matrices</vt:lpstr>
      <vt:lpstr>PowerPoint Presentation</vt:lpstr>
      <vt:lpstr>Quality control (1)</vt:lpstr>
      <vt:lpstr>Quality control (2)</vt:lpstr>
      <vt:lpstr>PowerPoint Presentation</vt:lpstr>
      <vt:lpstr>Why should we treat for a covariate (confounders)?  </vt:lpstr>
      <vt:lpstr>Positive and Negative controls</vt:lpstr>
      <vt:lpstr> Time Point considerations </vt:lpstr>
      <vt:lpstr>Limitations</vt:lpstr>
      <vt:lpstr>How can we detect the perturbation effect on a given gene?  </vt:lpstr>
      <vt:lpstr>Normalizing count data  </vt:lpstr>
      <vt:lpstr>Differential perturbation using Log Fold Change</vt:lpstr>
      <vt:lpstr>Differential perturbation using T-test</vt:lpstr>
      <vt:lpstr>Differential perturbation using ScMAGeCK</vt:lpstr>
      <vt:lpstr>Differential perturbation using Monocle2/DESeq2</vt:lpstr>
      <vt:lpstr>Differential perturbation using Monocle2/DESeq2</vt:lpstr>
      <vt:lpstr>Differential perturbation using Monocle2/DESeq2</vt:lpstr>
      <vt:lpstr>PowerPoint Presentation</vt:lpstr>
      <vt:lpstr>PowerPoint Presentation</vt:lpstr>
      <vt:lpstr>PowerPoint Presentation</vt:lpstr>
      <vt:lpstr>PowerPoint Presentation</vt:lpstr>
      <vt:lpstr>PowerPoint Presentation</vt:lpstr>
      <vt:lpstr>Power calculation</vt:lpstr>
      <vt:lpstr>Workshop</vt:lpstr>
      <vt:lpstr>Thank you!</vt:lpstr>
    </vt:vector>
  </TitlesOfParts>
  <Company>Office Black Edition - tum0r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Cut-&amp;-tell: approaches &amp; tools for cutting DNA with CRISPR guides &amp; reading the results</dc:title>
  <dc:creator>Luca Pinello</dc:creator>
  <cp:lastModifiedBy>Pinello, Luca,Phd</cp:lastModifiedBy>
  <cp:revision>25</cp:revision>
  <dcterms:created xsi:type="dcterms:W3CDTF">2016-09-09T01:24:23Z</dcterms:created>
  <dcterms:modified xsi:type="dcterms:W3CDTF">2022-07-05T23:56:30Z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0x010100EC8CD2630166374BB6F85DB4B1079BBB</vt:lpwstr>
  </property>
  <property fmtid="{D5CDD505-2E9C-101B-9397-08002B2CF9AE}" pid="3" name="MediaServiceImageTags">
    <vt:lpwstr/>
  </property>
</Properties>
</file>