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389" r:id="rId9"/>
    <p:sldId id="268" r:id="rId10"/>
    <p:sldId id="406" r:id="rId11"/>
    <p:sldId id="299" r:id="rId12"/>
    <p:sldId id="398" r:id="rId13"/>
    <p:sldId id="405" r:id="rId14"/>
    <p:sldId id="272" r:id="rId15"/>
    <p:sldId id="407" r:id="rId16"/>
    <p:sldId id="276" r:id="rId17"/>
    <p:sldId id="410" r:id="rId18"/>
    <p:sldId id="277" r:id="rId19"/>
    <p:sldId id="278" r:id="rId20"/>
    <p:sldId id="279" r:id="rId21"/>
    <p:sldId id="323" r:id="rId22"/>
    <p:sldId id="411" r:id="rId23"/>
    <p:sldId id="281" r:id="rId24"/>
    <p:sldId id="282" r:id="rId25"/>
    <p:sldId id="283" r:id="rId26"/>
    <p:sldId id="403" r:id="rId27"/>
    <p:sldId id="363" r:id="rId28"/>
    <p:sldId id="364" r:id="rId29"/>
    <p:sldId id="365" r:id="rId30"/>
    <p:sldId id="399" r:id="rId31"/>
    <p:sldId id="368" r:id="rId32"/>
    <p:sldId id="370" r:id="rId33"/>
    <p:sldId id="372" r:id="rId34"/>
    <p:sldId id="401" r:id="rId35"/>
    <p:sldId id="402" r:id="rId36"/>
    <p:sldId id="384" r:id="rId37"/>
    <p:sldId id="413" r:id="rId38"/>
    <p:sldId id="414" r:id="rId39"/>
    <p:sldId id="376" r:id="rId40"/>
    <p:sldId id="377" r:id="rId41"/>
    <p:sldId id="367" r:id="rId42"/>
    <p:sldId id="290" r:id="rId43"/>
    <p:sldId id="409" r:id="rId44"/>
    <p:sldId id="40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21"/>
    <p:restoredTop sz="94663"/>
  </p:normalViewPr>
  <p:slideViewPr>
    <p:cSldViewPr snapToGrid="0" snapToObjects="1">
      <p:cViewPr varScale="1">
        <p:scale>
          <a:sx n="99" d="100"/>
          <a:sy n="99" d="100"/>
        </p:scale>
        <p:origin x="1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6A8E-3E25-C847-AC5F-6D79D719F754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24D22-2E84-974D-A382-2E7143A43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0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b2f5a66ba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b2f5a66ba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91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5b2f5a66ba_2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5b2f5a66ba_2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099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5b2f5a66ba_2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5b2f5a66ba_2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58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b2f5a66ba_2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5b2f5a66ba_2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282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b2f5a66ba_2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5b2f5a66ba_2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9788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b2f5a66ba_2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g5b2f5a66ba_2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720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5b2f5a66ba_2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2" name="Google Shape;512;g5b2f5a66ba_2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157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b2f5a66ba_2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50" name="Google Shape;550;g5b2f5a66ba_2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The largest digital mammography dataset (unfortunately small number of positives compared to negatives)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Add number of positive subjects on the slide?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Show metadata in more details?</a:t>
            </a:r>
            <a:endParaRPr/>
          </a:p>
        </p:txBody>
      </p:sp>
      <p:sp>
        <p:nvSpPr>
          <p:cNvPr id="551" name="Google Shape;551;g5b2f5a66ba_2_5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286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5b2f5a66ba_2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3" name="Google Shape;573;g5b2f5a66ba_2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140 teams, 268 individuals, 1333 registrants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g5b2f5a66ba_2_5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407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5b2f5a66ba_2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1" name="Google Shape;581;g5b2f5a66ba_2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g5b2f5a66ba_2_5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203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5b2f5a66ba_2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5b2f5a66ba_2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1824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b2f5a66ba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5b2f5a66ba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7163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135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295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031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396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378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470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596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195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561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81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2f5a66b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b2f5a66b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542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5b2f5a66ba_2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g5b2f5a66ba_2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684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b2f5a66ba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5b2f5a66ba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98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b2f5a66ba_2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b2f5a66ba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45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b2f5a66ba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6" name="Google Shape;176;g5b2f5a66ba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563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b2f5a66ba_2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5b2f5a66ba_2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06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AAB9B-BA5F-E748-834A-21A8844E6E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5b2f5a66ba_2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5b2f5a66ba_2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34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37E1-8327-4640-8967-86245F206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E61C4-4BB0-3644-8B2C-E49A74DEC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87C6A-77B9-3248-ABB3-E54C0C238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CC809-F889-B54E-A02F-2DC5FD3A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CE71F-AFD7-1D4D-95CB-7C8843D9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9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20B9-52D3-BE46-8A0C-3EC2C5A4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5A950-0DB0-8242-BCAE-D24CCFBB5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767F9-1E61-314D-8BC1-4E7B3DD34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E6801-05B2-564C-89AB-0148C709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B07A4-8917-0543-A371-E139027F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3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84D8D8-996A-FA44-AA23-A868CE21B9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07E85-2EF9-E249-9C51-05D7FCAE0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5DBC-8202-9346-B88C-07F8C626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0CC5D-6823-464E-B7E7-17051251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604AB-0264-8C4A-AC2C-1955A8C6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7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96B3-9657-EF49-B9F6-353D1F65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E3683-F4BA-1A44-B226-14A2D4830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5BEB7-3198-0745-9E91-1A7FC481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BB308-29FE-1740-95FB-305A0FC52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6A797-F28C-B548-8842-6AFBAAAA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5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B655-8ED5-0149-B0F1-F2A47576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D61E4-5018-6C49-A365-36103AA1F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D3936-F28C-EB4B-B81F-2CAC2B13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74ED2-D800-2B41-992A-5112B257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C23FC-5A18-B542-903D-E9471088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6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ACB2-4684-9E40-8D53-885C19B4F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15690-83D1-C44B-ADD3-76FE1F453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35ED6-EBC0-6149-AA20-293CA862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9FFE1-E941-024E-80EC-114A132F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9C029-985A-714B-93FE-889BCB0F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F0E57-EE0C-804D-A545-C3934F65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5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A90B-D248-DB43-AC2F-D8EC6F71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FEF18-AFC8-9F48-A8C2-801EEB177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63A-5133-4E45-A2EB-DDA548D86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A8EA9-C45C-B740-B2DF-787097BE0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5C2A1-54B1-D541-BA52-7B194F979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2FCA97-42E4-8842-9D5C-3EC0D733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D1DE7-5A4D-BB4B-997E-EE9EE4D3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446FFA-922B-A141-9343-BAE95CE43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1A3D-7431-314F-AD84-1660178B3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A7164E-6026-504F-B2DF-8F6530D5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764DA-79A8-F645-A1D7-386118C9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F2D96-366C-394A-A882-5F90D44E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8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C8A122-35F0-364F-8FEA-8A5649D3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366DA-BD92-2B41-BF75-6B8952EA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DD1DA-E0B1-614A-802A-4FB5EA4AB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2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17E93-C614-0646-BE6B-D2FD8D30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B835-AA35-DD4D-A7FF-17B32B4D3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4BFB2-2A1B-1F48-9304-799AFF5CC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AEBD7-C7CC-EC48-869C-91928A14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B6B05-35FF-6140-9552-7321077E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7CD9D-6D9C-CB45-AD39-C3B38DD4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6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35B8-0B69-1942-8445-A3A57269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E1C6B-E463-7341-85C2-CFEC96CC1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11573-0F9D-4048-8A91-0475D56B8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721D0-B5DA-CD43-86C6-6FA02A61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0C04C-DB0A-DB47-B396-C16F8F7A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7416B-12E9-B84A-98B2-D5A94444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1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AC655-AD33-764C-9C5A-DF367D6E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E93DE-F826-1749-92D7-25B57C691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7E67E-99BB-C241-AFD0-182632DC0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C91B5-679E-7C41-8E0F-A1757A814E4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196F6-3876-CB47-84FA-AECD350F6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93DD-0F5A-3944-9091-F8450CFD9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A0B64-768C-9F47-82DD-2DEAB95D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3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7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22.tiff"/><Relationship Id="rId10" Type="http://schemas.openxmlformats.org/officeDocument/2006/relationships/image" Target="../media/image31.tiff"/><Relationship Id="rId4" Type="http://schemas.openxmlformats.org/officeDocument/2006/relationships/image" Target="../media/image9.tiff"/><Relationship Id="rId9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7" Type="http://schemas.openxmlformats.org/officeDocument/2006/relationships/image" Target="../media/image88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y6linda/mortality_prediction_docker_model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tiff"/><Relationship Id="rId5" Type="http://schemas.openxmlformats.org/officeDocument/2006/relationships/image" Target="../media/image99.tiff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tiff"/><Relationship Id="rId5" Type="http://schemas.openxmlformats.org/officeDocument/2006/relationships/image" Target="../media/image104.tiff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tiff"/><Relationship Id="rId18" Type="http://schemas.openxmlformats.org/officeDocument/2006/relationships/image" Target="../media/image22.tiff"/><Relationship Id="rId26" Type="http://schemas.openxmlformats.org/officeDocument/2006/relationships/image" Target="../media/image30.tiff"/><Relationship Id="rId39" Type="http://schemas.openxmlformats.org/officeDocument/2006/relationships/image" Target="../media/image43.tiff"/><Relationship Id="rId21" Type="http://schemas.openxmlformats.org/officeDocument/2006/relationships/image" Target="../media/image25.tiff"/><Relationship Id="rId34" Type="http://schemas.openxmlformats.org/officeDocument/2006/relationships/image" Target="../media/image38.tiff"/><Relationship Id="rId42" Type="http://schemas.openxmlformats.org/officeDocument/2006/relationships/image" Target="../media/image46.tiff"/><Relationship Id="rId47" Type="http://schemas.openxmlformats.org/officeDocument/2006/relationships/image" Target="../media/image51.tiff"/><Relationship Id="rId50" Type="http://schemas.openxmlformats.org/officeDocument/2006/relationships/image" Target="../media/image54.tiff"/><Relationship Id="rId55" Type="http://schemas.openxmlformats.org/officeDocument/2006/relationships/image" Target="../media/image59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tiff"/><Relationship Id="rId29" Type="http://schemas.openxmlformats.org/officeDocument/2006/relationships/image" Target="../media/image33.tiff"/><Relationship Id="rId11" Type="http://schemas.openxmlformats.org/officeDocument/2006/relationships/image" Target="../media/image15.tiff"/><Relationship Id="rId24" Type="http://schemas.openxmlformats.org/officeDocument/2006/relationships/image" Target="../media/image28.tiff"/><Relationship Id="rId32" Type="http://schemas.openxmlformats.org/officeDocument/2006/relationships/image" Target="../media/image36.tiff"/><Relationship Id="rId37" Type="http://schemas.openxmlformats.org/officeDocument/2006/relationships/image" Target="../media/image41.tiff"/><Relationship Id="rId40" Type="http://schemas.openxmlformats.org/officeDocument/2006/relationships/image" Target="../media/image44.tiff"/><Relationship Id="rId45" Type="http://schemas.openxmlformats.org/officeDocument/2006/relationships/image" Target="../media/image49.tiff"/><Relationship Id="rId53" Type="http://schemas.openxmlformats.org/officeDocument/2006/relationships/image" Target="../media/image57.tiff"/><Relationship Id="rId5" Type="http://schemas.openxmlformats.org/officeDocument/2006/relationships/image" Target="../media/image9.tiff"/><Relationship Id="rId19" Type="http://schemas.openxmlformats.org/officeDocument/2006/relationships/image" Target="../media/image23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Relationship Id="rId14" Type="http://schemas.openxmlformats.org/officeDocument/2006/relationships/image" Target="../media/image18.tiff"/><Relationship Id="rId22" Type="http://schemas.openxmlformats.org/officeDocument/2006/relationships/image" Target="../media/image26.tiff"/><Relationship Id="rId27" Type="http://schemas.openxmlformats.org/officeDocument/2006/relationships/image" Target="../media/image31.tiff"/><Relationship Id="rId30" Type="http://schemas.openxmlformats.org/officeDocument/2006/relationships/image" Target="../media/image34.tiff"/><Relationship Id="rId35" Type="http://schemas.openxmlformats.org/officeDocument/2006/relationships/image" Target="../media/image39.tiff"/><Relationship Id="rId43" Type="http://schemas.openxmlformats.org/officeDocument/2006/relationships/image" Target="../media/image47.tiff"/><Relationship Id="rId48" Type="http://schemas.openxmlformats.org/officeDocument/2006/relationships/image" Target="../media/image52.tiff"/><Relationship Id="rId56" Type="http://schemas.openxmlformats.org/officeDocument/2006/relationships/image" Target="../media/image60.tiff"/><Relationship Id="rId8" Type="http://schemas.openxmlformats.org/officeDocument/2006/relationships/image" Target="../media/image12.tiff"/><Relationship Id="rId51" Type="http://schemas.openxmlformats.org/officeDocument/2006/relationships/image" Target="../media/image55.tiff"/><Relationship Id="rId3" Type="http://schemas.openxmlformats.org/officeDocument/2006/relationships/image" Target="../media/image7.tiff"/><Relationship Id="rId12" Type="http://schemas.openxmlformats.org/officeDocument/2006/relationships/image" Target="../media/image16.tiff"/><Relationship Id="rId17" Type="http://schemas.openxmlformats.org/officeDocument/2006/relationships/image" Target="../media/image21.tiff"/><Relationship Id="rId25" Type="http://schemas.openxmlformats.org/officeDocument/2006/relationships/image" Target="../media/image29.tiff"/><Relationship Id="rId33" Type="http://schemas.openxmlformats.org/officeDocument/2006/relationships/image" Target="../media/image37.tiff"/><Relationship Id="rId38" Type="http://schemas.openxmlformats.org/officeDocument/2006/relationships/image" Target="../media/image42.tiff"/><Relationship Id="rId46" Type="http://schemas.openxmlformats.org/officeDocument/2006/relationships/image" Target="../media/image50.tiff"/><Relationship Id="rId20" Type="http://schemas.openxmlformats.org/officeDocument/2006/relationships/image" Target="../media/image24.tiff"/><Relationship Id="rId41" Type="http://schemas.openxmlformats.org/officeDocument/2006/relationships/image" Target="../media/image45.tiff"/><Relationship Id="rId54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5" Type="http://schemas.openxmlformats.org/officeDocument/2006/relationships/image" Target="../media/image19.tiff"/><Relationship Id="rId23" Type="http://schemas.openxmlformats.org/officeDocument/2006/relationships/image" Target="../media/image27.tiff"/><Relationship Id="rId28" Type="http://schemas.openxmlformats.org/officeDocument/2006/relationships/image" Target="../media/image32.tiff"/><Relationship Id="rId36" Type="http://schemas.openxmlformats.org/officeDocument/2006/relationships/image" Target="../media/image40.tiff"/><Relationship Id="rId49" Type="http://schemas.openxmlformats.org/officeDocument/2006/relationships/image" Target="../media/image53.tiff"/><Relationship Id="rId57" Type="http://schemas.openxmlformats.org/officeDocument/2006/relationships/image" Target="../media/image61.tiff"/><Relationship Id="rId10" Type="http://schemas.openxmlformats.org/officeDocument/2006/relationships/image" Target="../media/image14.tiff"/><Relationship Id="rId31" Type="http://schemas.openxmlformats.org/officeDocument/2006/relationships/image" Target="../media/image35.tiff"/><Relationship Id="rId44" Type="http://schemas.openxmlformats.org/officeDocument/2006/relationships/image" Target="../media/image48.tiff"/><Relationship Id="rId52" Type="http://schemas.openxmlformats.org/officeDocument/2006/relationships/image" Target="../media/image5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C4F59D-B036-274B-808B-96D9320BA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90" y="68777"/>
            <a:ext cx="5791199" cy="3866268"/>
          </a:xfrm>
          <a:prstGeom prst="rect">
            <a:avLst/>
          </a:prstGeom>
        </p:spPr>
      </p:pic>
      <p:sp>
        <p:nvSpPr>
          <p:cNvPr id="144" name="Google Shape;144;p27"/>
          <p:cNvSpPr txBox="1"/>
          <p:nvPr/>
        </p:nvSpPr>
        <p:spPr>
          <a:xfrm>
            <a:off x="-277906" y="5189709"/>
            <a:ext cx="12192000" cy="1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8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Justin </a:t>
            </a:r>
            <a:r>
              <a:rPr lang="en" sz="2800" dirty="0" err="1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Guinney</a:t>
            </a:r>
            <a:r>
              <a:rPr lang="en" sz="28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, PhD</a:t>
            </a:r>
            <a:br>
              <a:rPr lang="en" sz="28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800" i="1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VP Computational Oncology, Sage Bionetworks</a:t>
            </a:r>
          </a:p>
          <a:p>
            <a:pPr algn="ctr"/>
            <a:r>
              <a:rPr lang="en" sz="2800" i="1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Chair, DREAM Challenges</a:t>
            </a:r>
            <a:endParaRPr sz="2800" i="1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128012" y="3138323"/>
            <a:ext cx="12192000" cy="19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The Model-to-Data Paradigm: Overcoming Data Access Barriers in Biomedical Competitions</a:t>
            </a:r>
            <a:endParaRPr sz="32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6992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AA4805-67E5-B746-969D-F9B961952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320" y="2793999"/>
            <a:ext cx="1674969" cy="1674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4988AD-A374-D448-AA2E-73914A73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199" y="2793999"/>
            <a:ext cx="1674969" cy="1674969"/>
          </a:xfrm>
          <a:prstGeom prst="rect">
            <a:avLst/>
          </a:prstGeom>
        </p:spPr>
      </p:pic>
      <p:sp>
        <p:nvSpPr>
          <p:cNvPr id="6" name="Google Shape;370;p38">
            <a:extLst>
              <a:ext uri="{FF2B5EF4-FFF2-40B4-BE49-F238E27FC236}">
                <a16:creationId xmlns:a16="http://schemas.microsoft.com/office/drawing/2014/main" id="{C1BD7C43-38A8-9243-BC05-8BBFFB4A02D5}"/>
              </a:ext>
            </a:extLst>
          </p:cNvPr>
          <p:cNvSpPr txBox="1"/>
          <p:nvPr/>
        </p:nvSpPr>
        <p:spPr>
          <a:xfrm>
            <a:off x="4266383" y="1724606"/>
            <a:ext cx="4027611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Open vs closed</a:t>
            </a:r>
            <a:endParaRPr sz="4000" b="1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4778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F9850-1763-EA4E-B885-BE2F1740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333" dirty="0"/>
              <a:t>Alternative data sharing paradigms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98B26-6E57-A14E-BB12-742BEDD1751E}"/>
              </a:ext>
            </a:extLst>
          </p:cNvPr>
          <p:cNvSpPr txBox="1"/>
          <p:nvPr/>
        </p:nvSpPr>
        <p:spPr>
          <a:xfrm>
            <a:off x="1492472" y="2238706"/>
            <a:ext cx="173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Data-to-user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3A75C-D9F0-2146-B0E6-9B6AEAAC5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023" y="3522635"/>
            <a:ext cx="639463" cy="639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FDA56-DE7D-B347-B76C-14A66A4C7F49}"/>
              </a:ext>
            </a:extLst>
          </p:cNvPr>
          <p:cNvSpPr txBox="1"/>
          <p:nvPr/>
        </p:nvSpPr>
        <p:spPr>
          <a:xfrm>
            <a:off x="4998453" y="2249213"/>
            <a:ext cx="173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User-to-data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A2776-C1CF-1040-9744-1B308427B780}"/>
              </a:ext>
            </a:extLst>
          </p:cNvPr>
          <p:cNvSpPr txBox="1"/>
          <p:nvPr/>
        </p:nvSpPr>
        <p:spPr>
          <a:xfrm>
            <a:off x="8403023" y="2259720"/>
            <a:ext cx="1974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Model-to-data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EFD9BC-31A5-874C-A515-29C749618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253" y="3429000"/>
            <a:ext cx="792656" cy="792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DC222-D901-2A4F-821A-391E69B26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267" y="3400535"/>
            <a:ext cx="792656" cy="792656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4F0E545-F1E0-BC41-AD08-8BABBBDD23EC}"/>
              </a:ext>
            </a:extLst>
          </p:cNvPr>
          <p:cNvSpPr/>
          <p:nvPr/>
        </p:nvSpPr>
        <p:spPr>
          <a:xfrm>
            <a:off x="2190969" y="3566470"/>
            <a:ext cx="704195" cy="439767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B3D02432-0AAB-2A48-BB3B-080D9BDD3272}"/>
              </a:ext>
            </a:extLst>
          </p:cNvPr>
          <p:cNvSpPr/>
          <p:nvPr/>
        </p:nvSpPr>
        <p:spPr>
          <a:xfrm>
            <a:off x="5450489" y="3555959"/>
            <a:ext cx="704195" cy="439767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D78CCC3-0862-E842-97EF-A82F883370FD}"/>
              </a:ext>
            </a:extLst>
          </p:cNvPr>
          <p:cNvSpPr/>
          <p:nvPr/>
        </p:nvSpPr>
        <p:spPr>
          <a:xfrm>
            <a:off x="9245159" y="3566470"/>
            <a:ext cx="704195" cy="439767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E53CEA-5880-2143-9FE5-F4070C393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171" y="3423349"/>
            <a:ext cx="792656" cy="792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B3D76F-DC66-C246-9628-17A276F3D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269" y="3270513"/>
            <a:ext cx="1062417" cy="1062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B3A7F-1DD8-A34C-B6D0-55C8B26F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644" y="3270513"/>
            <a:ext cx="1062417" cy="106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43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935750" y="1533885"/>
            <a:ext cx="3315905" cy="245421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" name="Straight Connector 3"/>
          <p:cNvCxnSpPr/>
          <p:nvPr/>
        </p:nvCxnSpPr>
        <p:spPr>
          <a:xfrm>
            <a:off x="1704275" y="1375498"/>
            <a:ext cx="16440" cy="453706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743075" y="5885624"/>
            <a:ext cx="5731487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312435" y="3111956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/>
                <a:cs typeface="Lato"/>
              </a:rPr>
              <a:t>Accessibility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9063" y="3876809"/>
            <a:ext cx="1865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Collaboration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0913" y="1458381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3157" y="4760841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Closed</a:t>
            </a:r>
          </a:p>
        </p:txBody>
      </p:sp>
      <p:sp>
        <p:nvSpPr>
          <p:cNvPr id="13" name="Oval 12"/>
          <p:cNvSpPr/>
          <p:nvPr/>
        </p:nvSpPr>
        <p:spPr>
          <a:xfrm>
            <a:off x="6840803" y="1950823"/>
            <a:ext cx="258255" cy="284064"/>
          </a:xfrm>
          <a:prstGeom prst="ellipse">
            <a:avLst/>
          </a:prstGeom>
          <a:solidFill>
            <a:srgbClr val="2121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/>
          <p:cNvSpPr/>
          <p:nvPr/>
        </p:nvSpPr>
        <p:spPr>
          <a:xfrm>
            <a:off x="6848905" y="5191776"/>
            <a:ext cx="258255" cy="284064"/>
          </a:xfrm>
          <a:prstGeom prst="ellipse">
            <a:avLst/>
          </a:prstGeom>
          <a:solidFill>
            <a:srgbClr val="2121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/>
          <p:cNvSpPr/>
          <p:nvPr/>
        </p:nvSpPr>
        <p:spPr>
          <a:xfrm>
            <a:off x="5712313" y="4320168"/>
            <a:ext cx="258255" cy="284064"/>
          </a:xfrm>
          <a:prstGeom prst="ellipse">
            <a:avLst/>
          </a:prstGeom>
          <a:solidFill>
            <a:srgbClr val="2121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" name="Group 25"/>
          <p:cNvGrpSpPr/>
          <p:nvPr/>
        </p:nvGrpSpPr>
        <p:grpSpPr>
          <a:xfrm>
            <a:off x="3755074" y="2765150"/>
            <a:ext cx="1247842" cy="731439"/>
            <a:chOff x="2816306" y="2073862"/>
            <a:chExt cx="935882" cy="548579"/>
          </a:xfrm>
        </p:grpSpPr>
        <p:sp>
          <p:nvSpPr>
            <p:cNvPr id="11" name="TextBox 10"/>
            <p:cNvSpPr txBox="1"/>
            <p:nvPr/>
          </p:nvSpPr>
          <p:spPr>
            <a:xfrm>
              <a:off x="2816306" y="2073862"/>
              <a:ext cx="93588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Sandbox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220701" y="2409393"/>
              <a:ext cx="193691" cy="2130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48020" y="1799065"/>
            <a:ext cx="1999202" cy="776507"/>
            <a:chOff x="1451812" y="1257269"/>
            <a:chExt cx="1499401" cy="582380"/>
          </a:xfrm>
        </p:grpSpPr>
        <p:sp>
          <p:nvSpPr>
            <p:cNvPr id="12" name="TextBox 11"/>
            <p:cNvSpPr txBox="1"/>
            <p:nvPr/>
          </p:nvSpPr>
          <p:spPr>
            <a:xfrm>
              <a:off x="1451812" y="1257269"/>
              <a:ext cx="149940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Model-to-data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173084" y="1626601"/>
              <a:ext cx="193691" cy="2130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751627" y="4687991"/>
            <a:ext cx="25474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Other dimensions: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Cost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Security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Reproducibility</a:t>
            </a:r>
          </a:p>
          <a:p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850192" y="392419"/>
            <a:ext cx="5265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Many Data Sharing Paradigms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71770" y="4290866"/>
            <a:ext cx="1384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Closed &amp; </a:t>
            </a:r>
          </a:p>
          <a:p>
            <a:pPr algn="ctr"/>
            <a:r>
              <a:rPr lang="en-US" sz="2400" dirty="0"/>
              <a:t>restricted</a:t>
            </a:r>
          </a:p>
        </p:txBody>
      </p:sp>
      <p:sp>
        <p:nvSpPr>
          <p:cNvPr id="21" name="Oval 20"/>
          <p:cNvSpPr/>
          <p:nvPr/>
        </p:nvSpPr>
        <p:spPr>
          <a:xfrm>
            <a:off x="2542545" y="5148755"/>
            <a:ext cx="258255" cy="284064"/>
          </a:xfrm>
          <a:prstGeom prst="ellipse">
            <a:avLst/>
          </a:prstGeom>
          <a:solidFill>
            <a:srgbClr val="2121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3804454" y="610370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204305" y="6075558"/>
            <a:ext cx="1269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/>
                <a:cs typeface="Lato"/>
              </a:rPr>
              <a:t>Data use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19885B-C66A-0A4F-801C-705FB4763749}"/>
              </a:ext>
            </a:extLst>
          </p:cNvPr>
          <p:cNvCxnSpPr>
            <a:cxnSpLocks/>
          </p:cNvCxnSpPr>
          <p:nvPr/>
        </p:nvCxnSpPr>
        <p:spPr>
          <a:xfrm>
            <a:off x="1743075" y="2765150"/>
            <a:ext cx="6022886" cy="0"/>
          </a:xfrm>
          <a:prstGeom prst="line">
            <a:avLst/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1B3A894-C9ED-9F47-B8DA-F0F27F99798A}"/>
              </a:ext>
            </a:extLst>
          </p:cNvPr>
          <p:cNvSpPr txBox="1"/>
          <p:nvPr/>
        </p:nvSpPr>
        <p:spPr>
          <a:xfrm>
            <a:off x="7765961" y="2575572"/>
            <a:ext cx="1600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DUA required</a:t>
            </a:r>
          </a:p>
        </p:txBody>
      </p:sp>
    </p:spTree>
    <p:extLst>
      <p:ext uri="{BB962C8B-B14F-4D97-AF65-F5344CB8AC3E}">
        <p14:creationId xmlns:p14="http://schemas.microsoft.com/office/powerpoint/2010/main" val="163565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8;p43">
            <a:extLst>
              <a:ext uri="{FF2B5EF4-FFF2-40B4-BE49-F238E27FC236}">
                <a16:creationId xmlns:a16="http://schemas.microsoft.com/office/drawing/2014/main" id="{CF28EB5E-E685-7444-9405-E10B7187FA0E}"/>
              </a:ext>
            </a:extLst>
          </p:cNvPr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Model-2-Data: how is it implemented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A40E8-E5D5-DC4A-8A22-DD63C839D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78" y="2554157"/>
            <a:ext cx="12700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EC49D-9819-D54C-9AED-1D181DBA0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243" y="2542914"/>
            <a:ext cx="1270000" cy="127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ACCE3-9180-AA47-8A36-EF7897DBC40D}"/>
              </a:ext>
            </a:extLst>
          </p:cNvPr>
          <p:cNvSpPr txBox="1"/>
          <p:nvPr/>
        </p:nvSpPr>
        <p:spPr>
          <a:xfrm>
            <a:off x="750915" y="3904183"/>
            <a:ext cx="324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Scalable cost &amp; compute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92C86-04F6-2E4C-91AF-863D81FB9BA3}"/>
              </a:ext>
            </a:extLst>
          </p:cNvPr>
          <p:cNvSpPr txBox="1"/>
          <p:nvPr/>
        </p:nvSpPr>
        <p:spPr>
          <a:xfrm>
            <a:off x="4532403" y="3885133"/>
            <a:ext cx="4119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Algorithm portability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667366-D7A9-3C4D-B1B1-E59F9374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315" y="2674078"/>
            <a:ext cx="1030157" cy="1030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D89D0E-B8FC-A247-B38A-4C952499B6F3}"/>
              </a:ext>
            </a:extLst>
          </p:cNvPr>
          <p:cNvSpPr txBox="1"/>
          <p:nvPr/>
        </p:nvSpPr>
        <p:spPr>
          <a:xfrm>
            <a:off x="9664095" y="3915166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Standards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9BA01C-04B5-BF4C-AFAC-D4BE97786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027" y="4885132"/>
            <a:ext cx="1536303" cy="921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5D500-63DA-2D4F-95FE-D1B6C0BD6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450" y="4434680"/>
            <a:ext cx="1682352" cy="168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983602-F3F9-B84E-99EA-677506C5D97D}"/>
              </a:ext>
            </a:extLst>
          </p:cNvPr>
          <p:cNvSpPr txBox="1"/>
          <p:nvPr/>
        </p:nvSpPr>
        <p:spPr>
          <a:xfrm>
            <a:off x="9825199" y="4975917"/>
            <a:ext cx="1106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urier" pitchFamily="2" charset="0"/>
              </a:rPr>
              <a:t>DICOM</a:t>
            </a:r>
          </a:p>
          <a:p>
            <a:pPr algn="ctr"/>
            <a:r>
              <a:rPr lang="en-US" sz="2400" dirty="0">
                <a:latin typeface="Courier" pitchFamily="2" charset="0"/>
              </a:rPr>
              <a:t>OMOP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118C00-7FA4-3147-8BA9-F34D80AB3339}"/>
              </a:ext>
            </a:extLst>
          </p:cNvPr>
          <p:cNvCxnSpPr>
            <a:cxnSpLocks/>
          </p:cNvCxnSpPr>
          <p:nvPr/>
        </p:nvCxnSpPr>
        <p:spPr>
          <a:xfrm>
            <a:off x="219075" y="4494730"/>
            <a:ext cx="11782425" cy="0"/>
          </a:xfrm>
          <a:prstGeom prst="line">
            <a:avLst/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79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834" y="1367861"/>
            <a:ext cx="8158837" cy="420145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3"/>
          <p:cNvSpPr/>
          <p:nvPr/>
        </p:nvSpPr>
        <p:spPr>
          <a:xfrm>
            <a:off x="5291700" y="683967"/>
            <a:ext cx="6485472" cy="5475600"/>
          </a:xfrm>
          <a:prstGeom prst="cloud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3"/>
          <p:cNvSpPr txBox="1"/>
          <p:nvPr/>
        </p:nvSpPr>
        <p:spPr>
          <a:xfrm>
            <a:off x="415620" y="6236431"/>
            <a:ext cx="108204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i="1" dirty="0">
                <a:latin typeface="Lato"/>
                <a:ea typeface="Lato"/>
                <a:cs typeface="Lato"/>
                <a:sym typeface="Lato"/>
              </a:rPr>
              <a:t>“Alternative models for sharing confidential biomedical data”, Nat Biotech, 2018</a:t>
            </a:r>
            <a:endParaRPr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8" name="Google Shape;468;p43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Model-2-Data Challenge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52190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4" name="Google Shape;474;p44"/>
          <p:cNvCxnSpPr/>
          <p:nvPr/>
        </p:nvCxnSpPr>
        <p:spPr>
          <a:xfrm>
            <a:off x="657644" y="4952844"/>
            <a:ext cx="10832000" cy="3320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75" name="Google Shape;475;p44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Model-2-Data Challenges completed / in-progress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CD89A-57DD-054C-8CD4-B48BDFD6A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306" y="5203846"/>
            <a:ext cx="1219200" cy="898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F1C-E2AD-1D4A-A3CE-AEC0D2E34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322" y="5189088"/>
            <a:ext cx="11557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248C6-9E0C-E245-9649-38B77C7A2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372" y="3836883"/>
            <a:ext cx="11557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F638B-B7D5-5947-B20C-F32DA4980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269" y="3862092"/>
            <a:ext cx="1241275" cy="88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1E75B-57E2-944A-85B9-738391D50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794" y="1280757"/>
            <a:ext cx="1155700" cy="88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4D7511-1DCB-6142-AAD1-15AD22810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9784" y="2474850"/>
            <a:ext cx="1155700" cy="88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4AD6E-9180-C548-BB16-0D03FFA22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322" y="2500250"/>
            <a:ext cx="1155700" cy="838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F50B9C-47E0-044C-8B31-BF8D0F803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322" y="1312507"/>
            <a:ext cx="1155700" cy="83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B4E7B8-5D36-C947-8532-900BBDCAE743}"/>
              </a:ext>
            </a:extLst>
          </p:cNvPr>
          <p:cNvSpPr txBox="1"/>
          <p:nvPr/>
        </p:nvSpPr>
        <p:spPr>
          <a:xfrm>
            <a:off x="3158841" y="1546941"/>
            <a:ext cx="2298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 Stratification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AC7E45-8D10-7040-809B-E5E6935CCA29}"/>
              </a:ext>
            </a:extLst>
          </p:cNvPr>
          <p:cNvSpPr txBox="1"/>
          <p:nvPr/>
        </p:nvSpPr>
        <p:spPr>
          <a:xfrm>
            <a:off x="3158841" y="2637615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RNA fusion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3657F-A6BF-F645-8C5D-B9CF284B9ECC}"/>
              </a:ext>
            </a:extLst>
          </p:cNvPr>
          <p:cNvSpPr txBox="1"/>
          <p:nvPr/>
        </p:nvSpPr>
        <p:spPr>
          <a:xfrm>
            <a:off x="3158841" y="3906147"/>
            <a:ext cx="324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Multiple myeloma prognosis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A059D2-1C01-8C43-9649-0A3A637C0760}"/>
              </a:ext>
            </a:extLst>
          </p:cNvPr>
          <p:cNvSpPr txBox="1"/>
          <p:nvPr/>
        </p:nvSpPr>
        <p:spPr>
          <a:xfrm>
            <a:off x="3158841" y="5408460"/>
            <a:ext cx="285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Tumor deconvolution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024D0F-5AE3-FD4C-BEF2-EA147E506FFE}"/>
              </a:ext>
            </a:extLst>
          </p:cNvPr>
          <p:cNvSpPr txBox="1"/>
          <p:nvPr/>
        </p:nvSpPr>
        <p:spPr>
          <a:xfrm>
            <a:off x="8806030" y="1467657"/>
            <a:ext cx="2490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Drug-kinase 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82ED7F-87D1-8446-AA4B-FFCC74D1D449}"/>
              </a:ext>
            </a:extLst>
          </p:cNvPr>
          <p:cNvSpPr txBox="1"/>
          <p:nvPr/>
        </p:nvSpPr>
        <p:spPr>
          <a:xfrm>
            <a:off x="8790248" y="2688517"/>
            <a:ext cx="2087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Proteogenomic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7C55E1-76EA-0149-A10D-190E80684BA5}"/>
              </a:ext>
            </a:extLst>
          </p:cNvPr>
          <p:cNvSpPr txBox="1"/>
          <p:nvPr/>
        </p:nvSpPr>
        <p:spPr>
          <a:xfrm>
            <a:off x="8806030" y="4079540"/>
            <a:ext cx="301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Digital mammography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FA3EA-8901-904F-8649-4588AB974F89}"/>
              </a:ext>
            </a:extLst>
          </p:cNvPr>
          <p:cNvSpPr txBox="1"/>
          <p:nvPr/>
        </p:nvSpPr>
        <p:spPr>
          <a:xfrm>
            <a:off x="8788519" y="5243250"/>
            <a:ext cx="3136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Electronic healthcare record</a:t>
            </a:r>
          </a:p>
        </p:txBody>
      </p:sp>
    </p:spTree>
    <p:extLst>
      <p:ext uri="{BB962C8B-B14F-4D97-AF65-F5344CB8AC3E}">
        <p14:creationId xmlns:p14="http://schemas.microsoft.com/office/powerpoint/2010/main" val="2658425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596967"/>
            <a:ext cx="10382250" cy="2079356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2" name="Google Shape;502;p47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Model-2-Data In Action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DB30D-1AB1-C349-B3A4-72B945886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4048733"/>
            <a:ext cx="10382250" cy="20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2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596967"/>
            <a:ext cx="10382250" cy="2079356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2" name="Google Shape;502;p47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Model-2-Data In Action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DB30D-1AB1-C349-B3A4-72B945886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4048733"/>
            <a:ext cx="10382250" cy="20793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A026D7-AF2E-2C4A-8BEC-CCC543C51F66}"/>
              </a:ext>
            </a:extLst>
          </p:cNvPr>
          <p:cNvSpPr/>
          <p:nvPr/>
        </p:nvSpPr>
        <p:spPr>
          <a:xfrm>
            <a:off x="571500" y="3829050"/>
            <a:ext cx="11205700" cy="2628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9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8"/>
          <p:cNvSpPr txBox="1">
            <a:spLocks noGrp="1"/>
          </p:cNvSpPr>
          <p:nvPr>
            <p:ph type="body" idx="1"/>
          </p:nvPr>
        </p:nvSpPr>
        <p:spPr>
          <a:xfrm>
            <a:off x="711200" y="1295400"/>
            <a:ext cx="10668000" cy="34083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21629">
              <a:lnSpc>
                <a:spcPct val="80000"/>
              </a:lnSpc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As many as 5–15% of breast cancers are not detected mammographically (false negatives)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269233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ts val="2220"/>
              <a:buNone/>
            </a:pP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421629">
              <a:lnSpc>
                <a:spcPct val="80000"/>
              </a:lnSpc>
              <a:spcBef>
                <a:spcPts val="592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Approximately 10% of all women will be called back from screening for additional work-up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269233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ts val="2220"/>
              <a:buNone/>
            </a:pP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421629">
              <a:lnSpc>
                <a:spcPct val="80000"/>
              </a:lnSpc>
              <a:spcBef>
                <a:spcPts val="592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However, only 5 women out of 1000 screened (and of the 100 called back) will be diagnosed with breast cancer (high false positive)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269233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ts val="2220"/>
              <a:buNone/>
            </a:pP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8" name="Google Shape;50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234" y="4602111"/>
            <a:ext cx="10218329" cy="161904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8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Limitations in Mammography Screening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6307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9"/>
          <p:cNvSpPr/>
          <p:nvPr/>
        </p:nvSpPr>
        <p:spPr>
          <a:xfrm>
            <a:off x="4724400" y="3695701"/>
            <a:ext cx="2065867" cy="11811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1737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24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Algorithm</a:t>
            </a:r>
            <a:endParaRPr sz="24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16" name="Google Shape;516;p49"/>
          <p:cNvCxnSpPr>
            <a:endCxn id="515" idx="1"/>
          </p:cNvCxnSpPr>
          <p:nvPr/>
        </p:nvCxnSpPr>
        <p:spPr>
          <a:xfrm>
            <a:off x="3793200" y="4279851"/>
            <a:ext cx="931200" cy="6400"/>
          </a:xfrm>
          <a:prstGeom prst="straightConnector1">
            <a:avLst/>
          </a:prstGeom>
          <a:noFill/>
          <a:ln w="9525" cap="flat" cmpd="sng">
            <a:solidFill>
              <a:srgbClr val="5B95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8" name="Google Shape;518;p49"/>
          <p:cNvCxnSpPr>
            <a:stCxn id="515" idx="3"/>
          </p:cNvCxnSpPr>
          <p:nvPr/>
        </p:nvCxnSpPr>
        <p:spPr>
          <a:xfrm>
            <a:off x="6790267" y="4286251"/>
            <a:ext cx="999200" cy="0"/>
          </a:xfrm>
          <a:prstGeom prst="straightConnector1">
            <a:avLst/>
          </a:prstGeom>
          <a:noFill/>
          <a:ln w="9525" cap="flat" cmpd="sng">
            <a:solidFill>
              <a:srgbClr val="5B95BA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529" name="Google Shape;529;p49"/>
          <p:cNvGrpSpPr/>
          <p:nvPr/>
        </p:nvGrpSpPr>
        <p:grpSpPr>
          <a:xfrm>
            <a:off x="2026944" y="2920091"/>
            <a:ext cx="2065867" cy="1844039"/>
            <a:chOff x="1897432" y="3512258"/>
            <a:chExt cx="1087641" cy="1704334"/>
          </a:xfrm>
        </p:grpSpPr>
        <p:pic>
          <p:nvPicPr>
            <p:cNvPr id="530" name="Google Shape;530;p49"/>
            <p:cNvPicPr preferRelativeResize="0"/>
            <p:nvPr/>
          </p:nvPicPr>
          <p:blipFill rotWithShape="1">
            <a:blip r:embed="rId3">
              <a:alphaModFix/>
            </a:blip>
            <a:srcRect l="20985" r="17746"/>
            <a:stretch/>
          </p:blipFill>
          <p:spPr>
            <a:xfrm>
              <a:off x="1897432" y="3557584"/>
              <a:ext cx="1068215" cy="785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9"/>
            <p:cNvPicPr preferRelativeResize="0"/>
            <p:nvPr/>
          </p:nvPicPr>
          <p:blipFill rotWithShape="1">
            <a:blip r:embed="rId3">
              <a:alphaModFix/>
            </a:blip>
            <a:srcRect l="20985" r="17746"/>
            <a:stretch/>
          </p:blipFill>
          <p:spPr>
            <a:xfrm>
              <a:off x="1897432" y="4281486"/>
              <a:ext cx="1068215" cy="7858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49"/>
            <p:cNvSpPr txBox="1"/>
            <p:nvPr/>
          </p:nvSpPr>
          <p:spPr>
            <a:xfrm>
              <a:off x="2472548" y="3512258"/>
              <a:ext cx="479909" cy="473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" sz="1067">
                  <a:solidFill>
                    <a:srgbClr val="FFFF00"/>
                  </a:solidFill>
                  <a:latin typeface="Verdana"/>
                  <a:ea typeface="Verdana"/>
                  <a:cs typeface="Verdana"/>
                  <a:sym typeface="Verdana"/>
                </a:rPr>
                <a:t>Left</a:t>
              </a:r>
              <a:endParaRPr sz="1867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33" name="Google Shape;533;p49"/>
            <p:cNvSpPr txBox="1"/>
            <p:nvPr/>
          </p:nvSpPr>
          <p:spPr>
            <a:xfrm>
              <a:off x="2410810" y="4742879"/>
              <a:ext cx="574263" cy="473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" sz="1067">
                  <a:solidFill>
                    <a:srgbClr val="FFFF00"/>
                  </a:solidFill>
                  <a:latin typeface="Verdana"/>
                  <a:ea typeface="Verdana"/>
                  <a:cs typeface="Verdana"/>
                  <a:sym typeface="Verdana"/>
                </a:rPr>
                <a:t>Right</a:t>
              </a:r>
              <a:endParaRPr sz="1867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536" name="Google Shape;536;p49"/>
          <p:cNvSpPr txBox="1"/>
          <p:nvPr/>
        </p:nvSpPr>
        <p:spPr>
          <a:xfrm>
            <a:off x="2709333" y="3365500"/>
            <a:ext cx="1320800" cy="30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1333" b="1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Today</a:t>
            </a:r>
            <a:endParaRPr sz="1333" b="1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7" name="Google Shape;53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7217" y="5764213"/>
            <a:ext cx="1244600" cy="78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1735" y="5630864"/>
            <a:ext cx="1242484" cy="78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6469" y="5449889"/>
            <a:ext cx="1242484" cy="788987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9"/>
          <p:cNvSpPr txBox="1"/>
          <p:nvPr/>
        </p:nvSpPr>
        <p:spPr>
          <a:xfrm>
            <a:off x="1047400" y="5488000"/>
            <a:ext cx="29552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Clinical &amp; 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Demographic 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Information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41" name="Google Shape;541;p49"/>
          <p:cNvCxnSpPr>
            <a:stCxn id="539" idx="3"/>
            <a:endCxn id="515" idx="2"/>
          </p:cNvCxnSpPr>
          <p:nvPr/>
        </p:nvCxnSpPr>
        <p:spPr>
          <a:xfrm rot="10800000" flipH="1">
            <a:off x="4298952" y="4876783"/>
            <a:ext cx="1458400" cy="967600"/>
          </a:xfrm>
          <a:prstGeom prst="bentConnector2">
            <a:avLst/>
          </a:prstGeom>
          <a:noFill/>
          <a:ln w="9525" cap="flat" cmpd="sng">
            <a:solidFill>
              <a:srgbClr val="5B95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4" name="Google Shape;544;p49"/>
          <p:cNvSpPr txBox="1"/>
          <p:nvPr/>
        </p:nvSpPr>
        <p:spPr>
          <a:xfrm>
            <a:off x="2800351" y="4724400"/>
            <a:ext cx="1320800" cy="3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endParaRPr sz="1333" b="1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5" name="Google Shape;545;p49"/>
          <p:cNvSpPr txBox="1"/>
          <p:nvPr/>
        </p:nvSpPr>
        <p:spPr>
          <a:xfrm>
            <a:off x="361572" y="1511294"/>
            <a:ext cx="11468856" cy="1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152396">
              <a:buClr>
                <a:srgbClr val="44546A"/>
              </a:buClr>
              <a:buSzPts val="1800"/>
            </a:pPr>
            <a:r>
              <a:rPr lang="en-US" sz="32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Can machine / deep learning approaches beat the radiologist in detecting cancer from mammography screening?</a:t>
            </a:r>
            <a:endParaRPr sz="32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6" name="Google Shape;546;p49"/>
          <p:cNvSpPr txBox="1"/>
          <p:nvPr/>
        </p:nvSpPr>
        <p:spPr>
          <a:xfrm>
            <a:off x="7941733" y="3753495"/>
            <a:ext cx="3640667" cy="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Probability of cancer [0,1] within 1 year of exam</a:t>
            </a:r>
            <a:endParaRPr sz="240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7" name="Google Shape;547;p49"/>
          <p:cNvSpPr txBox="1"/>
          <p:nvPr/>
        </p:nvSpPr>
        <p:spPr>
          <a:xfrm>
            <a:off x="415600" y="346567"/>
            <a:ext cx="11361600" cy="7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Challenge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9390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101" y="1596966"/>
            <a:ext cx="6149233" cy="45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7306833" y="2211000"/>
            <a:ext cx="4631200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3200" i="1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“Where the women are strong, all the men are good-looking, and </a:t>
            </a:r>
            <a:endParaRPr sz="3200" i="1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en" sz="3200" i="1" u="sng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all the children are above average.”</a:t>
            </a:r>
            <a:endParaRPr sz="3200" i="1" u="sng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28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Self-Assessment Trap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87687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"/>
          <p:cNvSpPr txBox="1"/>
          <p:nvPr/>
        </p:nvSpPr>
        <p:spPr>
          <a:xfrm>
            <a:off x="406400" y="3879565"/>
            <a:ext cx="11176000" cy="2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57189"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86,801 women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146,201 exams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1,006 cancer positive 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640,394 images (DICOM, 14 TB)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Clinical/demographic information (metadata)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4" name="Google Shape;55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2099" y="1221069"/>
            <a:ext cx="4955100" cy="446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802" y="1725665"/>
            <a:ext cx="4508033" cy="166855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0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Primary Challenge Data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7" name="Google Shape;557;p50"/>
          <p:cNvSpPr txBox="1"/>
          <p:nvPr/>
        </p:nvSpPr>
        <p:spPr>
          <a:xfrm>
            <a:off x="3237567" y="6129300"/>
            <a:ext cx="6252400" cy="10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Data cannot be shared with participants!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02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3698" y="1578731"/>
            <a:ext cx="537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Light"/>
                <a:cs typeface="Helvetica Neue Light"/>
              </a:rPr>
              <a:t>Kaiser Permanente (640k images)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4001" y="2126658"/>
            <a:ext cx="4045185" cy="997184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50%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9186" y="2126658"/>
            <a:ext cx="1674519" cy="99718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20%</a:t>
            </a:r>
          </a:p>
        </p:txBody>
      </p:sp>
      <p:sp>
        <p:nvSpPr>
          <p:cNvPr id="8" name="Rectangle 7"/>
          <p:cNvSpPr/>
          <p:nvPr/>
        </p:nvSpPr>
        <p:spPr>
          <a:xfrm>
            <a:off x="8513704" y="2126658"/>
            <a:ext cx="2370667" cy="99718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5112" y="3342599"/>
            <a:ext cx="1173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Training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51150" y="3342599"/>
            <a:ext cx="1775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Leaderboard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7629" y="2088559"/>
            <a:ext cx="60959" cy="99718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11" y="3085743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Pilot (n=500)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55F69-90E4-964A-A0D2-C95076B3519D}"/>
              </a:ext>
            </a:extLst>
          </p:cNvPr>
          <p:cNvSpPr txBox="1"/>
          <p:nvPr/>
        </p:nvSpPr>
        <p:spPr>
          <a:xfrm>
            <a:off x="9029114" y="3368444"/>
            <a:ext cx="143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1BDF49-D07F-1C47-8E3D-F831938E830B}"/>
              </a:ext>
            </a:extLst>
          </p:cNvPr>
          <p:cNvCxnSpPr/>
          <p:nvPr/>
        </p:nvCxnSpPr>
        <p:spPr>
          <a:xfrm>
            <a:off x="2487677" y="579560"/>
            <a:ext cx="0" cy="5939124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3EBC7F-0CB2-7F46-B463-580E4547389D}"/>
              </a:ext>
            </a:extLst>
          </p:cNvPr>
          <p:cNvCxnSpPr/>
          <p:nvPr/>
        </p:nvCxnSpPr>
        <p:spPr>
          <a:xfrm>
            <a:off x="2640077" y="579560"/>
            <a:ext cx="0" cy="5939124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8E648F-15EB-C54F-82A1-FB77B1B7065F}"/>
              </a:ext>
            </a:extLst>
          </p:cNvPr>
          <p:cNvSpPr txBox="1"/>
          <p:nvPr/>
        </p:nvSpPr>
        <p:spPr>
          <a:xfrm>
            <a:off x="5787804" y="495761"/>
            <a:ext cx="297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Model-to-data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797AF7-0646-7244-BB0C-5EABDA3FA6F1}"/>
              </a:ext>
            </a:extLst>
          </p:cNvPr>
          <p:cNvSpPr txBox="1"/>
          <p:nvPr/>
        </p:nvSpPr>
        <p:spPr>
          <a:xfrm>
            <a:off x="343107" y="426565"/>
            <a:ext cx="1769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Data-to-</a:t>
            </a:r>
          </a:p>
          <a:p>
            <a:pPr algn="ctr"/>
            <a:r>
              <a:rPr lang="en-US" sz="3600" b="1" dirty="0"/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417846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3698" y="1578731"/>
            <a:ext cx="537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Light"/>
                <a:cs typeface="Helvetica Neue Light"/>
              </a:rPr>
              <a:t>Kaiser Permanente (640k images)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4001" y="2126658"/>
            <a:ext cx="4045185" cy="997184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50%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9186" y="2126658"/>
            <a:ext cx="1674519" cy="99718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20%</a:t>
            </a:r>
          </a:p>
        </p:txBody>
      </p:sp>
      <p:sp>
        <p:nvSpPr>
          <p:cNvPr id="8" name="Rectangle 7"/>
          <p:cNvSpPr/>
          <p:nvPr/>
        </p:nvSpPr>
        <p:spPr>
          <a:xfrm>
            <a:off x="8513704" y="2126658"/>
            <a:ext cx="2370667" cy="99718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5112" y="3342599"/>
            <a:ext cx="1173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Training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51150" y="3342599"/>
            <a:ext cx="1775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Leaderboard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6057019"/>
            <a:ext cx="143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7629" y="2088559"/>
            <a:ext cx="60959" cy="99718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11" y="3085743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Pilot (n=500)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115DBC-62FE-604D-8570-65238D8819DC}"/>
              </a:ext>
            </a:extLst>
          </p:cNvPr>
          <p:cNvSpPr/>
          <p:nvPr/>
        </p:nvSpPr>
        <p:spPr>
          <a:xfrm>
            <a:off x="2794001" y="4998042"/>
            <a:ext cx="8090370" cy="99718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100%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570DF-262F-7040-AD50-991C8F58E0AC}"/>
              </a:ext>
            </a:extLst>
          </p:cNvPr>
          <p:cNvSpPr txBox="1"/>
          <p:nvPr/>
        </p:nvSpPr>
        <p:spPr>
          <a:xfrm>
            <a:off x="5214763" y="4425885"/>
            <a:ext cx="404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Light"/>
                <a:cs typeface="Helvetica Neue Light"/>
              </a:rPr>
              <a:t>Karolinska (600k images</a:t>
            </a:r>
            <a:r>
              <a:rPr lang="en-US" sz="3200" dirty="0">
                <a:latin typeface="Helvetica Neue Light"/>
                <a:cs typeface="Helvetica Neue Light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55F69-90E4-964A-A0D2-C95076B3519D}"/>
              </a:ext>
            </a:extLst>
          </p:cNvPr>
          <p:cNvSpPr txBox="1"/>
          <p:nvPr/>
        </p:nvSpPr>
        <p:spPr>
          <a:xfrm>
            <a:off x="9029114" y="3368444"/>
            <a:ext cx="143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1BDF49-D07F-1C47-8E3D-F831938E830B}"/>
              </a:ext>
            </a:extLst>
          </p:cNvPr>
          <p:cNvCxnSpPr/>
          <p:nvPr/>
        </p:nvCxnSpPr>
        <p:spPr>
          <a:xfrm>
            <a:off x="2487677" y="579560"/>
            <a:ext cx="0" cy="5939124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3EBC7F-0CB2-7F46-B463-580E4547389D}"/>
              </a:ext>
            </a:extLst>
          </p:cNvPr>
          <p:cNvCxnSpPr/>
          <p:nvPr/>
        </p:nvCxnSpPr>
        <p:spPr>
          <a:xfrm>
            <a:off x="2640077" y="579560"/>
            <a:ext cx="0" cy="5939124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8E648F-15EB-C54F-82A1-FB77B1B7065F}"/>
              </a:ext>
            </a:extLst>
          </p:cNvPr>
          <p:cNvSpPr txBox="1"/>
          <p:nvPr/>
        </p:nvSpPr>
        <p:spPr>
          <a:xfrm>
            <a:off x="5787804" y="495761"/>
            <a:ext cx="297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Model-to-data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797AF7-0646-7244-BB0C-5EABDA3FA6F1}"/>
              </a:ext>
            </a:extLst>
          </p:cNvPr>
          <p:cNvSpPr txBox="1"/>
          <p:nvPr/>
        </p:nvSpPr>
        <p:spPr>
          <a:xfrm>
            <a:off x="343107" y="426565"/>
            <a:ext cx="1769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Data-to-</a:t>
            </a:r>
          </a:p>
          <a:p>
            <a:pPr algn="ctr"/>
            <a:r>
              <a:rPr lang="en-US" sz="3600" b="1" dirty="0"/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695797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2"/>
          <p:cNvSpPr txBox="1"/>
          <p:nvPr/>
        </p:nvSpPr>
        <p:spPr>
          <a:xfrm>
            <a:off x="914402" y="1217204"/>
            <a:ext cx="9946217" cy="132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57189"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1333 registered participants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268 active participants organized into 140 teams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4990 training submissions run on the cloud (Leaderboard Phase)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7" name="Google Shape;577;p52" descr="DM Participants Map.tiff"/>
          <p:cNvPicPr preferRelativeResize="0"/>
          <p:nvPr/>
        </p:nvPicPr>
        <p:blipFill rotWithShape="1">
          <a:blip r:embed="rId3">
            <a:alphaModFix/>
          </a:blip>
          <a:srcRect t="23007" b="16545"/>
          <a:stretch/>
        </p:blipFill>
        <p:spPr>
          <a:xfrm>
            <a:off x="1" y="3368667"/>
            <a:ext cx="12191999" cy="348933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52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Challenge Participation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02385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1767" y="1521884"/>
            <a:ext cx="7628467" cy="476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9316" y="1356341"/>
            <a:ext cx="8539681" cy="533611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3"/>
          <p:cNvSpPr txBox="1"/>
          <p:nvPr/>
        </p:nvSpPr>
        <p:spPr>
          <a:xfrm>
            <a:off x="8571898" y="2187409"/>
            <a:ext cx="2443437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0.89 @ 0.87 sensitivity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53"/>
          <p:cNvSpPr txBox="1"/>
          <p:nvPr/>
        </p:nvSpPr>
        <p:spPr>
          <a:xfrm>
            <a:off x="8571898" y="2955704"/>
            <a:ext cx="2443437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0.67 @ 0.87 sensitivity</a:t>
            </a:r>
            <a:endParaRPr sz="2400"/>
          </a:p>
          <a:p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53"/>
          <p:cNvSpPr txBox="1"/>
          <p:nvPr/>
        </p:nvSpPr>
        <p:spPr>
          <a:xfrm>
            <a:off x="4622801" y="4219748"/>
            <a:ext cx="212594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AUC=0.877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53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Top Performing Method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87141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9500" y="1210632"/>
            <a:ext cx="5229281" cy="522928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4"/>
          <p:cNvSpPr/>
          <p:nvPr/>
        </p:nvSpPr>
        <p:spPr>
          <a:xfrm>
            <a:off x="6928637" y="2004361"/>
            <a:ext cx="251200" cy="371200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54"/>
          <p:cNvSpPr txBox="1"/>
          <p:nvPr/>
        </p:nvSpPr>
        <p:spPr>
          <a:xfrm>
            <a:off x="7812767" y="1851663"/>
            <a:ext cx="2711798" cy="226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model (AUC) </a:t>
            </a:r>
            <a:endParaRPr sz="2400"/>
          </a:p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0.877 Kaiser</a:t>
            </a:r>
            <a:endParaRPr sz="2400"/>
          </a:p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0.909 Karolinska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54"/>
          <p:cNvSpPr/>
          <p:nvPr/>
        </p:nvSpPr>
        <p:spPr>
          <a:xfrm>
            <a:off x="7179749" y="2080780"/>
            <a:ext cx="633200" cy="29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54"/>
          <p:cNvSpPr txBox="1"/>
          <p:nvPr/>
        </p:nvSpPr>
        <p:spPr>
          <a:xfrm>
            <a:off x="3393099" y="6230367"/>
            <a:ext cx="4420000" cy="41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Kaiser Permanente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54"/>
          <p:cNvSpPr txBox="1"/>
          <p:nvPr/>
        </p:nvSpPr>
        <p:spPr>
          <a:xfrm rot="-5400000">
            <a:off x="2154316" y="3660688"/>
            <a:ext cx="1700000" cy="41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Karolinska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4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Assessing Model Generalizability</a:t>
            </a:r>
            <a:endParaRPr sz="400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72440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9;p55">
            <a:extLst>
              <a:ext uri="{FF2B5EF4-FFF2-40B4-BE49-F238E27FC236}">
                <a16:creationId xmlns:a16="http://schemas.microsoft.com/office/drawing/2014/main" id="{0622790A-8BBE-5248-AF9A-A5B883022378}"/>
              </a:ext>
            </a:extLst>
          </p:cNvPr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Combining AI + </a:t>
            </a:r>
            <a:r>
              <a:rPr lang="en-US" sz="4000" b="1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single reader </a:t>
            </a:r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improves performance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F883C-6C59-224F-A5F4-0A7D9DC8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781" y="2215997"/>
            <a:ext cx="669135" cy="669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04A7A-9833-594A-8123-C1184F792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767" y="2348599"/>
            <a:ext cx="455485" cy="455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3E757-E8FC-0E4E-B7F9-DA9190E21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882" y="2457814"/>
            <a:ext cx="6438900" cy="374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83284A-A5FA-8A4D-93F6-73B274AFD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882" y="3511400"/>
            <a:ext cx="6438900" cy="36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644AB-9C7F-6645-B264-3E9BD1D9D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382" y="4589955"/>
            <a:ext cx="65024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34A00B-5DC4-A247-8B41-890C5A28A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1348" y="5263604"/>
            <a:ext cx="7061200" cy="317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DF4A5A-E983-4C4F-A000-62E9F75696B4}"/>
              </a:ext>
            </a:extLst>
          </p:cNvPr>
          <p:cNvSpPr txBox="1"/>
          <p:nvPr/>
        </p:nvSpPr>
        <p:spPr>
          <a:xfrm>
            <a:off x="684541" y="2305962"/>
            <a:ext cx="1415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Kaiser Perm</a:t>
            </a:r>
          </a:p>
          <a:p>
            <a:r>
              <a:rPr lang="en-US" dirty="0"/>
              <a:t>Single reader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654F4-2B77-484F-AEDE-0AC3568D5EDB}"/>
              </a:ext>
            </a:extLst>
          </p:cNvPr>
          <p:cNvSpPr txBox="1"/>
          <p:nvPr/>
        </p:nvSpPr>
        <p:spPr>
          <a:xfrm>
            <a:off x="676270" y="3391705"/>
            <a:ext cx="1415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Karolinska</a:t>
            </a:r>
          </a:p>
          <a:p>
            <a:r>
              <a:rPr lang="en-US" dirty="0"/>
              <a:t>Single reader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DB4A5-92A4-7B49-A1B3-257B8A85B06E}"/>
              </a:ext>
            </a:extLst>
          </p:cNvPr>
          <p:cNvSpPr txBox="1"/>
          <p:nvPr/>
        </p:nvSpPr>
        <p:spPr>
          <a:xfrm>
            <a:off x="684541" y="4486228"/>
            <a:ext cx="153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Karolinska</a:t>
            </a:r>
          </a:p>
          <a:p>
            <a:r>
              <a:rPr lang="en-US" dirty="0"/>
              <a:t>Double reader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E3445-DB02-9048-87B0-4392D0291267}"/>
              </a:ext>
            </a:extLst>
          </p:cNvPr>
          <p:cNvSpPr txBox="1"/>
          <p:nvPr/>
        </p:nvSpPr>
        <p:spPr>
          <a:xfrm>
            <a:off x="3897102" y="1703424"/>
            <a:ext cx="378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Specificity @ fixed sensitivity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9629C0-F0ED-7D48-800A-364D8AFBC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385" y="3301414"/>
            <a:ext cx="669135" cy="669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2815D9-20F3-794C-ABCF-B52190D1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584" y="3398158"/>
            <a:ext cx="455485" cy="455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0ECC04-948F-1348-A59E-5FF4EE52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916" y="4431777"/>
            <a:ext cx="669135" cy="6691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9CA929-E683-C544-9D12-92FBC8A30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758" y="4431776"/>
            <a:ext cx="669135" cy="66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17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334"/>
            <a:ext cx="12192000" cy="24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5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Our thesis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52092" y="1905000"/>
            <a:ext cx="10887815" cy="415423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AI </a:t>
            </a:r>
            <a:r>
              <a:rPr lang="en-US" sz="3200" b="1" dirty="0"/>
              <a:t>will</a:t>
            </a:r>
            <a:r>
              <a:rPr lang="en-US" sz="3200" dirty="0"/>
              <a:t> transform healthcare for the better.</a:t>
            </a:r>
          </a:p>
          <a:p>
            <a:pPr marL="0" indent="0">
              <a:buNone/>
            </a:pPr>
            <a:r>
              <a:rPr lang="en-US" sz="3200" dirty="0"/>
              <a:t>Existing barriers to translation:</a:t>
            </a:r>
          </a:p>
          <a:p>
            <a:pPr marL="457200" lvl="1" indent="0">
              <a:buNone/>
            </a:pPr>
            <a:r>
              <a:rPr lang="en-US" sz="3200" dirty="0"/>
              <a:t>- Data quality</a:t>
            </a:r>
          </a:p>
          <a:p>
            <a:pPr marL="457200" lvl="1" indent="0">
              <a:buNone/>
            </a:pPr>
            <a:r>
              <a:rPr lang="en-US" sz="3200" dirty="0"/>
              <a:t>- Data access</a:t>
            </a:r>
          </a:p>
          <a:p>
            <a:pPr marL="457200" lvl="1" indent="0">
              <a:buNone/>
            </a:pPr>
            <a:r>
              <a:rPr lang="en-US" sz="3200" dirty="0"/>
              <a:t>- Effective frameworks for assessing performance &amp; generalizability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397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Our vision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121" y="1203659"/>
            <a:ext cx="6034195" cy="48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3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457189">
              <a:lnSpc>
                <a:spcPct val="115000"/>
              </a:lnSpc>
              <a:spcBef>
                <a:spcPts val="667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“Self-assessment” has impeded the translation and dissemination of biomedical tools and methods.</a:t>
            </a:r>
            <a:br>
              <a:rPr lang="en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lnSpc>
                <a:spcPct val="115000"/>
              </a:lnSpc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New paradigms for data sharing are needed to unlock critical datasets.</a:t>
            </a:r>
            <a:br>
              <a:rPr lang="en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lnSpc>
                <a:spcPct val="115000"/>
              </a:lnSpc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New incentives are required to convene research communities to develop domain standards and benchmarks.</a:t>
            </a:r>
            <a:endParaRPr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0" indent="0">
              <a:spcBef>
                <a:spcPts val="480"/>
              </a:spcBef>
              <a:buNone/>
            </a:pP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Problem Statement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77962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Challenge question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8105" y="2340815"/>
            <a:ext cx="66378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/>
                <a:cs typeface="Lato"/>
              </a:rPr>
              <a:t>Of patients who have at least one hospital visit, can we predict who will pass away within 6 months of their last visit?</a:t>
            </a:r>
          </a:p>
        </p:txBody>
      </p:sp>
    </p:spTree>
    <p:extLst>
      <p:ext uri="{BB962C8B-B14F-4D97-AF65-F5344CB8AC3E}">
        <p14:creationId xmlns:p14="http://schemas.microsoft.com/office/powerpoint/2010/main" val="2493612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Challenge data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600" y="1251859"/>
            <a:ext cx="10972800" cy="4525963"/>
          </a:xfrm>
        </p:spPr>
        <p:txBody>
          <a:bodyPr/>
          <a:lstStyle/>
          <a:p>
            <a:pPr lvl="1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WA EHR data warehouse: 2009-2019</a:t>
            </a:r>
          </a:p>
          <a:p>
            <a:pPr lvl="1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 million patients with at least one visit</a:t>
            </a:r>
          </a:p>
          <a:p>
            <a:pPr lvl="1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 million visits with 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million drug exposures 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million observations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 million conditions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221 million measurements</a:t>
            </a:r>
          </a:p>
          <a:p>
            <a:pPr lvl="1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Format: OMOP common data model</a:t>
            </a:r>
          </a:p>
        </p:txBody>
      </p:sp>
    </p:spTree>
    <p:extLst>
      <p:ext uri="{BB962C8B-B14F-4D97-AF65-F5344CB8AC3E}">
        <p14:creationId xmlns:p14="http://schemas.microsoft.com/office/powerpoint/2010/main" val="3360108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Predictions &amp; scoring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18335" y="1235046"/>
            <a:ext cx="11590800" cy="4824188"/>
          </a:xfrm>
        </p:spPr>
        <p:txBody>
          <a:bodyPr/>
          <a:lstStyle/>
          <a:p>
            <a:pPr marL="728115" lvl="1" indent="0">
              <a:buNone/>
            </a:pPr>
            <a:r>
              <a:rPr lang="en-US" sz="2667" b="1" dirty="0">
                <a:solidFill>
                  <a:srgbClr val="595959"/>
                </a:solidFill>
                <a:cs typeface="Helvetica Neue"/>
              </a:rPr>
              <a:t>TP</a:t>
            </a:r>
            <a:r>
              <a:rPr lang="en-US" sz="2667" dirty="0">
                <a:solidFill>
                  <a:srgbClr val="595959"/>
                </a:solidFill>
              </a:rPr>
              <a:t>: patient who had a death record within 6 months from last visit </a:t>
            </a:r>
          </a:p>
          <a:p>
            <a:pPr marL="728115" lvl="1" indent="0">
              <a:buNone/>
            </a:pPr>
            <a:r>
              <a:rPr lang="en-US" sz="2667" b="1" dirty="0">
                <a:solidFill>
                  <a:srgbClr val="595959"/>
                </a:solidFill>
                <a:cs typeface="Helvetica Neue"/>
              </a:rPr>
              <a:t>TN</a:t>
            </a:r>
            <a:r>
              <a:rPr lang="en-US" sz="2667" dirty="0">
                <a:solidFill>
                  <a:srgbClr val="595959"/>
                </a:solidFill>
              </a:rPr>
              <a:t>: patients still alive or who had death record beyond 6 months since last visit</a:t>
            </a:r>
          </a:p>
          <a:p>
            <a:pPr marL="728115" lvl="1" indent="0">
              <a:buNone/>
            </a:pPr>
            <a:r>
              <a:rPr lang="en-US" sz="2667" b="1" dirty="0">
                <a:solidFill>
                  <a:srgbClr val="595959"/>
                </a:solidFill>
                <a:cs typeface="Helvetica Neue"/>
              </a:rPr>
              <a:t>Submission:</a:t>
            </a:r>
          </a:p>
          <a:p>
            <a:pPr marL="728115" lvl="1" indent="0">
              <a:buNone/>
            </a:pPr>
            <a:r>
              <a:rPr lang="en-US" sz="2667" dirty="0">
                <a:solidFill>
                  <a:srgbClr val="595959"/>
                </a:solidFill>
              </a:rPr>
              <a:t>Probability [0,1] that patient will pass away within 6 months following last available exam.</a:t>
            </a:r>
          </a:p>
          <a:p>
            <a:pPr marL="728115" lvl="1" indent="0">
              <a:buNone/>
            </a:pPr>
            <a:r>
              <a:rPr lang="en-US" sz="2667" b="1" dirty="0">
                <a:solidFill>
                  <a:srgbClr val="595959"/>
                </a:solidFill>
                <a:cs typeface="Helvetica Neue"/>
              </a:rPr>
              <a:t>Metrics:</a:t>
            </a:r>
            <a:endParaRPr lang="en-US" sz="2667" dirty="0">
              <a:solidFill>
                <a:srgbClr val="595959"/>
              </a:solidFill>
            </a:endParaRPr>
          </a:p>
          <a:p>
            <a:pPr marL="728115" lvl="1" indent="0">
              <a:buNone/>
            </a:pPr>
            <a:r>
              <a:rPr lang="en-US" sz="2667" dirty="0">
                <a:solidFill>
                  <a:srgbClr val="595959"/>
                </a:solidFill>
              </a:rPr>
              <a:t>Primary metric: AUROC</a:t>
            </a:r>
          </a:p>
          <a:p>
            <a:pPr marL="728115" lvl="1" indent="0">
              <a:buNone/>
            </a:pPr>
            <a:r>
              <a:rPr lang="en-US" sz="2667" dirty="0">
                <a:solidFill>
                  <a:srgbClr val="595959"/>
                </a:solidFill>
              </a:rPr>
              <a:t>Secondary metrics: AUPRC</a:t>
            </a:r>
          </a:p>
        </p:txBody>
      </p:sp>
    </p:spTree>
    <p:extLst>
      <p:ext uri="{BB962C8B-B14F-4D97-AF65-F5344CB8AC3E}">
        <p14:creationId xmlns:p14="http://schemas.microsoft.com/office/powerpoint/2010/main" val="791928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A992ED-684F-E046-8EA1-79E54DF6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48" y="1938134"/>
            <a:ext cx="9939103" cy="2981731"/>
          </a:xfrm>
          <a:prstGeom prst="rect">
            <a:avLst/>
          </a:prstGeom>
        </p:spPr>
      </p:pic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Timeline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5F16EFE-D4D3-9E47-BAF8-1FEF49324A9F}"/>
              </a:ext>
            </a:extLst>
          </p:cNvPr>
          <p:cNvCxnSpPr>
            <a:cxnSpLocks/>
          </p:cNvCxnSpPr>
          <p:nvPr/>
        </p:nvCxnSpPr>
        <p:spPr>
          <a:xfrm flipV="1">
            <a:off x="6910466" y="2968053"/>
            <a:ext cx="0" cy="263826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95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Challenge workflow: two-phased submission</a:t>
            </a:r>
            <a:endParaRPr sz="32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73" y="1227417"/>
            <a:ext cx="6246139" cy="490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Challenge workflow: two-phased submission</a:t>
            </a:r>
            <a:endParaRPr sz="32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34" y="1307467"/>
            <a:ext cx="6271039" cy="49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50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00" y="1917027"/>
            <a:ext cx="6042350" cy="3455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218" y="6314222"/>
            <a:ext cx="8957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/yy6linda/</a:t>
            </a:r>
            <a:r>
              <a:rPr lang="en-US" sz="2400" dirty="0" err="1">
                <a:hlinkClick r:id="rId3"/>
              </a:rPr>
              <a:t>mortality_prediction_docker_model</a:t>
            </a:r>
            <a:endParaRPr lang="en-US" sz="2400" dirty="0"/>
          </a:p>
        </p:txBody>
      </p:sp>
      <p:sp>
        <p:nvSpPr>
          <p:cNvPr id="6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Baseline &amp; example </a:t>
            </a:r>
            <a:r>
              <a:rPr lang="en-US" sz="3200" dirty="0" err="1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Docker</a:t>
            </a:r>
            <a:r>
              <a:rPr lang="en-US" sz="32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 model using demographic data</a:t>
            </a:r>
            <a:endParaRPr sz="32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238DF2-54E4-C74F-B3F6-830F4058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84" y="1596967"/>
            <a:ext cx="5089716" cy="38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63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Results: Leaderboard Round 1 &amp; 2</a:t>
            </a:r>
            <a:endParaRPr sz="32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8B4819-E108-C443-9562-973EAAF1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8" y="2221108"/>
            <a:ext cx="5222402" cy="32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988EA0A-97E0-9E4B-BB70-C3DE18FED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11" y="2221108"/>
            <a:ext cx="5069089" cy="31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304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Top 10 performers – Leaderboard round 1 &amp; 2</a:t>
            </a:r>
            <a:endParaRPr sz="32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377B9B8-E1D9-7144-A6C7-748CD35C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99" y="2163651"/>
            <a:ext cx="9306744" cy="41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184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Beyond the challenge: ecosystem for clinical benchmarking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1704418"/>
            <a:ext cx="5416866" cy="4394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167" y="6033826"/>
            <a:ext cx="2704373" cy="748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808813-665F-4341-8283-96E057F82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856" y="4195266"/>
            <a:ext cx="2184400" cy="927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273FB0-E05E-284A-996B-500736093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510" y="3599007"/>
            <a:ext cx="1892885" cy="59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5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/>
        </p:nvSpPr>
        <p:spPr>
          <a:xfrm>
            <a:off x="3261733" y="3360575"/>
            <a:ext cx="75800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Open, biomedical Challenges can coalesce research communities to develop standards &amp; benchmarks, while stimulating innovation.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4" name="Google Shape;16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267" y="3048618"/>
            <a:ext cx="1708277" cy="176991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0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The Case for Crowd-Sourced</a:t>
            </a:r>
            <a:b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Biomedical Challenges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02324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Expanding set of clinical questions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1200" y="1596967"/>
            <a:ext cx="11590800" cy="454007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Pilot Challenge: Mortality Prediction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rounds: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Disease specific mortality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Sepsis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Cardiovascular events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Re-admission</a:t>
            </a:r>
          </a:p>
          <a:p>
            <a:pPr lvl="1"/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14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EDD2-D648-2B4C-A45B-1FD69A3B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267" dirty="0"/>
              <a:t>Our future: unlocking data &amp; evaluating AI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A8BA1-E548-E846-A83B-F85F4ED8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41" y="4604969"/>
            <a:ext cx="1317459" cy="13174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D3202D-629E-E245-8C0C-537BCBE2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49" y="3158810"/>
            <a:ext cx="2123843" cy="12743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517037-F1FA-414B-B5ED-B930A9205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875" y="1690689"/>
            <a:ext cx="1220916" cy="12209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5967DDC-89B9-C14D-B9E5-2FF8CB7BF0E8}"/>
              </a:ext>
            </a:extLst>
          </p:cNvPr>
          <p:cNvSpPr txBox="1"/>
          <p:nvPr/>
        </p:nvSpPr>
        <p:spPr>
          <a:xfrm>
            <a:off x="8368679" y="2160313"/>
            <a:ext cx="303980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/>
              <a:t>NIH / Academic Research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390564-5145-214A-BD0E-FCB528ECA471}"/>
              </a:ext>
            </a:extLst>
          </p:cNvPr>
          <p:cNvSpPr txBox="1"/>
          <p:nvPr/>
        </p:nvSpPr>
        <p:spPr>
          <a:xfrm>
            <a:off x="8368678" y="3596780"/>
            <a:ext cx="165179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/>
              <a:t>Clinical Trials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3B2F97-DFD4-FB47-A5D6-03B8CC908E26}"/>
              </a:ext>
            </a:extLst>
          </p:cNvPr>
          <p:cNvSpPr txBox="1"/>
          <p:nvPr/>
        </p:nvSpPr>
        <p:spPr>
          <a:xfrm>
            <a:off x="8368678" y="5053416"/>
            <a:ext cx="141910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/>
              <a:t>Healthcare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A94AB-6D0F-034E-97DB-538170D6D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777" y="2961780"/>
            <a:ext cx="1270000" cy="127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CC1ADC-FD32-BB44-A9AD-C770515AE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523" y="2961780"/>
            <a:ext cx="1270000" cy="12700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846F939-FD0B-0C4A-AC84-97B217C77FA6}"/>
              </a:ext>
            </a:extLst>
          </p:cNvPr>
          <p:cNvSpPr/>
          <p:nvPr/>
        </p:nvSpPr>
        <p:spPr>
          <a:xfrm>
            <a:off x="3039035" y="3596780"/>
            <a:ext cx="658907" cy="210283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F267CBC8-8847-4E44-B0D3-622B7C02C104}"/>
              </a:ext>
            </a:extLst>
          </p:cNvPr>
          <p:cNvSpPr/>
          <p:nvPr/>
        </p:nvSpPr>
        <p:spPr>
          <a:xfrm>
            <a:off x="5343543" y="3596780"/>
            <a:ext cx="658907" cy="210283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B171E79-D953-C14D-A480-65BD80EB5399}"/>
              </a:ext>
            </a:extLst>
          </p:cNvPr>
          <p:cNvSpPr/>
          <p:nvPr/>
        </p:nvSpPr>
        <p:spPr>
          <a:xfrm rot="20074419">
            <a:off x="5343543" y="2712701"/>
            <a:ext cx="658907" cy="210283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BD0D685-287E-9145-B855-71464611B968}"/>
              </a:ext>
            </a:extLst>
          </p:cNvPr>
          <p:cNvSpPr/>
          <p:nvPr/>
        </p:nvSpPr>
        <p:spPr>
          <a:xfrm rot="1801629">
            <a:off x="5356773" y="4604969"/>
            <a:ext cx="658907" cy="210283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5559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372524"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Biomedical Challenges can coalesce research communities to develop standards and benchmarks</a:t>
            </a:r>
            <a:endParaRPr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72524">
              <a:spcBef>
                <a:spcPts val="747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Data-2-Model paradigm can …  </a:t>
            </a:r>
            <a:endParaRPr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lvl="1" indent="0">
              <a:spcBef>
                <a:spcPts val="640"/>
              </a:spcBef>
              <a:buClr>
                <a:schemeClr val="dk1"/>
              </a:buClr>
              <a:buSzPts val="2400"/>
              <a:buNone/>
            </a:pPr>
            <a:r>
              <a:rPr lang="en" sz="28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… unlock sensitive or proprietary data</a:t>
            </a:r>
            <a:endParaRPr sz="28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lvl="1" indent="0">
              <a:spcBef>
                <a:spcPts val="640"/>
              </a:spcBef>
              <a:buClr>
                <a:schemeClr val="dk1"/>
              </a:buClr>
              <a:buSzPts val="2400"/>
              <a:buNone/>
            </a:pPr>
            <a:r>
              <a:rPr lang="en" sz="28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… build ecosystem of distributed benchmarking</a:t>
            </a:r>
            <a:endParaRPr sz="28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lvl="1" indent="0">
              <a:spcBef>
                <a:spcPts val="640"/>
              </a:spcBef>
              <a:buClr>
                <a:schemeClr val="dk1"/>
              </a:buClr>
              <a:buSzPts val="2400"/>
              <a:buNone/>
            </a:pPr>
            <a:r>
              <a:rPr lang="en" sz="28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… accelerate translation of AI</a:t>
            </a:r>
            <a:endParaRPr sz="28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186262">
              <a:spcBef>
                <a:spcPts val="853"/>
              </a:spcBef>
              <a:buClr>
                <a:schemeClr val="dk1"/>
              </a:buClr>
              <a:buSzPts val="3200"/>
              <a:buNone/>
            </a:pP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5" name="Google Shape;685;p61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Summary</a:t>
            </a:r>
            <a:endParaRPr sz="400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29158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5;p23">
            <a:extLst>
              <a:ext uri="{FF2B5EF4-FFF2-40B4-BE49-F238E27FC236}">
                <a16:creationId xmlns:a16="http://schemas.microsoft.com/office/drawing/2014/main" id="{F1D7A802-5E1B-7846-8BE0-102CC533D446}"/>
              </a:ext>
            </a:extLst>
          </p:cNvPr>
          <p:cNvSpPr txBox="1">
            <a:spLocks/>
          </p:cNvSpPr>
          <p:nvPr/>
        </p:nvSpPr>
        <p:spPr>
          <a:xfrm>
            <a:off x="218335" y="139703"/>
            <a:ext cx="11590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00000"/>
              </a:buClr>
              <a:buSzPts val="1100"/>
            </a:pPr>
            <a:r>
              <a:rPr lang="en-US" sz="3200" b="1" dirty="0">
                <a:latin typeface="Lato"/>
                <a:ea typeface="Lato"/>
                <a:cs typeface="Lato"/>
                <a:sym typeface="Lato"/>
              </a:rPr>
              <a:t>Acknowledgments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DB8DC-5071-B44B-9B39-E22689C3174E}"/>
              </a:ext>
            </a:extLst>
          </p:cNvPr>
          <p:cNvSpPr txBox="1"/>
          <p:nvPr/>
        </p:nvSpPr>
        <p:spPr>
          <a:xfrm>
            <a:off x="551329" y="1452282"/>
            <a:ext cx="3277116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University of Washington</a:t>
            </a:r>
          </a:p>
          <a:p>
            <a:r>
              <a:rPr lang="en-US" sz="2400" dirty="0">
                <a:latin typeface="+mj-lt"/>
              </a:rPr>
              <a:t>Tim </a:t>
            </a:r>
            <a:r>
              <a:rPr lang="en-US" sz="2400" dirty="0" err="1">
                <a:latin typeface="+mj-lt"/>
              </a:rPr>
              <a:t>Berquist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Sean Mooney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DREAM Directors</a:t>
            </a:r>
          </a:p>
          <a:p>
            <a:r>
              <a:rPr lang="en-US" sz="2400" dirty="0">
                <a:latin typeface="+mj-lt"/>
              </a:rPr>
              <a:t>Gustavo </a:t>
            </a:r>
            <a:r>
              <a:rPr lang="en-US" sz="2400" dirty="0" err="1">
                <a:latin typeface="+mj-lt"/>
              </a:rPr>
              <a:t>Stolovitzky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Laura </a:t>
            </a:r>
            <a:r>
              <a:rPr lang="en-US" sz="2400" dirty="0" err="1">
                <a:latin typeface="+mj-lt"/>
              </a:rPr>
              <a:t>Heiser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Jim Costello</a:t>
            </a:r>
          </a:p>
          <a:p>
            <a:r>
              <a:rPr lang="en-US" sz="2400" dirty="0">
                <a:latin typeface="+mj-lt"/>
              </a:rPr>
              <a:t>Paul Boutros</a:t>
            </a:r>
          </a:p>
          <a:p>
            <a:r>
              <a:rPr lang="en-US" sz="2400" dirty="0">
                <a:latin typeface="+mj-lt"/>
              </a:rPr>
              <a:t>Pablo Meyer</a:t>
            </a:r>
          </a:p>
          <a:p>
            <a:r>
              <a:rPr lang="en-US" sz="2400" dirty="0">
                <a:latin typeface="+mj-lt"/>
              </a:rPr>
              <a:t>Julio </a:t>
            </a:r>
            <a:r>
              <a:rPr lang="en-US" sz="2400" dirty="0" err="1">
                <a:latin typeface="+mj-lt"/>
              </a:rPr>
              <a:t>Saez</a:t>
            </a:r>
            <a:r>
              <a:rPr lang="en-US" sz="2400" dirty="0">
                <a:latin typeface="+mj-lt"/>
              </a:rPr>
              <a:t>-Rodriguez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3A8251-DD1D-274A-8D31-D205DED35624}"/>
              </a:ext>
            </a:extLst>
          </p:cNvPr>
          <p:cNvSpPr/>
          <p:nvPr/>
        </p:nvSpPr>
        <p:spPr>
          <a:xfrm>
            <a:off x="5282449" y="1452282"/>
            <a:ext cx="38772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Sage Bionetworks</a:t>
            </a:r>
          </a:p>
          <a:p>
            <a:r>
              <a:rPr lang="en-US" sz="2400" dirty="0">
                <a:latin typeface="+mj-lt"/>
              </a:rPr>
              <a:t>Brian White</a:t>
            </a:r>
          </a:p>
          <a:p>
            <a:r>
              <a:rPr lang="en-US" sz="2400" dirty="0">
                <a:latin typeface="+mj-lt"/>
              </a:rPr>
              <a:t>Andrew </a:t>
            </a:r>
            <a:r>
              <a:rPr lang="en-US" sz="2400" dirty="0" err="1">
                <a:latin typeface="+mj-lt"/>
              </a:rPr>
              <a:t>Lamba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Thomas Yu</a:t>
            </a:r>
          </a:p>
          <a:p>
            <a:r>
              <a:rPr lang="en-US" sz="2400" dirty="0" err="1">
                <a:latin typeface="+mj-lt"/>
              </a:rPr>
              <a:t>Xindi</a:t>
            </a:r>
            <a:r>
              <a:rPr lang="en-US" sz="2400" dirty="0">
                <a:latin typeface="+mj-lt"/>
              </a:rPr>
              <a:t> Gao</a:t>
            </a:r>
          </a:p>
          <a:p>
            <a:r>
              <a:rPr lang="en-US" sz="2400" dirty="0">
                <a:latin typeface="+mj-lt"/>
              </a:rPr>
              <a:t>Mike Mason</a:t>
            </a:r>
          </a:p>
          <a:p>
            <a:r>
              <a:rPr lang="en-US" sz="2400" dirty="0">
                <a:latin typeface="+mj-lt"/>
              </a:rPr>
              <a:t>Justin </a:t>
            </a:r>
            <a:r>
              <a:rPr lang="en-US" sz="2400" dirty="0" err="1">
                <a:latin typeface="+mj-lt"/>
              </a:rPr>
              <a:t>Guinney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22092-1CE9-2740-80EB-D75B281B73CE}"/>
              </a:ext>
            </a:extLst>
          </p:cNvPr>
          <p:cNvSpPr txBox="1"/>
          <p:nvPr/>
        </p:nvSpPr>
        <p:spPr>
          <a:xfrm>
            <a:off x="5282449" y="4515067"/>
            <a:ext cx="5671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Funding</a:t>
            </a:r>
            <a:r>
              <a:rPr lang="en-US" sz="2400" dirty="0">
                <a:latin typeface="+mj-lt"/>
              </a:rPr>
              <a:t>: </a:t>
            </a:r>
          </a:p>
          <a:p>
            <a:r>
              <a:rPr lang="en-US" sz="2400" dirty="0">
                <a:latin typeface="+mj-lt"/>
              </a:rPr>
              <a:t>NCI U24 Cancer Systems Biology Consortium</a:t>
            </a:r>
          </a:p>
          <a:p>
            <a:r>
              <a:rPr lang="en-US" sz="2400" dirty="0">
                <a:latin typeface="+mj-lt"/>
              </a:rPr>
              <a:t>NCATS U24 Center for Data To Health</a:t>
            </a:r>
          </a:p>
        </p:txBody>
      </p:sp>
    </p:spTree>
    <p:extLst>
      <p:ext uri="{BB962C8B-B14F-4D97-AF65-F5344CB8AC3E}">
        <p14:creationId xmlns:p14="http://schemas.microsoft.com/office/powerpoint/2010/main" val="974906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3B56-95AE-954D-BCD2-DE373005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</a:t>
            </a:r>
          </a:p>
        </p:txBody>
      </p:sp>
      <p:pic>
        <p:nvPicPr>
          <p:cNvPr id="4" name="Google Shape;180;p32">
            <a:extLst>
              <a:ext uri="{FF2B5EF4-FFF2-40B4-BE49-F238E27FC236}">
                <a16:creationId xmlns:a16="http://schemas.microsoft.com/office/drawing/2014/main" id="{E2AA10FC-1563-3046-B5F5-5E1541EEA6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5421" y="4392269"/>
            <a:ext cx="3900779" cy="12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C53982-7ACB-7844-84F7-B95A3405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4495301"/>
            <a:ext cx="5186614" cy="9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7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084" y="1426534"/>
            <a:ext cx="8808632" cy="445936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/>
          <p:nvPr/>
        </p:nvSpPr>
        <p:spPr>
          <a:xfrm>
            <a:off x="3489595" y="3661711"/>
            <a:ext cx="1726301" cy="789055"/>
          </a:xfrm>
          <a:prstGeom prst="ellipse">
            <a:avLst/>
          </a:prstGeom>
          <a:noFill/>
          <a:ln w="5715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1"/>
          <p:cNvSpPr txBox="1"/>
          <p:nvPr/>
        </p:nvSpPr>
        <p:spPr>
          <a:xfrm>
            <a:off x="415600" y="346567"/>
            <a:ext cx="11360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Landscape of Challenge Platforms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31"/>
          <p:cNvSpPr txBox="1"/>
          <p:nvPr/>
        </p:nvSpPr>
        <p:spPr>
          <a:xfrm>
            <a:off x="6295384" y="5949567"/>
            <a:ext cx="49404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 i="1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Nat Reviews Genetics, 2016</a:t>
            </a:r>
            <a:endParaRPr sz="2400" i="1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058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body" idx="4294967295"/>
          </p:nvPr>
        </p:nvSpPr>
        <p:spPr>
          <a:xfrm>
            <a:off x="406400" y="1980200"/>
            <a:ext cx="6092400" cy="386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457189">
              <a:spcBef>
                <a:spcPts val="640"/>
              </a:spcBef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Pioneer of biomedical challenges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since 2006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Contributes to the solution of important biomedical problems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Fosters dialogue collaboration between research groups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Accelerates research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Framework for objective assessment of methods &amp; tools</a:t>
            </a: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rgbClr val="D6ECFF"/>
              </a:buClr>
              <a:buSzPts val="900"/>
            </a:pPr>
            <a:fld id="{00000000-1234-1234-1234-123412341234}" type="slidenum">
              <a:rPr lang="en">
                <a:solidFill>
                  <a:srgbClr val="D6ECFF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D6ECFF"/>
                </a:buClr>
                <a:buSzPts val="900"/>
              </a:pPr>
              <a:t>6</a:t>
            </a:fld>
            <a:endParaRPr>
              <a:solidFill>
                <a:srgbClr val="D6E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8021" y="3019632"/>
            <a:ext cx="3900779" cy="12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2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Dialogue for Reverse Engineering</a:t>
            </a:r>
            <a:b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Assessment and Methods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6824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4"/>
          <p:cNvSpPr txBox="1">
            <a:spLocks noGrp="1"/>
          </p:cNvSpPr>
          <p:nvPr>
            <p:ph type="body" idx="1"/>
          </p:nvPr>
        </p:nvSpPr>
        <p:spPr>
          <a:xfrm>
            <a:off x="609600" y="2102233"/>
            <a:ext cx="4363200" cy="402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372524">
              <a:spcBef>
                <a:spcPts val="0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50+ Challenges across many biomedical disciplines.</a:t>
            </a:r>
            <a:b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44546A"/>
              </a:solidFill>
              <a:latin typeface="Lato"/>
              <a:ea typeface="Lato"/>
              <a:cs typeface="Lato"/>
              <a:sym typeface="Lato"/>
            </a:endParaRPr>
          </a:p>
          <a:p>
            <a:pPr marL="457189" indent="-372524">
              <a:spcBef>
                <a:spcPts val="747"/>
              </a:spcBef>
              <a:buClr>
                <a:srgbClr val="44546A"/>
              </a:buClr>
              <a:buSzPts val="1800"/>
              <a:buFont typeface="Lato"/>
              <a:buChar char="•"/>
            </a:pPr>
            <a:r>
              <a:rPr lang="en" sz="24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68+ papers in leading journals.</a:t>
            </a:r>
          </a:p>
        </p:txBody>
      </p:sp>
      <p:pic>
        <p:nvPicPr>
          <p:cNvPr id="325" name="Google Shape;32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2501" y="1765917"/>
            <a:ext cx="7339500" cy="36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4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DREAM Impact</a:t>
            </a:r>
            <a:endParaRPr sz="4000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28670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D2FDED-80BD-304B-B4F7-5A1ECB210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122" y="505773"/>
            <a:ext cx="1219200" cy="898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18064B-9A66-2743-95A3-19A74576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322" y="511661"/>
            <a:ext cx="1219200" cy="892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28BA8-ED86-7347-A067-37197BBC0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522" y="507517"/>
            <a:ext cx="11557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611AAD-B82A-1541-B1CE-BA781F507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222" y="502604"/>
            <a:ext cx="1155700" cy="9141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043C92-58B0-964F-9A8F-CB598115E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373" y="505773"/>
            <a:ext cx="1156802" cy="88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EA03D6-2251-484D-BB2D-BD9978258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022" y="511804"/>
            <a:ext cx="1219200" cy="88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C7F5C-7E4B-BA47-82E5-FA7CFB2A2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2922" y="505773"/>
            <a:ext cx="1219200" cy="88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3AEB1C-D7A4-6444-B5BF-E9095283F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7222" y="508178"/>
            <a:ext cx="1155700" cy="88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C37133-8454-0F4E-BD89-1364BB4A4B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248" y="1390077"/>
            <a:ext cx="1155700" cy="88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AA1163-6261-9D4D-BE3C-D9F2BC11E4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9948" y="1386986"/>
            <a:ext cx="1155700" cy="88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D3B88F-0FB9-144C-9DBA-0A5E67B756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8372" y="1378091"/>
            <a:ext cx="1266814" cy="88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7D645C-9EFF-8F49-B8E8-52B413CEF0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9395" y="1378091"/>
            <a:ext cx="1173267" cy="88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4BF565-F671-5C4D-8C16-9C035779A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7439" y="1375379"/>
            <a:ext cx="1243311" cy="889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585DB-E1C6-4D49-95C7-31C6ADD8B9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85679" y="1386986"/>
            <a:ext cx="1177525" cy="889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ABFF53-792A-1249-8ECB-8F3F8E20F7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3496" y="1369431"/>
            <a:ext cx="1155700" cy="88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92827A-4825-224F-8264-E2E21B097C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9196" y="1366111"/>
            <a:ext cx="1155700" cy="88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E9476D-8E9B-0146-9943-5AFA592420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2793" y="2245575"/>
            <a:ext cx="1155700" cy="88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791EAF-6766-0D49-BC8B-18F18716B1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64854" y="2257342"/>
            <a:ext cx="1241275" cy="889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802F16-D80B-6C40-801A-7B1BB5B8D9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62850" y="2238255"/>
            <a:ext cx="1184429" cy="889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B76268-F2D6-8247-8A2F-2F8DB2AF62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52666" y="2218800"/>
            <a:ext cx="1181604" cy="889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5FF90A-EEBE-8B44-8C25-EB6D7602D7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18272" y="2214854"/>
            <a:ext cx="1268101" cy="9197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23F4A3-E6A7-034A-9BFE-F7A1240F66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90750" y="2210361"/>
            <a:ext cx="1181362" cy="9242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061E43-4E1A-1B4B-9532-CB6F52B2444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00953" y="2238125"/>
            <a:ext cx="1155700" cy="838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CE70DB-66A3-6D48-BD3F-131561B206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50035" y="2216129"/>
            <a:ext cx="1155700" cy="838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E252A8-C7F5-5041-BC1C-FC54D457EF9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40045" y="3086579"/>
            <a:ext cx="1155700" cy="838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44D1CD-850F-CF4A-8E36-71E980D337D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78921" y="3100137"/>
            <a:ext cx="1195967" cy="838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637E3C-01FA-0F4A-9A68-DDCD23DE6F5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69788" y="3099847"/>
            <a:ext cx="1210477" cy="838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223D27-78F1-9A40-9093-CDFE9F6600F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856316" y="3090923"/>
            <a:ext cx="1170099" cy="838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E09845A-4280-3C40-8B04-820E0E2D477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24362" y="3101591"/>
            <a:ext cx="1222094" cy="7909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95FDA9B-A860-BF46-820E-F7A91C7231D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73996" y="3090923"/>
            <a:ext cx="1155700" cy="838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3F2C60E-513A-194B-AFBC-61F30C23111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512029" y="3037485"/>
            <a:ext cx="1155700" cy="838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997C14-D59E-A84D-8F4C-9FBD493F57A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08475" y="3078972"/>
            <a:ext cx="1155700" cy="838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8FA239-F1D9-4546-A313-9A91B28ECE8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363637" y="3924779"/>
            <a:ext cx="1155700" cy="8517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6137FE3-3A19-1C4B-9875-83455E65A21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19798" y="3924779"/>
            <a:ext cx="1155700" cy="8587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42C0C8-3D53-6B45-9099-6E86F84A741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637798" y="3892174"/>
            <a:ext cx="1193400" cy="8382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F866217-2C18-C049-97F0-484D51FF0AF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822892" y="3892174"/>
            <a:ext cx="1201469" cy="8724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2127C-A1F4-E54C-AEAF-8F0CED914051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030452" y="3892174"/>
            <a:ext cx="1216003" cy="838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70BA2FB-C459-0548-8DFC-273ADD72CD6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256363" y="3910188"/>
            <a:ext cx="1155700" cy="8382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B731EBB-8191-2441-952D-ABFA3C73355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64652" y="3910188"/>
            <a:ext cx="1155700" cy="838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E04DB9F-CEF0-5D47-9FC0-7F9853660B3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568558" y="3872193"/>
            <a:ext cx="1155700" cy="8382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A23C69A-38B8-DA4E-B2B7-FA9AECC2149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364098" y="4768917"/>
            <a:ext cx="1164086" cy="8382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0346FC-31C7-F04E-8797-CF5C7169990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535879" y="4767245"/>
            <a:ext cx="1155700" cy="8382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821D19-63D9-314D-92BA-A13175C63BC4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652922" y="4784752"/>
            <a:ext cx="1155700" cy="8382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6D3785-6912-6740-9E07-C76853A06D64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807952" y="4756247"/>
            <a:ext cx="1219474" cy="8844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0A2C93D-BD7E-1740-825A-A4BAA05597F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027505" y="4748388"/>
            <a:ext cx="1228858" cy="8382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7300732-184F-6047-9575-FF551EC22D6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238869" y="4802755"/>
            <a:ext cx="1155700" cy="8382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141D311-517B-B342-87B4-4078AF67029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446450" y="4765740"/>
            <a:ext cx="1155700" cy="8382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D6BAE3A-A47F-6245-B2FB-67BC454649D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594455" y="4727745"/>
            <a:ext cx="1155700" cy="8382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02AB57B-B733-0042-8AC3-BDE2671B67C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341522" y="5605137"/>
            <a:ext cx="1155700" cy="8382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D2BBBB8-67FA-DE44-8C99-3DB8DCD05517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508510" y="5602952"/>
            <a:ext cx="1155700" cy="8382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AFFBFEA-5A05-8949-BED7-25A02DD0A19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652922" y="5602952"/>
            <a:ext cx="1155700" cy="8382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518190C-93BB-BA4D-B303-4AEF8F87DABC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824637" y="5621827"/>
            <a:ext cx="1155700" cy="8382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851B42E-FC5C-C548-8F98-0E742FF07DC4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008365" y="5602952"/>
            <a:ext cx="1155700" cy="8382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923C199-4B04-7242-9CE2-F5C9A37CC1CF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199958" y="5602952"/>
            <a:ext cx="1246491" cy="8382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9BC7803-C0BA-E94C-BB6F-F088B237D7C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372412" y="5602952"/>
            <a:ext cx="1229737" cy="8382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AD488FA-8F37-344E-B4E4-874D9381EF74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568558" y="5592310"/>
            <a:ext cx="1155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0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"/>
          <p:cNvSpPr/>
          <p:nvPr/>
        </p:nvSpPr>
        <p:spPr>
          <a:xfrm>
            <a:off x="4707468" y="3172316"/>
            <a:ext cx="2519305" cy="2135481"/>
          </a:xfrm>
          <a:prstGeom prst="can">
            <a:avLst>
              <a:gd name="adj" fmla="val 25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8"/>
          <p:cNvSpPr txBox="1"/>
          <p:nvPr/>
        </p:nvSpPr>
        <p:spPr>
          <a:xfrm>
            <a:off x="415600" y="346567"/>
            <a:ext cx="113616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Most of the data needed to answer impactful clinical questions is </a:t>
            </a:r>
            <a:r>
              <a:rPr lang="en" sz="4000" b="1" dirty="0">
                <a:solidFill>
                  <a:srgbClr val="5B95BA"/>
                </a:solidFill>
                <a:latin typeface="Lato"/>
                <a:ea typeface="Lato"/>
                <a:cs typeface="Lato"/>
                <a:sym typeface="Lato"/>
              </a:rPr>
              <a:t>not open data.</a:t>
            </a:r>
            <a:endParaRPr sz="4000" b="1" dirty="0">
              <a:solidFill>
                <a:srgbClr val="5B95B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AB6DD-D75F-2540-8CBD-86BB1B2B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515" y="3584532"/>
            <a:ext cx="1674969" cy="16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41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4090</TotalTime>
  <Words>948</Words>
  <Application>Microsoft Macintosh PowerPoint</Application>
  <PresentationFormat>Widescreen</PresentationFormat>
  <Paragraphs>219</Paragraphs>
  <Slides>44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Courier</vt:lpstr>
      <vt:lpstr>Helvetica Neue Light</vt:lpstr>
      <vt:lpstr>Lato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 data sharing paradigms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future: unlocking data &amp; evaluating AI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Guinney</dc:creator>
  <cp:lastModifiedBy>Justin Guinney</cp:lastModifiedBy>
  <cp:revision>42</cp:revision>
  <dcterms:created xsi:type="dcterms:W3CDTF">2019-12-03T20:51:35Z</dcterms:created>
  <dcterms:modified xsi:type="dcterms:W3CDTF">2019-12-06T17:01:42Z</dcterms:modified>
</cp:coreProperties>
</file>