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54" r:id="rId3"/>
    <p:sldMasterId id="2147483692" r:id="rId4"/>
  </p:sldMasterIdLst>
  <p:notesMasterIdLst>
    <p:notesMasterId r:id="rId11"/>
  </p:notesMasterIdLst>
  <p:sldIdLst>
    <p:sldId id="259" r:id="rId5"/>
    <p:sldId id="270" r:id="rId6"/>
    <p:sldId id="271" r:id="rId7"/>
    <p:sldId id="272" r:id="rId8"/>
    <p:sldId id="273" r:id="rId9"/>
    <p:sldId id="275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2">
          <p15:clr>
            <a:srgbClr val="A4A3A4"/>
          </p15:clr>
        </p15:guide>
        <p15:guide id="2" orient="horz" pos="626">
          <p15:clr>
            <a:srgbClr val="A4A3A4"/>
          </p15:clr>
        </p15:guide>
        <p15:guide id="3" orient="horz" pos="717">
          <p15:clr>
            <a:srgbClr val="A4A3A4"/>
          </p15:clr>
        </p15:guide>
        <p15:guide id="4" orient="horz" pos="3165">
          <p15:clr>
            <a:srgbClr val="A4A3A4"/>
          </p15:clr>
        </p15:guide>
        <p15:guide id="5" pos="226">
          <p15:clr>
            <a:srgbClr val="A4A3A4"/>
          </p15:clr>
        </p15:guide>
        <p15:guide id="6" pos="5534">
          <p15:clr>
            <a:srgbClr val="A4A3A4"/>
          </p15:clr>
        </p15:guide>
        <p15:guide id="7" pos="2812">
          <p15:clr>
            <a:srgbClr val="A4A3A4"/>
          </p15:clr>
        </p15:guide>
        <p15:guide id="8" pos="2948">
          <p15:clr>
            <a:srgbClr val="A4A3A4"/>
          </p15:clr>
        </p15:guide>
        <p15:guide id="9" pos="1435">
          <p15:clr>
            <a:srgbClr val="A4A3A4"/>
          </p15:clr>
        </p15:guide>
        <p15:guide id="10" pos="4325">
          <p15:clr>
            <a:srgbClr val="A4A3A4"/>
          </p15:clr>
        </p15:guide>
        <p15:guide id="11" pos="4173">
          <p15:clr>
            <a:srgbClr val="A4A3A4"/>
          </p15:clr>
        </p15:guide>
        <p15:guide id="12" pos="1587">
          <p15:clr>
            <a:srgbClr val="A4A3A4"/>
          </p15:clr>
        </p15:guide>
        <p15:guide id="13" pos="117">
          <p15:clr>
            <a:srgbClr val="A4A3A4"/>
          </p15:clr>
        </p15:guide>
        <p15:guide id="14" pos="5651">
          <p15:clr>
            <a:srgbClr val="A4A3A4"/>
          </p15:clr>
        </p15:guide>
        <p15:guide id="15" orient="horz" pos="3026">
          <p15:clr>
            <a:srgbClr val="A4A3A4"/>
          </p15:clr>
        </p15:guide>
        <p15:guide id="16" orient="horz" pos="622">
          <p15:clr>
            <a:srgbClr val="A4A3A4"/>
          </p15:clr>
        </p15:guide>
        <p15:guide id="17" orient="horz" pos="3162">
          <p15:clr>
            <a:srgbClr val="A4A3A4"/>
          </p15:clr>
        </p15:guide>
        <p15:guide id="18" orient="horz" pos="872">
          <p15:clr>
            <a:srgbClr val="A4A3A4"/>
          </p15:clr>
        </p15:guide>
        <p15:guide id="19" orient="horz" pos="463">
          <p15:clr>
            <a:srgbClr val="A4A3A4"/>
          </p15:clr>
        </p15:guide>
        <p15:guide id="20" orient="horz" pos="735">
          <p15:clr>
            <a:srgbClr val="A4A3A4"/>
          </p15:clr>
        </p15:guide>
        <p15:guide id="21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006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0061" autoAdjust="0"/>
  </p:normalViewPr>
  <p:slideViewPr>
    <p:cSldViewPr snapToObjects="1" showGuides="1">
      <p:cViewPr varScale="1">
        <p:scale>
          <a:sx n="80" d="100"/>
          <a:sy n="80" d="100"/>
        </p:scale>
        <p:origin x="1836" y="56"/>
      </p:cViewPr>
      <p:guideLst>
        <p:guide orient="horz" pos="2982"/>
        <p:guide orient="horz" pos="626"/>
        <p:guide orient="horz" pos="717"/>
        <p:guide orient="horz" pos="3165"/>
        <p:guide pos="226"/>
        <p:guide pos="5534"/>
        <p:guide pos="2812"/>
        <p:guide pos="2948"/>
        <p:guide pos="1435"/>
        <p:guide pos="4325"/>
        <p:guide pos="4173"/>
        <p:guide pos="1587"/>
        <p:guide pos="117"/>
        <p:guide pos="5651"/>
        <p:guide orient="horz" pos="3026"/>
        <p:guide orient="horz" pos="622"/>
        <p:guide orient="horz" pos="3162"/>
        <p:guide orient="horz" pos="872"/>
        <p:guide orient="horz" pos="463"/>
        <p:guide orient="horz" pos="735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b="0" dirty="0" smtClean="0">
                <a:effectLst/>
              </a:rPr>
              <a:t>Welcome everybody to my talk which is about a map and a model for zebrafish </a:t>
            </a:r>
            <a:r>
              <a:rPr lang="en-GB" b="0" dirty="0" err="1" smtClean="0">
                <a:effectLst/>
              </a:rPr>
              <a:t>toxicogenomics</a:t>
            </a:r>
            <a:r>
              <a:rPr lang="en-GB" b="0" dirty="0" smtClean="0">
                <a:effectLst/>
              </a:rPr>
              <a:t> data.</a:t>
            </a:r>
          </a:p>
          <a:p>
            <a:pPr rtl="0"/>
            <a:endParaRPr lang="en-GB" b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>I am a toxicologist at the environmental research centre in Leipzig Germany and most of the work I will present was conducted by my PhD student Andreas </a:t>
            </a:r>
            <a:r>
              <a:rPr lang="en-GB" b="0" dirty="0" err="1" smtClean="0">
                <a:effectLst/>
              </a:rPr>
              <a:t>Schüttler</a:t>
            </a:r>
            <a:r>
              <a:rPr lang="en-GB" b="0" baseline="0" dirty="0" smtClean="0">
                <a:effectLst/>
              </a:rPr>
              <a:t>.</a:t>
            </a:r>
          </a:p>
          <a:p>
            <a:pPr rtl="0"/>
            <a:endParaRPr lang="de-DE" b="0" dirty="0" smtClean="0">
              <a:effectLst/>
            </a:endParaRPr>
          </a:p>
          <a:p>
            <a:pPr rtl="0"/>
            <a:r>
              <a:rPr lang="de-DE" b="0" dirty="0" smtClean="0">
                <a:effectLst/>
              </a:rPr>
              <a:t>This </a:t>
            </a:r>
            <a:r>
              <a:rPr lang="de-DE" b="0" dirty="0" err="1" smtClean="0">
                <a:effectLst/>
              </a:rPr>
              <a:t>work</a:t>
            </a:r>
            <a:r>
              <a:rPr lang="de-DE" b="0" dirty="0" smtClean="0">
                <a:effectLst/>
              </a:rPr>
              <a:t> was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published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this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year</a:t>
            </a:r>
            <a:r>
              <a:rPr lang="de-DE" b="0" baseline="0" dirty="0" smtClean="0">
                <a:effectLst/>
              </a:rPr>
              <a:t> in </a:t>
            </a:r>
            <a:r>
              <a:rPr lang="de-DE" b="0" baseline="0" dirty="0" err="1" smtClean="0">
                <a:effectLst/>
              </a:rPr>
              <a:t>gigascience</a:t>
            </a:r>
            <a:r>
              <a:rPr lang="de-DE" b="0" baseline="0" dirty="0" smtClean="0">
                <a:effectLst/>
              </a:rPr>
              <a:t>.</a:t>
            </a:r>
            <a:endParaRPr lang="en-GB" b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endParaRPr lang="en-GB" b="0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67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dirty="0" smtClean="0">
                <a:effectLst/>
              </a:rPr>
              <a:t>What is </a:t>
            </a:r>
            <a:r>
              <a:rPr lang="en-GB" dirty="0" err="1" smtClean="0">
                <a:effectLst/>
              </a:rPr>
              <a:t>toxicogenomics</a:t>
            </a:r>
            <a:r>
              <a:rPr lang="en-GB" dirty="0" smtClean="0">
                <a:effectLst/>
              </a:rPr>
              <a:t> at all? Idea behind is, that if we expose a cell or</a:t>
            </a:r>
            <a:r>
              <a:rPr lang="en-GB" baseline="0" dirty="0" smtClean="0">
                <a:effectLst/>
              </a:rPr>
              <a:t> a</a:t>
            </a:r>
            <a:r>
              <a:rPr lang="en-GB" dirty="0" smtClean="0">
                <a:effectLst/>
              </a:rPr>
              <a:t>n organism (here this is a zebrafish embryo) to a certain chemical or stressor, certain molecular</a:t>
            </a:r>
            <a:r>
              <a:rPr lang="en-GB" baseline="0" dirty="0" smtClean="0">
                <a:effectLst/>
              </a:rPr>
              <a:t> or physiological</a:t>
            </a:r>
            <a:r>
              <a:rPr lang="en-GB" dirty="0" smtClean="0">
                <a:effectLst/>
              </a:rPr>
              <a:t> events that take place before it comes to an adverse outcome. </a:t>
            </a:r>
          </a:p>
          <a:p>
            <a:pPr rtl="0"/>
            <a:endParaRPr lang="en-GB" dirty="0" smtClean="0">
              <a:effectLst/>
            </a:endParaRPr>
          </a:p>
          <a:p>
            <a:pPr rtl="0"/>
            <a:r>
              <a:rPr lang="en-GB" dirty="0" smtClean="0">
                <a:effectLst/>
              </a:rPr>
              <a:t>If we measure changes in RNA expression or abundance in a comprehensive way for example with MA or RNA </a:t>
            </a:r>
            <a:r>
              <a:rPr lang="en-GB" dirty="0" err="1" smtClean="0">
                <a:effectLst/>
              </a:rPr>
              <a:t>seq</a:t>
            </a:r>
            <a:r>
              <a:rPr lang="en-GB" dirty="0" smtClean="0">
                <a:effectLst/>
              </a:rPr>
              <a:t> after such an exposure </a:t>
            </a:r>
            <a:r>
              <a:rPr lang="en-GB" baseline="0" dirty="0" smtClean="0">
                <a:effectLst/>
              </a:rPr>
              <a:t>we might get an idea about these key events...</a:t>
            </a:r>
          </a:p>
          <a:p>
            <a:pPr rtl="0"/>
            <a:endParaRPr lang="de-DE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However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comparability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of</a:t>
            </a:r>
            <a:r>
              <a:rPr lang="de-DE" baseline="0" dirty="0" smtClean="0">
                <a:effectLst/>
              </a:rPr>
              <a:t> such </a:t>
            </a:r>
            <a:r>
              <a:rPr lang="de-DE" baseline="0" dirty="0" err="1" smtClean="0">
                <a:effectLst/>
              </a:rPr>
              <a:t>toxicogenomic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findings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is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often</a:t>
            </a:r>
            <a:r>
              <a:rPr lang="de-DE" baseline="0" dirty="0" smtClean="0">
                <a:effectLst/>
              </a:rPr>
              <a:t> limited due </a:t>
            </a:r>
            <a:r>
              <a:rPr lang="de-DE" baseline="0" dirty="0" err="1" smtClean="0">
                <a:effectLst/>
              </a:rPr>
              <a:t>to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several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reasons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and</a:t>
            </a:r>
            <a:r>
              <a:rPr lang="de-DE" baseline="0" dirty="0" smtClean="0">
                <a:effectLst/>
              </a:rPr>
              <a:t> I </a:t>
            </a:r>
            <a:r>
              <a:rPr lang="de-DE" baseline="0" dirty="0" err="1" smtClean="0">
                <a:effectLst/>
              </a:rPr>
              <a:t>want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to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focus</a:t>
            </a:r>
            <a:r>
              <a:rPr lang="de-DE" baseline="0" dirty="0" smtClean="0">
                <a:effectLst/>
              </a:rPr>
              <a:t> on </a:t>
            </a:r>
            <a:r>
              <a:rPr lang="de-DE" baseline="0" dirty="0" err="1" smtClean="0">
                <a:effectLst/>
              </a:rPr>
              <a:t>two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challenges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here</a:t>
            </a:r>
            <a:r>
              <a:rPr lang="de-DE" baseline="0" dirty="0" smtClean="0">
                <a:effectLst/>
              </a:rPr>
              <a:t>. </a:t>
            </a:r>
          </a:p>
          <a:p>
            <a:pPr rtl="0"/>
            <a:endParaRPr lang="en-GB" dirty="0" smtClean="0">
              <a:effectLst/>
            </a:endParaRPr>
          </a:p>
          <a:p>
            <a:pPr rtl="0"/>
            <a:r>
              <a:rPr lang="en-GB" dirty="0" smtClean="0">
                <a:effectLst/>
              </a:rPr>
              <a:t>the first </a:t>
            </a:r>
            <a:r>
              <a:rPr lang="en-GB" baseline="0" dirty="0" smtClean="0">
                <a:effectLst/>
              </a:rPr>
              <a:t>is that in many studies </a:t>
            </a:r>
            <a:r>
              <a:rPr lang="en-GB" dirty="0" smtClean="0">
                <a:effectLst/>
              </a:rPr>
              <a:t>replicate sampling is still preferred over resolving time/</a:t>
            </a:r>
            <a:r>
              <a:rPr lang="en-GB" dirty="0" err="1" smtClean="0">
                <a:effectLst/>
              </a:rPr>
              <a:t>conc</a:t>
            </a:r>
            <a:r>
              <a:rPr lang="en-GB" dirty="0" smtClean="0">
                <a:effectLst/>
              </a:rPr>
              <a:t> dependency of responses </a:t>
            </a:r>
          </a:p>
          <a:p>
            <a:pPr rtl="0"/>
            <a:endParaRPr lang="en-GB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another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factor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is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that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although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we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always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measure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the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whole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transcriptome</a:t>
            </a:r>
            <a:r>
              <a:rPr lang="de-DE" baseline="0" dirty="0" smtClean="0">
                <a:effectLst/>
              </a:rPr>
              <a:t> – </a:t>
            </a:r>
            <a:r>
              <a:rPr lang="de-DE" baseline="0" dirty="0" err="1" smtClean="0">
                <a:effectLst/>
              </a:rPr>
              <a:t>further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analyses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are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usually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focussed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only</a:t>
            </a:r>
            <a:r>
              <a:rPr lang="de-DE" baseline="0" dirty="0" smtClean="0">
                <a:effectLst/>
              </a:rPr>
              <a:t> on </a:t>
            </a:r>
            <a:r>
              <a:rPr lang="de-DE" baseline="0" dirty="0" err="1" smtClean="0">
                <a:effectLst/>
              </a:rPr>
              <a:t>subset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of</a:t>
            </a:r>
            <a:r>
              <a:rPr lang="de-DE" baseline="0" dirty="0" smtClean="0">
                <a:effectLst/>
              </a:rPr>
              <a:t> genes.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59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toxicogenomic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substances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Therefore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environmentally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relavant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5 </a:t>
            </a:r>
            <a:r>
              <a:rPr lang="de-DE" baseline="0" dirty="0" err="1" smtClean="0"/>
              <a:t>concentrations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six</a:t>
            </a:r>
            <a:r>
              <a:rPr lang="de-DE" baseline="0" dirty="0" smtClean="0"/>
              <a:t> different time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zebrafish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trancscriptome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matrix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pipeline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aggregated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fingerprints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responses</a:t>
            </a:r>
            <a:r>
              <a:rPr lang="de-DE" baseline="0" dirty="0" smtClean="0"/>
              <a:t>. I will </a:t>
            </a:r>
            <a:r>
              <a:rPr lang="de-DE" baseline="0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detail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20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First,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en-GB" dirty="0" smtClean="0">
                <a:effectLst/>
              </a:rPr>
              <a:t> integrated our data and</a:t>
            </a:r>
            <a:r>
              <a:rPr lang="en-GB" baseline="0" dirty="0" smtClean="0">
                <a:effectLst/>
              </a:rPr>
              <a:t> other zebrafish </a:t>
            </a:r>
            <a:r>
              <a:rPr lang="en-GB" baseline="0" dirty="0" err="1" smtClean="0">
                <a:effectLst/>
              </a:rPr>
              <a:t>toxicogenomics</a:t>
            </a:r>
            <a:r>
              <a:rPr lang="en-GB" dirty="0" smtClean="0">
                <a:effectLst/>
              </a:rPr>
              <a:t> data that we retrieved from databases. We analysed</a:t>
            </a:r>
            <a:r>
              <a:rPr lang="en-GB" baseline="0" dirty="0" smtClean="0">
                <a:effectLst/>
              </a:rPr>
              <a:t> this data and got FC information for about 30000 genes and 350 different chemical treatments.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>
                <a:effectLst/>
              </a:rPr>
              <a:t>And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then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we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used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the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self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organizing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map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algorithm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to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sort</a:t>
            </a:r>
            <a:r>
              <a:rPr lang="de-DE" baseline="0" dirty="0" smtClean="0">
                <a:effectLst/>
              </a:rPr>
              <a:t> all genes </a:t>
            </a:r>
            <a:r>
              <a:rPr lang="de-DE" baseline="0" dirty="0" err="1" smtClean="0">
                <a:effectLst/>
              </a:rPr>
              <a:t>of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the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zebrafish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transcriptome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onto</a:t>
            </a:r>
            <a:r>
              <a:rPr lang="de-DE" baseline="0" dirty="0" smtClean="0">
                <a:effectLst/>
              </a:rPr>
              <a:t> such a 2D </a:t>
            </a:r>
            <a:r>
              <a:rPr lang="de-DE" baseline="0" dirty="0" err="1" smtClean="0">
                <a:effectLst/>
              </a:rPr>
              <a:t>map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based</a:t>
            </a:r>
            <a:r>
              <a:rPr lang="de-DE" baseline="0" dirty="0" smtClean="0">
                <a:effectLst/>
              </a:rPr>
              <a:t> on </a:t>
            </a:r>
            <a:r>
              <a:rPr lang="de-DE" baseline="0" dirty="0" err="1" smtClean="0">
                <a:effectLst/>
              </a:rPr>
              <a:t>the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co</a:t>
            </a:r>
            <a:r>
              <a:rPr lang="de-DE" baseline="0" dirty="0" smtClean="0">
                <a:effectLst/>
              </a:rPr>
              <a:t>-expression </a:t>
            </a:r>
            <a:r>
              <a:rPr lang="de-DE" baseline="0" dirty="0" err="1" smtClean="0">
                <a:effectLst/>
              </a:rPr>
              <a:t>accross</a:t>
            </a:r>
            <a:r>
              <a:rPr lang="de-DE" baseline="0" dirty="0" smtClean="0">
                <a:effectLst/>
              </a:rPr>
              <a:t> all </a:t>
            </a:r>
            <a:r>
              <a:rPr lang="de-DE" baseline="0" dirty="0" err="1" smtClean="0">
                <a:effectLst/>
              </a:rPr>
              <a:t>the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data</a:t>
            </a:r>
            <a:r>
              <a:rPr lang="de-DE" baseline="0" dirty="0" smtClean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>This you can see here. We got a map</a:t>
            </a:r>
            <a:r>
              <a:rPr lang="en-GB" b="0" baseline="0" dirty="0" smtClean="0">
                <a:effectLst/>
              </a:rPr>
              <a:t> with </a:t>
            </a:r>
            <a:r>
              <a:rPr lang="en-GB" b="0" dirty="0" smtClean="0">
                <a:effectLst/>
              </a:rPr>
              <a:t>3600 nodes</a:t>
            </a:r>
            <a:r>
              <a:rPr lang="en-GB" b="0" baseline="0" dirty="0" smtClean="0">
                <a:effectLst/>
              </a:rPr>
              <a:t> and </a:t>
            </a:r>
            <a:r>
              <a:rPr lang="en-GB" b="0" dirty="0" smtClean="0">
                <a:effectLst/>
              </a:rPr>
              <a:t>we additionally clustered these nodes into 118 clusters. </a:t>
            </a:r>
          </a:p>
          <a:p>
            <a:pPr rtl="0"/>
            <a:endParaRPr lang="en-GB" b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effectLst/>
              </a:rPr>
              <a:t>And the</a:t>
            </a:r>
            <a:r>
              <a:rPr lang="en-GB" b="0" baseline="0" dirty="0" smtClean="0">
                <a:effectLst/>
              </a:rPr>
              <a:t> advantage of this is that we could do </a:t>
            </a:r>
            <a:r>
              <a:rPr lang="en-GB" b="0" dirty="0" smtClean="0">
                <a:effectLst/>
              </a:rPr>
              <a:t>functional enrichment analysis for the clusters. For</a:t>
            </a:r>
            <a:r>
              <a:rPr lang="en-GB" b="0" baseline="0" dirty="0" smtClean="0">
                <a:effectLst/>
              </a:rPr>
              <a:t> examples – this little cluster is </a:t>
            </a:r>
            <a:r>
              <a:rPr lang="en-GB" b="0" dirty="0" smtClean="0">
                <a:effectLst/>
              </a:rPr>
              <a:t>enriched for </a:t>
            </a:r>
            <a:r>
              <a:rPr lang="en-GB" b="0" dirty="0" err="1" smtClean="0">
                <a:effectLst/>
              </a:rPr>
              <a:t>crystallin</a:t>
            </a:r>
            <a:r>
              <a:rPr lang="en-GB" b="0" dirty="0" smtClean="0">
                <a:effectLst/>
              </a:rPr>
              <a:t> genes (these are proteins of the lens in the eye), genes of this cluster here are associated with zebrafish</a:t>
            </a:r>
            <a:r>
              <a:rPr lang="en-GB" b="0" baseline="0" dirty="0" smtClean="0">
                <a:effectLst/>
              </a:rPr>
              <a:t> p</a:t>
            </a:r>
            <a:r>
              <a:rPr lang="en-GB" b="0" dirty="0" smtClean="0">
                <a:effectLst/>
              </a:rPr>
              <a:t>ancreas and </a:t>
            </a:r>
            <a:r>
              <a:rPr lang="en-GB" b="0" dirty="0" err="1" smtClean="0">
                <a:effectLst/>
              </a:rPr>
              <a:t>and</a:t>
            </a:r>
            <a:r>
              <a:rPr lang="en-GB" b="0" dirty="0" smtClean="0">
                <a:effectLst/>
              </a:rPr>
              <a:t> here we have a cluster enriched for arachidonic acid metabolism</a:t>
            </a:r>
            <a:br>
              <a:rPr lang="en-GB" b="0" dirty="0" smtClean="0">
                <a:effectLst/>
              </a:rPr>
            </a:br>
            <a:endParaRPr lang="en-GB" b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smtClean="0">
                <a:effectLst/>
              </a:rPr>
              <a:t>Every </a:t>
            </a:r>
            <a:r>
              <a:rPr lang="de-DE" b="0" dirty="0" err="1" smtClean="0">
                <a:effectLst/>
              </a:rPr>
              <a:t>gene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of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ZF </a:t>
            </a:r>
            <a:r>
              <a:rPr lang="de-DE" b="0" baseline="0" dirty="0" err="1" smtClean="0">
                <a:effectLst/>
              </a:rPr>
              <a:t>genome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has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now</a:t>
            </a:r>
            <a:r>
              <a:rPr lang="de-DE" b="0" baseline="0" dirty="0" smtClean="0">
                <a:effectLst/>
              </a:rPr>
              <a:t> a </a:t>
            </a:r>
            <a:r>
              <a:rPr lang="de-DE" b="0" baseline="0" dirty="0" err="1" smtClean="0">
                <a:effectLst/>
              </a:rPr>
              <a:t>fixed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place</a:t>
            </a:r>
            <a:r>
              <a:rPr lang="de-DE" b="0" baseline="0" dirty="0" smtClean="0">
                <a:effectLst/>
              </a:rPr>
              <a:t> on </a:t>
            </a:r>
            <a:r>
              <a:rPr lang="de-DE" b="0" baseline="0" dirty="0" err="1" smtClean="0">
                <a:effectLst/>
              </a:rPr>
              <a:t>that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map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now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can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plot</a:t>
            </a:r>
            <a:r>
              <a:rPr lang="de-DE" b="0" baseline="0" dirty="0" smtClean="0">
                <a:effectLst/>
              </a:rPr>
              <a:t> individual </a:t>
            </a:r>
            <a:r>
              <a:rPr lang="de-DE" b="0" baseline="0" dirty="0" err="1" smtClean="0">
                <a:effectLst/>
              </a:rPr>
              <a:t>results</a:t>
            </a:r>
            <a:r>
              <a:rPr lang="de-DE" b="0" baseline="0" dirty="0" smtClean="0">
                <a:effectLst/>
              </a:rPr>
              <a:t> on </a:t>
            </a:r>
            <a:r>
              <a:rPr lang="de-DE" b="0" baseline="0" dirty="0" err="1" smtClean="0">
                <a:effectLst/>
              </a:rPr>
              <a:t>that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map</a:t>
            </a:r>
            <a:r>
              <a:rPr lang="de-DE" b="0" baseline="0" dirty="0" smtClean="0">
                <a:effectLst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err="1" smtClean="0">
                <a:effectLst/>
              </a:rPr>
              <a:t>Here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see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results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of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diclofenac</a:t>
            </a:r>
            <a:r>
              <a:rPr lang="de-DE" b="0" baseline="0" dirty="0" smtClean="0">
                <a:effectLst/>
              </a:rPr>
              <a:t> 48h </a:t>
            </a:r>
            <a:r>
              <a:rPr lang="de-DE" b="0" baseline="0" dirty="0" err="1" smtClean="0">
                <a:effectLst/>
              </a:rPr>
              <a:t>exposure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with</a:t>
            </a:r>
            <a:r>
              <a:rPr lang="de-DE" b="0" baseline="0" dirty="0" smtClean="0">
                <a:effectLst/>
              </a:rPr>
              <a:t> a </a:t>
            </a:r>
            <a:r>
              <a:rPr lang="de-DE" b="0" baseline="0" dirty="0" err="1" smtClean="0">
                <a:effectLst/>
              </a:rPr>
              <a:t>certain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concentration</a:t>
            </a:r>
            <a:r>
              <a:rPr lang="de-DE" b="0" baseline="0" dirty="0" smtClean="0">
                <a:effectLst/>
              </a:rPr>
              <a:t>. The </a:t>
            </a:r>
            <a:r>
              <a:rPr lang="de-DE" b="0" baseline="0" dirty="0" err="1" smtClean="0">
                <a:effectLst/>
              </a:rPr>
              <a:t>red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nodes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are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upregulated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blue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ones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are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downregulated</a:t>
            </a:r>
            <a:r>
              <a:rPr lang="de-DE" b="0" baseline="0" dirty="0" smtClean="0">
                <a:effectLst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err="1" smtClean="0">
                <a:effectLst/>
              </a:rPr>
              <a:t>Now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if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look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into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our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experiment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with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matrix</a:t>
            </a:r>
            <a:r>
              <a:rPr lang="de-DE" b="0" baseline="0" dirty="0" smtClean="0">
                <a:effectLst/>
              </a:rPr>
              <a:t> design </a:t>
            </a:r>
            <a:r>
              <a:rPr lang="de-DE" b="0" baseline="0" dirty="0" err="1" smtClean="0">
                <a:effectLst/>
              </a:rPr>
              <a:t>we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get</a:t>
            </a:r>
            <a:r>
              <a:rPr lang="de-DE" b="0" baseline="0" dirty="0" smtClean="0">
                <a:effectLst/>
              </a:rPr>
              <a:t> such a </a:t>
            </a:r>
            <a:r>
              <a:rPr lang="de-DE" b="0" baseline="0" dirty="0" err="1" smtClean="0">
                <a:effectLst/>
              </a:rPr>
              <a:t>map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for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every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timepoint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concentration</a:t>
            </a:r>
            <a:r>
              <a:rPr lang="de-DE" b="0" baseline="0" dirty="0" smtClean="0">
                <a:effectLst/>
              </a:rPr>
              <a:t>. </a:t>
            </a:r>
            <a:r>
              <a:rPr lang="de-DE" b="0" baseline="0" dirty="0" err="1" smtClean="0">
                <a:effectLst/>
              </a:rPr>
              <a:t>we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see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how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whole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transcriptome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changes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with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exposure</a:t>
            </a:r>
            <a:r>
              <a:rPr lang="de-DE" b="0" baseline="0" dirty="0" smtClean="0">
                <a:effectLst/>
              </a:rPr>
              <a:t> time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concentration</a:t>
            </a:r>
            <a:r>
              <a:rPr lang="de-DE" b="0" baseline="0" dirty="0" smtClean="0">
                <a:effectLst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to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better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quantify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this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intended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to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set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up</a:t>
            </a:r>
            <a:r>
              <a:rPr lang="de-DE" b="0" baseline="0" dirty="0" smtClean="0">
                <a:effectLst/>
              </a:rPr>
              <a:t> a </a:t>
            </a:r>
            <a:r>
              <a:rPr lang="de-DE" b="0" baseline="0" dirty="0" err="1" smtClean="0">
                <a:effectLst/>
              </a:rPr>
              <a:t>regression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model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that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describes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time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cocnetration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dependet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changes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for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each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node</a:t>
            </a:r>
            <a:r>
              <a:rPr lang="de-DE" b="0" baseline="0" dirty="0" smtClean="0">
                <a:effectLst/>
              </a:rPr>
              <a:t> on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map</a:t>
            </a:r>
            <a:r>
              <a:rPr lang="de-DE" b="0" baseline="0" dirty="0" smtClean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>
                <a:effectLst/>
              </a:rPr>
              <a:t>  </a:t>
            </a:r>
            <a:endParaRPr lang="en-GB" b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8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b="0" dirty="0" err="1" smtClean="0">
                <a:effectLst/>
              </a:rPr>
              <a:t>How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did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we</a:t>
            </a:r>
            <a:r>
              <a:rPr lang="de-DE" b="0" dirty="0" smtClean="0">
                <a:effectLst/>
              </a:rPr>
              <a:t> do </a:t>
            </a:r>
            <a:r>
              <a:rPr lang="de-DE" b="0" dirty="0" err="1" smtClean="0">
                <a:effectLst/>
              </a:rPr>
              <a:t>that</a:t>
            </a:r>
            <a:r>
              <a:rPr lang="de-DE" b="0" dirty="0" smtClean="0">
                <a:effectLst/>
              </a:rPr>
              <a:t>? I </a:t>
            </a:r>
            <a:r>
              <a:rPr lang="de-DE" b="0" dirty="0" err="1" smtClean="0">
                <a:effectLst/>
              </a:rPr>
              <a:t>show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you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this</a:t>
            </a:r>
            <a:r>
              <a:rPr lang="de-DE" b="0" baseline="0" dirty="0" smtClean="0">
                <a:effectLst/>
              </a:rPr>
              <a:t> on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example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of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this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single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node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here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which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contains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only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one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gene</a:t>
            </a:r>
            <a:r>
              <a:rPr lang="de-DE" b="0" baseline="0" dirty="0" smtClean="0">
                <a:effectLst/>
              </a:rPr>
              <a:t>, (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NRF2 </a:t>
            </a:r>
            <a:r>
              <a:rPr lang="de-DE" b="0" baseline="0" dirty="0" err="1" smtClean="0">
                <a:effectLst/>
              </a:rPr>
              <a:t>gene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which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is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related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to</a:t>
            </a:r>
            <a:r>
              <a:rPr lang="de-DE" b="0" baseline="0" dirty="0" smtClean="0">
                <a:effectLst/>
              </a:rPr>
              <a:t> oxidative stress.)</a:t>
            </a:r>
            <a:endParaRPr lang="de-DE" b="0" dirty="0" smtClean="0">
              <a:effectLst/>
            </a:endParaRPr>
          </a:p>
          <a:p>
            <a:pPr rtl="0"/>
            <a:endParaRPr lang="de-DE" b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>So here you see the concentration dependent regulation of this gene at the different time points. Such a dose response relationship can be described with a  classical sigmoidal dose response model. </a:t>
            </a:r>
          </a:p>
          <a:p>
            <a:pPr rtl="0"/>
            <a:endParaRPr lang="en-GB" b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>and then we found that the time dependence of this parameter here, EC50 which is the concentration where 50%</a:t>
            </a:r>
            <a:r>
              <a:rPr lang="en-GB" b="0" baseline="0" dirty="0" smtClean="0">
                <a:effectLst/>
              </a:rPr>
              <a:t> effect is reached</a:t>
            </a:r>
            <a:r>
              <a:rPr lang="en-GB" b="0" dirty="0" smtClean="0">
                <a:effectLst/>
              </a:rPr>
              <a:t> (or more precisely the inverse of EC50) can be very well captured with a biphasic (</a:t>
            </a:r>
            <a:r>
              <a:rPr lang="en-GB" b="0" dirty="0" err="1" smtClean="0">
                <a:effectLst/>
              </a:rPr>
              <a:t>logGauss</a:t>
            </a:r>
            <a:r>
              <a:rPr lang="en-GB" b="0" dirty="0" smtClean="0">
                <a:effectLst/>
              </a:rPr>
              <a:t>) model – which we included then</a:t>
            </a:r>
            <a:r>
              <a:rPr lang="en-GB" b="0" baseline="0" dirty="0" smtClean="0">
                <a:effectLst/>
              </a:rPr>
              <a:t> in the dose response model</a:t>
            </a:r>
            <a:r>
              <a:rPr lang="en-GB" b="0" dirty="0" smtClean="0">
                <a:effectLst/>
              </a:rPr>
              <a:t>. </a:t>
            </a:r>
          </a:p>
          <a:p>
            <a:pPr rtl="0"/>
            <a:endParaRPr lang="en-GB" b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>The result here is</a:t>
            </a:r>
            <a:r>
              <a:rPr lang="en-GB" b="0" baseline="0" dirty="0" smtClean="0">
                <a:effectLst/>
              </a:rPr>
              <a:t> a 3D regression model which has some </a:t>
            </a:r>
            <a:r>
              <a:rPr lang="en-GB" b="0" dirty="0" smtClean="0">
                <a:effectLst/>
              </a:rPr>
              <a:t>meaningful parameters. For example</a:t>
            </a:r>
            <a:r>
              <a:rPr lang="en-GB" b="0" baseline="0" dirty="0" smtClean="0">
                <a:effectLst/>
              </a:rPr>
              <a:t> the </a:t>
            </a:r>
            <a:r>
              <a:rPr lang="en-GB" b="0" dirty="0" err="1" smtClean="0">
                <a:effectLst/>
              </a:rPr>
              <a:t>tmax</a:t>
            </a:r>
            <a:r>
              <a:rPr lang="en-GB" b="0" dirty="0" smtClean="0">
                <a:effectLst/>
              </a:rPr>
              <a:t> parameter which is the </a:t>
            </a:r>
            <a:r>
              <a:rPr lang="en-GB" b="0" dirty="0" err="1" smtClean="0">
                <a:effectLst/>
              </a:rPr>
              <a:t>timepoint</a:t>
            </a:r>
            <a:r>
              <a:rPr lang="en-GB" b="0" dirty="0" smtClean="0">
                <a:effectLst/>
              </a:rPr>
              <a:t> of maximum response. Here it is 41 h.</a:t>
            </a:r>
          </a:p>
          <a:p>
            <a:pPr rtl="0"/>
            <a:r>
              <a:rPr lang="en-GB" b="0" dirty="0" smtClean="0">
                <a:effectLst/>
              </a:rPr>
              <a:t>And now we can compare this to the other substances - this node is much earlier affected with</a:t>
            </a:r>
            <a:r>
              <a:rPr lang="en-GB" b="0" baseline="0" dirty="0" smtClean="0">
                <a:effectLst/>
              </a:rPr>
              <a:t> this chemical and </a:t>
            </a:r>
            <a:r>
              <a:rPr lang="en-GB" b="0" dirty="0" smtClean="0">
                <a:effectLst/>
              </a:rPr>
              <a:t>later with this compound.</a:t>
            </a:r>
          </a:p>
          <a:p>
            <a:pPr rtl="0"/>
            <a:endParaRPr lang="de-DE" b="0" dirty="0" smtClean="0">
              <a:effectLst/>
            </a:endParaRPr>
          </a:p>
          <a:p>
            <a:pPr rtl="0"/>
            <a:r>
              <a:rPr lang="de-DE" b="0" dirty="0" err="1" smtClean="0">
                <a:effectLst/>
              </a:rPr>
              <a:t>Now</a:t>
            </a:r>
            <a:r>
              <a:rPr lang="de-DE" b="0" dirty="0" smtClean="0">
                <a:effectLst/>
              </a:rPr>
              <a:t>, </a:t>
            </a:r>
            <a:r>
              <a:rPr lang="de-DE" b="0" dirty="0" err="1" smtClean="0">
                <a:effectLst/>
              </a:rPr>
              <a:t>instead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of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looking</a:t>
            </a:r>
            <a:r>
              <a:rPr lang="de-DE" b="0" baseline="0" dirty="0" smtClean="0">
                <a:effectLst/>
              </a:rPr>
              <a:t> at </a:t>
            </a:r>
            <a:r>
              <a:rPr lang="de-DE" b="0" dirty="0" err="1" smtClean="0">
                <a:effectLst/>
              </a:rPr>
              <a:t>fold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changes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for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every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single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condition</a:t>
            </a:r>
            <a:r>
              <a:rPr lang="de-DE" b="0" dirty="0" smtClean="0">
                <a:effectLst/>
              </a:rPr>
              <a:t>, </a:t>
            </a:r>
            <a:r>
              <a:rPr lang="de-DE" b="0" dirty="0" err="1" smtClean="0">
                <a:effectLst/>
              </a:rPr>
              <a:t>we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can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plot</a:t>
            </a:r>
            <a:r>
              <a:rPr lang="de-DE" b="0" dirty="0" smtClean="0">
                <a:effectLst/>
              </a:rPr>
              <a:t> </a:t>
            </a:r>
            <a:r>
              <a:rPr lang="de-DE" b="0" dirty="0" err="1" smtClean="0">
                <a:effectLst/>
              </a:rPr>
              <a:t>our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model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parameters</a:t>
            </a:r>
            <a:r>
              <a:rPr lang="de-DE" b="0" baseline="0" dirty="0" smtClean="0">
                <a:effectLst/>
              </a:rPr>
              <a:t> on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map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get</a:t>
            </a:r>
            <a:r>
              <a:rPr lang="de-DE" b="0" baseline="0" dirty="0" smtClean="0">
                <a:effectLst/>
              </a:rPr>
              <a:t> a </a:t>
            </a:r>
            <a:r>
              <a:rPr lang="de-DE" b="0" baseline="0" dirty="0" err="1" smtClean="0">
                <a:effectLst/>
              </a:rPr>
              <a:t>more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comprehensive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picture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about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what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happens</a:t>
            </a:r>
            <a:r>
              <a:rPr lang="de-DE" b="0" baseline="0" dirty="0" smtClean="0">
                <a:effectLst/>
              </a:rPr>
              <a:t> on </a:t>
            </a:r>
            <a:r>
              <a:rPr lang="de-DE" b="0" baseline="0" dirty="0" err="1" smtClean="0">
                <a:effectLst/>
              </a:rPr>
              <a:t>the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whole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transcriptome</a:t>
            </a:r>
            <a:r>
              <a:rPr lang="de-DE" b="0" baseline="0" dirty="0" smtClean="0">
                <a:effectLst/>
              </a:rPr>
              <a:t>.</a:t>
            </a:r>
            <a:endParaRPr lang="en-GB" b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endParaRPr lang="en-GB" b="0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16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coloured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tmax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chemicals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affected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compounds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pancreas</a:t>
            </a:r>
            <a:r>
              <a:rPr lang="de-DE" baseline="0" dirty="0" smtClean="0"/>
              <a:t> genes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affected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chemicals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... (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different time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compounds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summary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achieved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enhance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toxicogenomic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map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common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frame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regression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quantiative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charactereisation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inference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teh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cocnentration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)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browser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genes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affected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details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european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thank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attention</a:t>
            </a:r>
            <a:r>
              <a:rPr lang="de-DE" baseline="0" dirty="0" smtClean="0"/>
              <a:t>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358775" y="1116000"/>
            <a:ext cx="4104000" cy="367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9950" y="10800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Title of presentation</a:t>
            </a:r>
            <a:br>
              <a:rPr lang="de-DE" smtClean="0"/>
            </a:br>
            <a:r>
              <a:rPr lang="en-US" smtClean="0"/>
              <a:t>also possible in two parts</a:t>
            </a:r>
            <a:r>
              <a:rPr lang="de-DE" smtClean="0"/>
              <a:t/>
            </a:r>
            <a:br>
              <a:rPr lang="de-DE" smtClean="0"/>
            </a:br>
            <a:r>
              <a:rPr lang="en-US" smtClean="0"/>
              <a:t>also possible </a:t>
            </a:r>
            <a:r>
              <a:rPr lang="de-DE" smtClean="0"/>
              <a:t>subheadline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9950" y="26208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Speaker Prof</a:t>
            </a:r>
            <a:r>
              <a:rPr lang="de-DE" dirty="0" smtClean="0"/>
              <a:t>. Dr. Dr. Mustermann</a:t>
            </a:r>
          </a:p>
          <a:p>
            <a:r>
              <a:rPr lang="de-DE" smtClean="0"/>
              <a:t>Speaker Prof</a:t>
            </a:r>
            <a:r>
              <a:rPr lang="de-DE" dirty="0" smtClean="0"/>
              <a:t>. med. Dr. Musterfrau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01716" y="4716000"/>
            <a:ext cx="1922922" cy="216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0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Picture caption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2"/>
          </p:nvPr>
        </p:nvSpPr>
        <p:spPr>
          <a:xfrm>
            <a:off x="4680000" y="3471874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27.11.2019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51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Optional: title of presentation single-line</a:t>
            </a:r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735013"/>
            <a:ext cx="4105275" cy="39989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30"/>
              </a:lnSpc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de-DE" sz="1400" smtClean="0"/>
              <a:t>Fließtext in Arial, 14 Pt, Schwarz. Hervorhebungen erfolgen in der </a:t>
            </a:r>
            <a:r>
              <a:rPr lang="de-DE" sz="1400" b="1" smtClean="0"/>
              <a:t>Arial, Fett</a:t>
            </a:r>
            <a:r>
              <a:rPr lang="de-DE" sz="1400" smtClean="0"/>
              <a:t>. </a:t>
            </a:r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r>
              <a:rPr lang="de-DE" sz="1400" smtClean="0"/>
              <a:t>Der Fließtext kann auch in einem zweispaltigen Layout stattfinden. Es können beide Spalten mit Text bespielt werden, oder aber man nutzt eine Spalte für den Einsatz von Bildern oder Infografiken. 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4687225" y="735013"/>
            <a:ext cx="4283737" cy="169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/>
          </a:p>
        </p:txBody>
      </p:sp>
      <p:sp>
        <p:nvSpPr>
          <p:cNvPr id="8" name="Diagrammplatzhalt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4679950" y="2824163"/>
            <a:ext cx="4248150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diagram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06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346496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Title of presentation</a:t>
            </a:r>
            <a:br>
              <a:rPr lang="de-DE" smtClean="0"/>
            </a:br>
            <a:r>
              <a:rPr lang="de-DE" smtClean="0"/>
              <a:t>a</a:t>
            </a:r>
            <a:r>
              <a:rPr lang="en-US" smtClean="0"/>
              <a:t>lso possible in two parts</a:t>
            </a:r>
            <a:r>
              <a:rPr lang="de-DE" smtClean="0"/>
              <a:t/>
            </a:r>
            <a:br>
              <a:rPr lang="de-DE" smtClean="0"/>
            </a:br>
            <a:r>
              <a:rPr lang="en-US" smtClean="0"/>
              <a:t>also possible </a:t>
            </a:r>
            <a:r>
              <a:rPr lang="de-DE" smtClean="0"/>
              <a:t>subheadline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887296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Speaker </a:t>
            </a:r>
            <a:r>
              <a:rPr lang="de-DE" dirty="0" smtClean="0"/>
              <a:t>Prof. Dr. Dr. Mustermann</a:t>
            </a:r>
          </a:p>
          <a:p>
            <a:r>
              <a:rPr lang="de-DE" smtClean="0"/>
              <a:t>Speaker </a:t>
            </a:r>
            <a:r>
              <a:rPr lang="de-DE" dirty="0" smtClean="0"/>
              <a:t>Prof. med. Dr. Musterfrau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2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987425"/>
            <a:ext cx="8784000" cy="4032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358713" y="10800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Title of presentation</a:t>
            </a:r>
            <a:br>
              <a:rPr lang="de-DE" smtClean="0"/>
            </a:br>
            <a:r>
              <a:rPr lang="de-DE" smtClean="0"/>
              <a:t>a</a:t>
            </a:r>
            <a:r>
              <a:rPr lang="en-US" smtClean="0"/>
              <a:t>lso possible in two parts</a:t>
            </a:r>
            <a:r>
              <a:rPr lang="de-DE" smtClean="0"/>
              <a:t/>
            </a:r>
            <a:br>
              <a:rPr lang="de-DE" smtClean="0"/>
            </a:br>
            <a:r>
              <a:rPr lang="en-US" smtClean="0"/>
              <a:t>also possible </a:t>
            </a:r>
            <a:r>
              <a:rPr lang="de-DE" smtClean="0"/>
              <a:t>subheadline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13" y="26208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Speaker </a:t>
            </a:r>
            <a:r>
              <a:rPr lang="de-DE" dirty="0" smtClean="0"/>
              <a:t>Prof. Dr. Dr. Mustermann</a:t>
            </a:r>
          </a:p>
          <a:p>
            <a:r>
              <a:rPr lang="de-DE" smtClean="0"/>
              <a:t>Speaker </a:t>
            </a:r>
            <a:r>
              <a:rPr lang="de-DE" dirty="0" smtClean="0"/>
              <a:t>Prof. med. Dr. Musterfrau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358763" y="3471874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27.11.2019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7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3536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Title of presentation</a:t>
            </a:r>
            <a:br>
              <a:rPr lang="de-DE" smtClean="0"/>
            </a:br>
            <a:r>
              <a:rPr lang="de-DE" smtClean="0"/>
              <a:t>a</a:t>
            </a:r>
            <a:r>
              <a:rPr lang="en-US" smtClean="0"/>
              <a:t>lso possible in two parts</a:t>
            </a:r>
            <a:r>
              <a:rPr lang="de-DE" smtClean="0"/>
              <a:t/>
            </a:r>
            <a:br>
              <a:rPr lang="de-DE" smtClean="0"/>
            </a:br>
            <a:r>
              <a:rPr lang="en-US" smtClean="0"/>
              <a:t>also possible </a:t>
            </a:r>
            <a:r>
              <a:rPr lang="de-DE" smtClean="0"/>
              <a:t>subheadline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8944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Speaker </a:t>
            </a:r>
            <a:r>
              <a:rPr lang="de-DE" dirty="0" smtClean="0"/>
              <a:t>Prof. Dr. Dr. Mustermann</a:t>
            </a:r>
          </a:p>
          <a:p>
            <a:r>
              <a:rPr lang="de-DE" smtClean="0"/>
              <a:t>Speaker </a:t>
            </a:r>
            <a:r>
              <a:rPr lang="de-DE" dirty="0" smtClean="0"/>
              <a:t>Prof. med. Dr. Musterfrau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60000" y="3744000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27.11.2019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54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1130400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smtClean="0"/>
              <a:t>Edit text master format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Vierte </a:t>
            </a:r>
            <a:r>
              <a:rPr lang="de-DE" dirty="0" smtClean="0"/>
              <a:t>Ebene</a:t>
            </a:r>
          </a:p>
          <a:p>
            <a:pPr lvl="4"/>
            <a:r>
              <a:rPr lang="de-DE" smtClean="0"/>
              <a:t>Fourth level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79950" y="1130400"/>
            <a:ext cx="4104050" cy="3521744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4706143"/>
            <a:ext cx="1944688" cy="1698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</a:lstStyle>
          <a:p>
            <a:pPr lvl="0"/>
            <a:r>
              <a:rPr lang="de-DE" smtClean="0"/>
              <a:t>Picture 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18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1130400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smtClean="0"/>
              <a:t>Edit text master format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Vierte </a:t>
            </a:r>
            <a:r>
              <a:rPr lang="de-DE" dirty="0" smtClean="0"/>
              <a:t>Ebene</a:t>
            </a:r>
          </a:p>
          <a:p>
            <a:pPr lvl="4"/>
            <a:r>
              <a:rPr lang="de-DE" smtClean="0"/>
              <a:t>Fourth level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7664" y="1138238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smtClean="0"/>
              <a:t>Edit text master format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Vierte </a:t>
            </a:r>
            <a:r>
              <a:rPr lang="de-DE" dirty="0" smtClean="0"/>
              <a:t>Ebene</a:t>
            </a:r>
          </a:p>
          <a:p>
            <a:pPr lvl="4"/>
            <a:r>
              <a:rPr lang="de-DE" smtClean="0"/>
              <a:t>Fourth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47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8725" y="1130401"/>
            <a:ext cx="4105275" cy="1441349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  <a:lvl2pPr marL="180975" indent="0">
              <a:buNone/>
              <a:defRPr/>
            </a:lvl2pPr>
            <a:lvl3pPr marL="360363" indent="0">
              <a:buNone/>
              <a:defRPr/>
            </a:lvl3pPr>
            <a:lvl4pPr marL="539750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Edit text master format</a:t>
            </a:r>
          </a:p>
          <a:p>
            <a:pPr lvl="0"/>
            <a:r>
              <a:rPr lang="de-DE" smtClean="0"/>
              <a:t>Lorem ipsum dolor sit amet, consectetuer adipiscing elit. Aenean commodo ligula eget dolor. Aenean massa. Cum sociis natoque penatibus et magnis dis parturient montes, nascetur ridiculus mus.</a:t>
            </a:r>
          </a:p>
          <a:p>
            <a:pPr lvl="0"/>
            <a:endParaRPr lang="de-DE" smtClean="0"/>
          </a:p>
          <a:p>
            <a:pPr lvl="0"/>
            <a:endParaRPr lang="de-DE" dirty="0" smtClean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130399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2952000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4697921"/>
            <a:ext cx="4104000" cy="214089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pPr>
            <a:r>
              <a:rPr lang="de-DE" smtClean="0"/>
              <a:t>Picture caption top and bottom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79193" y="2751770"/>
            <a:ext cx="4105275" cy="1476474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</a:lstStyle>
          <a:p>
            <a:pPr lvl="0"/>
            <a:r>
              <a:rPr lang="de-DE" smtClean="0"/>
              <a:t>Edit text master format</a:t>
            </a:r>
          </a:p>
          <a:p>
            <a:pPr lvl="0"/>
            <a:r>
              <a:rPr lang="de-DE" smtClean="0"/>
              <a:t>Lorem ipsum dolor sit amet, consectetuer adipiscing elit. Aenean commodo ligula eget dolor. Aenean massa. </a:t>
            </a:r>
          </a:p>
          <a:p>
            <a:pPr marL="285750" marR="0" lvl="0" indent="-28575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mtClean="0"/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183958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Bild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2952000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4679950" y="2952592"/>
            <a:ext cx="4104000" cy="1692000"/>
          </a:xfrm>
        </p:spPr>
        <p:txBody>
          <a:bodyPr anchor="ctr" anchorCtr="0"/>
          <a:lstStyle>
            <a:lvl1pPr marL="0" indent="0" algn="ctr">
              <a:buNone/>
              <a:defRPr lang="de-DE"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picture</a:t>
            </a:r>
            <a:endParaRPr lang="de-DE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697921"/>
            <a:ext cx="4104000" cy="2140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 smtClean="0"/>
              <a:t>Picture caption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90400" y="4698000"/>
            <a:ext cx="1934238" cy="2140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 smtClean="0"/>
              <a:t>Picture caption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1130401"/>
            <a:ext cx="4105275" cy="1585366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smtClean="0"/>
              <a:t>Edit text master format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Vierte </a:t>
            </a:r>
            <a:r>
              <a:rPr lang="de-DE" dirty="0" smtClean="0"/>
              <a:t>Ebene</a:t>
            </a:r>
          </a:p>
          <a:p>
            <a:pPr lvl="4"/>
            <a:r>
              <a:rPr lang="de-DE" smtClean="0"/>
              <a:t>Fourth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78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Optional: title of presentation single-line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358775" y="735013"/>
            <a:ext cx="8435058" cy="39249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smtClean="0"/>
              <a:t>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66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1200"/>
            <a:ext cx="3077724" cy="5943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003"/>
            <a:ext cx="9144000" cy="3625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36259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203428" y="4515990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27.11.2019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79388" y="1138238"/>
            <a:ext cx="45005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1200"/>
            <a:ext cx="3077724" cy="59436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www.ufz.de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9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31990"/>
            <a:ext cx="9143990" cy="362590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41200"/>
            <a:ext cx="8424000" cy="659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Edit title master format by clicking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000" y="4903200"/>
            <a:ext cx="5144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131590"/>
            <a:ext cx="8424000" cy="3602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Edit text master format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Fourth level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200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www.ufz.de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05003"/>
            <a:ext cx="9143990" cy="3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9" r:id="rId3"/>
    <p:sldLayoutId id="2147483698" r:id="rId4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700"/>
        </a:lnSpc>
        <a:spcBef>
          <a:spcPts val="0"/>
        </a:spcBef>
        <a:spcAft>
          <a:spcPts val="1630"/>
        </a:spcAft>
        <a:buClr>
          <a:schemeClr val="tx2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41200"/>
            <a:ext cx="8424000" cy="6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Optional: title of presentation single-line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31990"/>
            <a:ext cx="9143990" cy="3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7303" y="997945"/>
            <a:ext cx="8850758" cy="4024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000"/>
            <a:ext cx="9144000" cy="3048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377340" y="1173795"/>
            <a:ext cx="10146902" cy="118813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GB" sz="2600" b="0" dirty="0">
                <a:solidFill>
                  <a:schemeClr val="bg1"/>
                </a:solidFill>
              </a:rPr>
              <a:t>Map and </a:t>
            </a:r>
            <a:r>
              <a:rPr lang="en-GB" sz="2600" b="0" dirty="0" smtClean="0">
                <a:solidFill>
                  <a:schemeClr val="bg1"/>
                </a:solidFill>
              </a:rPr>
              <a:t>Model – </a:t>
            </a:r>
            <a:br>
              <a:rPr lang="en-GB" sz="2600" b="0" dirty="0" smtClean="0">
                <a:solidFill>
                  <a:schemeClr val="bg1"/>
                </a:solidFill>
              </a:rPr>
            </a:br>
            <a:r>
              <a:rPr lang="en-GB" sz="2600" b="0" dirty="0" smtClean="0">
                <a:solidFill>
                  <a:schemeClr val="bg1"/>
                </a:solidFill>
              </a:rPr>
              <a:t>from observation to prediction </a:t>
            </a:r>
            <a:r>
              <a:rPr lang="en-GB" sz="2600" b="0" dirty="0">
                <a:solidFill>
                  <a:schemeClr val="bg1"/>
                </a:solidFill>
              </a:rPr>
              <a:t>in </a:t>
            </a:r>
            <a:r>
              <a:rPr lang="en-GB" sz="2600" b="0" dirty="0" smtClean="0">
                <a:solidFill>
                  <a:schemeClr val="bg1"/>
                </a:solidFill>
              </a:rPr>
              <a:t>zebrafish </a:t>
            </a:r>
            <a:r>
              <a:rPr lang="en-GB" sz="2600" b="0" dirty="0" err="1" smtClean="0">
                <a:solidFill>
                  <a:schemeClr val="bg1"/>
                </a:solidFill>
              </a:rPr>
              <a:t>toxicogenomics</a:t>
            </a:r>
            <a:r>
              <a:rPr lang="en-GB" sz="2600" b="0" dirty="0">
                <a:solidFill>
                  <a:schemeClr val="bg1"/>
                </a:solidFill>
              </a:rPr>
              <a:t/>
            </a:r>
            <a:br>
              <a:rPr lang="en-GB" sz="2600" b="0" dirty="0">
                <a:solidFill>
                  <a:schemeClr val="bg1"/>
                </a:solidFill>
              </a:rPr>
            </a:br>
            <a:r>
              <a:rPr lang="de-DE" sz="2600" b="0" dirty="0">
                <a:solidFill>
                  <a:schemeClr val="bg1"/>
                </a:solidFill>
              </a:rPr>
              <a:t/>
            </a:r>
            <a:br>
              <a:rPr lang="de-DE" sz="2600" b="0" dirty="0">
                <a:solidFill>
                  <a:schemeClr val="bg1"/>
                </a:solidFill>
              </a:rPr>
            </a:br>
            <a:endParaRPr lang="de-DE" sz="2600" b="0" dirty="0">
              <a:solidFill>
                <a:schemeClr val="bg1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5005843" y="2831360"/>
            <a:ext cx="3787989" cy="15277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b="1" u="sng" dirty="0" smtClean="0">
                <a:solidFill>
                  <a:schemeClr val="bg1"/>
                </a:solidFill>
              </a:rPr>
              <a:t>Wibke Busch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de-DE" sz="16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Andreas Schüttler</a:t>
            </a:r>
            <a:r>
              <a:rPr lang="de-DE" sz="16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Janet Krüger,</a:t>
            </a:r>
          </a:p>
          <a:p>
            <a:pPr>
              <a:lnSpc>
                <a:spcPct val="100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Rolf Altenburger, et al.</a:t>
            </a:r>
          </a:p>
          <a:p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77340" y="4715298"/>
            <a:ext cx="2466468" cy="216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Snowmass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December</a:t>
            </a:r>
            <a:r>
              <a:rPr lang="de-DE" dirty="0" smtClean="0">
                <a:solidFill>
                  <a:schemeClr val="bg1"/>
                </a:solidFill>
              </a:rPr>
              <a:t> 6th, 2019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40" y="2174727"/>
            <a:ext cx="4398004" cy="23762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64523" y="4271486"/>
            <a:ext cx="32845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Department </a:t>
            </a:r>
            <a:r>
              <a:rPr lang="de-DE" sz="1200" dirty="0" err="1" smtClean="0">
                <a:solidFill>
                  <a:schemeClr val="bg1"/>
                </a:solidFill>
              </a:rPr>
              <a:t>Bioanalytical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Ecotoxicolgy</a:t>
            </a:r>
            <a:r>
              <a:rPr lang="de-DE" sz="1200" dirty="0" smtClean="0">
                <a:solidFill>
                  <a:schemeClr val="bg1"/>
                </a:solidFill>
              </a:rPr>
              <a:t> Leipzig, Germany</a:t>
            </a:r>
          </a:p>
          <a:p>
            <a:endParaRPr lang="de-DE" sz="4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www.ufz.de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86" y="3218121"/>
            <a:ext cx="1288838" cy="92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ntertitel 5"/>
          <p:cNvSpPr txBox="1">
            <a:spLocks/>
          </p:cNvSpPr>
          <p:nvPr/>
        </p:nvSpPr>
        <p:spPr>
          <a:xfrm>
            <a:off x="4932040" y="1961929"/>
            <a:ext cx="4176464" cy="1594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b="1" dirty="0" smtClean="0">
              <a:solidFill>
                <a:schemeClr val="bg1"/>
              </a:solidFill>
            </a:endParaRPr>
          </a:p>
          <a:p>
            <a:r>
              <a:rPr lang="en-GB" sz="1400" i="1" dirty="0" err="1" smtClean="0">
                <a:solidFill>
                  <a:schemeClr val="bg1"/>
                </a:solidFill>
              </a:rPr>
              <a:t>GigaScience</a:t>
            </a:r>
            <a:r>
              <a:rPr lang="en-GB" sz="1400" dirty="0" smtClean="0">
                <a:solidFill>
                  <a:schemeClr val="bg1"/>
                </a:solidFill>
              </a:rPr>
              <a:t> 8 (6), June 2019, giz057 https://doi.org/10.1093/gigascience/giz057</a:t>
            </a:r>
          </a:p>
          <a:p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42599" y="214545"/>
            <a:ext cx="8424000" cy="658800"/>
          </a:xfrm>
        </p:spPr>
        <p:txBody>
          <a:bodyPr/>
          <a:lstStyle/>
          <a:p>
            <a:r>
              <a:rPr lang="de-DE" sz="3000" b="0" dirty="0" err="1">
                <a:solidFill>
                  <a:srgbClr val="00589D"/>
                </a:solidFill>
                <a:latin typeface="CMSS12"/>
                <a:ea typeface="+mn-ea"/>
                <a:cs typeface="+mn-cs"/>
              </a:rPr>
              <a:t>Toxicogenomics</a:t>
            </a:r>
            <a:r>
              <a:rPr lang="de-DE" sz="2000" b="0" dirty="0"/>
              <a:t/>
            </a:r>
            <a:br>
              <a:rPr lang="de-DE" sz="2000" b="0" dirty="0"/>
            </a:b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873345"/>
            <a:ext cx="4774178" cy="285053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8740" y="3828997"/>
            <a:ext cx="630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89D"/>
                </a:solidFill>
                <a:latin typeface="CMSS9"/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589D"/>
                </a:solidFill>
                <a:latin typeface="CMSS9"/>
              </a:rPr>
              <a:t>Comparability </a:t>
            </a:r>
            <a:r>
              <a:rPr lang="en-GB" dirty="0">
                <a:solidFill>
                  <a:srgbClr val="00589D"/>
                </a:solidFill>
                <a:latin typeface="CMSS9"/>
              </a:rPr>
              <a:t>between </a:t>
            </a:r>
            <a:r>
              <a:rPr lang="en-GB" dirty="0" err="1">
                <a:solidFill>
                  <a:srgbClr val="00589D"/>
                </a:solidFill>
                <a:latin typeface="CMSS9"/>
              </a:rPr>
              <a:t>toxicogenomic</a:t>
            </a:r>
            <a:r>
              <a:rPr lang="en-GB" dirty="0">
                <a:solidFill>
                  <a:srgbClr val="00589D"/>
                </a:solidFill>
                <a:latin typeface="CMSS9"/>
              </a:rPr>
              <a:t> findings is limited</a:t>
            </a:r>
            <a:endParaRPr lang="en-GB" dirty="0"/>
          </a:p>
          <a:p>
            <a:endParaRPr lang="en-GB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18537" y="719204"/>
            <a:ext cx="9139439" cy="4167228"/>
            <a:chOff x="118537" y="719204"/>
            <a:chExt cx="9139439" cy="4167228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565168" y="719204"/>
              <a:ext cx="4692808" cy="3037163"/>
              <a:chOff x="4565168" y="719204"/>
              <a:chExt cx="4692808" cy="3037163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5168" y="732031"/>
                <a:ext cx="3098798" cy="3024336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7164288" y="719204"/>
                <a:ext cx="2093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err="1" smtClean="0"/>
                  <a:t>From</a:t>
                </a:r>
                <a:r>
                  <a:rPr lang="de-DE" sz="1000" dirty="0" smtClean="0"/>
                  <a:t>: Schüttler et al., </a:t>
                </a:r>
                <a:r>
                  <a:rPr lang="de-DE" sz="1000" i="1" dirty="0" err="1" smtClean="0"/>
                  <a:t>Toxicological</a:t>
                </a:r>
                <a:r>
                  <a:rPr lang="de-DE" sz="1000" i="1" dirty="0" smtClean="0"/>
                  <a:t> </a:t>
                </a:r>
                <a:r>
                  <a:rPr lang="de-DE" sz="1000" i="1" dirty="0" err="1" smtClean="0"/>
                  <a:t>Sciences</a:t>
                </a:r>
                <a:r>
                  <a:rPr lang="de-DE" sz="1000" i="1" dirty="0" smtClean="0"/>
                  <a:t>, </a:t>
                </a:r>
                <a:r>
                  <a:rPr lang="de-DE" sz="1000" dirty="0" smtClean="0"/>
                  <a:t>2017</a:t>
                </a:r>
                <a:endParaRPr lang="en-GB" sz="1000" dirty="0"/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118537" y="4240101"/>
              <a:ext cx="3432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GB" dirty="0" smtClean="0"/>
                <a:t>Time/Concentration dependency often neglected</a:t>
              </a:r>
              <a:endParaRPr lang="en-GB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260598" y="1753596"/>
            <a:ext cx="5997378" cy="3088867"/>
            <a:chOff x="3260598" y="1753596"/>
            <a:chExt cx="5997378" cy="3088867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5"/>
            <a:srcRect r="1563" b="12018"/>
            <a:stretch/>
          </p:blipFill>
          <p:spPr>
            <a:xfrm>
              <a:off x="6605218" y="1753596"/>
              <a:ext cx="2352594" cy="2293228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6602637" y="4040094"/>
              <a:ext cx="26553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From: Yang et al</a:t>
              </a:r>
              <a:r>
                <a:rPr lang="en-GB" sz="1000" dirty="0" smtClean="0"/>
                <a:t>., </a:t>
              </a:r>
              <a:r>
                <a:rPr lang="en-GB" sz="1000" i="1" dirty="0" smtClean="0"/>
                <a:t>Genome </a:t>
              </a:r>
              <a:r>
                <a:rPr lang="en-GB" sz="1000" i="1" dirty="0"/>
                <a:t>Biology</a:t>
              </a:r>
              <a:r>
                <a:rPr lang="en-GB" sz="1000" dirty="0"/>
                <a:t>, </a:t>
              </a:r>
              <a:r>
                <a:rPr lang="en-GB" sz="1000" dirty="0" smtClean="0"/>
                <a:t>2007</a:t>
              </a:r>
              <a:endParaRPr lang="en-GB" sz="10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60598" y="4196132"/>
              <a:ext cx="3362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GB" dirty="0"/>
                <a:t>Commonly </a:t>
              </a:r>
              <a:r>
                <a:rPr lang="en-GB" dirty="0" smtClean="0"/>
                <a:t>only subset </a:t>
              </a:r>
              <a:r>
                <a:rPr lang="en-GB" dirty="0"/>
                <a:t>of genes </a:t>
              </a:r>
              <a:r>
                <a:rPr lang="en-GB" dirty="0" smtClean="0"/>
                <a:t>is reported/evaluated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6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251520" y="240247"/>
            <a:ext cx="8424000" cy="6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160"/>
              </a:lnSpc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b="0" dirty="0" err="1" smtClean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Questions</a:t>
            </a:r>
            <a:r>
              <a:rPr lang="de-DE" sz="3000" b="0" dirty="0" smtClean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 </a:t>
            </a:r>
            <a:r>
              <a:rPr lang="de-DE" sz="3000" b="0" dirty="0" err="1" smtClean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and</a:t>
            </a:r>
            <a:r>
              <a:rPr lang="de-DE" sz="3000" b="0" dirty="0" smtClean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 Approach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241581" y="69954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MSS10"/>
              </a:rPr>
              <a:t>How to see </a:t>
            </a:r>
            <a:r>
              <a:rPr lang="en-GB" dirty="0" smtClean="0">
                <a:latin typeface="CMSS10"/>
              </a:rPr>
              <a:t>the complete picture?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 smtClean="0">
              <a:latin typeface="CMSS1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CMSS10"/>
              </a:rPr>
              <a:t>How </a:t>
            </a:r>
            <a:r>
              <a:rPr lang="en-GB" dirty="0">
                <a:latin typeface="CMSS10"/>
              </a:rPr>
              <a:t>to </a:t>
            </a:r>
            <a:r>
              <a:rPr lang="en-GB" dirty="0" smtClean="0">
                <a:latin typeface="CMSS10"/>
              </a:rPr>
              <a:t>compare </a:t>
            </a:r>
            <a:r>
              <a:rPr lang="en-GB" dirty="0" err="1" smtClean="0">
                <a:latin typeface="CMSS10"/>
              </a:rPr>
              <a:t>toxicogenomic</a:t>
            </a:r>
            <a:r>
              <a:rPr lang="en-GB" dirty="0" smtClean="0">
                <a:latin typeface="CMSS10"/>
              </a:rPr>
              <a:t> effects </a:t>
            </a:r>
            <a:r>
              <a:rPr lang="en-GB" dirty="0">
                <a:latin typeface="CMSS10"/>
              </a:rPr>
              <a:t>of </a:t>
            </a:r>
            <a:r>
              <a:rPr lang="en-GB" dirty="0" smtClean="0">
                <a:latin typeface="CMSS10"/>
              </a:rPr>
              <a:t>different substances</a:t>
            </a:r>
            <a:r>
              <a:rPr lang="en-GB" dirty="0">
                <a:latin typeface="CMSS10"/>
              </a:rPr>
              <a:t>?</a:t>
            </a:r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09944"/>
            <a:ext cx="866278" cy="5854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81" y="3153514"/>
            <a:ext cx="763002" cy="6358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3" y="2380456"/>
            <a:ext cx="995363" cy="6524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890" y="2308448"/>
            <a:ext cx="2505075" cy="249555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446239" y="231250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i="1" dirty="0" smtClean="0">
                <a:solidFill>
                  <a:srgbClr val="000000"/>
                </a:solidFill>
                <a:latin typeface="CMSSI10"/>
              </a:rPr>
              <a:t>integration</a:t>
            </a:r>
            <a:r>
              <a:rPr lang="en-GB" dirty="0" smtClean="0">
                <a:solidFill>
                  <a:srgbClr val="000000"/>
                </a:solidFill>
                <a:latin typeface="CMSSI10"/>
              </a:rPr>
              <a:t> </a:t>
            </a:r>
            <a:r>
              <a:rPr lang="en-GB" dirty="0">
                <a:solidFill>
                  <a:srgbClr val="000000"/>
                </a:solidFill>
                <a:latin typeface="CMSS10"/>
              </a:rPr>
              <a:t>of previous </a:t>
            </a:r>
            <a:r>
              <a:rPr lang="en-GB" dirty="0" smtClean="0">
                <a:solidFill>
                  <a:srgbClr val="000000"/>
                </a:solidFill>
                <a:latin typeface="CMSS10"/>
              </a:rPr>
              <a:t>data</a:t>
            </a:r>
          </a:p>
          <a:p>
            <a:endParaRPr lang="en-GB" dirty="0">
              <a:solidFill>
                <a:srgbClr val="000000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i="1" dirty="0" smtClean="0">
                <a:solidFill>
                  <a:srgbClr val="000000"/>
                </a:solidFill>
                <a:latin typeface="CMSSI10"/>
              </a:rPr>
              <a:t>aggregation</a:t>
            </a:r>
            <a:r>
              <a:rPr lang="en-GB" dirty="0" smtClean="0">
                <a:solidFill>
                  <a:srgbClr val="000000"/>
                </a:solidFill>
                <a:latin typeface="CMSSI10"/>
              </a:rPr>
              <a:t> </a:t>
            </a:r>
            <a:r>
              <a:rPr lang="en-GB" dirty="0">
                <a:solidFill>
                  <a:srgbClr val="000000"/>
                </a:solidFill>
                <a:latin typeface="CMSS10"/>
              </a:rPr>
              <a:t>of </a:t>
            </a:r>
            <a:r>
              <a:rPr lang="en-GB" dirty="0" smtClean="0">
                <a:solidFill>
                  <a:srgbClr val="000000"/>
                </a:solidFill>
                <a:latin typeface="CMSS10"/>
              </a:rPr>
              <a:t>fingerprints</a:t>
            </a:r>
          </a:p>
          <a:p>
            <a:endParaRPr lang="en-GB" dirty="0">
              <a:solidFill>
                <a:srgbClr val="000000"/>
              </a:solidFill>
              <a:latin typeface="CMSS1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MSSI10"/>
                <a:sym typeface="Wingdings" panose="05000000000000000000" pitchFamily="2" charset="2"/>
              </a:rPr>
              <a:t> </a:t>
            </a:r>
            <a:r>
              <a:rPr lang="en-GB" i="1" dirty="0" err="1" smtClean="0">
                <a:solidFill>
                  <a:srgbClr val="000000"/>
                </a:solidFill>
                <a:latin typeface="CMSSI10"/>
              </a:rPr>
              <a:t>modeling</a:t>
            </a:r>
            <a:r>
              <a:rPr lang="en-GB" dirty="0" smtClean="0">
                <a:solidFill>
                  <a:srgbClr val="000000"/>
                </a:solidFill>
                <a:latin typeface="CMSSI10"/>
              </a:rPr>
              <a:t> </a:t>
            </a:r>
            <a:r>
              <a:rPr lang="en-GB" dirty="0">
                <a:solidFill>
                  <a:srgbClr val="000000"/>
                </a:solidFill>
                <a:latin typeface="CMSS10"/>
              </a:rPr>
              <a:t>of </a:t>
            </a:r>
            <a:r>
              <a:rPr lang="en-GB" dirty="0" smtClean="0">
                <a:solidFill>
                  <a:srgbClr val="000000"/>
                </a:solidFill>
                <a:latin typeface="CMSS10"/>
              </a:rPr>
              <a:t>responses</a:t>
            </a:r>
            <a:endParaRPr lang="en-GB" dirty="0">
              <a:solidFill>
                <a:srgbClr val="000000"/>
              </a:solidFill>
              <a:latin typeface="CMSS10"/>
            </a:endParaRPr>
          </a:p>
        </p:txBody>
      </p:sp>
      <p:sp>
        <p:nvSpPr>
          <p:cNvPr id="16" name="Titel 3"/>
          <p:cNvSpPr txBox="1">
            <a:spLocks/>
          </p:cNvSpPr>
          <p:nvPr/>
        </p:nvSpPr>
        <p:spPr>
          <a:xfrm>
            <a:off x="5580112" y="1888991"/>
            <a:ext cx="4464496" cy="6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160"/>
              </a:lnSpc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D</a:t>
            </a:r>
            <a:r>
              <a:rPr lang="de-DE" sz="2000" b="0" dirty="0" smtClean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ata </a:t>
            </a:r>
            <a:r>
              <a:rPr lang="de-DE" sz="2000" b="0" dirty="0" err="1" smtClean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analysis</a:t>
            </a:r>
            <a:endParaRPr lang="de-DE" sz="20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036" y="2893647"/>
            <a:ext cx="1041077" cy="104107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436" y="3046047"/>
            <a:ext cx="1041077" cy="104107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248" y="3240105"/>
            <a:ext cx="1041077" cy="1041077"/>
          </a:xfrm>
          <a:prstGeom prst="rect">
            <a:avLst/>
          </a:prstGeom>
          <a:ln>
            <a:noFill/>
          </a:ln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251520" y="1888991"/>
            <a:ext cx="4464496" cy="6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160"/>
              </a:lnSpc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 smtClean="0">
                <a:solidFill>
                  <a:srgbClr val="00589D"/>
                </a:solidFill>
                <a:latin typeface="CMSS12"/>
                <a:ea typeface="+mn-ea"/>
                <a:cs typeface="+mn-cs"/>
              </a:rPr>
              <a:t>Experiment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95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3518"/>
            <a:ext cx="5746031" cy="221697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23528" y="234364"/>
            <a:ext cx="7344816" cy="6735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2160"/>
              </a:lnSpc>
              <a:spcBef>
                <a:spcPct val="0"/>
              </a:spcBef>
            </a:pPr>
            <a:r>
              <a:rPr lang="en-GB" sz="3000" dirty="0" smtClean="0">
                <a:solidFill>
                  <a:srgbClr val="00589D"/>
                </a:solidFill>
                <a:latin typeface="CMSS12"/>
              </a:rPr>
              <a:t>Integration and aggregation of data</a:t>
            </a:r>
            <a:endParaRPr lang="en-GB" sz="3000" dirty="0">
              <a:solidFill>
                <a:srgbClr val="00589D"/>
              </a:solidFill>
              <a:latin typeface="CMSS12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134128" y="4587974"/>
            <a:ext cx="18149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 smtClean="0">
                <a:latin typeface="CMSS8"/>
              </a:rPr>
              <a:t>Schüttler</a:t>
            </a:r>
            <a:r>
              <a:rPr lang="en-GB" sz="800" dirty="0" smtClean="0">
                <a:latin typeface="CMSS8"/>
              </a:rPr>
              <a:t> </a:t>
            </a:r>
            <a:r>
              <a:rPr lang="en-GB" sz="800" dirty="0">
                <a:latin typeface="CMSS8"/>
              </a:rPr>
              <a:t>et al., </a:t>
            </a:r>
            <a:r>
              <a:rPr lang="en-GB" sz="800" i="1" dirty="0" err="1" smtClean="0">
                <a:latin typeface="CMSS8"/>
              </a:rPr>
              <a:t>GigaScience</a:t>
            </a:r>
            <a:r>
              <a:rPr lang="en-GB" sz="800" i="1" dirty="0" smtClean="0">
                <a:latin typeface="CMSS8"/>
              </a:rPr>
              <a:t>, </a:t>
            </a:r>
            <a:r>
              <a:rPr lang="en-GB" sz="800" dirty="0" smtClean="0">
                <a:latin typeface="CMSS8"/>
              </a:rPr>
              <a:t>2019</a:t>
            </a:r>
            <a:endParaRPr lang="en-GB" dirty="0"/>
          </a:p>
        </p:txBody>
      </p:sp>
      <p:grpSp>
        <p:nvGrpSpPr>
          <p:cNvPr id="76" name="Gruppieren 75"/>
          <p:cNvGrpSpPr/>
          <p:nvPr/>
        </p:nvGrpSpPr>
        <p:grpSpPr>
          <a:xfrm>
            <a:off x="-28811" y="1565877"/>
            <a:ext cx="3210814" cy="3299096"/>
            <a:chOff x="-28811" y="1565877"/>
            <a:chExt cx="3210814" cy="329909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125" y="2787774"/>
              <a:ext cx="2351125" cy="1807492"/>
            </a:xfrm>
            <a:prstGeom prst="rect">
              <a:avLst/>
            </a:prstGeom>
          </p:spPr>
        </p:pic>
        <p:sp>
          <p:nvSpPr>
            <p:cNvPr id="28" name="Rechteck 27"/>
            <p:cNvSpPr/>
            <p:nvPr/>
          </p:nvSpPr>
          <p:spPr>
            <a:xfrm>
              <a:off x="323528" y="4587974"/>
              <a:ext cx="28584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>
                  <a:latin typeface="CMSS10"/>
                </a:rPr>
                <a:t>Diclofenac, </a:t>
              </a:r>
              <a:r>
                <a:rPr lang="en-GB" sz="1200" dirty="0">
                  <a:latin typeface="CMSS10"/>
                </a:rPr>
                <a:t>48 hours exposure, 7.4 </a:t>
              </a:r>
              <a:r>
                <a:rPr lang="en-GB" sz="1200" dirty="0" smtClean="0">
                  <a:latin typeface="CMSS10"/>
                </a:rPr>
                <a:t>µ</a:t>
              </a:r>
              <a:r>
                <a:rPr lang="en-GB" sz="1200" dirty="0" smtClean="0">
                  <a:latin typeface="CMSSI10"/>
                </a:rPr>
                <a:t>M</a:t>
              </a:r>
              <a:endParaRPr lang="en-GB" sz="1200" dirty="0"/>
            </a:p>
          </p:txBody>
        </p:sp>
        <p:sp>
          <p:nvSpPr>
            <p:cNvPr id="31" name="Bogen 30"/>
            <p:cNvSpPr/>
            <p:nvPr/>
          </p:nvSpPr>
          <p:spPr>
            <a:xfrm rot="7467597">
              <a:off x="414517" y="1122549"/>
              <a:ext cx="2088232" cy="2974888"/>
            </a:xfrm>
            <a:prstGeom prst="arc">
              <a:avLst>
                <a:gd name="adj1" fmla="val 967526"/>
                <a:gd name="adj2" fmla="val 7081920"/>
              </a:avLst>
            </a:prstGeom>
            <a:ln w="31750">
              <a:solidFill>
                <a:schemeClr val="tx1">
                  <a:lumMod val="50000"/>
                </a:schemeClr>
              </a:solidFill>
              <a:headEnd type="stealth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4572000" y="555526"/>
            <a:ext cx="4104456" cy="2344047"/>
            <a:chOff x="4572000" y="555526"/>
            <a:chExt cx="4104456" cy="234404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3778" y="555526"/>
              <a:ext cx="2142678" cy="2090762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5724128" y="1260366"/>
              <a:ext cx="2224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clustering</a:t>
              </a:r>
              <a:endParaRPr lang="en-GB" sz="12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572000" y="2253242"/>
              <a:ext cx="2880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de-DE" sz="1200" dirty="0" smtClean="0">
                  <a:sym typeface="Wingdings" panose="05000000000000000000" pitchFamily="2" charset="2"/>
                </a:rPr>
                <a:t>60x60 </a:t>
              </a:r>
              <a:r>
                <a:rPr lang="de-DE" sz="1200" dirty="0" err="1" smtClean="0">
                  <a:sym typeface="Wingdings" panose="05000000000000000000" pitchFamily="2" charset="2"/>
                </a:rPr>
                <a:t>rectangular</a:t>
              </a:r>
              <a:r>
                <a:rPr lang="de-DE" sz="1200" dirty="0" smtClean="0">
                  <a:sym typeface="Wingdings" panose="05000000000000000000" pitchFamily="2" charset="2"/>
                </a:rPr>
                <a:t> </a:t>
              </a:r>
              <a:r>
                <a:rPr lang="de-DE" sz="1200" dirty="0" err="1" smtClean="0">
                  <a:sym typeface="Wingdings" panose="05000000000000000000" pitchFamily="2" charset="2"/>
                </a:rPr>
                <a:t>grid</a:t>
              </a:r>
              <a:endParaRPr lang="de-DE" sz="1200" dirty="0" smtClean="0"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de-DE" sz="1200" dirty="0" smtClean="0">
                  <a:sym typeface="Wingdings" panose="05000000000000000000" pitchFamily="2" charset="2"/>
                </a:rPr>
                <a:t>3600 </a:t>
              </a:r>
              <a:r>
                <a:rPr lang="de-DE" sz="1200" dirty="0" err="1" smtClean="0">
                  <a:sym typeface="Wingdings" panose="05000000000000000000" pitchFamily="2" charset="2"/>
                </a:rPr>
                <a:t>nodes</a:t>
              </a:r>
              <a:endParaRPr lang="de-DE" sz="1200" dirty="0" smtClean="0"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de-DE" sz="1200" dirty="0" smtClean="0">
                  <a:sym typeface="Wingdings" panose="05000000000000000000" pitchFamily="2" charset="2"/>
                </a:rPr>
                <a:t>118 </a:t>
              </a:r>
              <a:r>
                <a:rPr lang="de-DE" sz="1200" dirty="0" err="1" smtClean="0">
                  <a:sym typeface="Wingdings" panose="05000000000000000000" pitchFamily="2" charset="2"/>
                </a:rPr>
                <a:t>clusters</a:t>
              </a:r>
              <a:endParaRPr lang="en-GB" sz="1200" dirty="0"/>
            </a:p>
          </p:txBody>
        </p:sp>
        <p:cxnSp>
          <p:nvCxnSpPr>
            <p:cNvPr id="14" name="Gerade Verbindung mit Pfeil 13"/>
            <p:cNvCxnSpPr>
              <a:stCxn id="8" idx="3"/>
              <a:endCxn id="10" idx="1"/>
            </p:cNvCxnSpPr>
            <p:nvPr/>
          </p:nvCxnSpPr>
          <p:spPr>
            <a:xfrm>
              <a:off x="5853535" y="1592005"/>
              <a:ext cx="680243" cy="8902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uppieren 74"/>
          <p:cNvGrpSpPr/>
          <p:nvPr/>
        </p:nvGrpSpPr>
        <p:grpSpPr>
          <a:xfrm>
            <a:off x="6444208" y="296260"/>
            <a:ext cx="3079670" cy="2707538"/>
            <a:chOff x="6444208" y="296260"/>
            <a:chExt cx="3079670" cy="2707538"/>
          </a:xfrm>
        </p:grpSpPr>
        <p:sp>
          <p:nvSpPr>
            <p:cNvPr id="21" name="Textfeld 20"/>
            <p:cNvSpPr txBox="1"/>
            <p:nvPr/>
          </p:nvSpPr>
          <p:spPr>
            <a:xfrm>
              <a:off x="6733641" y="296260"/>
              <a:ext cx="2790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functional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enrichment</a:t>
              </a:r>
              <a:endParaRPr lang="en-GB" sz="1200" dirty="0"/>
            </a:p>
          </p:txBody>
        </p:sp>
        <p:grpSp>
          <p:nvGrpSpPr>
            <p:cNvPr id="73" name="Gruppieren 72"/>
            <p:cNvGrpSpPr/>
            <p:nvPr/>
          </p:nvGrpSpPr>
          <p:grpSpPr>
            <a:xfrm>
              <a:off x="6444208" y="568308"/>
              <a:ext cx="2629417" cy="2435490"/>
              <a:chOff x="6444208" y="555526"/>
              <a:chExt cx="2629417" cy="2435490"/>
            </a:xfrm>
          </p:grpSpPr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4208" y="555526"/>
                <a:ext cx="2629417" cy="2435490"/>
              </a:xfrm>
              <a:prstGeom prst="rect">
                <a:avLst/>
              </a:prstGeom>
            </p:spPr>
          </p:pic>
          <p:sp>
            <p:nvSpPr>
              <p:cNvPr id="51" name="Freihandform 50"/>
              <p:cNvSpPr/>
              <p:nvPr/>
            </p:nvSpPr>
            <p:spPr>
              <a:xfrm>
                <a:off x="6964281" y="737984"/>
                <a:ext cx="117942" cy="50504"/>
              </a:xfrm>
              <a:custGeom>
                <a:avLst/>
                <a:gdLst>
                  <a:gd name="connsiteX0" fmla="*/ 1588 w 328613"/>
                  <a:gd name="connsiteY0" fmla="*/ 8003 h 188824"/>
                  <a:gd name="connsiteX1" fmla="*/ 1588 w 328613"/>
                  <a:gd name="connsiteY1" fmla="*/ 8003 h 188824"/>
                  <a:gd name="connsiteX2" fmla="*/ 17463 w 328613"/>
                  <a:gd name="connsiteY2" fmla="*/ 4828 h 188824"/>
                  <a:gd name="connsiteX3" fmla="*/ 22225 w 328613"/>
                  <a:gd name="connsiteY3" fmla="*/ 3241 h 188824"/>
                  <a:gd name="connsiteX4" fmla="*/ 38100 w 328613"/>
                  <a:gd name="connsiteY4" fmla="*/ 4828 h 188824"/>
                  <a:gd name="connsiteX5" fmla="*/ 46038 w 328613"/>
                  <a:gd name="connsiteY5" fmla="*/ 6416 h 188824"/>
                  <a:gd name="connsiteX6" fmla="*/ 60325 w 328613"/>
                  <a:gd name="connsiteY6" fmla="*/ 9591 h 188824"/>
                  <a:gd name="connsiteX7" fmla="*/ 82550 w 328613"/>
                  <a:gd name="connsiteY7" fmla="*/ 6416 h 188824"/>
                  <a:gd name="connsiteX8" fmla="*/ 88900 w 328613"/>
                  <a:gd name="connsiteY8" fmla="*/ 4828 h 188824"/>
                  <a:gd name="connsiteX9" fmla="*/ 265113 w 328613"/>
                  <a:gd name="connsiteY9" fmla="*/ 3241 h 188824"/>
                  <a:gd name="connsiteX10" fmla="*/ 317500 w 328613"/>
                  <a:gd name="connsiteY10" fmla="*/ 1653 h 188824"/>
                  <a:gd name="connsiteX11" fmla="*/ 325438 w 328613"/>
                  <a:gd name="connsiteY11" fmla="*/ 4828 h 188824"/>
                  <a:gd name="connsiteX12" fmla="*/ 327025 w 328613"/>
                  <a:gd name="connsiteY12" fmla="*/ 25466 h 188824"/>
                  <a:gd name="connsiteX13" fmla="*/ 328613 w 328613"/>
                  <a:gd name="connsiteY13" fmla="*/ 31816 h 188824"/>
                  <a:gd name="connsiteX14" fmla="*/ 327025 w 328613"/>
                  <a:gd name="connsiteY14" fmla="*/ 50866 h 188824"/>
                  <a:gd name="connsiteX15" fmla="*/ 325438 w 328613"/>
                  <a:gd name="connsiteY15" fmla="*/ 76266 h 188824"/>
                  <a:gd name="connsiteX16" fmla="*/ 325438 w 328613"/>
                  <a:gd name="connsiteY16" fmla="*/ 114366 h 188824"/>
                  <a:gd name="connsiteX17" fmla="*/ 319088 w 328613"/>
                  <a:gd name="connsiteY17" fmla="*/ 112778 h 188824"/>
                  <a:gd name="connsiteX18" fmla="*/ 309563 w 328613"/>
                  <a:gd name="connsiteY18" fmla="*/ 109603 h 188824"/>
                  <a:gd name="connsiteX19" fmla="*/ 254000 w 328613"/>
                  <a:gd name="connsiteY19" fmla="*/ 111191 h 188824"/>
                  <a:gd name="connsiteX20" fmla="*/ 227013 w 328613"/>
                  <a:gd name="connsiteY20" fmla="*/ 112778 h 188824"/>
                  <a:gd name="connsiteX21" fmla="*/ 231775 w 328613"/>
                  <a:gd name="connsiteY21" fmla="*/ 127066 h 188824"/>
                  <a:gd name="connsiteX22" fmla="*/ 230188 w 328613"/>
                  <a:gd name="connsiteY22" fmla="*/ 144528 h 188824"/>
                  <a:gd name="connsiteX23" fmla="*/ 228600 w 328613"/>
                  <a:gd name="connsiteY23" fmla="*/ 149291 h 188824"/>
                  <a:gd name="connsiteX24" fmla="*/ 230188 w 328613"/>
                  <a:gd name="connsiteY24" fmla="*/ 174691 h 188824"/>
                  <a:gd name="connsiteX25" fmla="*/ 231775 w 328613"/>
                  <a:gd name="connsiteY25" fmla="*/ 185803 h 188824"/>
                  <a:gd name="connsiteX26" fmla="*/ 130175 w 328613"/>
                  <a:gd name="connsiteY26" fmla="*/ 184216 h 188824"/>
                  <a:gd name="connsiteX27" fmla="*/ 112713 w 328613"/>
                  <a:gd name="connsiteY27" fmla="*/ 181041 h 188824"/>
                  <a:gd name="connsiteX28" fmla="*/ 87313 w 328613"/>
                  <a:gd name="connsiteY28" fmla="*/ 182628 h 188824"/>
                  <a:gd name="connsiteX29" fmla="*/ 0 w 328613"/>
                  <a:gd name="connsiteY29" fmla="*/ 181041 h 188824"/>
                  <a:gd name="connsiteX30" fmla="*/ 4763 w 328613"/>
                  <a:gd name="connsiteY30" fmla="*/ 171516 h 188824"/>
                  <a:gd name="connsiteX31" fmla="*/ 6350 w 328613"/>
                  <a:gd name="connsiteY31" fmla="*/ 166753 h 188824"/>
                  <a:gd name="connsiteX32" fmla="*/ 4763 w 328613"/>
                  <a:gd name="connsiteY32" fmla="*/ 122303 h 188824"/>
                  <a:gd name="connsiteX33" fmla="*/ 3175 w 328613"/>
                  <a:gd name="connsiteY33" fmla="*/ 111191 h 188824"/>
                  <a:gd name="connsiteX34" fmla="*/ 6350 w 328613"/>
                  <a:gd name="connsiteY34" fmla="*/ 87378 h 188824"/>
                  <a:gd name="connsiteX35" fmla="*/ 3175 w 328613"/>
                  <a:gd name="connsiteY35" fmla="*/ 30228 h 188824"/>
                  <a:gd name="connsiteX36" fmla="*/ 1588 w 328613"/>
                  <a:gd name="connsiteY36" fmla="*/ 25466 h 188824"/>
                  <a:gd name="connsiteX37" fmla="*/ 3175 w 328613"/>
                  <a:gd name="connsiteY37" fmla="*/ 6416 h 188824"/>
                  <a:gd name="connsiteX38" fmla="*/ 1588 w 328613"/>
                  <a:gd name="connsiteY38" fmla="*/ 8003 h 18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28613" h="188824">
                    <a:moveTo>
                      <a:pt x="1588" y="8003"/>
                    </a:moveTo>
                    <a:lnTo>
                      <a:pt x="1588" y="8003"/>
                    </a:lnTo>
                    <a:cubicBezTo>
                      <a:pt x="6880" y="6945"/>
                      <a:pt x="12205" y="6041"/>
                      <a:pt x="17463" y="4828"/>
                    </a:cubicBezTo>
                    <a:cubicBezTo>
                      <a:pt x="19093" y="4452"/>
                      <a:pt x="20552" y="3241"/>
                      <a:pt x="22225" y="3241"/>
                    </a:cubicBezTo>
                    <a:cubicBezTo>
                      <a:pt x="27543" y="3241"/>
                      <a:pt x="32808" y="4299"/>
                      <a:pt x="38100" y="4828"/>
                    </a:cubicBezTo>
                    <a:cubicBezTo>
                      <a:pt x="40746" y="5357"/>
                      <a:pt x="43404" y="5831"/>
                      <a:pt x="46038" y="6416"/>
                    </a:cubicBezTo>
                    <a:cubicBezTo>
                      <a:pt x="66229" y="10903"/>
                      <a:pt x="36370" y="4798"/>
                      <a:pt x="60325" y="9591"/>
                    </a:cubicBezTo>
                    <a:cubicBezTo>
                      <a:pt x="68112" y="8617"/>
                      <a:pt x="74933" y="7939"/>
                      <a:pt x="82550" y="6416"/>
                    </a:cubicBezTo>
                    <a:cubicBezTo>
                      <a:pt x="84689" y="5988"/>
                      <a:pt x="86718" y="4866"/>
                      <a:pt x="88900" y="4828"/>
                    </a:cubicBezTo>
                    <a:lnTo>
                      <a:pt x="265113" y="3241"/>
                    </a:lnTo>
                    <a:cubicBezTo>
                      <a:pt x="282575" y="2712"/>
                      <a:pt x="300057" y="2622"/>
                      <a:pt x="317500" y="1653"/>
                    </a:cubicBezTo>
                    <a:cubicBezTo>
                      <a:pt x="325246" y="1223"/>
                      <a:pt x="319997" y="-3332"/>
                      <a:pt x="325438" y="4828"/>
                    </a:cubicBezTo>
                    <a:cubicBezTo>
                      <a:pt x="325967" y="11707"/>
                      <a:pt x="326219" y="18614"/>
                      <a:pt x="327025" y="25466"/>
                    </a:cubicBezTo>
                    <a:cubicBezTo>
                      <a:pt x="327280" y="27633"/>
                      <a:pt x="328613" y="29634"/>
                      <a:pt x="328613" y="31816"/>
                    </a:cubicBezTo>
                    <a:cubicBezTo>
                      <a:pt x="328613" y="38188"/>
                      <a:pt x="327479" y="44510"/>
                      <a:pt x="327025" y="50866"/>
                    </a:cubicBezTo>
                    <a:cubicBezTo>
                      <a:pt x="326421" y="59328"/>
                      <a:pt x="325967" y="67799"/>
                      <a:pt x="325438" y="76266"/>
                    </a:cubicBezTo>
                    <a:cubicBezTo>
                      <a:pt x="326286" y="85592"/>
                      <a:pt x="329083" y="105617"/>
                      <a:pt x="325438" y="114366"/>
                    </a:cubicBezTo>
                    <a:cubicBezTo>
                      <a:pt x="324599" y="116380"/>
                      <a:pt x="321178" y="113405"/>
                      <a:pt x="319088" y="112778"/>
                    </a:cubicBezTo>
                    <a:cubicBezTo>
                      <a:pt x="315882" y="111816"/>
                      <a:pt x="309563" y="109603"/>
                      <a:pt x="309563" y="109603"/>
                    </a:cubicBezTo>
                    <a:lnTo>
                      <a:pt x="254000" y="111191"/>
                    </a:lnTo>
                    <a:cubicBezTo>
                      <a:pt x="244995" y="111537"/>
                      <a:pt x="235269" y="109166"/>
                      <a:pt x="227013" y="112778"/>
                    </a:cubicBezTo>
                    <a:cubicBezTo>
                      <a:pt x="222597" y="114710"/>
                      <a:pt x="230559" y="125242"/>
                      <a:pt x="231775" y="127066"/>
                    </a:cubicBezTo>
                    <a:cubicBezTo>
                      <a:pt x="231246" y="132887"/>
                      <a:pt x="231015" y="138742"/>
                      <a:pt x="230188" y="144528"/>
                    </a:cubicBezTo>
                    <a:cubicBezTo>
                      <a:pt x="229951" y="146185"/>
                      <a:pt x="228600" y="147617"/>
                      <a:pt x="228600" y="149291"/>
                    </a:cubicBezTo>
                    <a:cubicBezTo>
                      <a:pt x="228600" y="157774"/>
                      <a:pt x="229453" y="166240"/>
                      <a:pt x="230188" y="174691"/>
                    </a:cubicBezTo>
                    <a:cubicBezTo>
                      <a:pt x="230512" y="178419"/>
                      <a:pt x="235500" y="185448"/>
                      <a:pt x="231775" y="185803"/>
                    </a:cubicBezTo>
                    <a:cubicBezTo>
                      <a:pt x="198057" y="189014"/>
                      <a:pt x="164042" y="184745"/>
                      <a:pt x="130175" y="184216"/>
                    </a:cubicBezTo>
                    <a:cubicBezTo>
                      <a:pt x="124615" y="182826"/>
                      <a:pt x="118405" y="181041"/>
                      <a:pt x="112713" y="181041"/>
                    </a:cubicBezTo>
                    <a:cubicBezTo>
                      <a:pt x="104230" y="181041"/>
                      <a:pt x="95780" y="182099"/>
                      <a:pt x="87313" y="182628"/>
                    </a:cubicBezTo>
                    <a:cubicBezTo>
                      <a:pt x="59530" y="191891"/>
                      <a:pt x="27734" y="190282"/>
                      <a:pt x="0" y="181041"/>
                    </a:cubicBezTo>
                    <a:cubicBezTo>
                      <a:pt x="3994" y="169061"/>
                      <a:pt x="-1395" y="183834"/>
                      <a:pt x="4763" y="171516"/>
                    </a:cubicBezTo>
                    <a:cubicBezTo>
                      <a:pt x="5511" y="170019"/>
                      <a:pt x="5821" y="168341"/>
                      <a:pt x="6350" y="166753"/>
                    </a:cubicBezTo>
                    <a:cubicBezTo>
                      <a:pt x="5821" y="151936"/>
                      <a:pt x="5609" y="137105"/>
                      <a:pt x="4763" y="122303"/>
                    </a:cubicBezTo>
                    <a:cubicBezTo>
                      <a:pt x="4550" y="118567"/>
                      <a:pt x="3175" y="114933"/>
                      <a:pt x="3175" y="111191"/>
                    </a:cubicBezTo>
                    <a:cubicBezTo>
                      <a:pt x="3175" y="95657"/>
                      <a:pt x="3202" y="96825"/>
                      <a:pt x="6350" y="87378"/>
                    </a:cubicBezTo>
                    <a:cubicBezTo>
                      <a:pt x="5469" y="59181"/>
                      <a:pt x="8773" y="49822"/>
                      <a:pt x="3175" y="30228"/>
                    </a:cubicBezTo>
                    <a:cubicBezTo>
                      <a:pt x="2715" y="28619"/>
                      <a:pt x="2117" y="27053"/>
                      <a:pt x="1588" y="25466"/>
                    </a:cubicBezTo>
                    <a:cubicBezTo>
                      <a:pt x="2117" y="19116"/>
                      <a:pt x="2333" y="12732"/>
                      <a:pt x="3175" y="6416"/>
                    </a:cubicBezTo>
                    <a:cubicBezTo>
                      <a:pt x="3396" y="4757"/>
                      <a:pt x="1852" y="7739"/>
                      <a:pt x="1588" y="8003"/>
                    </a:cubicBezTo>
                    <a:close/>
                  </a:path>
                </a:pathLst>
              </a:custGeom>
              <a:solidFill>
                <a:srgbClr val="FF0000">
                  <a:alpha val="48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Gewinkelte Verbindung 61"/>
              <p:cNvCxnSpPr>
                <a:stCxn id="51" idx="8"/>
              </p:cNvCxnSpPr>
              <p:nvPr/>
            </p:nvCxnSpPr>
            <p:spPr>
              <a:xfrm flipV="1">
                <a:off x="6996188" y="660135"/>
                <a:ext cx="302059" cy="79140"/>
              </a:xfrm>
              <a:prstGeom prst="bentConnector3">
                <a:avLst>
                  <a:gd name="adj1" fmla="val 2349"/>
                </a:avLst>
              </a:prstGeom>
              <a:ln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feld 71"/>
              <p:cNvSpPr txBox="1"/>
              <p:nvPr/>
            </p:nvSpPr>
            <p:spPr>
              <a:xfrm>
                <a:off x="7298247" y="584673"/>
                <a:ext cx="1656184" cy="338554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 err="1">
                    <a:solidFill>
                      <a:srgbClr val="FF0000"/>
                    </a:solidFill>
                  </a:rPr>
                  <a:t>I</a:t>
                </a:r>
                <a:r>
                  <a:rPr lang="de-DE" sz="800" dirty="0" err="1" smtClean="0">
                    <a:solidFill>
                      <a:srgbClr val="FF0000"/>
                    </a:solidFill>
                  </a:rPr>
                  <a:t>nterpro</a:t>
                </a:r>
                <a:r>
                  <a:rPr lang="de-DE" sz="8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de-DE" sz="800" i="1" dirty="0" err="1" smtClean="0">
                    <a:solidFill>
                      <a:srgbClr val="FF0000"/>
                    </a:solidFill>
                  </a:rPr>
                  <a:t>beta</a:t>
                </a:r>
                <a:r>
                  <a:rPr lang="de-DE" sz="800" i="1" dirty="0" smtClean="0">
                    <a:solidFill>
                      <a:srgbClr val="FF0000"/>
                    </a:solidFill>
                  </a:rPr>
                  <a:t>/</a:t>
                </a:r>
                <a:r>
                  <a:rPr lang="de-DE" sz="800" i="1" dirty="0" err="1" smtClean="0">
                    <a:solidFill>
                      <a:srgbClr val="FF0000"/>
                    </a:solidFill>
                  </a:rPr>
                  <a:t>gamma</a:t>
                </a:r>
                <a:r>
                  <a:rPr lang="de-DE" sz="8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800" i="1" dirty="0" err="1" smtClean="0">
                    <a:solidFill>
                      <a:srgbClr val="FF0000"/>
                    </a:solidFill>
                  </a:rPr>
                  <a:t>crystallin</a:t>
                </a:r>
                <a:r>
                  <a:rPr lang="de-DE" sz="800" i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de-DE" sz="800" dirty="0" smtClean="0">
                    <a:solidFill>
                      <a:srgbClr val="FF0000"/>
                    </a:solidFill>
                  </a:rPr>
                  <a:t>(ZFIN: </a:t>
                </a:r>
                <a:r>
                  <a:rPr lang="de-DE" sz="800" dirty="0" err="1" smtClean="0">
                    <a:solidFill>
                      <a:srgbClr val="FF0000"/>
                    </a:solidFill>
                  </a:rPr>
                  <a:t>lens</a:t>
                </a:r>
                <a:r>
                  <a:rPr lang="de-DE" sz="8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de-DE" sz="800" dirty="0" err="1" smtClean="0">
                    <a:solidFill>
                      <a:srgbClr val="FF0000"/>
                    </a:solidFill>
                  </a:rPr>
                  <a:t>adj.</a:t>
                </a:r>
                <a:r>
                  <a:rPr lang="de-DE" sz="800" dirty="0" smtClean="0">
                    <a:solidFill>
                      <a:srgbClr val="FF0000"/>
                    </a:solidFill>
                  </a:rPr>
                  <a:t> p-</a:t>
                </a:r>
                <a:r>
                  <a:rPr lang="de-DE" sz="800" dirty="0" err="1" smtClean="0">
                    <a:solidFill>
                      <a:srgbClr val="FF0000"/>
                    </a:solidFill>
                  </a:rPr>
                  <a:t>value</a:t>
                </a:r>
                <a:r>
                  <a:rPr lang="de-DE" sz="800" dirty="0" smtClean="0">
                    <a:solidFill>
                      <a:srgbClr val="FF0000"/>
                    </a:solidFill>
                  </a:rPr>
                  <a:t>: 3x10</a:t>
                </a:r>
                <a:r>
                  <a:rPr lang="de-DE" sz="800" baseline="30000" dirty="0" smtClean="0">
                    <a:solidFill>
                      <a:srgbClr val="FF0000"/>
                    </a:solidFill>
                  </a:rPr>
                  <a:t>-89</a:t>
                </a:r>
                <a:endParaRPr lang="en-GB" sz="800" baseline="300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4" name="Grafik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630" y="578253"/>
            <a:ext cx="4824536" cy="43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257" y="3368869"/>
            <a:ext cx="1906007" cy="143459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/>
          <a:srcRect r="19572"/>
          <a:stretch/>
        </p:blipFill>
        <p:spPr>
          <a:xfrm>
            <a:off x="7073527" y="2970559"/>
            <a:ext cx="1890961" cy="180749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51520" y="234364"/>
            <a:ext cx="9396536" cy="6735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2160"/>
              </a:lnSpc>
              <a:spcBef>
                <a:spcPct val="0"/>
              </a:spcBef>
            </a:pPr>
            <a:r>
              <a:rPr lang="en-GB" sz="3000" dirty="0">
                <a:solidFill>
                  <a:srgbClr val="00589D"/>
                </a:solidFill>
                <a:latin typeface="CMSS12"/>
              </a:rPr>
              <a:t>R</a:t>
            </a:r>
            <a:r>
              <a:rPr lang="en-GB" sz="3000" dirty="0" smtClean="0">
                <a:solidFill>
                  <a:srgbClr val="00589D"/>
                </a:solidFill>
                <a:latin typeface="CMSS12"/>
              </a:rPr>
              <a:t>egression </a:t>
            </a:r>
            <a:r>
              <a:rPr lang="en-GB" sz="3000" dirty="0" err="1" smtClean="0">
                <a:solidFill>
                  <a:srgbClr val="00589D"/>
                </a:solidFill>
                <a:latin typeface="CMSS12"/>
              </a:rPr>
              <a:t>modeling</a:t>
            </a:r>
            <a:endParaRPr lang="en-GB" sz="3000" dirty="0">
              <a:solidFill>
                <a:srgbClr val="00589D"/>
              </a:solidFill>
              <a:latin typeface="CMSS12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0" y="646693"/>
            <a:ext cx="5392830" cy="2526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410" y="756652"/>
            <a:ext cx="2733569" cy="1829308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8257112" y="4042353"/>
            <a:ext cx="45719" cy="47917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feld 21"/>
          <p:cNvSpPr txBox="1"/>
          <p:nvPr/>
        </p:nvSpPr>
        <p:spPr>
          <a:xfrm>
            <a:off x="7849651" y="3772746"/>
            <a:ext cx="745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 smtClean="0">
                <a:solidFill>
                  <a:schemeClr val="accent1">
                    <a:lumMod val="75000"/>
                  </a:schemeClr>
                </a:solidFill>
              </a:rPr>
              <a:t>gene</a:t>
            </a:r>
            <a:r>
              <a:rPr lang="de-DE" sz="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de-DE" sz="800" b="1" dirty="0" smtClean="0">
                <a:solidFill>
                  <a:schemeClr val="accent1">
                    <a:lumMod val="75000"/>
                  </a:schemeClr>
                </a:solidFill>
              </a:rPr>
              <a:t>NRF2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08" y="3452875"/>
            <a:ext cx="4880873" cy="11789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/>
          <a:srcRect t="5074"/>
          <a:stretch/>
        </p:blipFill>
        <p:spPr>
          <a:xfrm>
            <a:off x="57949" y="3295825"/>
            <a:ext cx="7015577" cy="1482778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220304" y="410685"/>
            <a:ext cx="7744884" cy="4350549"/>
            <a:chOff x="316458" y="483518"/>
            <a:chExt cx="7729563" cy="4350548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316458" y="483518"/>
              <a:ext cx="7729563" cy="4350548"/>
              <a:chOff x="316458" y="552652"/>
              <a:chExt cx="7729563" cy="4350548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6602575" y="552652"/>
                <a:ext cx="1443446" cy="22351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fik 12"/>
              <p:cNvPicPr>
                <a:picLocks noChangeAspect="1"/>
              </p:cNvPicPr>
              <p:nvPr/>
            </p:nvPicPr>
            <p:blipFill rotWithShape="1">
              <a:blip r:embed="rId9"/>
              <a:srcRect t="610"/>
              <a:stretch/>
            </p:blipFill>
            <p:spPr>
              <a:xfrm>
                <a:off x="316458" y="771014"/>
                <a:ext cx="7163460" cy="4132186"/>
              </a:xfrm>
              <a:prstGeom prst="rect">
                <a:avLst/>
              </a:prstGeom>
            </p:spPr>
          </p:pic>
        </p:grpSp>
        <p:grpSp>
          <p:nvGrpSpPr>
            <p:cNvPr id="17" name="Gruppieren 16"/>
            <p:cNvGrpSpPr/>
            <p:nvPr/>
          </p:nvGrpSpPr>
          <p:grpSpPr>
            <a:xfrm>
              <a:off x="6156176" y="1206472"/>
              <a:ext cx="1131964" cy="2760395"/>
              <a:chOff x="6365034" y="1229108"/>
              <a:chExt cx="1131964" cy="2760395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6365034" y="1229108"/>
                <a:ext cx="1008112" cy="2880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6388075" y="2453244"/>
                <a:ext cx="1108923" cy="2880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6393265" y="3701471"/>
                <a:ext cx="1008112" cy="2880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4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2640"/>
          <a:stretch/>
        </p:blipFill>
        <p:spPr>
          <a:xfrm>
            <a:off x="797720" y="1301116"/>
            <a:ext cx="8133609" cy="2889667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124554" y="756309"/>
            <a:ext cx="9163286" cy="3554544"/>
            <a:chOff x="0" y="586783"/>
            <a:chExt cx="9144000" cy="355454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86783"/>
              <a:ext cx="9144000" cy="3554544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3923928" y="1779662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5"/>
          <a:srcRect l="7788" t="3386" r="9069" b="7836"/>
          <a:stretch/>
        </p:blipFill>
        <p:spPr>
          <a:xfrm>
            <a:off x="3860115" y="2669950"/>
            <a:ext cx="244122" cy="29294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6153" y="337251"/>
            <a:ext cx="9416355" cy="6735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2160"/>
              </a:lnSpc>
              <a:spcBef>
                <a:spcPct val="0"/>
              </a:spcBef>
            </a:pPr>
            <a:r>
              <a:rPr lang="en-GB" sz="3000" dirty="0" smtClean="0">
                <a:solidFill>
                  <a:srgbClr val="00589D"/>
                </a:solidFill>
                <a:latin typeface="CMSS12"/>
              </a:rPr>
              <a:t>Mapping model parameters</a:t>
            </a:r>
            <a:endParaRPr lang="en-GB" sz="3000" dirty="0">
              <a:solidFill>
                <a:srgbClr val="00589D"/>
              </a:solidFill>
              <a:latin typeface="CMSS1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394" y="4190783"/>
            <a:ext cx="2600697" cy="785709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107504" y="220996"/>
            <a:ext cx="8961718" cy="4727018"/>
            <a:chOff x="107504" y="220996"/>
            <a:chExt cx="8961718" cy="4727018"/>
          </a:xfrm>
        </p:grpSpPr>
        <p:sp>
          <p:nvSpPr>
            <p:cNvPr id="26" name="Rechteck 25"/>
            <p:cNvSpPr/>
            <p:nvPr/>
          </p:nvSpPr>
          <p:spPr>
            <a:xfrm>
              <a:off x="232057" y="220996"/>
              <a:ext cx="5267671" cy="535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868144" y="423698"/>
              <a:ext cx="3201078" cy="452431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en-GB" dirty="0" smtClean="0"/>
                <a:t>	</a:t>
              </a:r>
            </a:p>
            <a:p>
              <a:pPr>
                <a:buClr>
                  <a:schemeClr val="tx2"/>
                </a:buClr>
              </a:pPr>
              <a:endParaRPr lang="de-DE" dirty="0" smtClean="0"/>
            </a:p>
            <a:p>
              <a:pPr>
                <a:buClr>
                  <a:schemeClr val="tx2"/>
                </a:buClr>
              </a:pPr>
              <a:endParaRPr lang="de-DE" dirty="0"/>
            </a:p>
            <a:p>
              <a:pPr>
                <a:buClr>
                  <a:schemeClr val="tx2"/>
                </a:buClr>
              </a:pPr>
              <a:endParaRPr lang="de-DE" dirty="0"/>
            </a:p>
            <a:p>
              <a:pPr>
                <a:buClr>
                  <a:schemeClr val="tx2"/>
                </a:buClr>
              </a:pPr>
              <a:endParaRPr lang="de-DE" dirty="0" smtClean="0"/>
            </a:p>
            <a:p>
              <a:pPr>
                <a:buClr>
                  <a:schemeClr val="tx2"/>
                </a:buClr>
              </a:pPr>
              <a:endParaRPr lang="de-DE" dirty="0"/>
            </a:p>
            <a:p>
              <a:pPr>
                <a:buClr>
                  <a:schemeClr val="tx2"/>
                </a:buClr>
              </a:pPr>
              <a:endParaRPr lang="de-DE" dirty="0" smtClean="0"/>
            </a:p>
            <a:p>
              <a:pPr>
                <a:buClr>
                  <a:schemeClr val="tx2"/>
                </a:buClr>
              </a:pPr>
              <a:endParaRPr lang="de-DE" dirty="0"/>
            </a:p>
            <a:p>
              <a:pPr>
                <a:buClr>
                  <a:schemeClr val="tx2"/>
                </a:buClr>
              </a:pPr>
              <a:endParaRPr lang="de-DE" dirty="0" smtClean="0"/>
            </a:p>
            <a:p>
              <a:pPr>
                <a:buClr>
                  <a:schemeClr val="tx2"/>
                </a:buClr>
              </a:pPr>
              <a:endParaRPr lang="de-DE" dirty="0"/>
            </a:p>
            <a:p>
              <a:pPr>
                <a:buClr>
                  <a:schemeClr val="tx2"/>
                </a:buClr>
              </a:pPr>
              <a:endParaRPr lang="de-DE" dirty="0" smtClean="0"/>
            </a:p>
            <a:p>
              <a:pPr>
                <a:buClr>
                  <a:schemeClr val="tx2"/>
                </a:buClr>
              </a:pPr>
              <a:endParaRPr lang="de-DE" dirty="0"/>
            </a:p>
            <a:p>
              <a:pPr>
                <a:buClr>
                  <a:schemeClr val="tx2"/>
                </a:buClr>
              </a:pPr>
              <a:endParaRPr lang="de-DE" dirty="0" smtClean="0"/>
            </a:p>
            <a:p>
              <a:pPr>
                <a:buClr>
                  <a:schemeClr val="tx2"/>
                </a:buClr>
              </a:pPr>
              <a:endParaRPr lang="de-DE" dirty="0"/>
            </a:p>
            <a:p>
              <a:pPr>
                <a:buClr>
                  <a:schemeClr val="tx2"/>
                </a:buClr>
              </a:pPr>
              <a:endParaRPr lang="de-DE" dirty="0" smtClean="0"/>
            </a:p>
            <a:p>
              <a:pPr>
                <a:buClr>
                  <a:schemeClr val="tx2"/>
                </a:buClr>
              </a:pPr>
              <a:endParaRPr lang="en-GB" dirty="0" smtClean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07504" y="423699"/>
              <a:ext cx="5784387" cy="452431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chemeClr val="tx2"/>
                </a:buClr>
              </a:pPr>
              <a:endParaRPr lang="en-GB" dirty="0" smtClean="0"/>
            </a:p>
            <a:p>
              <a:pPr>
                <a:buClr>
                  <a:schemeClr val="tx2"/>
                </a:buClr>
              </a:pPr>
              <a:r>
                <a:rPr lang="en-GB" dirty="0" smtClean="0"/>
                <a:t>	</a:t>
              </a:r>
            </a:p>
            <a:p>
              <a:pPr>
                <a:buClr>
                  <a:schemeClr val="tx2"/>
                </a:buClr>
              </a:pPr>
              <a:endParaRPr lang="en-GB" dirty="0" smtClean="0"/>
            </a:p>
            <a:p>
              <a:pPr>
                <a:buClr>
                  <a:schemeClr val="tx2"/>
                </a:buClr>
              </a:pPr>
              <a:r>
                <a:rPr lang="en-GB" dirty="0" smtClean="0">
                  <a:solidFill>
                    <a:schemeClr val="bg1"/>
                  </a:solidFill>
                </a:rPr>
                <a:t>Enhanced </a:t>
              </a:r>
              <a:r>
                <a:rPr lang="en-GB" dirty="0">
                  <a:solidFill>
                    <a:schemeClr val="bg1"/>
                  </a:solidFill>
                </a:rPr>
                <a:t>comparability </a:t>
              </a:r>
              <a:r>
                <a:rPr lang="en-GB" dirty="0" smtClean="0">
                  <a:solidFill>
                    <a:schemeClr val="bg1"/>
                  </a:solidFill>
                </a:rPr>
                <a:t>of </a:t>
              </a:r>
              <a:r>
                <a:rPr lang="en-GB" dirty="0" err="1" smtClean="0">
                  <a:solidFill>
                    <a:schemeClr val="bg1"/>
                  </a:solidFill>
                </a:rPr>
                <a:t>toxicogenomic</a:t>
              </a:r>
              <a:r>
                <a:rPr lang="en-GB" dirty="0" smtClean="0">
                  <a:solidFill>
                    <a:schemeClr val="bg1"/>
                  </a:solidFill>
                </a:rPr>
                <a:t> findings:</a:t>
              </a:r>
            </a:p>
            <a:p>
              <a:pPr marL="742950" lvl="1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dirty="0" smtClean="0">
                  <a:solidFill>
                    <a:schemeClr val="bg1"/>
                  </a:solidFill>
                </a:rPr>
                <a:t>zebrafish embryo </a:t>
              </a:r>
              <a:r>
                <a:rPr lang="en-GB" dirty="0" err="1" smtClean="0">
                  <a:solidFill>
                    <a:schemeClr val="bg1"/>
                  </a:solidFill>
                </a:rPr>
                <a:t>toxicogenomic</a:t>
              </a:r>
              <a:r>
                <a:rPr lang="en-GB" b="1" dirty="0" smtClean="0">
                  <a:solidFill>
                    <a:schemeClr val="bg1"/>
                  </a:solidFill>
                </a:rPr>
                <a:t> map: </a:t>
              </a:r>
              <a:r>
                <a:rPr lang="en-GB" dirty="0" smtClean="0">
                  <a:solidFill>
                    <a:schemeClr val="bg1"/>
                  </a:solidFill>
                </a:rPr>
                <a:t>common </a:t>
              </a:r>
              <a:r>
                <a:rPr lang="en-GB" dirty="0">
                  <a:solidFill>
                    <a:schemeClr val="bg1"/>
                  </a:solidFill>
                </a:rPr>
                <a:t>reference frame </a:t>
              </a:r>
              <a:r>
                <a:rPr lang="en-GB" dirty="0" smtClean="0">
                  <a:solidFill>
                    <a:schemeClr val="bg1"/>
                  </a:solidFill>
                </a:rPr>
                <a:t>for biological interpretation</a:t>
              </a:r>
            </a:p>
            <a:p>
              <a:pPr marL="742950" lvl="1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dirty="0" smtClean="0">
                  <a:solidFill>
                    <a:schemeClr val="bg1"/>
                  </a:solidFill>
                </a:rPr>
                <a:t>3D-regression </a:t>
              </a:r>
              <a:r>
                <a:rPr lang="en-GB" b="1" dirty="0" smtClean="0">
                  <a:solidFill>
                    <a:schemeClr val="bg1"/>
                  </a:solidFill>
                </a:rPr>
                <a:t>model: </a:t>
              </a:r>
              <a:r>
                <a:rPr lang="en-GB" dirty="0" smtClean="0">
                  <a:solidFill>
                    <a:schemeClr val="bg1"/>
                  </a:solidFill>
                </a:rPr>
                <a:t>quantitative characterisation of </a:t>
              </a:r>
              <a:r>
                <a:rPr lang="en-GB" dirty="0">
                  <a:solidFill>
                    <a:schemeClr val="bg1"/>
                  </a:solidFill>
                </a:rPr>
                <a:t>biological responses </a:t>
              </a:r>
              <a:r>
                <a:rPr lang="en-GB" dirty="0" smtClean="0">
                  <a:solidFill>
                    <a:schemeClr val="bg1"/>
                  </a:solidFill>
                </a:rPr>
                <a:t>and inference </a:t>
              </a:r>
              <a:r>
                <a:rPr lang="en-GB" dirty="0">
                  <a:solidFill>
                    <a:schemeClr val="bg1"/>
                  </a:solidFill>
                </a:rPr>
                <a:t>on a </a:t>
              </a:r>
              <a:r>
                <a:rPr lang="en-GB" dirty="0" smtClean="0">
                  <a:solidFill>
                    <a:schemeClr val="bg1"/>
                  </a:solidFill>
                </a:rPr>
                <a:t>concentration and </a:t>
              </a:r>
              <a:r>
                <a:rPr lang="en-GB" dirty="0">
                  <a:solidFill>
                    <a:schemeClr val="bg1"/>
                  </a:solidFill>
                </a:rPr>
                <a:t>time </a:t>
              </a:r>
              <a:r>
                <a:rPr lang="en-GB" dirty="0" smtClean="0">
                  <a:solidFill>
                    <a:schemeClr val="bg1"/>
                  </a:solidFill>
                </a:rPr>
                <a:t>scale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GB" dirty="0">
                <a:solidFill>
                  <a:schemeClr val="bg1"/>
                </a:solidFill>
              </a:endParaRPr>
            </a:p>
            <a:p>
              <a:pPr marL="742950" lvl="1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dirty="0" smtClean="0">
                  <a:solidFill>
                    <a:schemeClr val="bg1"/>
                  </a:solidFill>
                </a:rPr>
                <a:t>fingerprint </a:t>
              </a:r>
              <a:r>
                <a:rPr lang="en-GB" dirty="0">
                  <a:solidFill>
                    <a:schemeClr val="bg1"/>
                  </a:solidFill>
                </a:rPr>
                <a:t>browser: </a:t>
              </a:r>
              <a:r>
                <a:rPr lang="en-GB" i="1" dirty="0">
                  <a:solidFill>
                    <a:schemeClr val="bg1"/>
                  </a:solidFill>
                </a:rPr>
                <a:t>https://</a:t>
              </a:r>
              <a:r>
                <a:rPr lang="en-GB" i="1" dirty="0" smtClean="0">
                  <a:solidFill>
                    <a:schemeClr val="bg1"/>
                  </a:solidFill>
                </a:rPr>
                <a:t>webapp.ufz.de/itox/tfpbrowser/</a:t>
              </a:r>
            </a:p>
            <a:p>
              <a:pPr marL="742950" lvl="1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dirty="0" smtClean="0">
                  <a:solidFill>
                    <a:schemeClr val="bg1"/>
                  </a:solidFill>
                </a:rPr>
                <a:t>further read: </a:t>
              </a:r>
              <a:r>
                <a:rPr lang="en-GB" dirty="0">
                  <a:solidFill>
                    <a:schemeClr val="bg1"/>
                  </a:solidFill>
                </a:rPr>
                <a:t>	</a:t>
              </a:r>
              <a:r>
                <a:rPr lang="en-GB" dirty="0" smtClean="0">
                  <a:solidFill>
                    <a:schemeClr val="bg1"/>
                  </a:solidFill>
                </a:rPr>
                <a:t>	                </a:t>
              </a:r>
              <a:r>
                <a:rPr lang="en-GB" i="1" dirty="0" err="1" smtClean="0">
                  <a:solidFill>
                    <a:schemeClr val="bg1"/>
                  </a:solidFill>
                </a:rPr>
                <a:t>GigaScience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8 (6), June 2019, giz057 </a:t>
              </a:r>
              <a:r>
                <a:rPr lang="en-GB" i="1" dirty="0" smtClean="0">
                  <a:solidFill>
                    <a:schemeClr val="bg1"/>
                  </a:solidFill>
                </a:rPr>
                <a:t>https</a:t>
              </a:r>
              <a:r>
                <a:rPr lang="en-GB" i="1" dirty="0">
                  <a:solidFill>
                    <a:schemeClr val="bg1"/>
                  </a:solidFill>
                </a:rPr>
                <a:t>://</a:t>
              </a:r>
              <a:r>
                <a:rPr lang="en-GB" i="1" dirty="0" smtClean="0">
                  <a:solidFill>
                    <a:schemeClr val="bg1"/>
                  </a:solidFill>
                </a:rPr>
                <a:t>doi.org/10.1093/gigascience/giz057</a:t>
              </a:r>
              <a:endParaRPr lang="en-GB" dirty="0" smtClean="0"/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de-DE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166947" y="778708"/>
              <a:ext cx="2832750" cy="67358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/>
            <a:p>
              <a:pPr>
                <a:lnSpc>
                  <a:spcPts val="2160"/>
                </a:lnSpc>
                <a:spcBef>
                  <a:spcPct val="0"/>
                </a:spcBef>
              </a:pPr>
              <a:r>
                <a:rPr lang="en-GB" sz="3000" dirty="0" smtClean="0">
                  <a:solidFill>
                    <a:schemeClr val="bg1"/>
                  </a:solidFill>
                  <a:latin typeface="CMSS12"/>
                </a:rPr>
                <a:t>Summary</a:t>
              </a:r>
              <a:endParaRPr lang="en-GB" sz="3000" dirty="0">
                <a:solidFill>
                  <a:schemeClr val="bg1"/>
                </a:solidFill>
                <a:latin typeface="CMSS12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5873553" y="780788"/>
            <a:ext cx="3306959" cy="3879194"/>
            <a:chOff x="5837040" y="759135"/>
            <a:chExt cx="3306959" cy="3879194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5886888" y="1910639"/>
              <a:ext cx="3005587" cy="1021151"/>
              <a:chOff x="6876221" y="3921523"/>
              <a:chExt cx="2961819" cy="1021151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6876221" y="3921523"/>
                <a:ext cx="2961819" cy="1021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9" t="7814"/>
              <a:stretch/>
            </p:blipFill>
            <p:spPr bwMode="auto">
              <a:xfrm>
                <a:off x="6928709" y="4366610"/>
                <a:ext cx="1344544" cy="345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3" descr="Cefic-Lr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655" y="1912124"/>
              <a:ext cx="687263" cy="40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656" y="2322578"/>
              <a:ext cx="712885" cy="41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86889" y="1283298"/>
              <a:ext cx="3005588" cy="639142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98388" y="1908270"/>
              <a:ext cx="1409916" cy="478713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942" y="3134221"/>
              <a:ext cx="2009707" cy="1504108"/>
            </a:xfrm>
            <a:prstGeom prst="rect">
              <a:avLst/>
            </a:prstGeom>
          </p:spPr>
        </p:pic>
        <p:sp>
          <p:nvSpPr>
            <p:cNvPr id="29" name="Rechteck 28"/>
            <p:cNvSpPr/>
            <p:nvPr/>
          </p:nvSpPr>
          <p:spPr>
            <a:xfrm>
              <a:off x="5837040" y="759135"/>
              <a:ext cx="3306959" cy="67358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/>
            <a:p>
              <a:pPr>
                <a:lnSpc>
                  <a:spcPts val="2160"/>
                </a:lnSpc>
                <a:spcBef>
                  <a:spcPct val="0"/>
                </a:spcBef>
              </a:pPr>
              <a:r>
                <a:rPr lang="en-GB" sz="3000" dirty="0" smtClean="0">
                  <a:solidFill>
                    <a:schemeClr val="bg1"/>
                  </a:solidFill>
                  <a:latin typeface="CMSS12"/>
                </a:rPr>
                <a:t>Acknowledgement</a:t>
              </a:r>
              <a:endParaRPr lang="en-GB" sz="3000" dirty="0">
                <a:solidFill>
                  <a:schemeClr val="bg1"/>
                </a:solidFill>
                <a:latin typeface="CMSS1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0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">
  <a:themeElements>
    <a:clrScheme name="UFZ-PPT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Vollbild">
  <a:themeElements>
    <a:clrScheme name="UFZ-PPT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: Inhaltsfolien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 Vollbild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236105_ufz_ppt_en_final</Template>
  <TotalTime>0</TotalTime>
  <Words>1039</Words>
  <Application>Microsoft Office PowerPoint</Application>
  <PresentationFormat>On-screen Show (16:9)</PresentationFormat>
  <Paragraphs>137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CMSS10</vt:lpstr>
      <vt:lpstr>CMSS12</vt:lpstr>
      <vt:lpstr>CMSS8</vt:lpstr>
      <vt:lpstr>CMSS9</vt:lpstr>
      <vt:lpstr>CMSSI10</vt:lpstr>
      <vt:lpstr>Wingdings</vt:lpstr>
      <vt:lpstr>Titelfolie</vt:lpstr>
      <vt:lpstr>Titelfolie Vollbild</vt:lpstr>
      <vt:lpstr>Master: Inhaltsfolien</vt:lpstr>
      <vt:lpstr>Inhalt Vollbild</vt:lpstr>
      <vt:lpstr>Map and Model –  from observation to prediction in zebrafish toxicogenomics  </vt:lpstr>
      <vt:lpstr>Toxicogenomics </vt:lpstr>
      <vt:lpstr>PowerPoint Presentation</vt:lpstr>
      <vt:lpstr>PowerPoint Presentation</vt:lpstr>
      <vt:lpstr>PowerPoint Presentation</vt:lpstr>
      <vt:lpstr>PowerPoint Presentation</vt:lpstr>
    </vt:vector>
  </TitlesOfParts>
  <Company>UFZ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version 1 in 18 Pt, Arial, bold Subheadline in 18 Pt, Arial</dc:title>
  <dc:creator>Wibke Busch wbusch</dc:creator>
  <cp:lastModifiedBy>Moloney, Caitlin</cp:lastModifiedBy>
  <cp:revision>67</cp:revision>
  <cp:lastPrinted>2019-09-18T10:47:10Z</cp:lastPrinted>
  <dcterms:created xsi:type="dcterms:W3CDTF">2019-11-19T16:22:40Z</dcterms:created>
  <dcterms:modified xsi:type="dcterms:W3CDTF">2019-11-27T20:46:11Z</dcterms:modified>
</cp:coreProperties>
</file>