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37" r:id="rId3"/>
    <p:sldId id="350" r:id="rId4"/>
    <p:sldId id="356" r:id="rId5"/>
    <p:sldId id="359" r:id="rId6"/>
    <p:sldId id="339" r:id="rId7"/>
  </p:sldIdLst>
  <p:sldSz cx="10287000" cy="6858000" type="35mm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64" userDrawn="1">
          <p15:clr>
            <a:srgbClr val="A4A3A4"/>
          </p15:clr>
        </p15:guide>
        <p15:guide id="3" pos="72" userDrawn="1">
          <p15:clr>
            <a:srgbClr val="A4A3A4"/>
          </p15:clr>
        </p15:guide>
        <p15:guide id="4" pos="6408" userDrawn="1">
          <p15:clr>
            <a:srgbClr val="A4A3A4"/>
          </p15:clr>
        </p15:guide>
        <p15:guide id="5" orient="horz" pos="4248" userDrawn="1">
          <p15:clr>
            <a:srgbClr val="A4A3A4"/>
          </p15:clr>
        </p15:guide>
        <p15:guide id="6" orient="horz" pos="72" userDrawn="1">
          <p15:clr>
            <a:srgbClr val="A4A3A4"/>
          </p15:clr>
        </p15:guide>
        <p15:guide id="7" orient="horz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405"/>
    <a:srgbClr val="1106D7"/>
    <a:srgbClr val="FF2600"/>
    <a:srgbClr val="92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FAFA"/>
          </a:solidFill>
        </a:fill>
      </a:tcStyle>
    </a:wholeTbl>
    <a:band2H>
      <a:tcTxStyle/>
      <a:tcStyle>
        <a:tcBdr/>
        <a:fill>
          <a:solidFill>
            <a:srgbClr val="FAF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6E6E9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6E5"/>
          </a:solidFill>
        </a:fill>
      </a:tcStyle>
    </a:wholeTbl>
    <a:band2H>
      <a:tcTxStyle/>
      <a:tcStyle>
        <a:tcBdr/>
        <a:fill>
          <a:solidFill>
            <a:srgbClr val="FFFB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47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47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479"/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7"/>
    <p:restoredTop sz="75994"/>
  </p:normalViewPr>
  <p:slideViewPr>
    <p:cSldViewPr snapToGrid="0" snapToObjects="1" showGuides="1">
      <p:cViewPr varScale="1">
        <p:scale>
          <a:sx n="69" d="100"/>
          <a:sy n="69" d="100"/>
        </p:scale>
        <p:origin x="1144" y="44"/>
      </p:cViewPr>
      <p:guideLst>
        <p:guide orient="horz" pos="2160"/>
        <p:guide pos="3264"/>
        <p:guide pos="72"/>
        <p:guide pos="6408"/>
        <p:guide orient="horz" pos="4248"/>
        <p:guide orient="horz" pos="72"/>
        <p:guide orient="horz" pos="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uFill>
          <a:solidFill>
            <a:srgbClr val="000000"/>
          </a:solidFill>
        </a:uFill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2AIV</a:t>
            </a:r>
          </a:p>
        </p:txBody>
      </p:sp>
    </p:spTree>
    <p:extLst>
      <p:ext uri="{BB962C8B-B14F-4D97-AF65-F5344CB8AC3E}">
        <p14:creationId xmlns:p14="http://schemas.microsoft.com/office/powerpoint/2010/main" val="209340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2AIV</a:t>
            </a:r>
          </a:p>
        </p:txBody>
      </p:sp>
    </p:spTree>
    <p:extLst>
      <p:ext uri="{BB962C8B-B14F-4D97-AF65-F5344CB8AC3E}">
        <p14:creationId xmlns:p14="http://schemas.microsoft.com/office/powerpoint/2010/main" val="29684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2AIV</a:t>
            </a:r>
          </a:p>
        </p:txBody>
      </p:sp>
    </p:spTree>
    <p:extLst>
      <p:ext uri="{BB962C8B-B14F-4D97-AF65-F5344CB8AC3E}">
        <p14:creationId xmlns:p14="http://schemas.microsoft.com/office/powerpoint/2010/main" val="80633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2AIV</a:t>
            </a:r>
          </a:p>
        </p:txBody>
      </p:sp>
    </p:spTree>
    <p:extLst>
      <p:ext uri="{BB962C8B-B14F-4D97-AF65-F5344CB8AC3E}">
        <p14:creationId xmlns:p14="http://schemas.microsoft.com/office/powerpoint/2010/main" val="1909930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rPr>
              <a:t>2AIV</a:t>
            </a:r>
          </a:p>
        </p:txBody>
      </p:sp>
    </p:spTree>
    <p:extLst>
      <p:ext uri="{BB962C8B-B14F-4D97-AF65-F5344CB8AC3E}">
        <p14:creationId xmlns:p14="http://schemas.microsoft.com/office/powerpoint/2010/main" val="260318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71525" y="1844675"/>
            <a:ext cx="8743950" cy="20415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xfrm>
            <a:off x="1543050" y="3886200"/>
            <a:ext cx="72009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457200" indent="0" algn="ctr">
              <a:buSzTx/>
              <a:buNone/>
            </a:lvl2pPr>
            <a:lvl3pPr marL="914400" indent="0" algn="ctr">
              <a:buSzTx/>
              <a:buNone/>
            </a:lvl3pPr>
            <a:lvl4pPr marL="1371600" indent="0" algn="ctr">
              <a:buSzTx/>
              <a:buNone/>
            </a:lvl4pPr>
            <a:lvl5pPr marL="182880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4644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>
            <a:normAutofit/>
          </a:bodyPr>
          <a:lstStyle>
            <a:lvl1pPr defTabSz="584200"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1464468" y="3536156"/>
            <a:ext cx="7358064" cy="794743"/>
          </a:xfrm>
          <a:prstGeom prst="rect">
            <a:avLst/>
          </a:prstGeom>
        </p:spPr>
        <p:txBody>
          <a:bodyPr lIns="35718" tIns="35718" rIns="35718" bIns="35718">
            <a:normAutofit/>
          </a:bodyPr>
          <a:lstStyle>
            <a:lvl1pPr marL="0" indent="0" algn="ctr" defTabSz="584200">
              <a:spcBef>
                <a:spcPts val="0"/>
              </a:spcBef>
              <a:buClrTx/>
              <a:buSz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spcBef>
                <a:spcPts val="0"/>
              </a:spcBef>
              <a:buClrTx/>
              <a:buSz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spcBef>
                <a:spcPts val="0"/>
              </a:spcBef>
              <a:buClrTx/>
              <a:buSz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spcBef>
                <a:spcPts val="0"/>
              </a:spcBef>
              <a:buClrTx/>
              <a:buSz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spcBef>
                <a:spcPts val="0"/>
              </a:spcBef>
              <a:buClrTx/>
              <a:buSz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5012232" y="6505277"/>
            <a:ext cx="253607" cy="249238"/>
          </a:xfrm>
          <a:prstGeom prst="rect">
            <a:avLst/>
          </a:prstGeom>
          <a:ln w="12700">
            <a:miter lim="400000"/>
          </a:ln>
        </p:spPr>
        <p:txBody>
          <a:bodyPr lIns="35718" tIns="35718" rIns="35718" bIns="35718"/>
          <a:lstStyle>
            <a:lvl1pPr algn="ctr" defTabSz="584200">
              <a:defRPr sz="1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6" name="Shape 1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1257300" y="1844675"/>
            <a:ext cx="7772400" cy="20415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sz="half" idx="1"/>
          </p:nvPr>
        </p:nvSpPr>
        <p:spPr>
          <a:xfrm>
            <a:off x="1943100" y="3886200"/>
            <a:ext cx="6400800" cy="2971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457200">
              <a:buClrTx/>
              <a:buSzTx/>
              <a:buNone/>
              <a:defRPr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513539" y="86409"/>
            <a:ext cx="9255061" cy="15179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defTabSz="419100">
              <a:lnSpc>
                <a:spcPct val="93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513539" y="1604328"/>
            <a:ext cx="9255061" cy="52578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431800" indent="-323850" defTabSz="419100">
              <a:lnSpc>
                <a:spcPct val="93000"/>
              </a:lnSpc>
              <a:spcBef>
                <a:spcPts val="1200"/>
              </a:spcBef>
              <a:buSzPct val="45000"/>
              <a:buFont typeface="Wingdings"/>
              <a:buChar char=""/>
              <a:defRPr sz="2800"/>
            </a:lvl1pPr>
            <a:lvl2pPr marL="863600" indent="-287337" defTabSz="419100">
              <a:lnSpc>
                <a:spcPct val="93000"/>
              </a:lnSpc>
              <a:spcBef>
                <a:spcPts val="1000"/>
              </a:spcBef>
              <a:buSzPct val="75000"/>
              <a:buFont typeface="Symbol"/>
              <a:buChar char="−"/>
              <a:defRPr sz="2400"/>
            </a:lvl2pPr>
            <a:lvl3pPr marL="1295400" indent="-215900" defTabSz="419100">
              <a:lnSpc>
                <a:spcPct val="93000"/>
              </a:lnSpc>
              <a:spcBef>
                <a:spcPts val="700"/>
              </a:spcBef>
              <a:buSzPct val="45000"/>
              <a:buFont typeface="Wingdings"/>
              <a:buChar char=""/>
              <a:defRPr sz="2000"/>
            </a:lvl3pPr>
            <a:lvl4pPr marL="1727200" indent="-215900" defTabSz="419100">
              <a:lnSpc>
                <a:spcPct val="93000"/>
              </a:lnSpc>
              <a:spcBef>
                <a:spcPts val="500"/>
              </a:spcBef>
              <a:buSzPct val="75000"/>
              <a:buFont typeface="Symbol"/>
              <a:buChar char="−"/>
              <a:defRPr sz="1800"/>
            </a:lvl4pPr>
            <a:lvl5pPr marL="2159000" indent="-215900" defTabSz="419100">
              <a:lnSpc>
                <a:spcPct val="93000"/>
              </a:lnSpc>
              <a:spcBef>
                <a:spcPts val="200"/>
              </a:spcBef>
              <a:buSzPct val="45000"/>
              <a:buFont typeface="Wingdings"/>
              <a:buChar char="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8486919" y="6247376"/>
            <a:ext cx="165101" cy="1840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ctr" defTabSz="5334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1028700" y="256810"/>
            <a:ext cx="8229600" cy="117865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1028700" y="1435465"/>
            <a:ext cx="4040188" cy="73941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457200">
              <a:spcBef>
                <a:spcPts val="500"/>
              </a:spcBef>
              <a:buClrTx/>
              <a:buSzTx/>
              <a:buNone/>
              <a:defRPr sz="2400" b="1"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457200">
              <a:spcBef>
                <a:spcPts val="500"/>
              </a:spcBef>
              <a:buClrTx/>
              <a:buSzTx/>
              <a:buNone/>
              <a:defRPr sz="2400" b="1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457200">
              <a:buClrTx/>
              <a:buSzTx/>
              <a:buNone/>
              <a:defRPr b="1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457200">
              <a:spcBef>
                <a:spcPts val="500"/>
              </a:spcBef>
              <a:buClrTx/>
              <a:buSzTx/>
              <a:buNone/>
              <a:defRPr sz="2400" b="1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457200">
              <a:spcBef>
                <a:spcPts val="500"/>
              </a:spcBef>
              <a:buClrTx/>
              <a:buSzTx/>
              <a:buNone/>
              <a:defRPr sz="2400" b="1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xfrm>
            <a:off x="1257300" y="1844675"/>
            <a:ext cx="7772400" cy="20415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75" name="Shape 175"/>
          <p:cNvSpPr>
            <a:spLocks noGrp="1"/>
          </p:cNvSpPr>
          <p:nvPr>
            <p:ph type="body" sz="half" idx="1"/>
          </p:nvPr>
        </p:nvSpPr>
        <p:spPr>
          <a:xfrm>
            <a:off x="1943100" y="3886200"/>
            <a:ext cx="6400800" cy="2971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457200">
              <a:buClrTx/>
              <a:buSzTx/>
              <a:buNone/>
              <a:defRPr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1257300" y="1844675"/>
            <a:ext cx="7772400" cy="20415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Shape 184"/>
          <p:cNvSpPr>
            <a:spLocks noGrp="1"/>
          </p:cNvSpPr>
          <p:nvPr>
            <p:ph type="body" sz="half" idx="1"/>
          </p:nvPr>
        </p:nvSpPr>
        <p:spPr>
          <a:xfrm>
            <a:off x="1943100" y="3886200"/>
            <a:ext cx="6400800" cy="2971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457200">
              <a:buClrTx/>
              <a:buSzTx/>
              <a:buNone/>
              <a:defRPr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hape 185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1028700" y="92076"/>
            <a:ext cx="8229600" cy="15081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1028700" y="1600200"/>
            <a:ext cx="8229600" cy="5257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xfrm>
            <a:off x="1241226" y="0"/>
            <a:ext cx="7804548" cy="10715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 sz="5600"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1257300" y="1844675"/>
            <a:ext cx="7772400" cy="204152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3" name="Shape 263"/>
          <p:cNvSpPr>
            <a:spLocks noGrp="1"/>
          </p:cNvSpPr>
          <p:nvPr>
            <p:ph type="body" sz="half" idx="1"/>
          </p:nvPr>
        </p:nvSpPr>
        <p:spPr>
          <a:xfrm>
            <a:off x="1943100" y="3886200"/>
            <a:ext cx="6400800" cy="29718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457200">
              <a:buClrTx/>
              <a:buSzTx/>
              <a:buNone/>
              <a:defRPr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514350" y="92070"/>
            <a:ext cx="9258300" cy="150813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514350" y="1600205"/>
            <a:ext cx="9258300" cy="525779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457200"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 defTabSz="457200">
              <a:spcBef>
                <a:spcPts val="7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xfrm>
            <a:off x="7372350" y="6404297"/>
            <a:ext cx="2400300" cy="269241"/>
          </a:xfrm>
          <a:prstGeom prst="rect">
            <a:avLst/>
          </a:prstGeom>
          <a:ln w="12700">
            <a:miter lim="400000"/>
          </a:ln>
        </p:spPr>
        <p:txBody>
          <a:bodyPr wrap="square"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xfrm>
            <a:off x="9228807" y="6426200"/>
            <a:ext cx="286668" cy="273584"/>
          </a:xfrm>
          <a:prstGeom prst="rect">
            <a:avLst/>
          </a:prstGeom>
          <a:ln w="12700">
            <a:miter lim="400000"/>
          </a:ln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9228807" y="6426200"/>
            <a:ext cx="286668" cy="273584"/>
          </a:xfrm>
          <a:prstGeom prst="rect">
            <a:avLst/>
          </a:prstGeom>
          <a:ln w="12700">
            <a:miter lim="400000"/>
          </a:ln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xfrm>
            <a:off x="9228807" y="6426200"/>
            <a:ext cx="286668" cy="273584"/>
          </a:xfrm>
          <a:prstGeom prst="rect">
            <a:avLst/>
          </a:prstGeom>
          <a:ln w="12700">
            <a:miter lim="400000"/>
          </a:ln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1257300" y="1844675"/>
            <a:ext cx="7772400" cy="2041525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defTabSz="457200"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0" name="Shape 320"/>
          <p:cNvSpPr>
            <a:spLocks noGrp="1"/>
          </p:cNvSpPr>
          <p:nvPr>
            <p:ph type="body" sz="half" idx="1"/>
          </p:nvPr>
        </p:nvSpPr>
        <p:spPr>
          <a:xfrm>
            <a:off x="1943100" y="3886200"/>
            <a:ext cx="6400800" cy="2971800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>
            <a:lvl1pPr marL="0" indent="0" algn="ctr" defTabSz="457200">
              <a:buClrTx/>
              <a:buSzTx/>
              <a:buNone/>
              <a:defRPr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4572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xfrm>
            <a:off x="7124700" y="6404292"/>
            <a:ext cx="2133600" cy="269237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/>
          <a:lstStyle>
            <a:lvl1pPr defTabSz="457200"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1201341" y="457200"/>
            <a:ext cx="2949178" cy="16002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l">
              <a:lnSpc>
                <a:spcPct val="90000"/>
              </a:lnSpc>
              <a:defRPr sz="3200"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29" name="Shape 329"/>
          <p:cNvSpPr>
            <a:spLocks noGrp="1"/>
          </p:cNvSpPr>
          <p:nvPr>
            <p:ph type="body" sz="half" idx="1"/>
          </p:nvPr>
        </p:nvSpPr>
        <p:spPr>
          <a:xfrm>
            <a:off x="4458891" y="987425"/>
            <a:ext cx="4629151" cy="487362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Tx/>
              <a:buFont typeface="Arial"/>
              <a:defRPr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  <a:defRPr sz="32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0" name="Shape 330"/>
          <p:cNvSpPr>
            <a:spLocks noGrp="1"/>
          </p:cNvSpPr>
          <p:nvPr>
            <p:ph type="body" sz="quarter" idx="13"/>
          </p:nvPr>
        </p:nvSpPr>
        <p:spPr>
          <a:xfrm>
            <a:off x="1201341" y="2057400"/>
            <a:ext cx="2949179" cy="38115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1600">
                <a:uFillTx/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sldNum" sz="quarter" idx="2"/>
          </p:nvPr>
        </p:nvSpPr>
        <p:spPr>
          <a:xfrm>
            <a:off x="88228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xfrm>
            <a:off x="1200150" y="365125"/>
            <a:ext cx="7886700" cy="1325564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algn="l">
              <a:lnSpc>
                <a:spcPct val="90000"/>
              </a:lnSpc>
              <a:defRPr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xfrm>
            <a:off x="1200150" y="1825625"/>
            <a:ext cx="7886700" cy="43513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2800"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  <a:defRPr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28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  <a:defRPr sz="28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ClrTx/>
              <a:buFont typeface="Arial"/>
              <a:buChar char="•"/>
              <a:defRPr sz="28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8822868" y="6404294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71525" y="1844676"/>
            <a:ext cx="8743950" cy="20415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sz="half" idx="1"/>
          </p:nvPr>
        </p:nvSpPr>
        <p:spPr>
          <a:xfrm>
            <a:off x="1543050" y="3886200"/>
            <a:ext cx="72009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457200" indent="0" algn="ctr">
              <a:buSzTx/>
              <a:buNone/>
            </a:lvl2pPr>
            <a:lvl3pPr marL="914400" indent="0" algn="ctr">
              <a:buSzTx/>
              <a:buNone/>
            </a:lvl3pPr>
            <a:lvl4pPr marL="1371600" indent="0" algn="ctr">
              <a:buSzTx/>
              <a:buNone/>
            </a:lvl4pPr>
            <a:lvl5pPr marL="182880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513539" y="86409"/>
            <a:ext cx="9255061" cy="1517920"/>
          </a:xfrm>
          <a:prstGeom prst="rect">
            <a:avLst/>
          </a:prstGeom>
        </p:spPr>
        <p:txBody>
          <a:bodyPr lIns="0" tIns="0" rIns="0" bIns="0"/>
          <a:lstStyle>
            <a:lvl1pPr defTabSz="419100">
              <a:lnSpc>
                <a:spcPct val="93000"/>
              </a:lnSpc>
              <a:defRPr sz="38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513539" y="1604328"/>
            <a:ext cx="9255061" cy="5257801"/>
          </a:xfrm>
          <a:prstGeom prst="rect">
            <a:avLst/>
          </a:prstGeom>
        </p:spPr>
        <p:txBody>
          <a:bodyPr lIns="0" tIns="0" rIns="0" bIns="0"/>
          <a:lstStyle>
            <a:lvl1pPr marL="431800" indent="-323850" defTabSz="419100">
              <a:lnSpc>
                <a:spcPct val="93000"/>
              </a:lnSpc>
              <a:spcBef>
                <a:spcPts val="1200"/>
              </a:spcBef>
              <a:buSzPct val="45000"/>
              <a:buFont typeface="Wingdings"/>
              <a:buChar char=""/>
              <a:defRPr sz="2800"/>
            </a:lvl1pPr>
            <a:lvl2pPr marL="863600" indent="-287337" defTabSz="419100">
              <a:lnSpc>
                <a:spcPct val="93000"/>
              </a:lnSpc>
              <a:spcBef>
                <a:spcPts val="1000"/>
              </a:spcBef>
              <a:buSzPct val="75000"/>
              <a:buFont typeface="Symbol"/>
              <a:buChar char="−"/>
              <a:defRPr sz="2400"/>
            </a:lvl2pPr>
            <a:lvl3pPr marL="1295400" indent="-215900" defTabSz="419100">
              <a:lnSpc>
                <a:spcPct val="93000"/>
              </a:lnSpc>
              <a:spcBef>
                <a:spcPts val="700"/>
              </a:spcBef>
              <a:buSzPct val="45000"/>
              <a:buFont typeface="Wingdings"/>
              <a:buChar char=""/>
              <a:defRPr sz="2000"/>
            </a:lvl3pPr>
            <a:lvl4pPr marL="1727200" indent="-215900" defTabSz="419100">
              <a:lnSpc>
                <a:spcPct val="93000"/>
              </a:lnSpc>
              <a:spcBef>
                <a:spcPts val="500"/>
              </a:spcBef>
              <a:buSzPct val="75000"/>
              <a:buFont typeface="Symbol"/>
              <a:buChar char="−"/>
              <a:defRPr sz="1800"/>
            </a:lvl4pPr>
            <a:lvl5pPr marL="2159000" indent="-215900" defTabSz="419100">
              <a:lnSpc>
                <a:spcPct val="93000"/>
              </a:lnSpc>
              <a:spcBef>
                <a:spcPts val="200"/>
              </a:spcBef>
              <a:buSzPct val="45000"/>
              <a:buFont typeface="Wingdings"/>
              <a:buChar char="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8486919" y="6247376"/>
            <a:ext cx="165101" cy="1840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/>
          <a:lstStyle>
            <a:lvl1pPr algn="ctr" defTabSz="533400"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 5">
    <p:bg>
      <p:bgPr>
        <a:gradFill flip="none" rotWithShape="1">
          <a:gsLst>
            <a:gs pos="0">
              <a:srgbClr val="FDFBED"/>
            </a:gs>
            <a:gs pos="100000">
              <a:srgbClr val="9F9C9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520700" y="274637"/>
            <a:ext cx="9258300" cy="1143001"/>
          </a:xfrm>
          <a:prstGeom prst="rect">
            <a:avLst/>
          </a:prstGeom>
          <a:ln>
            <a:round/>
          </a:ln>
        </p:spPr>
        <p:txBody>
          <a:bodyPr/>
          <a:lstStyle>
            <a:lvl1pPr defTabSz="457200"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520700" y="1600200"/>
            <a:ext cx="9258300" cy="4525963"/>
          </a:xfrm>
          <a:prstGeom prst="rect">
            <a:avLst/>
          </a:prstGeom>
          <a:ln>
            <a:round/>
          </a:ln>
        </p:spPr>
        <p:txBody>
          <a:bodyPr/>
          <a:lstStyle>
            <a:lvl1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1pPr>
            <a:lvl2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2pPr>
            <a:lvl3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4pPr>
            <a:lvl5pPr defTabSz="457200"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xfrm>
            <a:off x="9529266" y="6467475"/>
            <a:ext cx="243384" cy="254000"/>
          </a:xfrm>
          <a:prstGeom prst="rect">
            <a:avLst/>
          </a:prstGeom>
          <a:ln w="12700"/>
        </p:spPr>
        <p:txBody>
          <a:bodyPr anchor="ctr"/>
          <a:lstStyle>
            <a:lvl1pPr defTabSz="457200">
              <a:def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71525" y="381000"/>
            <a:ext cx="874395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2pPr marL="742950" indent="-285750">
              <a:spcBef>
                <a:spcPts val="600"/>
              </a:spcBef>
              <a:buChar char="–"/>
              <a:defRPr sz="2800"/>
            </a:lvl2pPr>
            <a:lvl3pPr marL="1143000" indent="-228600">
              <a:spcBef>
                <a:spcPts val="500"/>
              </a:spcBef>
              <a:defRPr sz="2400"/>
            </a:lvl3pPr>
            <a:lvl4pPr marL="1600200" indent="-228600">
              <a:spcBef>
                <a:spcPts val="400"/>
              </a:spcBef>
              <a:buChar char="–"/>
              <a:defRPr sz="2000"/>
            </a:lvl4pPr>
            <a:lvl5pPr marL="2057400" indent="-228600">
              <a:spcBef>
                <a:spcPts val="400"/>
              </a:spcBef>
              <a:buChar char="»"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228807" y="6426200"/>
            <a:ext cx="286668" cy="273584"/>
          </a:xfrm>
          <a:prstGeom prst="rect">
            <a:avLst/>
          </a:prstGeom>
        </p:spPr>
        <p:txBody>
          <a:bodyPr wrap="none" lIns="38100" tIns="38100" rIns="38100" bIns="38100">
            <a:spAutoFit/>
          </a:bodyPr>
          <a:lstStyle>
            <a:lvl1pPr algn="r" defTabSz="914400">
              <a:defRPr sz="1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783771" marR="0" indent="-326571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19200" marR="0" indent="-3048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7373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1945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33655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37211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40767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4432300" marR="0" indent="-914400" algn="l" defTabSz="914400" latinLnBrk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71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>
            <a:extLst>
              <a:ext uri="{FF2B5EF4-FFF2-40B4-BE49-F238E27FC236}">
                <a16:creationId xmlns:a16="http://schemas.microsoft.com/office/drawing/2014/main" id="{AE70FAF5-A780-204C-A10E-D46FA3483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839" y="3042270"/>
            <a:ext cx="2576682" cy="300837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6171D968-AC39-EA4A-958A-2D3FE6BF6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335" y="3035251"/>
            <a:ext cx="3292186" cy="3008376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D3452AEE-0C75-FE44-966C-2E16C4C8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395" y="3044764"/>
            <a:ext cx="3447126" cy="301143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A53A1716-0E35-A141-B693-75CC6F1CD55B}"/>
              </a:ext>
            </a:extLst>
          </p:cNvPr>
          <p:cNvSpPr txBox="1"/>
          <p:nvPr/>
        </p:nvSpPr>
        <p:spPr>
          <a:xfrm>
            <a:off x="3454412" y="1071031"/>
            <a:ext cx="4431811" cy="20367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Evolutionary Trace identifies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Key functional residues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Binding interfaces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Active sites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C12DC02-281B-6E46-BC0F-03CCB8B9F5CF}"/>
              </a:ext>
            </a:extLst>
          </p:cNvPr>
          <p:cNvSpPr/>
          <p:nvPr/>
        </p:nvSpPr>
        <p:spPr>
          <a:xfrm>
            <a:off x="3416416" y="3090153"/>
            <a:ext cx="1677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Lichtarge</a:t>
            </a:r>
            <a:r>
              <a:rPr lang="en-US" dirty="0"/>
              <a:t> et al. (1996)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75DC31F-4253-664D-AEB1-48AF44F2955D}"/>
              </a:ext>
            </a:extLst>
          </p:cNvPr>
          <p:cNvSpPr/>
          <p:nvPr/>
        </p:nvSpPr>
        <p:spPr>
          <a:xfrm>
            <a:off x="3441707" y="6466501"/>
            <a:ext cx="15327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Wilkins et al. (2013)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3EB359-8B9F-FC43-A640-1A4224742FBE}"/>
              </a:ext>
            </a:extLst>
          </p:cNvPr>
          <p:cNvSpPr/>
          <p:nvPr/>
        </p:nvSpPr>
        <p:spPr>
          <a:xfrm>
            <a:off x="3442262" y="5373798"/>
            <a:ext cx="2265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/>
              <a:t>Mihalek</a:t>
            </a:r>
            <a:r>
              <a:rPr lang="en-US" dirty="0"/>
              <a:t>, </a:t>
            </a:r>
            <a:r>
              <a:rPr lang="en-US" dirty="0" err="1"/>
              <a:t>Reš</a:t>
            </a:r>
            <a:r>
              <a:rPr lang="en-US" dirty="0"/>
              <a:t>, </a:t>
            </a:r>
            <a:r>
              <a:rPr lang="en-US" dirty="0" err="1"/>
              <a:t>Lichtarge</a:t>
            </a:r>
            <a:r>
              <a:rPr lang="en-US" dirty="0"/>
              <a:t> (2007)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EB4F52-25DF-1140-83F2-7E42D4F1F623}"/>
              </a:ext>
            </a:extLst>
          </p:cNvPr>
          <p:cNvSpPr/>
          <p:nvPr/>
        </p:nvSpPr>
        <p:spPr>
          <a:xfrm>
            <a:off x="3441707" y="4234221"/>
            <a:ext cx="235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Mihalek</a:t>
            </a:r>
            <a:r>
              <a:rPr lang="en-US" dirty="0"/>
              <a:t>, </a:t>
            </a:r>
            <a:r>
              <a:rPr lang="en-US" dirty="0" err="1"/>
              <a:t>Reš</a:t>
            </a:r>
            <a:r>
              <a:rPr lang="en-US" dirty="0"/>
              <a:t>, </a:t>
            </a:r>
            <a:r>
              <a:rPr lang="en-US" dirty="0" err="1"/>
              <a:t>Lichtarge</a:t>
            </a:r>
            <a:r>
              <a:rPr lang="en-US" dirty="0"/>
              <a:t> (2004)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EA7965B-C1E0-574D-A871-524B631F9F85}"/>
                  </a:ext>
                </a:extLst>
              </p:cNvPr>
              <p:cNvSpPr txBox="1"/>
              <p:nvPr/>
            </p:nvSpPr>
            <p:spPr>
              <a:xfrm>
                <a:off x="3441707" y="5655868"/>
                <a:ext cx="4109202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𝑝𝑖𝐸𝑇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1</m:t>
                          </m:r>
                        </m:num>
                        <m:den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𝐷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(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, 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)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𝐴</m:t>
                          </m:r>
                          <m:d>
                            <m:d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dPr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𝑖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,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𝑗</m:t>
                              </m:r>
                            </m:e>
                          </m:d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9EA7965B-C1E0-574D-A871-524B631F9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07" y="5655868"/>
                <a:ext cx="4109202" cy="810478"/>
              </a:xfrm>
              <a:prstGeom prst="rect">
                <a:avLst/>
              </a:prstGeom>
              <a:blipFill>
                <a:blip r:embed="rId5"/>
                <a:stretch>
                  <a:fillRect l="-1231"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D47E54A-FBE5-7B43-B362-57E62D6CED16}"/>
                  </a:ext>
                </a:extLst>
              </p:cNvPr>
              <p:cNvSpPr txBox="1"/>
              <p:nvPr/>
            </p:nvSpPr>
            <p:spPr>
              <a:xfrm>
                <a:off x="3417221" y="4533117"/>
                <a:ext cx="3065903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𝑗𝑒𝐸𝑇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𝑖</m:t>
                                      </m:r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,</m:t>
                                      </m:r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𝑋𝑌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D47E54A-FBE5-7B43-B362-57E62D6CED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221" y="4533117"/>
                <a:ext cx="3065903" cy="810478"/>
              </a:xfrm>
              <a:prstGeom prst="rect">
                <a:avLst/>
              </a:prstGeom>
              <a:blipFill>
                <a:blip r:embed="rId6"/>
                <a:stretch>
                  <a:fillRect l="-1653"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5762AA-CA47-5D42-9B20-7A200E0FFD04}"/>
                  </a:ext>
                </a:extLst>
              </p:cNvPr>
              <p:cNvSpPr txBox="1"/>
              <p:nvPr/>
            </p:nvSpPr>
            <p:spPr>
              <a:xfrm>
                <a:off x="3391645" y="3396080"/>
                <a:ext cx="2826799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𝑟𝑣𝐸𝑇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5762AA-CA47-5D42-9B20-7A200E0FF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645" y="3396080"/>
                <a:ext cx="2826799" cy="810478"/>
              </a:xfrm>
              <a:prstGeom prst="rect">
                <a:avLst/>
              </a:prstGeom>
              <a:blipFill>
                <a:blip r:embed="rId7"/>
                <a:stretch>
                  <a:fillRect l="-893"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B89CBAC-5333-1943-9A3A-6726B0719FB5}"/>
                  </a:ext>
                </a:extLst>
              </p:cNvPr>
              <p:cNvSpPr txBox="1"/>
              <p:nvPr/>
            </p:nvSpPr>
            <p:spPr>
              <a:xfrm>
                <a:off x="3959386" y="2309856"/>
                <a:ext cx="3044038" cy="778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𝐸𝑇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eqArr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0 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𝑖𝑓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 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𝑣𝑎𝑟𝑖𝑎𝑏𝑙𝑒</m:t>
                                  </m:r>
                                </m:e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1 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𝑖𝑓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 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𝑖𝑛𝑣𝑎𝑟𝑖𝑎𝑛𝑡</m:t>
                                  </m:r>
                                </m:e>
                              </m:eqArr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3B89CBAC-5333-1943-9A3A-6726B0719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386" y="2309856"/>
                <a:ext cx="3044038" cy="778868"/>
              </a:xfrm>
              <a:prstGeom prst="rect">
                <a:avLst/>
              </a:prstGeom>
              <a:blipFill>
                <a:blip r:embed="rId8"/>
                <a:stretch>
                  <a:fillRect l="-1255" t="-169355" r="-837" b="-25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ectangle 111">
            <a:extLst>
              <a:ext uri="{FF2B5EF4-FFF2-40B4-BE49-F238E27FC236}">
                <a16:creationId xmlns:a16="http://schemas.microsoft.com/office/drawing/2014/main" id="{66152FC8-F338-BD4F-A5C2-E48702481B13}"/>
              </a:ext>
            </a:extLst>
          </p:cNvPr>
          <p:cNvSpPr/>
          <p:nvPr/>
        </p:nvSpPr>
        <p:spPr>
          <a:xfrm>
            <a:off x="2604622" y="1713822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94CCBE9-35FA-0B4C-8CA5-4CBC15BA9FFF}"/>
              </a:ext>
            </a:extLst>
          </p:cNvPr>
          <p:cNvSpPr/>
          <p:nvPr/>
        </p:nvSpPr>
        <p:spPr>
          <a:xfrm>
            <a:off x="2604622" y="2207341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FF84E3D-5EDC-0B45-8546-E571B70151EA}"/>
              </a:ext>
            </a:extLst>
          </p:cNvPr>
          <p:cNvSpPr/>
          <p:nvPr/>
        </p:nvSpPr>
        <p:spPr>
          <a:xfrm>
            <a:off x="2604622" y="2674847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EBDB9D4-098B-8E49-A08C-59624E4BC3BB}"/>
              </a:ext>
            </a:extLst>
          </p:cNvPr>
          <p:cNvSpPr/>
          <p:nvPr/>
        </p:nvSpPr>
        <p:spPr>
          <a:xfrm>
            <a:off x="2604622" y="3270314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2686ABE-273A-4B48-8CBF-983C2D9FBBA5}"/>
              </a:ext>
            </a:extLst>
          </p:cNvPr>
          <p:cNvSpPr/>
          <p:nvPr/>
        </p:nvSpPr>
        <p:spPr>
          <a:xfrm>
            <a:off x="2604622" y="3739557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5D7D759-C8D6-5240-A1A7-18E8E19F9509}"/>
              </a:ext>
            </a:extLst>
          </p:cNvPr>
          <p:cNvSpPr/>
          <p:nvPr/>
        </p:nvSpPr>
        <p:spPr>
          <a:xfrm>
            <a:off x="2604622" y="4277884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02CA3DB-4A31-2F44-B84A-0CEDF59D8D66}"/>
              </a:ext>
            </a:extLst>
          </p:cNvPr>
          <p:cNvSpPr/>
          <p:nvPr/>
        </p:nvSpPr>
        <p:spPr>
          <a:xfrm>
            <a:off x="2604622" y="4714852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B6B2D56-A433-9C4D-92BC-7C13E4CD64FD}"/>
              </a:ext>
            </a:extLst>
          </p:cNvPr>
          <p:cNvSpPr/>
          <p:nvPr/>
        </p:nvSpPr>
        <p:spPr>
          <a:xfrm>
            <a:off x="2604622" y="5259570"/>
            <a:ext cx="365760" cy="365760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6795723-D2DE-A545-A5AA-4BC6E9877C50}"/>
              </a:ext>
            </a:extLst>
          </p:cNvPr>
          <p:cNvSpPr/>
          <p:nvPr/>
        </p:nvSpPr>
        <p:spPr>
          <a:xfrm>
            <a:off x="2604622" y="5751530"/>
            <a:ext cx="365760" cy="438912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003F16D-D452-7244-AD58-0005F152E816}"/>
              </a:ext>
            </a:extLst>
          </p:cNvPr>
          <p:cNvSpPr/>
          <p:nvPr/>
        </p:nvSpPr>
        <p:spPr>
          <a:xfrm>
            <a:off x="2604622" y="6295155"/>
            <a:ext cx="365760" cy="438912"/>
          </a:xfrm>
          <a:prstGeom prst="rect">
            <a:avLst/>
          </a:prstGeom>
          <a:noFill/>
          <a:ln w="38100" cap="flat">
            <a:solidFill>
              <a:schemeClr val="accent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58F5509B-20F2-A84A-87CC-B011754A3EF7}"/>
              </a:ext>
            </a:extLst>
          </p:cNvPr>
          <p:cNvCxnSpPr>
            <a:cxnSpLocks/>
          </p:cNvCxnSpPr>
          <p:nvPr/>
        </p:nvCxnSpPr>
        <p:spPr>
          <a:xfrm>
            <a:off x="925915" y="1599873"/>
            <a:ext cx="0" cy="5042796"/>
          </a:xfrm>
          <a:prstGeom prst="line">
            <a:avLst/>
          </a:prstGeom>
          <a:noFill/>
          <a:ln w="57150" cap="flat">
            <a:solidFill>
              <a:schemeClr val="accent6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02" name="Table 101">
            <a:extLst>
              <a:ext uri="{FF2B5EF4-FFF2-40B4-BE49-F238E27FC236}">
                <a16:creationId xmlns:a16="http://schemas.microsoft.com/office/drawing/2014/main" id="{9085C598-BC34-9042-8068-5CA0DB217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917002"/>
              </p:ext>
            </p:extLst>
          </p:nvPr>
        </p:nvGraphicFramePr>
        <p:xfrm>
          <a:off x="3334130" y="1374199"/>
          <a:ext cx="42945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70">
                  <a:extLst>
                    <a:ext uri="{9D8B030D-6E8A-4147-A177-3AD203B41FA5}">
                      <a16:colId xmlns:a16="http://schemas.microsoft.com/office/drawing/2014/main" val="40877060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94279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76198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5429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14921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Residue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7030A0"/>
                          </a:solidFill>
                          <a:latin typeface="Helvetica" pitchFamily="2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143"/>
                  </a:ext>
                </a:extLst>
              </a:tr>
            </a:tbl>
          </a:graphicData>
        </a:graphic>
      </p:graphicFrame>
      <p:sp>
        <p:nvSpPr>
          <p:cNvPr id="100" name="Rectangle 99">
            <a:extLst>
              <a:ext uri="{FF2B5EF4-FFF2-40B4-BE49-F238E27FC236}">
                <a16:creationId xmlns:a16="http://schemas.microsoft.com/office/drawing/2014/main" id="{EFCD8968-C1D8-A945-9EC9-4066DEDCD186}"/>
              </a:ext>
            </a:extLst>
          </p:cNvPr>
          <p:cNvSpPr/>
          <p:nvPr/>
        </p:nvSpPr>
        <p:spPr>
          <a:xfrm>
            <a:off x="2076914" y="1733229"/>
            <a:ext cx="320040" cy="1322042"/>
          </a:xfrm>
          <a:prstGeom prst="rect">
            <a:avLst/>
          </a:prstGeom>
          <a:noFill/>
          <a:ln w="381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A800205-B102-4445-AC2D-B36151CD6D6C}"/>
              </a:ext>
            </a:extLst>
          </p:cNvPr>
          <p:cNvSpPr/>
          <p:nvPr/>
        </p:nvSpPr>
        <p:spPr>
          <a:xfrm>
            <a:off x="2076914" y="3264362"/>
            <a:ext cx="320040" cy="2926080"/>
          </a:xfrm>
          <a:prstGeom prst="rect">
            <a:avLst/>
          </a:prstGeom>
          <a:noFill/>
          <a:ln w="381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C006A30-F20E-3642-B78F-AD9BE4AE949D}"/>
              </a:ext>
            </a:extLst>
          </p:cNvPr>
          <p:cNvSpPr/>
          <p:nvPr/>
        </p:nvSpPr>
        <p:spPr>
          <a:xfrm>
            <a:off x="2076914" y="6292850"/>
            <a:ext cx="320040" cy="441217"/>
          </a:xfrm>
          <a:prstGeom prst="rect">
            <a:avLst/>
          </a:prstGeom>
          <a:noFill/>
          <a:ln w="38100" cap="flat">
            <a:solidFill>
              <a:srgbClr val="00B05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D37C4D2-9B90-484A-9CBC-742BDCB66532}"/>
              </a:ext>
            </a:extLst>
          </p:cNvPr>
          <p:cNvCxnSpPr>
            <a:cxnSpLocks/>
          </p:cNvCxnSpPr>
          <p:nvPr/>
        </p:nvCxnSpPr>
        <p:spPr>
          <a:xfrm>
            <a:off x="379553" y="1599873"/>
            <a:ext cx="0" cy="5042796"/>
          </a:xfrm>
          <a:prstGeom prst="line">
            <a:avLst/>
          </a:prstGeom>
          <a:noFill/>
          <a:ln w="57150" cap="flat">
            <a:solidFill>
              <a:srgbClr val="00B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BB08EC99-6061-A745-84B3-6249E5501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07824"/>
              </p:ext>
            </p:extLst>
          </p:nvPr>
        </p:nvGraphicFramePr>
        <p:xfrm>
          <a:off x="3334130" y="1374199"/>
          <a:ext cx="42945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70">
                  <a:extLst>
                    <a:ext uri="{9D8B030D-6E8A-4147-A177-3AD203B41FA5}">
                      <a16:colId xmlns:a16="http://schemas.microsoft.com/office/drawing/2014/main" val="40877060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94279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76198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5429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14921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Residue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143"/>
                  </a:ext>
                </a:extLst>
              </a:tr>
            </a:tbl>
          </a:graphicData>
        </a:graphic>
      </p:graphicFrame>
      <p:sp>
        <p:nvSpPr>
          <p:cNvPr id="96" name="Rectangle 95">
            <a:extLst>
              <a:ext uri="{FF2B5EF4-FFF2-40B4-BE49-F238E27FC236}">
                <a16:creationId xmlns:a16="http://schemas.microsoft.com/office/drawing/2014/main" id="{08CA38FC-BA8C-0047-AE05-D9E1B9F36513}"/>
              </a:ext>
            </a:extLst>
          </p:cNvPr>
          <p:cNvSpPr/>
          <p:nvPr/>
        </p:nvSpPr>
        <p:spPr>
          <a:xfrm>
            <a:off x="1563896" y="1733229"/>
            <a:ext cx="320040" cy="1322042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0890E40-E2F9-DE4B-8596-B07061B52D3B}"/>
              </a:ext>
            </a:extLst>
          </p:cNvPr>
          <p:cNvSpPr/>
          <p:nvPr/>
        </p:nvSpPr>
        <p:spPr>
          <a:xfrm>
            <a:off x="1563895" y="3264362"/>
            <a:ext cx="320040" cy="3469706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B9A4E84-5469-024A-8576-513405342FD5}"/>
              </a:ext>
            </a:extLst>
          </p:cNvPr>
          <p:cNvCxnSpPr>
            <a:cxnSpLocks/>
          </p:cNvCxnSpPr>
          <p:nvPr/>
        </p:nvCxnSpPr>
        <p:spPr>
          <a:xfrm>
            <a:off x="235770" y="1599873"/>
            <a:ext cx="0" cy="5042796"/>
          </a:xfrm>
          <a:prstGeom prst="line">
            <a:avLst/>
          </a:prstGeom>
          <a:noFill/>
          <a:ln w="57150" cap="flat">
            <a:solidFill>
              <a:srgbClr val="FF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0C15C37-CF44-0742-9B41-D55135C72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7341"/>
              </p:ext>
            </p:extLst>
          </p:nvPr>
        </p:nvGraphicFramePr>
        <p:xfrm>
          <a:off x="3334130" y="1374199"/>
          <a:ext cx="42945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70">
                  <a:extLst>
                    <a:ext uri="{9D8B030D-6E8A-4147-A177-3AD203B41FA5}">
                      <a16:colId xmlns:a16="http://schemas.microsoft.com/office/drawing/2014/main" val="40877060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94279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76198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5429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14921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Residue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143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4985D16A-AC04-3D46-8DA6-8FC0A402B7FE}"/>
              </a:ext>
            </a:extLst>
          </p:cNvPr>
          <p:cNvSpPr/>
          <p:nvPr/>
        </p:nvSpPr>
        <p:spPr>
          <a:xfrm>
            <a:off x="1027160" y="1733229"/>
            <a:ext cx="320040" cy="5000839"/>
          </a:xfrm>
          <a:prstGeom prst="rect">
            <a:avLst/>
          </a:prstGeom>
          <a:noFill/>
          <a:ln w="38100" cap="flat">
            <a:solidFill>
              <a:srgbClr val="0070C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ACEA7F2-5F86-2544-8111-B5CB3967FAA0}"/>
              </a:ext>
            </a:extLst>
          </p:cNvPr>
          <p:cNvCxnSpPr>
            <a:cxnSpLocks/>
          </p:cNvCxnSpPr>
          <p:nvPr/>
        </p:nvCxnSpPr>
        <p:spPr>
          <a:xfrm>
            <a:off x="63231" y="1599873"/>
            <a:ext cx="0" cy="5042796"/>
          </a:xfrm>
          <a:prstGeom prst="line">
            <a:avLst/>
          </a:prstGeom>
          <a:noFill/>
          <a:ln w="57150" cap="flat">
            <a:solidFill>
              <a:srgbClr val="0070C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6E8CB430-81F9-8649-8BF6-F6C162B62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604944"/>
              </p:ext>
            </p:extLst>
          </p:nvPr>
        </p:nvGraphicFramePr>
        <p:xfrm>
          <a:off x="3334130" y="1374199"/>
          <a:ext cx="42945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70">
                  <a:extLst>
                    <a:ext uri="{9D8B030D-6E8A-4147-A177-3AD203B41FA5}">
                      <a16:colId xmlns:a16="http://schemas.microsoft.com/office/drawing/2014/main" val="40877060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94279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76198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5429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14921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Residue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143"/>
                  </a:ext>
                </a:extLst>
              </a:tr>
            </a:tbl>
          </a:graphicData>
        </a:graphic>
      </p:graphicFrame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938AD32C-047D-A64B-8CDF-BB017DA6ABDB}"/>
              </a:ext>
            </a:extLst>
          </p:cNvPr>
          <p:cNvGraphicFramePr>
            <a:graphicFrameLocks noGrp="1"/>
          </p:cNvGraphicFramePr>
          <p:nvPr/>
        </p:nvGraphicFramePr>
        <p:xfrm>
          <a:off x="3334130" y="1374199"/>
          <a:ext cx="42945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70">
                  <a:extLst>
                    <a:ext uri="{9D8B030D-6E8A-4147-A177-3AD203B41FA5}">
                      <a16:colId xmlns:a16="http://schemas.microsoft.com/office/drawing/2014/main" val="40877060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94279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76198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5429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14921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Residue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143"/>
                  </a:ext>
                </a:extLst>
              </a:tr>
            </a:tbl>
          </a:graphicData>
        </a:graphic>
      </p:graphicFrame>
      <p:graphicFrame>
        <p:nvGraphicFramePr>
          <p:cNvPr id="84" name="Table 83">
            <a:extLst>
              <a:ext uri="{FF2B5EF4-FFF2-40B4-BE49-F238E27FC236}">
                <a16:creationId xmlns:a16="http://schemas.microsoft.com/office/drawing/2014/main" id="{B9E4E449-5A16-3447-B60B-112FB04CD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28494"/>
              </p:ext>
            </p:extLst>
          </p:nvPr>
        </p:nvGraphicFramePr>
        <p:xfrm>
          <a:off x="3334130" y="1370540"/>
          <a:ext cx="429455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470">
                  <a:extLst>
                    <a:ext uri="{9D8B030D-6E8A-4147-A177-3AD203B41FA5}">
                      <a16:colId xmlns:a16="http://schemas.microsoft.com/office/drawing/2014/main" val="408770604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20942797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676198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54292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14921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Residue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10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Helvetica" pitchFamily="2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839143"/>
                  </a:ext>
                </a:extLst>
              </a:tr>
            </a:tbl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75A7783D-5780-F44B-88FA-D54B4F552473}"/>
              </a:ext>
            </a:extLst>
          </p:cNvPr>
          <p:cNvGrpSpPr/>
          <p:nvPr/>
        </p:nvGrpSpPr>
        <p:grpSpPr>
          <a:xfrm>
            <a:off x="0" y="1002307"/>
            <a:ext cx="3441710" cy="5864107"/>
            <a:chOff x="0" y="1002307"/>
            <a:chExt cx="3441710" cy="586410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5449287-3CD5-614A-A961-9D2E957041FB}"/>
                </a:ext>
              </a:extLst>
            </p:cNvPr>
            <p:cNvSpPr txBox="1"/>
            <p:nvPr/>
          </p:nvSpPr>
          <p:spPr>
            <a:xfrm>
              <a:off x="1007999" y="1691313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M</a:t>
              </a:r>
              <a:r>
                <a:rPr lang="en-US" sz="2400" dirty="0"/>
                <a:t>…E…K…G…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86CC296-52C3-9849-93A9-7469D1DE81D7}"/>
                </a:ext>
              </a:extLst>
            </p:cNvPr>
            <p:cNvSpPr txBox="1"/>
            <p:nvPr/>
          </p:nvSpPr>
          <p:spPr>
            <a:xfrm>
              <a:off x="1007999" y="2177305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M…E…K…A…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DDD7174-E7C4-3C43-ACBB-93AA3A56B8E2}"/>
                </a:ext>
              </a:extLst>
            </p:cNvPr>
            <p:cNvSpPr txBox="1"/>
            <p:nvPr/>
          </p:nvSpPr>
          <p:spPr>
            <a:xfrm>
              <a:off x="1007999" y="2663297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M…E…K…V…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1EED5C0-2B56-2441-AAAE-DC2B21855BAC}"/>
                </a:ext>
              </a:extLst>
            </p:cNvPr>
            <p:cNvSpPr txBox="1"/>
            <p:nvPr/>
          </p:nvSpPr>
          <p:spPr>
            <a:xfrm>
              <a:off x="1007999" y="3247760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M…D…H…L…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C4815574-5BDC-5549-A847-FDC381966ED4}"/>
                </a:ext>
              </a:extLst>
            </p:cNvPr>
            <p:cNvSpPr txBox="1"/>
            <p:nvPr/>
          </p:nvSpPr>
          <p:spPr>
            <a:xfrm>
              <a:off x="1007999" y="3719687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M…D…H…I…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4986CD4-54EC-F646-943C-CA3BDD26C174}"/>
                </a:ext>
              </a:extLst>
            </p:cNvPr>
            <p:cNvSpPr txBox="1"/>
            <p:nvPr/>
          </p:nvSpPr>
          <p:spPr>
            <a:xfrm>
              <a:off x="1007999" y="4247881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M…D…H…F…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8E35E06-AEB8-ED4F-A5F0-2F8691AC09B6}"/>
                </a:ext>
              </a:extLst>
            </p:cNvPr>
            <p:cNvSpPr txBox="1"/>
            <p:nvPr/>
          </p:nvSpPr>
          <p:spPr>
            <a:xfrm>
              <a:off x="1007997" y="4689134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M…D…H…W…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B07CCDE-21B7-EC49-AD44-C68DAD0A97E9}"/>
                </a:ext>
              </a:extLst>
            </p:cNvPr>
            <p:cNvSpPr txBox="1"/>
            <p:nvPr/>
          </p:nvSpPr>
          <p:spPr>
            <a:xfrm>
              <a:off x="1007998" y="5231398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M…D…H…P…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F4B831E-B525-7649-A477-428CAC4B5046}"/>
                </a:ext>
              </a:extLst>
            </p:cNvPr>
            <p:cNvSpPr txBox="1"/>
            <p:nvPr/>
          </p:nvSpPr>
          <p:spPr>
            <a:xfrm>
              <a:off x="1007998" y="5762125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M…D…H…S…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2CD134-F78D-EF4E-B1FC-2BC740A940FF}"/>
                </a:ext>
              </a:extLst>
            </p:cNvPr>
            <p:cNvSpPr txBox="1"/>
            <p:nvPr/>
          </p:nvSpPr>
          <p:spPr>
            <a:xfrm>
              <a:off x="1007999" y="6262185"/>
              <a:ext cx="2433711" cy="4719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2400" dirty="0"/>
                <a:t>M…D…R…T…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14FB46C-B1D3-9745-B17C-059DB216FF24}"/>
                </a:ext>
              </a:extLst>
            </p:cNvPr>
            <p:cNvGrpSpPr/>
            <p:nvPr/>
          </p:nvGrpSpPr>
          <p:grpSpPr>
            <a:xfrm>
              <a:off x="0" y="1063176"/>
              <a:ext cx="1003381" cy="5803238"/>
              <a:chOff x="127362" y="1054755"/>
              <a:chExt cx="1434152" cy="5803238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B22D02FC-D1CA-F546-849E-71541B0367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83809"/>
              <a:stretch/>
            </p:blipFill>
            <p:spPr>
              <a:xfrm>
                <a:off x="127362" y="1056168"/>
                <a:ext cx="1434152" cy="5801825"/>
              </a:xfrm>
              <a:prstGeom prst="rect">
                <a:avLst/>
              </a:prstGeom>
            </p:spPr>
          </p:pic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4D381CA-BFBF-4F45-A9BF-0B9DFBC2D9B0}"/>
                  </a:ext>
                </a:extLst>
              </p:cNvPr>
              <p:cNvSpPr/>
              <p:nvPr/>
            </p:nvSpPr>
            <p:spPr>
              <a:xfrm>
                <a:off x="127363" y="1054755"/>
                <a:ext cx="407210" cy="506436"/>
              </a:xfrm>
              <a:prstGeom prst="rect">
                <a:avLst/>
              </a:prstGeom>
              <a:solidFill>
                <a:schemeClr val="bg1"/>
              </a:solidFill>
              <a:ln w="952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51D1BE9-49B6-6749-BB87-A576B90503AD}"/>
                </a:ext>
              </a:extLst>
            </p:cNvPr>
            <p:cNvSpPr txBox="1"/>
            <p:nvPr/>
          </p:nvSpPr>
          <p:spPr>
            <a:xfrm>
              <a:off x="1007997" y="1002307"/>
              <a:ext cx="243371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Residues:</a:t>
              </a:r>
            </a:p>
            <a:p>
              <a:r>
                <a:rPr lang="en-US" sz="2400" dirty="0"/>
                <a:t>1 …3 …5…7…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4FF9788E-A8E9-6B43-8C05-19430B583D0D}"/>
              </a:ext>
            </a:extLst>
          </p:cNvPr>
          <p:cNvSpPr txBox="1"/>
          <p:nvPr/>
        </p:nvSpPr>
        <p:spPr>
          <a:xfrm>
            <a:off x="7930601" y="6079777"/>
            <a:ext cx="22393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Lichtarge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et al. (1996)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err="1"/>
              <a:t>Mihalek</a:t>
            </a:r>
            <a:r>
              <a:rPr lang="en-US" dirty="0"/>
              <a:t>, </a:t>
            </a:r>
            <a:r>
              <a:rPr lang="en-US" dirty="0" err="1"/>
              <a:t>Reš</a:t>
            </a:r>
            <a:r>
              <a:rPr lang="en-US" dirty="0"/>
              <a:t>, </a:t>
            </a:r>
            <a:r>
              <a:rPr lang="en-US" dirty="0" err="1"/>
              <a:t>Lichtarge</a:t>
            </a:r>
            <a:r>
              <a:rPr lang="en-US" dirty="0"/>
              <a:t> (2004)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Wilkins et al. (2013)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ABB49ED-3A3F-4745-BE59-0BC17390F2A1}"/>
              </a:ext>
            </a:extLst>
          </p:cNvPr>
          <p:cNvSpPr txBox="1"/>
          <p:nvPr/>
        </p:nvSpPr>
        <p:spPr>
          <a:xfrm>
            <a:off x="124907" y="136162"/>
            <a:ext cx="10058400" cy="841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sym typeface="Helvetica"/>
              </a:rPr>
              <a:t>Evolutionary Trace: </a:t>
            </a:r>
            <a:r>
              <a:rPr lang="en-US" sz="2800" dirty="0">
                <a:solidFill>
                  <a:srgbClr val="1106D7"/>
                </a:solidFill>
              </a:rPr>
              <a:t>Intuition and Applications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1106D7"/>
              </a:solidFill>
              <a:effectLst/>
              <a:uFillTx/>
              <a:sym typeface="Helvetica"/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60F8508-76A9-254A-9D9A-1392BE8624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0308"/>
          <a:stretch/>
        </p:blipFill>
        <p:spPr>
          <a:xfrm>
            <a:off x="8203165" y="5728694"/>
            <a:ext cx="1967079" cy="1013068"/>
          </a:xfrm>
          <a:prstGeom prst="rect">
            <a:avLst/>
          </a:prstGeom>
        </p:spPr>
      </p:pic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2E08F36-15CE-9D4D-A985-6C0230959FC4}"/>
              </a:ext>
            </a:extLst>
          </p:cNvPr>
          <p:cNvGrpSpPr/>
          <p:nvPr/>
        </p:nvGrpSpPr>
        <p:grpSpPr>
          <a:xfrm>
            <a:off x="114740" y="5741014"/>
            <a:ext cx="1021286" cy="1056168"/>
            <a:chOff x="9148958" y="0"/>
            <a:chExt cx="1021286" cy="1056168"/>
          </a:xfrm>
        </p:grpSpPr>
        <p:pic>
          <p:nvPicPr>
            <p:cNvPr id="130" name="image12.png" descr="pasted-image.pdf">
              <a:extLst>
                <a:ext uri="{FF2B5EF4-FFF2-40B4-BE49-F238E27FC236}">
                  <a16:creationId xmlns:a16="http://schemas.microsoft.com/office/drawing/2014/main" id="{5C068A4B-9CF1-5341-BC94-790C18306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48958" y="0"/>
              <a:ext cx="1021286" cy="100069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31" name="Shape 429">
              <a:extLst>
                <a:ext uri="{FF2B5EF4-FFF2-40B4-BE49-F238E27FC236}">
                  <a16:creationId xmlns:a16="http://schemas.microsoft.com/office/drawing/2014/main" id="{0F22A863-D663-624A-988F-D27A8186E909}"/>
                </a:ext>
              </a:extLst>
            </p:cNvPr>
            <p:cNvSpPr/>
            <p:nvPr/>
          </p:nvSpPr>
          <p:spPr>
            <a:xfrm>
              <a:off x="9166657" y="764067"/>
              <a:ext cx="985889" cy="2921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1100">
                  <a:solidFill>
                    <a:srgbClr val="FFFFFF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r>
                <a:rPr dirty="0" err="1"/>
                <a:t>Lichtarge</a:t>
              </a:r>
              <a:r>
                <a:rPr dirty="0"/>
                <a:t> Lab</a:t>
              </a:r>
            </a:p>
          </p:txBody>
        </p:sp>
      </p:grpSp>
      <p:sp>
        <p:nvSpPr>
          <p:cNvPr id="350" name="Shape 350"/>
          <p:cNvSpPr/>
          <p:nvPr/>
        </p:nvSpPr>
        <p:spPr>
          <a:xfrm>
            <a:off x="2082569" y="3084393"/>
            <a:ext cx="6121869" cy="223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 defTabSz="914400">
              <a:buClr>
                <a:srgbClr val="000000"/>
              </a:buClr>
              <a:defRPr sz="3400">
                <a:solidFill>
                  <a:srgbClr val="727984"/>
                </a:solidFill>
                <a:uFill>
                  <a:solidFill>
                    <a:srgbClr val="FEC7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dirty="0"/>
              <a:t>Daniel Konecki</a:t>
            </a:r>
            <a:endParaRPr dirty="0"/>
          </a:p>
          <a:p>
            <a:pPr algn="ctr" defTabSz="914400">
              <a:buClr>
                <a:srgbClr val="000000"/>
              </a:buClr>
              <a:defRPr sz="3400">
                <a:solidFill>
                  <a:srgbClr val="727984"/>
                </a:solidFill>
                <a:uFill>
                  <a:solidFill>
                    <a:srgbClr val="FEC7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dirty="0" err="1"/>
              <a:t>Lichtarge</a:t>
            </a:r>
            <a:r>
              <a:rPr lang="en-US" dirty="0"/>
              <a:t> Lab</a:t>
            </a:r>
            <a:endParaRPr dirty="0"/>
          </a:p>
          <a:p>
            <a:pPr algn="ctr" defTabSz="914400">
              <a:buClr>
                <a:srgbClr val="000000"/>
              </a:buClr>
              <a:defRPr sz="2400">
                <a:solidFill>
                  <a:srgbClr val="727984"/>
                </a:solidFill>
                <a:uFill>
                  <a:solidFill>
                    <a:srgbClr val="FEC7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dirty="0"/>
              <a:t>Quantitative and Computational Biosciences</a:t>
            </a:r>
            <a:endParaRPr dirty="0">
              <a:solidFill>
                <a:srgbClr val="000000"/>
              </a:solidFill>
            </a:endParaRPr>
          </a:p>
          <a:p>
            <a:pPr algn="ctr" defTabSz="914400">
              <a:buClr>
                <a:srgbClr val="000000"/>
              </a:buClr>
              <a:defRPr sz="2400">
                <a:solidFill>
                  <a:srgbClr val="727984"/>
                </a:solidFill>
                <a:uFill>
                  <a:solidFill>
                    <a:srgbClr val="FEC7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Baylor College of Medicine</a:t>
            </a:r>
          </a:p>
          <a:p>
            <a:pPr algn="ctr" defTabSz="914400">
              <a:buClr>
                <a:srgbClr val="000000"/>
              </a:buClr>
              <a:defRPr sz="2400">
                <a:solidFill>
                  <a:srgbClr val="727984"/>
                </a:solidFill>
                <a:uFill>
                  <a:solidFill>
                    <a:srgbClr val="FEC7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Houston, Texas</a:t>
            </a:r>
          </a:p>
        </p:txBody>
      </p:sp>
      <p:sp>
        <p:nvSpPr>
          <p:cNvPr id="349" name="Shape 349"/>
          <p:cNvSpPr/>
          <p:nvPr/>
        </p:nvSpPr>
        <p:spPr>
          <a:xfrm>
            <a:off x="-6351" y="326203"/>
            <a:ext cx="10299701" cy="2758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/>
          </a:bodyPr>
          <a:lstStyle/>
          <a:p>
            <a:pPr algn="ctr" defTabSz="603504">
              <a:buClr>
                <a:srgbClr val="000000"/>
              </a:buClr>
              <a:defRPr sz="4224" b="1" cap="all">
                <a:uFill>
                  <a:solidFill>
                    <a:srgbClr val="F5EC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/>
              <a:t>Combining the Evolutionary Trace Algorithm and Covariation Metrics Yields Improved Structural Predictions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build="allAtOnce"/>
      <p:bldP spid="125" grpId="0"/>
      <p:bldP spid="125" grpId="1"/>
      <p:bldP spid="124" grpId="0"/>
      <p:bldP spid="124" grpId="1"/>
      <p:bldP spid="3" grpId="0"/>
      <p:bldP spid="3" grpId="1"/>
      <p:bldP spid="2" grpId="0"/>
      <p:bldP spid="2" grpId="1"/>
      <p:bldP spid="117" grpId="0"/>
      <p:bldP spid="117" grpId="1"/>
      <p:bldP spid="116" grpId="0"/>
      <p:bldP spid="116" grpId="1"/>
      <p:bldP spid="115" grpId="0"/>
      <p:bldP spid="115" grpId="1"/>
      <p:bldP spid="114" grpId="0"/>
      <p:bldP spid="114" grpId="1"/>
      <p:bldP spid="112" grpId="0" animBg="1"/>
      <p:bldP spid="111" grpId="0" animBg="1"/>
      <p:bldP spid="110" grpId="0" animBg="1"/>
      <p:bldP spid="109" grpId="0" animBg="1"/>
      <p:bldP spid="108" grpId="0" animBg="1"/>
      <p:bldP spid="107" grpId="0" animBg="1"/>
      <p:bldP spid="106" grpId="0" animBg="1"/>
      <p:bldP spid="105" grpId="0" animBg="1"/>
      <p:bldP spid="104" grpId="0" animBg="1"/>
      <p:bldP spid="103" grpId="0" animBg="1"/>
      <p:bldP spid="100" grpId="0" animBg="1"/>
      <p:bldP spid="99" grpId="0" animBg="1"/>
      <p:bldP spid="98" grpId="0" animBg="1"/>
      <p:bldP spid="96" grpId="0" animBg="1"/>
      <p:bldP spid="95" grpId="0" animBg="1"/>
      <p:bldP spid="88" grpId="0" animBg="1"/>
      <p:bldP spid="122" grpId="0"/>
      <p:bldP spid="127" grpId="0"/>
      <p:bldP spid="350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89B0C2B-EBCF-E04C-9661-29B61EE2C6CD}"/>
              </a:ext>
            </a:extLst>
          </p:cNvPr>
          <p:cNvGrpSpPr/>
          <p:nvPr/>
        </p:nvGrpSpPr>
        <p:grpSpPr>
          <a:xfrm>
            <a:off x="110429" y="1320800"/>
            <a:ext cx="777077" cy="3129662"/>
            <a:chOff x="110429" y="1320800"/>
            <a:chExt cx="777077" cy="31296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A17CC7-09AD-ED44-A991-48BEB61E84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3716"/>
            <a:stretch/>
          </p:blipFill>
          <p:spPr>
            <a:xfrm>
              <a:off x="136811" y="1430911"/>
              <a:ext cx="750695" cy="301955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FDF75E-39BA-7840-8BD5-7DEC3DF0DBB1}"/>
                </a:ext>
              </a:extLst>
            </p:cNvPr>
            <p:cNvSpPr/>
            <p:nvPr/>
          </p:nvSpPr>
          <p:spPr>
            <a:xfrm>
              <a:off x="110429" y="1320800"/>
              <a:ext cx="295971" cy="372533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77C1C25-2ECD-8F46-A195-661AEDBAB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00"/>
          <a:stretch/>
        </p:blipFill>
        <p:spPr>
          <a:xfrm>
            <a:off x="897467" y="1430911"/>
            <a:ext cx="3849345" cy="30195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5F08E4-8B87-CA44-A904-305562779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11" y="4450462"/>
            <a:ext cx="7106388" cy="24075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A315FF3-7F4F-BC47-AA9B-15A563CECCA3}"/>
              </a:ext>
            </a:extLst>
          </p:cNvPr>
          <p:cNvSpPr txBox="1"/>
          <p:nvPr/>
        </p:nvSpPr>
        <p:spPr>
          <a:xfrm>
            <a:off x="1674991" y="1050661"/>
            <a:ext cx="2294295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Allosteric Interactions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6C3E70-DDB6-8A44-AF74-ABD5426C099B}"/>
              </a:ext>
            </a:extLst>
          </p:cNvPr>
          <p:cNvSpPr txBox="1"/>
          <p:nvPr/>
        </p:nvSpPr>
        <p:spPr>
          <a:xfrm>
            <a:off x="8360229" y="6324190"/>
            <a:ext cx="17899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Sung </a:t>
            </a:r>
            <a:r>
              <a:rPr lang="en-US" dirty="0"/>
              <a:t>et al. (2016)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Terrón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-Díaz et al. (2019)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152474E-CF32-B44C-82B3-C312353B66BD}"/>
              </a:ext>
            </a:extLst>
          </p:cNvPr>
          <p:cNvGrpSpPr/>
          <p:nvPr/>
        </p:nvGrpSpPr>
        <p:grpSpPr>
          <a:xfrm>
            <a:off x="6897306" y="1320799"/>
            <a:ext cx="3059857" cy="3114986"/>
            <a:chOff x="6897306" y="1320799"/>
            <a:chExt cx="3059857" cy="311498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C6593C1-11C3-0B45-BA5E-84A42E468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336"/>
            <a:stretch/>
          </p:blipFill>
          <p:spPr>
            <a:xfrm>
              <a:off x="6931172" y="1430911"/>
              <a:ext cx="3025991" cy="300487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C4B0FE-6B7D-924B-B692-F2078EE0D2D6}"/>
                </a:ext>
              </a:extLst>
            </p:cNvPr>
            <p:cNvSpPr/>
            <p:nvPr/>
          </p:nvSpPr>
          <p:spPr>
            <a:xfrm>
              <a:off x="6897306" y="1320799"/>
              <a:ext cx="312027" cy="241159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DE21D3-2BF7-7F4E-8B47-F62D60D74B60}"/>
                  </a:ext>
                </a:extLst>
              </p:cNvPr>
              <p:cNvSpPr txBox="1"/>
              <p:nvPr/>
            </p:nvSpPr>
            <p:spPr>
              <a:xfrm>
                <a:off x="1400511" y="1460949"/>
                <a:ext cx="2826799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𝑟𝑣𝐸𝑇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DE21D3-2BF7-7F4E-8B47-F62D60D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511" y="1460949"/>
                <a:ext cx="2826799" cy="810478"/>
              </a:xfrm>
              <a:prstGeom prst="rect">
                <a:avLst/>
              </a:prstGeom>
              <a:blipFill>
                <a:blip r:embed="rId6"/>
                <a:stretch>
                  <a:fillRect l="-893"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E26BCE1C-7F33-7946-9971-8764E213CF03}"/>
              </a:ext>
            </a:extLst>
          </p:cNvPr>
          <p:cNvSpPr txBox="1"/>
          <p:nvPr/>
        </p:nvSpPr>
        <p:spPr>
          <a:xfrm>
            <a:off x="7455010" y="1050660"/>
            <a:ext cx="197831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Contact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1DEF18-86B1-8B41-B0BC-25246C30F0D1}"/>
                  </a:ext>
                </a:extLst>
              </p:cNvPr>
              <p:cNvSpPr txBox="1"/>
              <p:nvPr/>
            </p:nvSpPr>
            <p:spPr>
              <a:xfrm>
                <a:off x="1413958" y="2455889"/>
                <a:ext cx="2779479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?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𝐸𝑇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𝑗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?</m:t>
                                      </m:r>
                                    </m:e>
                                    <m:sub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𝑖</m:t>
                                      </m:r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,</m:t>
                                      </m:r>
                                      <m:r>
                                        <a:rPr kumimoji="0" lang="en-US" sz="1800" b="0" i="1" u="none" strike="noStrike" cap="none" spc="0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FillTx/>
                                          <a:latin typeface="Cambria Math" panose="02040503050406030204" pitchFamily="18" charset="0"/>
                                          <a:sym typeface="Helvetica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1DEF18-86B1-8B41-B0BC-25246C30F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58" y="2455889"/>
                <a:ext cx="2779479" cy="810478"/>
              </a:xfrm>
              <a:prstGeom prst="rect">
                <a:avLst/>
              </a:prstGeom>
              <a:blipFill>
                <a:blip r:embed="rId7"/>
                <a:stretch>
                  <a:fillRect l="-909"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A38D3-1F88-D645-AF09-3E30C53B46AC}"/>
                  </a:ext>
                </a:extLst>
              </p:cNvPr>
              <p:cNvSpPr txBox="1"/>
              <p:nvPr/>
            </p:nvSpPr>
            <p:spPr>
              <a:xfrm>
                <a:off x="1089837" y="3342125"/>
                <a:ext cx="3282117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𝐸𝑇𝑀𝐼𝑝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𝑗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𝑀𝐼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𝑖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1EA38D3-1F88-D645-AF09-3E30C53B4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37" y="3342125"/>
                <a:ext cx="3282117" cy="810478"/>
              </a:xfrm>
              <a:prstGeom prst="rect">
                <a:avLst/>
              </a:prstGeom>
              <a:blipFill>
                <a:blip r:embed="rId8"/>
                <a:stretch>
                  <a:fillRect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ADFD78-29D5-7F4E-99D4-78D0C60A6E6B}"/>
                  </a:ext>
                </a:extLst>
              </p:cNvPr>
              <p:cNvSpPr/>
              <p:nvPr/>
            </p:nvSpPr>
            <p:spPr>
              <a:xfrm>
                <a:off x="5227662" y="3552832"/>
                <a:ext cx="2563587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𝑀𝐼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𝐴𝑃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ADFD78-29D5-7F4E-99D4-78D0C60A6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662" y="3552832"/>
                <a:ext cx="2563587" cy="391646"/>
              </a:xfrm>
              <a:prstGeom prst="rect">
                <a:avLst/>
              </a:prstGeom>
              <a:blipFill>
                <a:blip r:embed="rId9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0641AE-9324-BE4C-8C14-2B46C10279FB}"/>
                  </a:ext>
                </a:extLst>
              </p:cNvPr>
              <p:cNvSpPr/>
              <p:nvPr/>
            </p:nvSpPr>
            <p:spPr>
              <a:xfrm>
                <a:off x="5396424" y="4040891"/>
                <a:ext cx="2338782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60641AE-9324-BE4C-8C14-2B46C1027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424" y="4040891"/>
                <a:ext cx="2338782" cy="391646"/>
              </a:xfrm>
              <a:prstGeom prst="rect">
                <a:avLst/>
              </a:prstGeom>
              <a:blipFill>
                <a:blip r:embed="rId10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39C813-B672-6140-9C39-02725B53D6BE}"/>
                  </a:ext>
                </a:extLst>
              </p:cNvPr>
              <p:cNvSpPr/>
              <p:nvPr/>
            </p:nvSpPr>
            <p:spPr>
              <a:xfrm>
                <a:off x="5301385" y="4528949"/>
                <a:ext cx="3617080" cy="66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𝐴𝑃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sz="1800" dirty="0"/>
                  <a:t>Correction for noise from</a:t>
                </a:r>
              </a:p>
              <a:p>
                <a:r>
                  <a:rPr lang="en-US" sz="1800" dirty="0"/>
                  <a:t>		phylogeny and entropy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F39C813-B672-6140-9C39-02725B53D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385" y="4528949"/>
                <a:ext cx="3617080" cy="668645"/>
              </a:xfrm>
              <a:prstGeom prst="rect">
                <a:avLst/>
              </a:prstGeom>
              <a:blipFill>
                <a:blip r:embed="rId11"/>
                <a:stretch>
                  <a:fillRect t="-3774" r="-35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9CABFD0-022B-F14B-9208-117D01771298}"/>
              </a:ext>
            </a:extLst>
          </p:cNvPr>
          <p:cNvSpPr txBox="1"/>
          <p:nvPr/>
        </p:nvSpPr>
        <p:spPr>
          <a:xfrm>
            <a:off x="127784" y="63358"/>
            <a:ext cx="10058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Can Evolutionary Trace be used in Covariation Prediction?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1106D7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DBAA37-2DAF-964B-AC54-6F13B82E4A69}"/>
              </a:ext>
            </a:extLst>
          </p:cNvPr>
          <p:cNvSpPr txBox="1"/>
          <p:nvPr/>
        </p:nvSpPr>
        <p:spPr>
          <a:xfrm>
            <a:off x="127784" y="63358"/>
            <a:ext cx="100584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Can Evolutionary Trace be used in Covariation Prediction?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9673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7" grpId="0"/>
      <p:bldP spid="25" grpId="0"/>
      <p:bldP spid="8" grpId="0"/>
      <p:bldP spid="8" grpId="1"/>
      <p:bldP spid="9" grpId="0"/>
      <p:bldP spid="9" grpId="1"/>
      <p:bldP spid="3" grpId="0"/>
      <p:bldP spid="3" grpId="1"/>
      <p:bldP spid="12" grpId="1"/>
      <p:bldP spid="12" grpId="2"/>
      <p:bldP spid="13" grpId="1"/>
      <p:bldP spid="13" grpId="2"/>
      <p:bldP spid="4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E0856D-0523-A047-A985-AB47D2DE34DF}"/>
              </a:ext>
            </a:extLst>
          </p:cNvPr>
          <p:cNvSpPr txBox="1"/>
          <p:nvPr/>
        </p:nvSpPr>
        <p:spPr>
          <a:xfrm>
            <a:off x="127362" y="1014138"/>
            <a:ext cx="5054238" cy="1521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Problem: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Method limited by computational resources and time (days – week for large proteins/alignments).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0B3C01-5155-7745-873F-46DD4DABB1E2}"/>
              </a:ext>
            </a:extLst>
          </p:cNvPr>
          <p:cNvSpPr txBox="1"/>
          <p:nvPr/>
        </p:nvSpPr>
        <p:spPr>
          <a:xfrm>
            <a:off x="123092" y="2559269"/>
            <a:ext cx="5058508" cy="6687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>
                <a:solidFill>
                  <a:srgbClr val="C92405"/>
                </a:solidFill>
              </a:rPr>
              <a:t>Can computation time be reduced without losing predictive accuracy?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A2531E7-811A-0A46-908B-FD772E8A26DF}"/>
                  </a:ext>
                </a:extLst>
              </p:cNvPr>
              <p:cNvSpPr txBox="1"/>
              <p:nvPr/>
            </p:nvSpPr>
            <p:spPr>
              <a:xfrm>
                <a:off x="6977939" y="3207169"/>
                <a:ext cx="3195554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𝐸𝑇𝑀𝐼𝑝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𝑗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𝑁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−1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𝑀𝐼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𝑖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DA2531E7-811A-0A46-908B-FD772E8A2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39" y="3207169"/>
                <a:ext cx="3195554" cy="810478"/>
              </a:xfrm>
              <a:prstGeom prst="rect">
                <a:avLst/>
              </a:prstGeom>
              <a:blipFill>
                <a:blip r:embed="rId3"/>
                <a:stretch>
                  <a:fillRect l="-791" t="-107813" r="-395" b="-1640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5" name="Picture 94">
            <a:extLst>
              <a:ext uri="{FF2B5EF4-FFF2-40B4-BE49-F238E27FC236}">
                <a16:creationId xmlns:a16="http://schemas.microsoft.com/office/drawing/2014/main" id="{DC80C990-0ADC-7B47-B2DD-268092964F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493" r="83716"/>
          <a:stretch/>
        </p:blipFill>
        <p:spPr>
          <a:xfrm>
            <a:off x="5747471" y="3079345"/>
            <a:ext cx="750695" cy="2672492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EE91FE9E-0385-3647-ACA4-F7AC73F449D4}"/>
              </a:ext>
            </a:extLst>
          </p:cNvPr>
          <p:cNvCxnSpPr/>
          <p:nvPr/>
        </p:nvCxnSpPr>
        <p:spPr>
          <a:xfrm>
            <a:off x="8982703" y="4087977"/>
            <a:ext cx="0" cy="538397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60B618-D810-3848-A14D-70610F70F5EC}"/>
                  </a:ext>
                </a:extLst>
              </p:cNvPr>
              <p:cNvSpPr txBox="1"/>
              <p:nvPr/>
            </p:nvSpPr>
            <p:spPr>
              <a:xfrm>
                <a:off x="6872140" y="4738265"/>
                <a:ext cx="3301353" cy="8104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𝑐𝐸𝑇𝑀𝐼𝑝</m:t>
                          </m:r>
                        </m:e>
                        <m:sub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𝑖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,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𝑗</m:t>
                          </m:r>
                        </m:sub>
                      </m:sSub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=1+</m:t>
                      </m:r>
                      <m:nary>
                        <m:naryPr>
                          <m:chr m:val="∑"/>
                          <m:ctrl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𝑛</m:t>
                          </m:r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=1</m:t>
                          </m:r>
                        </m:sub>
                        <m:sup>
                          <m:r>
                            <a:rPr kumimoji="0" lang="en-US" sz="1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Helvetica"/>
                            </a:rPr>
                            <m:t>𝐶</m:t>
                          </m:r>
                        </m:sup>
                        <m:e>
                          <m:f>
                            <m:fPr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𝑔</m:t>
                              </m:r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=1</m:t>
                              </m:r>
                            </m:sub>
                            <m:sup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𝑛</m:t>
                              </m:r>
                            </m:sup>
                            <m:e>
                              <m:r>
                                <a:rPr kumimoji="0" lang="en-US" sz="1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Helvetica"/>
                                </a:rPr>
                                <m:t>𝑀𝐼</m:t>
                              </m:r>
                              <m:sSub>
                                <m:sSubPr>
                                  <m:ctrlP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𝑖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,</m:t>
                                  </m:r>
                                  <m:r>
                                    <a:rPr kumimoji="0" lang="en-US" sz="18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Helvetica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A60B618-D810-3848-A14D-70610F70F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140" y="4738265"/>
                <a:ext cx="3301353" cy="810478"/>
              </a:xfrm>
              <a:prstGeom prst="rect">
                <a:avLst/>
              </a:prstGeom>
              <a:blipFill>
                <a:blip r:embed="rId5"/>
                <a:stretch>
                  <a:fillRect t="-104615" b="-16153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>
            <a:extLst>
              <a:ext uri="{FF2B5EF4-FFF2-40B4-BE49-F238E27FC236}">
                <a16:creationId xmlns:a16="http://schemas.microsoft.com/office/drawing/2014/main" id="{9A77E1B0-0581-D841-87B6-FC3BDA2D6A3A}"/>
              </a:ext>
            </a:extLst>
          </p:cNvPr>
          <p:cNvSpPr/>
          <p:nvPr/>
        </p:nvSpPr>
        <p:spPr>
          <a:xfrm>
            <a:off x="6135095" y="3079345"/>
            <a:ext cx="565401" cy="2672492"/>
          </a:xfrm>
          <a:prstGeom prst="rect">
            <a:avLst/>
          </a:prstGeom>
          <a:solidFill>
            <a:schemeClr val="bg1">
              <a:alpha val="75000"/>
            </a:schemeClr>
          </a:solidFill>
          <a:ln w="9525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C4F4DBC-C2D9-0444-B0B9-A6120078AEA2}"/>
              </a:ext>
            </a:extLst>
          </p:cNvPr>
          <p:cNvSpPr txBox="1"/>
          <p:nvPr/>
        </p:nvSpPr>
        <p:spPr>
          <a:xfrm>
            <a:off x="5181599" y="1014139"/>
            <a:ext cx="4991893" cy="1499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Solution:</a:t>
            </a:r>
          </a:p>
          <a:p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By subsampling the phylogenetic tree we can reduce computation costs, without losing predictive accuracy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144432C-4507-414C-A571-35DBC8D2F6DD}"/>
                  </a:ext>
                </a:extLst>
              </p:cNvPr>
              <p:cNvSpPr txBox="1"/>
              <p:nvPr/>
            </p:nvSpPr>
            <p:spPr>
              <a:xfrm>
                <a:off x="7706989" y="5718810"/>
                <a:ext cx="2366545" cy="276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𝐶</m:t>
                      </m:r>
                      <m:r>
                        <a:rPr kumimoji="0" lang="en-US" sz="1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"/>
                        </a:rPr>
                        <m:t>={1, 2, 3, 5, 7, 10, 25}</m:t>
                      </m:r>
                    </m:oMath>
                  </m:oMathPara>
                </a14:m>
                <a:endParaRPr kumimoji="0" lang="en-US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144432C-4507-414C-A571-35DBC8D2F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989" y="5718810"/>
                <a:ext cx="2366545" cy="276999"/>
              </a:xfrm>
              <a:prstGeom prst="rect">
                <a:avLst/>
              </a:prstGeom>
              <a:blipFill>
                <a:blip r:embed="rId6"/>
                <a:stretch>
                  <a:fillRect l="-1604" r="-2674" b="-3478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00">
            <a:extLst>
              <a:ext uri="{FF2B5EF4-FFF2-40B4-BE49-F238E27FC236}">
                <a16:creationId xmlns:a16="http://schemas.microsoft.com/office/drawing/2014/main" id="{C614B1AC-A9E4-6445-BEAA-6F89A13C5EF0}"/>
              </a:ext>
            </a:extLst>
          </p:cNvPr>
          <p:cNvSpPr/>
          <p:nvPr/>
        </p:nvSpPr>
        <p:spPr>
          <a:xfrm>
            <a:off x="8550890" y="3164730"/>
            <a:ext cx="431814" cy="27812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894740C-F178-D24D-83A7-13DD2F64919F}"/>
              </a:ext>
            </a:extLst>
          </p:cNvPr>
          <p:cNvSpPr/>
          <p:nvPr/>
        </p:nvSpPr>
        <p:spPr>
          <a:xfrm>
            <a:off x="8550890" y="4690834"/>
            <a:ext cx="431814" cy="278125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5FF406C-ACBA-9044-A8E1-2A70490D0B15}"/>
              </a:ext>
            </a:extLst>
          </p:cNvPr>
          <p:cNvSpPr txBox="1"/>
          <p:nvPr/>
        </p:nvSpPr>
        <p:spPr>
          <a:xfrm>
            <a:off x="126274" y="132582"/>
            <a:ext cx="10058400" cy="841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How can ET-</a:t>
            </a:r>
            <a:r>
              <a:rPr kumimoji="0" lang="en-US" sz="2800" i="0" u="none" strike="noStrike" cap="none" spc="0" normalizeH="0" baseline="0" dirty="0" err="1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MIp</a:t>
            </a: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 be Improved?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5B6BE7A-0B25-8247-9066-55294CCC20F5}"/>
              </a:ext>
            </a:extLst>
          </p:cNvPr>
          <p:cNvGrpSpPr/>
          <p:nvPr/>
        </p:nvGrpSpPr>
        <p:grpSpPr>
          <a:xfrm>
            <a:off x="120575" y="3421566"/>
            <a:ext cx="5280534" cy="3081468"/>
            <a:chOff x="120575" y="2683517"/>
            <a:chExt cx="5280534" cy="30814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1333E5D-F620-9347-AF41-CB9FD2396CFB}"/>
                </a:ext>
              </a:extLst>
            </p:cNvPr>
            <p:cNvGrpSpPr/>
            <p:nvPr/>
          </p:nvGrpSpPr>
          <p:grpSpPr>
            <a:xfrm>
              <a:off x="120575" y="2683517"/>
              <a:ext cx="5280534" cy="3081468"/>
              <a:chOff x="3184642" y="3959269"/>
              <a:chExt cx="7116871" cy="3081468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77CA544-6362-D54C-A8F9-E9B73B29BABE}"/>
                  </a:ext>
                </a:extLst>
              </p:cNvPr>
              <p:cNvGrpSpPr/>
              <p:nvPr/>
            </p:nvGrpSpPr>
            <p:grpSpPr>
              <a:xfrm>
                <a:off x="3184642" y="3959269"/>
                <a:ext cx="7116871" cy="3081468"/>
                <a:chOff x="3184642" y="3959269"/>
                <a:chExt cx="7116871" cy="3081468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7D7592E-9508-A941-9254-A50518495559}"/>
                    </a:ext>
                  </a:extLst>
                </p:cNvPr>
                <p:cNvGrpSpPr/>
                <p:nvPr/>
              </p:nvGrpSpPr>
              <p:grpSpPr>
                <a:xfrm>
                  <a:off x="3684452" y="3959269"/>
                  <a:ext cx="6617061" cy="2846201"/>
                  <a:chOff x="3684452" y="3959269"/>
                  <a:chExt cx="6617061" cy="2846201"/>
                </a:xfrm>
              </p:grpSpPr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CF5B9D71-8997-1344-8CEC-FB9466E45CB1}"/>
                      </a:ext>
                    </a:extLst>
                  </p:cNvPr>
                  <p:cNvGrpSpPr/>
                  <p:nvPr/>
                </p:nvGrpSpPr>
                <p:grpSpPr>
                  <a:xfrm>
                    <a:off x="3684452" y="3959269"/>
                    <a:ext cx="6617061" cy="2846201"/>
                    <a:chOff x="3684452" y="3959269"/>
                    <a:chExt cx="6617061" cy="2846201"/>
                  </a:xfrm>
                </p:grpSpPr>
                <p:grpSp>
                  <p:nvGrpSpPr>
                    <p:cNvPr id="76" name="Group 75">
                      <a:extLst>
                        <a:ext uri="{FF2B5EF4-FFF2-40B4-BE49-F238E27FC236}">
                          <a16:creationId xmlns:a16="http://schemas.microsoft.com/office/drawing/2014/main" id="{DEE74365-F5B5-5745-A7BF-5544379BC6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84452" y="3959269"/>
                      <a:ext cx="6617061" cy="2846201"/>
                      <a:chOff x="3684452" y="3959269"/>
                      <a:chExt cx="6617061" cy="2846201"/>
                    </a:xfrm>
                  </p:grpSpPr>
                  <p:pic>
                    <p:nvPicPr>
                      <p:cNvPr id="83" name="Picture 82" descr="../../Lab/1Projects/ActiveProjects/2Coupling/Documents/Manuscript/AllFigures/Sept2017/PDFs/12Proteins_INDPlots_AllClusters.pdf">
                        <a:extLst>
                          <a:ext uri="{FF2B5EF4-FFF2-40B4-BE49-F238E27FC236}">
                            <a16:creationId xmlns:a16="http://schemas.microsoft.com/office/drawing/2014/main" id="{CE889BF4-C3A0-F045-AE30-451217950E0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6108" t="75765" r="1337"/>
                      <a:stretch/>
                    </p:blipFill>
                    <p:spPr bwMode="auto">
                      <a:xfrm>
                        <a:off x="3866562" y="3959269"/>
                        <a:ext cx="6434951" cy="28462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71C728B0-1B80-2A44-B301-FC06B7FF28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684452" y="3959269"/>
                        <a:ext cx="481763" cy="28462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>
                        <a:noFill/>
                        <a:prstDash val="solid"/>
                        <a:round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noAutofit/>
                      </a:bodyPr>
                      <a:lstStyle/>
                      <a:p>
                        <a:pPr marL="0" marR="0" indent="0" algn="l" defTabSz="9144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endParaRPr>
                      </a:p>
                    </p:txBody>
                  </p:sp>
                  <p:sp>
                    <p:nvSpPr>
                      <p:cNvPr id="89" name="Rectangle 88">
                        <a:extLst>
                          <a:ext uri="{FF2B5EF4-FFF2-40B4-BE49-F238E27FC236}">
                            <a16:creationId xmlns:a16="http://schemas.microsoft.com/office/drawing/2014/main" id="{80E22B61-D816-8B47-917F-BB6BCB79C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23906" y="4165055"/>
                        <a:ext cx="352843" cy="25303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>
                        <a:noFill/>
                        <a:prstDash val="solid"/>
                        <a:round/>
                      </a:ln>
                      <a:effectLst/>
                      <a:sp3d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  <p:txBody>
                      <a:bodyPr rot="0" spcFirstLastPara="1" vertOverflow="overflow" horzOverflow="overflow" vert="horz" wrap="square" lIns="50800" tIns="50800" rIns="50800" bIns="50800" numCol="1" spcCol="38100" rtlCol="0" anchor="ctr">
                        <a:spAutoFit/>
                      </a:bodyPr>
                      <a:lstStyle/>
                      <a:p>
                        <a:pPr marL="0" marR="0" indent="0" algn="l" defTabSz="914400" rtl="0" fontAlgn="auto" latinLnBrk="0" hangingPunct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Tx/>
                          <a:buFontTx/>
                          <a:buNone/>
                          <a:tabLst/>
                        </a:pPr>
                        <a:endParaRPr kumimoji="0" lang="en-US" sz="2400" b="0" i="0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+mn-lt"/>
                          <a:ea typeface="+mn-ea"/>
                          <a:cs typeface="+mn-cs"/>
                          <a:sym typeface="Arial"/>
                        </a:endParaRPr>
                      </a:p>
                    </p:txBody>
                  </p:sp>
                </p:grpSp>
                <p:cxnSp>
                  <p:nvCxnSpPr>
                    <p:cNvPr id="81" name="Straight Connector 80">
                      <a:extLst>
                        <a:ext uri="{FF2B5EF4-FFF2-40B4-BE49-F238E27FC236}">
                          <a16:creationId xmlns:a16="http://schemas.microsoft.com/office/drawing/2014/main" id="{B7BA5D6C-F729-9B49-A763-773145AF32E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331582" y="4426627"/>
                      <a:ext cx="0" cy="1756046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  <p:cxnSp>
                  <p:nvCxnSpPr>
                    <p:cNvPr id="82" name="Straight Connector 81">
                      <a:extLst>
                        <a:ext uri="{FF2B5EF4-FFF2-40B4-BE49-F238E27FC236}">
                          <a16:creationId xmlns:a16="http://schemas.microsoft.com/office/drawing/2014/main" id="{A918871A-2317-A64A-859E-2DEB78B58D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541411" y="4426627"/>
                      <a:ext cx="0" cy="1756046"/>
                    </a:xfrm>
                    <a:prstGeom prst="line">
                      <a:avLst/>
                    </a:prstGeom>
                    <a:noFill/>
                    <a:ln w="28575" cap="flat">
                      <a:solidFill>
                        <a:srgbClr val="FF0000"/>
                      </a:solidFill>
                      <a:prstDash val="solid"/>
                      <a:miter lim="400000"/>
                    </a:ln>
                    <a:effectLst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none"/>
                  </p:style>
                </p:cxnSp>
              </p:grp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B824E909-3C40-1C4C-9213-DC5907B979D5}"/>
                      </a:ext>
                    </a:extLst>
                  </p:cNvPr>
                  <p:cNvSpPr/>
                  <p:nvPr/>
                </p:nvSpPr>
                <p:spPr>
                  <a:xfrm>
                    <a:off x="3684452" y="6213519"/>
                    <a:ext cx="6515378" cy="5507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>
                    <a:noFill/>
                    <a:prstDash val="solid"/>
                    <a:round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squar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spc="0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>
                        <a:solidFill>
                          <a:srgbClr val="000000"/>
                        </a:solidFill>
                      </a:uFill>
                      <a:latin typeface="+mn-lt"/>
                      <a:ea typeface="+mn-ea"/>
                      <a:cs typeface="+mn-cs"/>
                      <a:sym typeface="Arial"/>
                    </a:endParaRPr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62E6D06-9DCF-4B41-A410-6B3871A0909A}"/>
                    </a:ext>
                  </a:extLst>
                </p:cNvPr>
                <p:cNvSpPr txBox="1"/>
                <p:nvPr/>
              </p:nvSpPr>
              <p:spPr>
                <a:xfrm>
                  <a:off x="4703248" y="6691924"/>
                  <a:ext cx="1524150" cy="3488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Helvetica"/>
                      <a:ea typeface="Helvetica"/>
                      <a:cs typeface="Helvetica"/>
                      <a:sym typeface="Helvetica"/>
                    </a:rPr>
                    <a:t>Tree Depth</a:t>
                  </a: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D3A3CCEF-0F9F-0644-BBF2-ADCEF91CE63F}"/>
                    </a:ext>
                  </a:extLst>
                </p:cNvPr>
                <p:cNvSpPr txBox="1"/>
                <p:nvPr/>
              </p:nvSpPr>
              <p:spPr>
                <a:xfrm>
                  <a:off x="7815787" y="6691924"/>
                  <a:ext cx="1524150" cy="3488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Helvetica"/>
                      <a:ea typeface="Helvetica"/>
                      <a:cs typeface="Helvetica"/>
                      <a:sym typeface="Helvetica"/>
                    </a:rPr>
                    <a:t>Tree Depth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C6D2AD82-5955-014C-92CD-07EDCFD09B79}"/>
                    </a:ext>
                  </a:extLst>
                </p:cNvPr>
                <p:cNvSpPr txBox="1"/>
                <p:nvPr/>
              </p:nvSpPr>
              <p:spPr>
                <a:xfrm rot="16200000">
                  <a:off x="2043800" y="5203266"/>
                  <a:ext cx="2630497" cy="3488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l" defTabSz="457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Helvetica"/>
                      <a:ea typeface="Helvetica"/>
                      <a:cs typeface="Helvetica"/>
                      <a:sym typeface="Helvetica"/>
                    </a:rPr>
                    <a:t>Contact Prediction AUROC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583C0FA-81DA-4247-AA78-B6FF6414E8E2}"/>
                  </a:ext>
                </a:extLst>
              </p:cNvPr>
              <p:cNvSpPr txBox="1"/>
              <p:nvPr/>
            </p:nvSpPr>
            <p:spPr>
              <a:xfrm rot="16200000">
                <a:off x="4073802" y="6187296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AA7EE74-0A40-4C49-B89F-3BB0D7AEE185}"/>
                  </a:ext>
                </a:extLst>
              </p:cNvPr>
              <p:cNvSpPr txBox="1"/>
              <p:nvPr/>
            </p:nvSpPr>
            <p:spPr>
              <a:xfrm rot="16200000">
                <a:off x="4556599" y="6187296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10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54AE3DF-9602-2C44-B3A3-4398C6866189}"/>
                  </a:ext>
                </a:extLst>
              </p:cNvPr>
              <p:cNvSpPr txBox="1"/>
              <p:nvPr/>
            </p:nvSpPr>
            <p:spPr>
              <a:xfrm rot="16200000">
                <a:off x="5217803" y="6187296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200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8E6FF1-78EF-ED45-B9A9-B3DA2A4261A1}"/>
                  </a:ext>
                </a:extLst>
              </p:cNvPr>
              <p:cNvSpPr txBox="1"/>
              <p:nvPr/>
            </p:nvSpPr>
            <p:spPr>
              <a:xfrm rot="16200000">
                <a:off x="5890709" y="6187296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3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7B38D90-32B2-5243-AD19-ECB96716436B}"/>
                  </a:ext>
                </a:extLst>
              </p:cNvPr>
              <p:cNvSpPr txBox="1"/>
              <p:nvPr/>
            </p:nvSpPr>
            <p:spPr>
              <a:xfrm rot="16200000">
                <a:off x="6563615" y="6187296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400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BBAD6B3-013E-6840-9907-365FBE92D079}"/>
                  </a:ext>
                </a:extLst>
              </p:cNvPr>
              <p:cNvSpPr txBox="1"/>
              <p:nvPr/>
            </p:nvSpPr>
            <p:spPr>
              <a:xfrm rot="16200000">
                <a:off x="7194065" y="6187297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AF2BD9-A87A-DE45-9AC7-63A083FF324B}"/>
                  </a:ext>
                </a:extLst>
              </p:cNvPr>
              <p:cNvSpPr txBox="1"/>
              <p:nvPr/>
            </p:nvSpPr>
            <p:spPr>
              <a:xfrm rot="16200000">
                <a:off x="7676866" y="6187297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10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42ADBE-7BBF-634D-868D-C6EC358208F6}"/>
                  </a:ext>
                </a:extLst>
              </p:cNvPr>
              <p:cNvSpPr txBox="1"/>
              <p:nvPr/>
            </p:nvSpPr>
            <p:spPr>
              <a:xfrm rot="16200000">
                <a:off x="8338067" y="6187297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200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81BDBE-33BC-DC46-90C9-5EDB33719290}"/>
                  </a:ext>
                </a:extLst>
              </p:cNvPr>
              <p:cNvSpPr txBox="1"/>
              <p:nvPr/>
            </p:nvSpPr>
            <p:spPr>
              <a:xfrm rot="16200000">
                <a:off x="8996904" y="6187297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3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1C34A1-2213-0D41-9689-3E620EC4E0BD}"/>
                  </a:ext>
                </a:extLst>
              </p:cNvPr>
              <p:cNvSpPr txBox="1"/>
              <p:nvPr/>
            </p:nvSpPr>
            <p:spPr>
              <a:xfrm rot="16200000">
                <a:off x="9669807" y="6187297"/>
                <a:ext cx="365760" cy="3697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400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1071592-BB23-4748-9131-A74875112084}"/>
                  </a:ext>
                </a:extLst>
              </p:cNvPr>
              <p:cNvSpPr txBox="1"/>
              <p:nvPr/>
            </p:nvSpPr>
            <p:spPr>
              <a:xfrm>
                <a:off x="3722197" y="6055517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0.5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91C133D-6C87-554C-BB57-19600E901FDD}"/>
                  </a:ext>
                </a:extLst>
              </p:cNvPr>
              <p:cNvSpPr txBox="1"/>
              <p:nvPr/>
            </p:nvSpPr>
            <p:spPr>
              <a:xfrm>
                <a:off x="3722197" y="5469816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0.6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5B0542-6E88-EA40-96AF-F70DD0D88B96}"/>
                  </a:ext>
                </a:extLst>
              </p:cNvPr>
              <p:cNvSpPr txBox="1"/>
              <p:nvPr/>
            </p:nvSpPr>
            <p:spPr>
              <a:xfrm>
                <a:off x="3722197" y="4893802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0.7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A3F9745-3397-5E4C-9E7C-73FE64B64FB9}"/>
                  </a:ext>
                </a:extLst>
              </p:cNvPr>
              <p:cNvSpPr txBox="1"/>
              <p:nvPr/>
            </p:nvSpPr>
            <p:spPr>
              <a:xfrm>
                <a:off x="6865181" y="6055517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6D089C-3D68-C34D-B314-850E50C31C17}"/>
                  </a:ext>
                </a:extLst>
              </p:cNvPr>
              <p:cNvSpPr txBox="1"/>
              <p:nvPr/>
            </p:nvSpPr>
            <p:spPr>
              <a:xfrm>
                <a:off x="6865181" y="5469816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0AA1311-A857-1048-B86E-A186407C1CE4}"/>
                  </a:ext>
                </a:extLst>
              </p:cNvPr>
              <p:cNvSpPr txBox="1"/>
              <p:nvPr/>
            </p:nvSpPr>
            <p:spPr>
              <a:xfrm>
                <a:off x="6865181" y="4893802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0.7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45E0E8-2C3F-0E44-9B2A-501D731F7F41}"/>
                  </a:ext>
                </a:extLst>
              </p:cNvPr>
              <p:cNvSpPr txBox="1"/>
              <p:nvPr/>
            </p:nvSpPr>
            <p:spPr>
              <a:xfrm>
                <a:off x="6865181" y="4274851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0.8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D1418D0-E207-1247-94E1-1BA19C2C78EE}"/>
                  </a:ext>
                </a:extLst>
              </p:cNvPr>
              <p:cNvSpPr txBox="1"/>
              <p:nvPr/>
            </p:nvSpPr>
            <p:spPr>
              <a:xfrm>
                <a:off x="3722197" y="4274851"/>
                <a:ext cx="492955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0.8</a:t>
                </a:r>
              </a:p>
            </p:txBody>
          </p:sp>
        </p:grp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82A44AA-FA1B-1D4F-A3C3-CA7D976AD549}"/>
                </a:ext>
              </a:extLst>
            </p:cNvPr>
            <p:cNvSpPr/>
            <p:nvPr/>
          </p:nvSpPr>
          <p:spPr>
            <a:xfrm>
              <a:off x="1345474" y="2876240"/>
              <a:ext cx="1032747" cy="261572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E58305B-E442-2445-A245-A2E4352AABC4}"/>
                </a:ext>
              </a:extLst>
            </p:cNvPr>
            <p:cNvSpPr/>
            <p:nvPr/>
          </p:nvSpPr>
          <p:spPr>
            <a:xfrm>
              <a:off x="3673603" y="2869946"/>
              <a:ext cx="1032747" cy="261572"/>
            </a:xfrm>
            <a:prstGeom prst="rect">
              <a:avLst/>
            </a:pr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9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3" grpId="0"/>
      <p:bldP spid="98" grpId="0"/>
      <p:bldP spid="99" grpId="0" animBg="1"/>
      <p:bldP spid="106" grpId="0"/>
      <p:bldP spid="107" grpId="0"/>
      <p:bldP spid="101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20BDF97F-E105-FC4B-8C3E-C9FA3104E5C3}"/>
              </a:ext>
            </a:extLst>
          </p:cNvPr>
          <p:cNvSpPr txBox="1"/>
          <p:nvPr/>
        </p:nvSpPr>
        <p:spPr>
          <a:xfrm>
            <a:off x="127363" y="137097"/>
            <a:ext cx="10058400" cy="841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1106D7"/>
                </a:solidFill>
              </a:rPr>
              <a:t>cET-MIp</a:t>
            </a:r>
            <a:r>
              <a:rPr lang="en-US" sz="2800" dirty="0">
                <a:solidFill>
                  <a:srgbClr val="1106D7"/>
                </a:solidFill>
              </a:rPr>
              <a:t> Reduces Computation Time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1106D7"/>
              </a:solidFill>
              <a:effectLst/>
              <a:uFillTx/>
              <a:sym typeface="Helvetica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88034A0-2D71-174F-94CD-2C3FD6DABD65}"/>
              </a:ext>
            </a:extLst>
          </p:cNvPr>
          <p:cNvGrpSpPr/>
          <p:nvPr/>
        </p:nvGrpSpPr>
        <p:grpSpPr>
          <a:xfrm>
            <a:off x="1572929" y="1547988"/>
            <a:ext cx="2290913" cy="5197958"/>
            <a:chOff x="-715666" y="1131016"/>
            <a:chExt cx="2290913" cy="639824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0BCB85B-42B4-9946-BB11-F298916DE00A}"/>
                </a:ext>
              </a:extLst>
            </p:cNvPr>
            <p:cNvGrpSpPr/>
            <p:nvPr/>
          </p:nvGrpSpPr>
          <p:grpSpPr>
            <a:xfrm>
              <a:off x="-715666" y="1131016"/>
              <a:ext cx="2290913" cy="6398247"/>
              <a:chOff x="5315866" y="1030041"/>
              <a:chExt cx="2290913" cy="639824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5776FEB-DC21-9E4A-8724-F080A6D5E8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8919" t="3701" b="56266"/>
              <a:stretch/>
            </p:blipFill>
            <p:spPr>
              <a:xfrm>
                <a:off x="6021045" y="1030041"/>
                <a:ext cx="1585734" cy="4466325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3C10D3-22DF-394C-B218-EBDC0A156EB1}"/>
                  </a:ext>
                </a:extLst>
              </p:cNvPr>
              <p:cNvSpPr txBox="1"/>
              <p:nvPr/>
            </p:nvSpPr>
            <p:spPr>
              <a:xfrm>
                <a:off x="6235041" y="6998929"/>
                <a:ext cx="990972" cy="4293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Algorithm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417A6D-29B0-4E47-8FBB-CE648A9B853B}"/>
                  </a:ext>
                </a:extLst>
              </p:cNvPr>
              <p:cNvSpPr txBox="1"/>
              <p:nvPr/>
            </p:nvSpPr>
            <p:spPr>
              <a:xfrm rot="16200000">
                <a:off x="6027821" y="5664828"/>
                <a:ext cx="743045" cy="2960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ET-</a:t>
                </a:r>
                <a:r>
                  <a:rPr lang="en-US" dirty="0" err="1"/>
                  <a:t>MIp</a:t>
                </a:r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7DA169-E865-7D41-8EAD-4EA01088F9EC}"/>
                  </a:ext>
                </a:extLst>
              </p:cNvPr>
              <p:cNvSpPr txBox="1"/>
              <p:nvPr/>
            </p:nvSpPr>
            <p:spPr>
              <a:xfrm rot="16200000">
                <a:off x="6653413" y="5719531"/>
                <a:ext cx="843656" cy="2872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/>
                  <a:t>cET-MIp</a:t>
                </a:r>
                <a:endPara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B5D082-E277-C543-8188-07ABC4E5A4D2}"/>
                  </a:ext>
                </a:extLst>
              </p:cNvPr>
              <p:cNvSpPr txBox="1"/>
              <p:nvPr/>
            </p:nvSpPr>
            <p:spPr>
              <a:xfrm rot="16200000">
                <a:off x="4718884" y="3138146"/>
                <a:ext cx="1542777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Time (sec)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EDC11A-71E9-1541-A70E-767FAEE96A3A}"/>
                </a:ext>
              </a:extLst>
            </p:cNvPr>
            <p:cNvSpPr txBox="1"/>
            <p:nvPr/>
          </p:nvSpPr>
          <p:spPr>
            <a:xfrm>
              <a:off x="-364836" y="5357585"/>
              <a:ext cx="365760" cy="337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10</a:t>
              </a:r>
              <a:r>
                <a:rPr kumimoji="0" lang="en-US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38C5407-2005-084D-BFA6-EA36ABDA4387}"/>
                </a:ext>
              </a:extLst>
            </p:cNvPr>
            <p:cNvSpPr txBox="1"/>
            <p:nvPr/>
          </p:nvSpPr>
          <p:spPr>
            <a:xfrm>
              <a:off x="-364697" y="3943734"/>
              <a:ext cx="365760" cy="337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10</a:t>
              </a:r>
              <a:r>
                <a:rPr lang="en-US" baseline="30000" dirty="0"/>
                <a:t>2</a:t>
              </a:r>
              <a:endParaRPr kumimoji="0" lang="en-US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260406-0081-3844-93A1-990DEDB7D143}"/>
                </a:ext>
              </a:extLst>
            </p:cNvPr>
            <p:cNvSpPr txBox="1"/>
            <p:nvPr/>
          </p:nvSpPr>
          <p:spPr>
            <a:xfrm>
              <a:off x="-364836" y="2545956"/>
              <a:ext cx="365760" cy="337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10</a:t>
              </a:r>
              <a:r>
                <a:rPr kumimoji="0" lang="en-US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31E4827-1B27-B640-A468-6B6769DEC4D9}"/>
                </a:ext>
              </a:extLst>
            </p:cNvPr>
            <p:cNvSpPr txBox="1"/>
            <p:nvPr/>
          </p:nvSpPr>
          <p:spPr>
            <a:xfrm>
              <a:off x="-350981" y="1131481"/>
              <a:ext cx="365760" cy="337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10</a:t>
              </a:r>
              <a:r>
                <a:rPr kumimoji="0" lang="en-US" b="0" i="0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27A5B-A7B0-A840-B355-2FE2769E01C1}"/>
              </a:ext>
            </a:extLst>
          </p:cNvPr>
          <p:cNvGrpSpPr/>
          <p:nvPr/>
        </p:nvGrpSpPr>
        <p:grpSpPr>
          <a:xfrm>
            <a:off x="1022907" y="1274152"/>
            <a:ext cx="3089956" cy="5476322"/>
            <a:chOff x="6451440" y="623386"/>
            <a:chExt cx="3089956" cy="68645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F2C7C73-E5DB-5E4F-9D2A-5026545799FF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6962" r="71258" b="56537"/>
            <a:stretch/>
          </p:blipFill>
          <p:spPr>
            <a:xfrm>
              <a:off x="7198711" y="623386"/>
              <a:ext cx="2342685" cy="484894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1DEBAC-45E2-C747-AD94-E0F00CD90AF7}"/>
                </a:ext>
              </a:extLst>
            </p:cNvPr>
            <p:cNvSpPr txBox="1"/>
            <p:nvPr/>
          </p:nvSpPr>
          <p:spPr>
            <a:xfrm>
              <a:off x="6850235" y="4786259"/>
              <a:ext cx="365760" cy="343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97DB90-CA1F-2B4A-A41D-CD05F32169DB}"/>
                </a:ext>
              </a:extLst>
            </p:cNvPr>
            <p:cNvSpPr txBox="1"/>
            <p:nvPr/>
          </p:nvSpPr>
          <p:spPr>
            <a:xfrm>
              <a:off x="6850235" y="3843146"/>
              <a:ext cx="365760" cy="343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DCC75FF-AAFD-F341-A6EF-6070820F6194}"/>
                </a:ext>
              </a:extLst>
            </p:cNvPr>
            <p:cNvSpPr txBox="1"/>
            <p:nvPr/>
          </p:nvSpPr>
          <p:spPr>
            <a:xfrm>
              <a:off x="6850235" y="2897513"/>
              <a:ext cx="365760" cy="343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F794DB-4EAA-EA49-8863-2A717F6FE63C}"/>
                </a:ext>
              </a:extLst>
            </p:cNvPr>
            <p:cNvSpPr txBox="1"/>
            <p:nvPr/>
          </p:nvSpPr>
          <p:spPr>
            <a:xfrm>
              <a:off x="6850235" y="1951880"/>
              <a:ext cx="365760" cy="343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5C4181-43F9-794C-A818-2EC16814BD7C}"/>
                </a:ext>
              </a:extLst>
            </p:cNvPr>
            <p:cNvSpPr txBox="1"/>
            <p:nvPr/>
          </p:nvSpPr>
          <p:spPr>
            <a:xfrm>
              <a:off x="6850235" y="1008767"/>
              <a:ext cx="365760" cy="343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608F16-2D96-5E45-9758-434CA3BEFEC2}"/>
                </a:ext>
              </a:extLst>
            </p:cNvPr>
            <p:cNvSpPr txBox="1"/>
            <p:nvPr/>
          </p:nvSpPr>
          <p:spPr>
            <a:xfrm>
              <a:off x="7915262" y="7050711"/>
              <a:ext cx="963051" cy="437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Algorithm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EA0050-E767-F244-BA19-332F11AF52B7}"/>
                </a:ext>
              </a:extLst>
            </p:cNvPr>
            <p:cNvSpPr txBox="1"/>
            <p:nvPr/>
          </p:nvSpPr>
          <p:spPr>
            <a:xfrm rot="16200000">
              <a:off x="7315050" y="5560255"/>
              <a:ext cx="437239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MI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3B135A-BFEA-DE46-A63D-9939682DA6E5}"/>
                </a:ext>
              </a:extLst>
            </p:cNvPr>
            <p:cNvSpPr txBox="1"/>
            <p:nvPr/>
          </p:nvSpPr>
          <p:spPr>
            <a:xfrm rot="16200000">
              <a:off x="7255919" y="6059962"/>
              <a:ext cx="1436654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err="1"/>
                <a:t>EVCouplings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AD3199E-A0BE-9A42-A779-B9368A3B6C12}"/>
                </a:ext>
              </a:extLst>
            </p:cNvPr>
            <p:cNvSpPr txBox="1"/>
            <p:nvPr/>
          </p:nvSpPr>
          <p:spPr>
            <a:xfrm rot="16200000">
              <a:off x="8096580" y="5621652"/>
              <a:ext cx="560034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DCA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AB4F67-CE65-714F-A911-F258DC301695}"/>
                </a:ext>
              </a:extLst>
            </p:cNvPr>
            <p:cNvSpPr txBox="1"/>
            <p:nvPr/>
          </p:nvSpPr>
          <p:spPr>
            <a:xfrm rot="16200000">
              <a:off x="8387274" y="5771203"/>
              <a:ext cx="859135" cy="2872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ET-</a:t>
              </a:r>
              <a:r>
                <a:rPr lang="en-US" dirty="0" err="1"/>
                <a:t>MIp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74EAB8-3928-AB4E-B742-377B051ADC1A}"/>
                </a:ext>
              </a:extLst>
            </p:cNvPr>
            <p:cNvSpPr txBox="1"/>
            <p:nvPr/>
          </p:nvSpPr>
          <p:spPr>
            <a:xfrm rot="16200000">
              <a:off x="8826219" y="5771201"/>
              <a:ext cx="859133" cy="287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 err="1"/>
                <a:t>cET-MIp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84F723-5212-EA46-A1D7-F5A3783F58ED}"/>
                </a:ext>
              </a:extLst>
            </p:cNvPr>
            <p:cNvSpPr txBox="1"/>
            <p:nvPr/>
          </p:nvSpPr>
          <p:spPr>
            <a:xfrm rot="16200000">
              <a:off x="4937817" y="2917480"/>
              <a:ext cx="3376060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Contact Prediction AUROC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6EA55B-AFB4-064F-B670-8A058951AFEE}"/>
              </a:ext>
            </a:extLst>
          </p:cNvPr>
          <p:cNvGrpSpPr/>
          <p:nvPr/>
        </p:nvGrpSpPr>
        <p:grpSpPr>
          <a:xfrm>
            <a:off x="5172723" y="2202410"/>
            <a:ext cx="4999977" cy="3825590"/>
            <a:chOff x="5171180" y="3154830"/>
            <a:chExt cx="4999977" cy="382559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72E684E-8EB2-6C44-BC90-8B1EF59FF470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l="59406" t="57815" r="1132" b="8292"/>
            <a:stretch/>
          </p:blipFill>
          <p:spPr>
            <a:xfrm>
              <a:off x="5839476" y="3812340"/>
              <a:ext cx="4331681" cy="2282562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9F8B93-F61D-3840-B4BF-FAAD103A4B69}"/>
                </a:ext>
              </a:extLst>
            </p:cNvPr>
            <p:cNvGrpSpPr/>
            <p:nvPr/>
          </p:nvGrpSpPr>
          <p:grpSpPr>
            <a:xfrm>
              <a:off x="5171180" y="3789904"/>
              <a:ext cx="674435" cy="2406784"/>
              <a:chOff x="5171180" y="3789904"/>
              <a:chExt cx="674435" cy="240678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892AA3E-ADFD-DD45-B2F7-3D15E884AE85}"/>
                  </a:ext>
                </a:extLst>
              </p:cNvPr>
              <p:cNvSpPr txBox="1"/>
              <p:nvPr/>
            </p:nvSpPr>
            <p:spPr>
              <a:xfrm rot="16200000">
                <a:off x="4769638" y="4803962"/>
                <a:ext cx="1151895" cy="3488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Frequency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20ECC58-9F9B-4F43-ADA3-08D565244BD2}"/>
                  </a:ext>
                </a:extLst>
              </p:cNvPr>
              <p:cNvSpPr txBox="1"/>
              <p:nvPr/>
            </p:nvSpPr>
            <p:spPr>
              <a:xfrm>
                <a:off x="5571295" y="5922368"/>
                <a:ext cx="27432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A8145A-1131-F346-A7E3-CD634DE8000F}"/>
                  </a:ext>
                </a:extLst>
              </p:cNvPr>
              <p:cNvSpPr txBox="1"/>
              <p:nvPr/>
            </p:nvSpPr>
            <p:spPr>
              <a:xfrm>
                <a:off x="5571295" y="5390742"/>
                <a:ext cx="27432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82E17B-00BD-8644-8174-6A4939BF19D6}"/>
                  </a:ext>
                </a:extLst>
              </p:cNvPr>
              <p:cNvSpPr txBox="1"/>
              <p:nvPr/>
            </p:nvSpPr>
            <p:spPr>
              <a:xfrm>
                <a:off x="5571295" y="4853629"/>
                <a:ext cx="27432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2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F21C330-B312-7048-A33D-823E9A5141FE}"/>
                  </a:ext>
                </a:extLst>
              </p:cNvPr>
              <p:cNvSpPr txBox="1"/>
              <p:nvPr/>
            </p:nvSpPr>
            <p:spPr>
              <a:xfrm>
                <a:off x="5571295" y="4324046"/>
                <a:ext cx="27432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30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5D1E45F-41B2-5A42-8713-5E872C2EC0F8}"/>
                  </a:ext>
                </a:extLst>
              </p:cNvPr>
              <p:cNvSpPr txBox="1"/>
              <p:nvPr/>
            </p:nvSpPr>
            <p:spPr>
              <a:xfrm>
                <a:off x="5571295" y="3789904"/>
                <a:ext cx="27432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4</a:t>
                </a: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7069BC6-1A42-3543-BD06-AD62E62B2B04}"/>
                </a:ext>
              </a:extLst>
            </p:cNvPr>
            <p:cNvGrpSpPr/>
            <p:nvPr/>
          </p:nvGrpSpPr>
          <p:grpSpPr>
            <a:xfrm>
              <a:off x="6530499" y="3154830"/>
              <a:ext cx="2949634" cy="348814"/>
              <a:chOff x="6499166" y="3154830"/>
              <a:chExt cx="2949634" cy="34881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CEE1853-11A9-DF4B-B7E5-9E7A8DE47A8B}"/>
                  </a:ext>
                </a:extLst>
              </p:cNvPr>
              <p:cNvSpPr txBox="1"/>
              <p:nvPr/>
            </p:nvSpPr>
            <p:spPr>
              <a:xfrm>
                <a:off x="6499166" y="3154830"/>
                <a:ext cx="618174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DCA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B7A152A-58AC-0546-9896-85E6C43F7733}"/>
                  </a:ext>
                </a:extLst>
              </p:cNvPr>
              <p:cNvSpPr txBox="1"/>
              <p:nvPr/>
            </p:nvSpPr>
            <p:spPr>
              <a:xfrm>
                <a:off x="7918510" y="3154831"/>
                <a:ext cx="901104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err="1"/>
                  <a:t>cET-MIp</a:t>
                </a:r>
                <a:endPara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0ED46D2-3532-E746-AC5F-DBB9F9EA7C08}"/>
                  </a:ext>
                </a:extLst>
              </p:cNvPr>
              <p:cNvSpPr/>
              <p:nvPr/>
            </p:nvSpPr>
            <p:spPr>
              <a:xfrm>
                <a:off x="7289325" y="3204222"/>
                <a:ext cx="457200" cy="228600"/>
              </a:xfrm>
              <a:prstGeom prst="rect">
                <a:avLst/>
              </a:prstGeom>
              <a:solidFill>
                <a:srgbClr val="929191"/>
              </a:solidFill>
              <a:ln w="1905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42B7E71-F4AE-534D-8446-4D3D4F89C291}"/>
                  </a:ext>
                </a:extLst>
              </p:cNvPr>
              <p:cNvSpPr/>
              <p:nvPr/>
            </p:nvSpPr>
            <p:spPr>
              <a:xfrm>
                <a:off x="8991600" y="3204222"/>
                <a:ext cx="457200" cy="228600"/>
              </a:xfrm>
              <a:prstGeom prst="rect">
                <a:avLst/>
              </a:prstGeom>
              <a:solidFill>
                <a:srgbClr val="FF2600"/>
              </a:solidFill>
              <a:ln w="19050" cap="flat">
                <a:solidFill>
                  <a:schemeClr val="tx1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</a:pPr>
                <a:endParaRPr kumimoji="0" lang="en-US" sz="24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Arial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2EC9495-316B-A84F-8BF8-D8E561876AAC}"/>
                </a:ext>
              </a:extLst>
            </p:cNvPr>
            <p:cNvGrpSpPr/>
            <p:nvPr/>
          </p:nvGrpSpPr>
          <p:grpSpPr>
            <a:xfrm>
              <a:off x="5796470" y="6118103"/>
              <a:ext cx="4140863" cy="862317"/>
              <a:chOff x="5796470" y="6118103"/>
              <a:chExt cx="4140863" cy="862317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1D85D86-E5A4-9C4E-AB32-02ABA0ED794F}"/>
                  </a:ext>
                </a:extLst>
              </p:cNvPr>
              <p:cNvSpPr txBox="1"/>
              <p:nvPr/>
            </p:nvSpPr>
            <p:spPr>
              <a:xfrm>
                <a:off x="6545663" y="6631607"/>
                <a:ext cx="2588385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ΔAUROC(</a:t>
                </a:r>
                <a:r>
                  <a:rPr kumimoji="0" lang="en-US" sz="1600" b="0" i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cET-MIp</a:t>
                </a: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 – DCA)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BF53349-03AD-A649-9710-6E8FA6417A58}"/>
                  </a:ext>
                </a:extLst>
              </p:cNvPr>
              <p:cNvSpPr txBox="1"/>
              <p:nvPr/>
            </p:nvSpPr>
            <p:spPr>
              <a:xfrm rot="19800000">
                <a:off x="5796470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-0.04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EE6447A-1EEF-0D41-82AD-1F55BE499D2E}"/>
                  </a:ext>
                </a:extLst>
              </p:cNvPr>
              <p:cNvSpPr txBox="1"/>
              <p:nvPr/>
            </p:nvSpPr>
            <p:spPr>
              <a:xfrm rot="19800000">
                <a:off x="6164836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-0.02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6FC4E1-E5C0-BD4C-AB76-4798A8F6987E}"/>
                  </a:ext>
                </a:extLst>
              </p:cNvPr>
              <p:cNvSpPr txBox="1"/>
              <p:nvPr/>
            </p:nvSpPr>
            <p:spPr>
              <a:xfrm rot="19800000">
                <a:off x="6533202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0.00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1D929D8-FCE5-7147-BEE4-2DE0E09B5482}"/>
                  </a:ext>
                </a:extLst>
              </p:cNvPr>
              <p:cNvSpPr txBox="1"/>
              <p:nvPr/>
            </p:nvSpPr>
            <p:spPr>
              <a:xfrm rot="19800000">
                <a:off x="6901568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0.02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A89B495-DF9E-6043-999D-DC1AEBEF26AD}"/>
                  </a:ext>
                </a:extLst>
              </p:cNvPr>
              <p:cNvSpPr txBox="1"/>
              <p:nvPr/>
            </p:nvSpPr>
            <p:spPr>
              <a:xfrm rot="19800000">
                <a:off x="7269934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0.04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322AE7D-498A-6C4E-ABFB-DE2F1F8A8BBF}"/>
                  </a:ext>
                </a:extLst>
              </p:cNvPr>
              <p:cNvSpPr txBox="1"/>
              <p:nvPr/>
            </p:nvSpPr>
            <p:spPr>
              <a:xfrm rot="19800000">
                <a:off x="7638300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0.06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6B23F4-51A1-2C42-ABB5-346E7C43B51A}"/>
                  </a:ext>
                </a:extLst>
              </p:cNvPr>
              <p:cNvSpPr txBox="1"/>
              <p:nvPr/>
            </p:nvSpPr>
            <p:spPr>
              <a:xfrm rot="19800000">
                <a:off x="8006666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0.08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0C7D326-F735-EF45-94BD-83BD9005835A}"/>
                  </a:ext>
                </a:extLst>
              </p:cNvPr>
              <p:cNvSpPr txBox="1"/>
              <p:nvPr/>
            </p:nvSpPr>
            <p:spPr>
              <a:xfrm rot="19800000">
                <a:off x="8375032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0.10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EE9109B-AB19-4048-BC36-432996E46F60}"/>
                  </a:ext>
                </a:extLst>
              </p:cNvPr>
              <p:cNvSpPr txBox="1"/>
              <p:nvPr/>
            </p:nvSpPr>
            <p:spPr>
              <a:xfrm rot="19800000">
                <a:off x="8743398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0.12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0D7E83A-E6E1-7E48-BB92-AF95BEE2EE71}"/>
                  </a:ext>
                </a:extLst>
              </p:cNvPr>
              <p:cNvSpPr txBox="1"/>
              <p:nvPr/>
            </p:nvSpPr>
            <p:spPr>
              <a:xfrm rot="19800000">
                <a:off x="9111764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0.14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2130BD-2154-1747-BB48-089C4FAA1E6F}"/>
                  </a:ext>
                </a:extLst>
              </p:cNvPr>
              <p:cNvSpPr txBox="1"/>
              <p:nvPr/>
            </p:nvSpPr>
            <p:spPr>
              <a:xfrm rot="19800000">
                <a:off x="9480133" y="6118103"/>
                <a:ext cx="457200" cy="27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Helvetica"/>
                    <a:ea typeface="Helvetica"/>
                    <a:cs typeface="Helvetica"/>
                    <a:sym typeface="Helvetica"/>
                  </a:rPr>
                  <a:t>0.16</a:t>
                </a:r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5D223AC0-72EB-174F-83C7-766DAAB7E960}"/>
              </a:ext>
            </a:extLst>
          </p:cNvPr>
          <p:cNvSpPr txBox="1"/>
          <p:nvPr/>
        </p:nvSpPr>
        <p:spPr>
          <a:xfrm>
            <a:off x="716197" y="1019811"/>
            <a:ext cx="3842737" cy="386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Small Data Set (23 Protein Families)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C5AA6C-6B4B-5A43-B79F-E4F5752AE68F}"/>
              </a:ext>
            </a:extLst>
          </p:cNvPr>
          <p:cNvSpPr txBox="1"/>
          <p:nvPr/>
        </p:nvSpPr>
        <p:spPr>
          <a:xfrm>
            <a:off x="5717481" y="1019811"/>
            <a:ext cx="4049267" cy="3865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Larger Data Set (169 Protein Families)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BDC5B80-5FB8-B042-AA0A-F440EE0B4EF6}"/>
              </a:ext>
            </a:extLst>
          </p:cNvPr>
          <p:cNvSpPr txBox="1"/>
          <p:nvPr/>
        </p:nvSpPr>
        <p:spPr>
          <a:xfrm>
            <a:off x="127363" y="137097"/>
            <a:ext cx="10058400" cy="841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1106D7"/>
                </a:solidFill>
              </a:rPr>
              <a:t>cET-MIp</a:t>
            </a:r>
            <a:r>
              <a:rPr lang="en-US" sz="2800" dirty="0">
                <a:solidFill>
                  <a:srgbClr val="1106D7"/>
                </a:solidFill>
              </a:rPr>
              <a:t> Reduces Computation Time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1106D7"/>
                </a:solidFill>
              </a:rPr>
              <a:t>and Improves Structural Predictions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1106D7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66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6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200DB9A4-DF30-A645-AB95-8BB2897F2FC8}"/>
              </a:ext>
            </a:extLst>
          </p:cNvPr>
          <p:cNvGrpSpPr/>
          <p:nvPr/>
        </p:nvGrpSpPr>
        <p:grpSpPr>
          <a:xfrm>
            <a:off x="5437829" y="3557846"/>
            <a:ext cx="4551980" cy="3294139"/>
            <a:chOff x="4742697" y="4182721"/>
            <a:chExt cx="3853894" cy="2736038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A79DAB0-BDE8-8944-9130-6E024EE18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322" t="47515" r="5125" b="7299"/>
            <a:stretch/>
          </p:blipFill>
          <p:spPr>
            <a:xfrm>
              <a:off x="5243487" y="4182721"/>
              <a:ext cx="3353104" cy="214804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CF9A05-E543-5141-8BDF-533024958014}"/>
                </a:ext>
              </a:extLst>
            </p:cNvPr>
            <p:cNvSpPr txBox="1"/>
            <p:nvPr/>
          </p:nvSpPr>
          <p:spPr>
            <a:xfrm>
              <a:off x="6005501" y="6569946"/>
              <a:ext cx="2467622" cy="3488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Binned </a:t>
              </a:r>
              <a:r>
                <a:rPr kumimoji="0" lang="en-US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cET-MIp</a:t>
              </a: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 Scores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3E55D29-70CA-D143-BB25-D7805B935594}"/>
                </a:ext>
              </a:extLst>
            </p:cNvPr>
            <p:cNvSpPr txBox="1"/>
            <p:nvPr/>
          </p:nvSpPr>
          <p:spPr>
            <a:xfrm>
              <a:off x="7014819" y="6319037"/>
              <a:ext cx="301920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0.5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9131A24-69BD-0341-8CD4-FC57484FC2F6}"/>
                </a:ext>
              </a:extLst>
            </p:cNvPr>
            <p:cNvSpPr txBox="1"/>
            <p:nvPr/>
          </p:nvSpPr>
          <p:spPr>
            <a:xfrm>
              <a:off x="7448704" y="6319037"/>
              <a:ext cx="280670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793612-31D8-254C-B16F-7AC02E0F7DCB}"/>
                </a:ext>
              </a:extLst>
            </p:cNvPr>
            <p:cNvSpPr txBox="1"/>
            <p:nvPr/>
          </p:nvSpPr>
          <p:spPr>
            <a:xfrm>
              <a:off x="7861335" y="6319037"/>
              <a:ext cx="297239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2.5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C485B2E-8534-804E-9E65-B59BF09ADEC3}"/>
                </a:ext>
              </a:extLst>
            </p:cNvPr>
            <p:cNvSpPr txBox="1"/>
            <p:nvPr/>
          </p:nvSpPr>
          <p:spPr>
            <a:xfrm>
              <a:off x="8290544" y="6319037"/>
              <a:ext cx="266965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3.5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0B5A524-55EB-A143-BF05-2E4E711814CC}"/>
                </a:ext>
              </a:extLst>
            </p:cNvPr>
            <p:cNvSpPr txBox="1"/>
            <p:nvPr/>
          </p:nvSpPr>
          <p:spPr>
            <a:xfrm>
              <a:off x="6561760" y="6319037"/>
              <a:ext cx="321094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-0.5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CBA871-66F5-2E49-BE57-15EA0B0A438A}"/>
                </a:ext>
              </a:extLst>
            </p:cNvPr>
            <p:cNvSpPr txBox="1"/>
            <p:nvPr/>
          </p:nvSpPr>
          <p:spPr>
            <a:xfrm>
              <a:off x="6119693" y="6319037"/>
              <a:ext cx="310107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-1.5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57133C-D8E1-974A-963F-6D0A1CA0E9ED}"/>
                </a:ext>
              </a:extLst>
            </p:cNvPr>
            <p:cNvSpPr txBox="1"/>
            <p:nvPr/>
          </p:nvSpPr>
          <p:spPr>
            <a:xfrm>
              <a:off x="5663345" y="6319037"/>
              <a:ext cx="324381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-2.5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52E8EB-76AC-3748-B24D-3B0E5DA57D32}"/>
                </a:ext>
              </a:extLst>
            </p:cNvPr>
            <p:cNvSpPr txBox="1"/>
            <p:nvPr/>
          </p:nvSpPr>
          <p:spPr>
            <a:xfrm>
              <a:off x="5220665" y="6319037"/>
              <a:ext cx="310717" cy="227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-3.5</a:t>
              </a:r>
              <a:endPara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F92946-2AA3-BB48-B4E9-8E6E3AF7DA06}"/>
                </a:ext>
              </a:extLst>
            </p:cNvPr>
            <p:cNvSpPr txBox="1"/>
            <p:nvPr/>
          </p:nvSpPr>
          <p:spPr>
            <a:xfrm>
              <a:off x="5042773" y="6200398"/>
              <a:ext cx="218271" cy="23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144EE2C-390E-764A-A5E4-89DA9938E8AD}"/>
                </a:ext>
              </a:extLst>
            </p:cNvPr>
            <p:cNvSpPr txBox="1"/>
            <p:nvPr/>
          </p:nvSpPr>
          <p:spPr>
            <a:xfrm>
              <a:off x="5031312" y="5762804"/>
              <a:ext cx="229734" cy="23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1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C2C614D-690B-184D-9693-8ABBBFA25581}"/>
                </a:ext>
              </a:extLst>
            </p:cNvPr>
            <p:cNvSpPr txBox="1"/>
            <p:nvPr/>
          </p:nvSpPr>
          <p:spPr>
            <a:xfrm>
              <a:off x="5031320" y="5313541"/>
              <a:ext cx="229734" cy="23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20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9088622-42AC-C840-9B91-EA3F30541921}"/>
                </a:ext>
              </a:extLst>
            </p:cNvPr>
            <p:cNvSpPr txBox="1"/>
            <p:nvPr/>
          </p:nvSpPr>
          <p:spPr>
            <a:xfrm>
              <a:off x="5031320" y="4863852"/>
              <a:ext cx="229733" cy="23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3</a:t>
              </a: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1CC5244-0333-6F49-AE60-6885A6FFA149}"/>
                </a:ext>
              </a:extLst>
            </p:cNvPr>
            <p:cNvSpPr txBox="1"/>
            <p:nvPr/>
          </p:nvSpPr>
          <p:spPr>
            <a:xfrm>
              <a:off x="5031320" y="4409780"/>
              <a:ext cx="229733" cy="238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40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9B19ADF-15B3-E94F-88E1-ADF8B76E3E2B}"/>
                </a:ext>
              </a:extLst>
            </p:cNvPr>
            <p:cNvSpPr txBox="1"/>
            <p:nvPr/>
          </p:nvSpPr>
          <p:spPr>
            <a:xfrm rot="16200000">
              <a:off x="4273535" y="5288068"/>
              <a:ext cx="1233644" cy="295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Frequency (%)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0AB576B4-AD8C-AF4C-8B96-7C79226478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" t="48334" r="41474" b="366"/>
          <a:stretch/>
        </p:blipFill>
        <p:spPr>
          <a:xfrm>
            <a:off x="5590352" y="1310096"/>
            <a:ext cx="3551096" cy="2443548"/>
          </a:xfrm>
          <a:prstGeom prst="rect">
            <a:avLst/>
          </a:prstGeom>
        </p:spPr>
      </p:pic>
      <p:pic>
        <p:nvPicPr>
          <p:cNvPr id="63" name="Content Placeholder 14">
            <a:extLst>
              <a:ext uri="{FF2B5EF4-FFF2-40B4-BE49-F238E27FC236}">
                <a16:creationId xmlns:a16="http://schemas.microsoft.com/office/drawing/2014/main" id="{7910156C-1E8C-F741-A24F-7F3008C64C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8" t="20024" r="28297" b="11511"/>
          <a:stretch/>
        </p:blipFill>
        <p:spPr>
          <a:xfrm>
            <a:off x="131233" y="1006109"/>
            <a:ext cx="2339611" cy="2428836"/>
          </a:xfrm>
          <a:prstGeom prst="rect">
            <a:avLst/>
          </a:prstGeom>
          <a:noFill/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6A0E887-B0E1-DF4F-8EBF-7066C3405638}"/>
              </a:ext>
            </a:extLst>
          </p:cNvPr>
          <p:cNvGrpSpPr/>
          <p:nvPr/>
        </p:nvGrpSpPr>
        <p:grpSpPr>
          <a:xfrm>
            <a:off x="79384" y="3427215"/>
            <a:ext cx="4644889" cy="3390798"/>
            <a:chOff x="6464080" y="2646423"/>
            <a:chExt cx="3817545" cy="411404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4FA82A1-2274-1044-89DD-DF655BC3E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93" r="33623" b="57861"/>
            <a:stretch/>
          </p:blipFill>
          <p:spPr>
            <a:xfrm>
              <a:off x="7345493" y="2646423"/>
              <a:ext cx="2918576" cy="326826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CDEF28D-F465-3644-AC3A-50726309C93B}"/>
                </a:ext>
              </a:extLst>
            </p:cNvPr>
            <p:cNvSpPr txBox="1"/>
            <p:nvPr/>
          </p:nvSpPr>
          <p:spPr>
            <a:xfrm rot="16200000">
              <a:off x="5074469" y="4163766"/>
              <a:ext cx="3268269" cy="4890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Prediction of Epistatic Pairs (AUROC)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39FAE0B-438B-F34F-AEF3-9A556405CFAC}"/>
                </a:ext>
              </a:extLst>
            </p:cNvPr>
            <p:cNvSpPr txBox="1"/>
            <p:nvPr/>
          </p:nvSpPr>
          <p:spPr>
            <a:xfrm>
              <a:off x="7013524" y="5574710"/>
              <a:ext cx="338573" cy="34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0.50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BD6F91-8E9C-854F-84AE-1F2E8AFE0403}"/>
                </a:ext>
              </a:extLst>
            </p:cNvPr>
            <p:cNvSpPr txBox="1"/>
            <p:nvPr/>
          </p:nvSpPr>
          <p:spPr>
            <a:xfrm>
              <a:off x="7013524" y="4883740"/>
              <a:ext cx="338573" cy="34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0.55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6A6CDD-CA03-7044-BEB9-133617AA94DF}"/>
                </a:ext>
              </a:extLst>
            </p:cNvPr>
            <p:cNvSpPr txBox="1"/>
            <p:nvPr/>
          </p:nvSpPr>
          <p:spPr>
            <a:xfrm>
              <a:off x="7013524" y="4192769"/>
              <a:ext cx="338573" cy="34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966202-4963-BC4E-B954-79A2FB082BEB}"/>
                </a:ext>
              </a:extLst>
            </p:cNvPr>
            <p:cNvSpPr txBox="1"/>
            <p:nvPr/>
          </p:nvSpPr>
          <p:spPr>
            <a:xfrm>
              <a:off x="7013524" y="3491760"/>
              <a:ext cx="338573" cy="3585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0.65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A8CFAE-786D-E24D-AEB0-8E0CDB666AA8}"/>
                </a:ext>
              </a:extLst>
            </p:cNvPr>
            <p:cNvSpPr txBox="1"/>
            <p:nvPr/>
          </p:nvSpPr>
          <p:spPr>
            <a:xfrm>
              <a:off x="7013524" y="2823414"/>
              <a:ext cx="338572" cy="34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0.70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5209FE-750F-C047-A749-7AD98F8D9BE2}"/>
                </a:ext>
              </a:extLst>
            </p:cNvPr>
            <p:cNvSpPr txBox="1"/>
            <p:nvPr/>
          </p:nvSpPr>
          <p:spPr>
            <a:xfrm>
              <a:off x="8162230" y="6337257"/>
              <a:ext cx="1285103" cy="423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Epistasis Model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A32BFC0-439E-E643-88BC-3632A0C6E259}"/>
                </a:ext>
              </a:extLst>
            </p:cNvPr>
            <p:cNvSpPr txBox="1"/>
            <p:nvPr/>
          </p:nvSpPr>
          <p:spPr>
            <a:xfrm>
              <a:off x="7415125" y="5918776"/>
              <a:ext cx="593386" cy="3485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Minimum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4D01ADB-72D0-1042-BFEF-2D2CCCE7F6C3}"/>
                </a:ext>
              </a:extLst>
            </p:cNvPr>
            <p:cNvSpPr txBox="1"/>
            <p:nvPr/>
          </p:nvSpPr>
          <p:spPr>
            <a:xfrm>
              <a:off x="8116993" y="5918776"/>
              <a:ext cx="527123" cy="357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Product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715B51-C6A1-194D-AC04-7BBA1FAD812B}"/>
                </a:ext>
              </a:extLst>
            </p:cNvPr>
            <p:cNvSpPr txBox="1"/>
            <p:nvPr/>
          </p:nvSpPr>
          <p:spPr>
            <a:xfrm>
              <a:off x="8876691" y="5918776"/>
              <a:ext cx="320929" cy="3575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Log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28AF02E-A3C6-4B4F-9282-6B8C499CF46C}"/>
                </a:ext>
              </a:extLst>
            </p:cNvPr>
            <p:cNvSpPr txBox="1"/>
            <p:nvPr/>
          </p:nvSpPr>
          <p:spPr>
            <a:xfrm>
              <a:off x="9424356" y="5918776"/>
              <a:ext cx="551564" cy="332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Addition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537642-FF87-4E43-B40F-14942BF1F52A}"/>
                </a:ext>
              </a:extLst>
            </p:cNvPr>
            <p:cNvSpPr txBox="1"/>
            <p:nvPr/>
          </p:nvSpPr>
          <p:spPr>
            <a:xfrm>
              <a:off x="7660254" y="3057242"/>
              <a:ext cx="594360" cy="42321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DCA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AA20CBD-2A6C-6640-BD54-5B312A087133}"/>
                </a:ext>
              </a:extLst>
            </p:cNvPr>
            <p:cNvSpPr/>
            <p:nvPr/>
          </p:nvSpPr>
          <p:spPr>
            <a:xfrm>
              <a:off x="8488507" y="3079054"/>
              <a:ext cx="741291" cy="349946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E2AA1-5EA0-7442-8377-18E11E5C0CE4}"/>
                </a:ext>
              </a:extLst>
            </p:cNvPr>
            <p:cNvSpPr/>
            <p:nvPr/>
          </p:nvSpPr>
          <p:spPr>
            <a:xfrm>
              <a:off x="9540334" y="3076620"/>
              <a:ext cx="741291" cy="349946"/>
            </a:xfrm>
            <a:prstGeom prst="rect">
              <a:avLst/>
            </a:prstGeom>
            <a:solidFill>
              <a:schemeClr val="bg1"/>
            </a:solidFill>
            <a:ln w="952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2CCD69A-F03E-A948-9616-CD6B8CD29897}"/>
                </a:ext>
              </a:extLst>
            </p:cNvPr>
            <p:cNvSpPr txBox="1"/>
            <p:nvPr/>
          </p:nvSpPr>
          <p:spPr>
            <a:xfrm>
              <a:off x="8538069" y="3057242"/>
              <a:ext cx="650940" cy="423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ET-</a:t>
              </a:r>
              <a:r>
                <a:rPr kumimoji="0" lang="en-US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MIp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75AEE9-8F34-BF48-8328-D76273F1F0BC}"/>
                </a:ext>
              </a:extLst>
            </p:cNvPr>
            <p:cNvSpPr txBox="1"/>
            <p:nvPr/>
          </p:nvSpPr>
          <p:spPr>
            <a:xfrm>
              <a:off x="9472463" y="3032824"/>
              <a:ext cx="741291" cy="423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rPr>
                <a:t>cET-MIp</a:t>
              </a: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4FA97-4556-814D-AB63-523B64E5B6C4}"/>
              </a:ext>
            </a:extLst>
          </p:cNvPr>
          <p:cNvSpPr txBox="1"/>
          <p:nvPr/>
        </p:nvSpPr>
        <p:spPr>
          <a:xfrm>
            <a:off x="3335569" y="2959645"/>
            <a:ext cx="180943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PDB: 1JMQ</a:t>
            </a:r>
          </a:p>
          <a:p>
            <a:r>
              <a:rPr lang="en-US" dirty="0">
                <a:uFill>
                  <a:solidFill>
                    <a:srgbClr val="000000"/>
                  </a:solidFill>
                </a:uFill>
                <a:sym typeface="Arial"/>
              </a:rPr>
              <a:t>Araya and Fowler (2012)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D4E00C-4503-6C4F-B9AC-81D3F8C123A3}"/>
              </a:ext>
            </a:extLst>
          </p:cNvPr>
          <p:cNvSpPr txBox="1"/>
          <p:nvPr/>
        </p:nvSpPr>
        <p:spPr>
          <a:xfrm>
            <a:off x="2453910" y="1020074"/>
            <a:ext cx="2692821" cy="15224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WW Domain</a:t>
            </a:r>
          </a:p>
          <a:p>
            <a:endParaRPr lang="en-US" sz="1800" dirty="0"/>
          </a:p>
          <a:p>
            <a:r>
              <a:rPr lang="en-US" sz="1800" dirty="0"/>
              <a:t>550 Single Mutants</a:t>
            </a:r>
          </a:p>
          <a:p>
            <a:endParaRPr lang="en-US" sz="1800" dirty="0"/>
          </a:p>
          <a:p>
            <a:r>
              <a:rPr lang="en-US" sz="1800" dirty="0"/>
              <a:t>~10,000 Double Mutants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743483C-4061-5544-925C-113E30FB5D63}"/>
              </a:ext>
            </a:extLst>
          </p:cNvPr>
          <p:cNvSpPr txBox="1"/>
          <p:nvPr/>
        </p:nvSpPr>
        <p:spPr>
          <a:xfrm>
            <a:off x="9255957" y="3144141"/>
            <a:ext cx="923298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PDB: 1AXB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67142A1-9E62-6C45-B4FF-72841558BA63}"/>
              </a:ext>
            </a:extLst>
          </p:cNvPr>
          <p:cNvSpPr txBox="1"/>
          <p:nvPr/>
        </p:nvSpPr>
        <p:spPr>
          <a:xfrm>
            <a:off x="6164753" y="1019724"/>
            <a:ext cx="2692821" cy="341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r>
              <a:rPr lang="en-US" sz="1800" dirty="0"/>
              <a:t>TEM-1 Beta-Lactamase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7217A-A5F3-A144-9C92-7BC9FD9D9BAF}"/>
              </a:ext>
            </a:extLst>
          </p:cNvPr>
          <p:cNvSpPr/>
          <p:nvPr/>
        </p:nvSpPr>
        <p:spPr>
          <a:xfrm>
            <a:off x="8640826" y="5708767"/>
            <a:ext cx="1355547" cy="454250"/>
          </a:xfrm>
          <a:prstGeom prst="rect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DAB41-8D94-2A47-A79D-7549338E8596}"/>
              </a:ext>
            </a:extLst>
          </p:cNvPr>
          <p:cNvSpPr txBox="1"/>
          <p:nvPr/>
        </p:nvSpPr>
        <p:spPr>
          <a:xfrm>
            <a:off x="126473" y="126619"/>
            <a:ext cx="10051893" cy="8412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1106D7"/>
                </a:solidFill>
              </a:rPr>
              <a:t>cET-MIp</a:t>
            </a:r>
            <a:r>
              <a:rPr lang="en-US" sz="2800" dirty="0">
                <a:solidFill>
                  <a:srgbClr val="1106D7"/>
                </a:solidFill>
              </a:rPr>
              <a:t> also Improves on Epistatic Predictions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1106D7"/>
                </a:solidFill>
              </a:rPr>
              <a:t>and Identifies Compensatory Triplets</a:t>
            </a: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1106D7"/>
              </a:solidFill>
              <a:effectLst/>
              <a:uFillTx/>
              <a:sym typeface="Helvetic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FEF9F68-2314-2A45-99C4-720FE4F703E5}"/>
              </a:ext>
            </a:extLst>
          </p:cNvPr>
          <p:cNvSpPr txBox="1"/>
          <p:nvPr/>
        </p:nvSpPr>
        <p:spPr>
          <a:xfrm>
            <a:off x="126473" y="124135"/>
            <a:ext cx="10051893" cy="8437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err="1">
                <a:solidFill>
                  <a:srgbClr val="1106D7"/>
                </a:solidFill>
              </a:rPr>
              <a:t>cET-MIp</a:t>
            </a:r>
            <a:r>
              <a:rPr lang="en-US" sz="2800" dirty="0">
                <a:solidFill>
                  <a:srgbClr val="1106D7"/>
                </a:solidFill>
              </a:rPr>
              <a:t> also Improves on Epistatic Predictions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i="0" u="none" strike="noStrike" cap="none" spc="0" normalizeH="0" baseline="0" dirty="0">
              <a:ln>
                <a:noFill/>
              </a:ln>
              <a:solidFill>
                <a:srgbClr val="1106D7"/>
              </a:solidFill>
              <a:effectLst/>
              <a:uFillTx/>
              <a:sym typeface="Helvetica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45D07AE6-049A-8245-A950-9ECD66FD3B10}"/>
              </a:ext>
            </a:extLst>
          </p:cNvPr>
          <p:cNvCxnSpPr>
            <a:cxnSpLocks/>
          </p:cNvCxnSpPr>
          <p:nvPr/>
        </p:nvCxnSpPr>
        <p:spPr>
          <a:xfrm>
            <a:off x="8121518" y="4919332"/>
            <a:ext cx="736056" cy="78943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7B6739C-D6F1-044C-99FC-FD41F05F5964}"/>
              </a:ext>
            </a:extLst>
          </p:cNvPr>
          <p:cNvCxnSpPr>
            <a:cxnSpLocks/>
          </p:cNvCxnSpPr>
          <p:nvPr/>
        </p:nvCxnSpPr>
        <p:spPr>
          <a:xfrm>
            <a:off x="7586393" y="3745687"/>
            <a:ext cx="1534977" cy="196308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C75C6D7-D14B-9649-BAD1-C5C703AAB97F}"/>
              </a:ext>
            </a:extLst>
          </p:cNvPr>
          <p:cNvCxnSpPr>
            <a:cxnSpLocks/>
          </p:cNvCxnSpPr>
          <p:nvPr/>
        </p:nvCxnSpPr>
        <p:spPr>
          <a:xfrm>
            <a:off x="9135182" y="3427215"/>
            <a:ext cx="217824" cy="2281552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2F913F6-2E1F-7D40-AD09-803EE72F28F2}"/>
              </a:ext>
            </a:extLst>
          </p:cNvPr>
          <p:cNvCxnSpPr>
            <a:cxnSpLocks/>
          </p:cNvCxnSpPr>
          <p:nvPr/>
        </p:nvCxnSpPr>
        <p:spPr>
          <a:xfrm>
            <a:off x="9135182" y="2063931"/>
            <a:ext cx="403914" cy="3644836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C2D9C797-FA2E-6E47-9181-0D9FD6BB1F58}"/>
              </a:ext>
            </a:extLst>
          </p:cNvPr>
          <p:cNvCxnSpPr>
            <a:cxnSpLocks/>
          </p:cNvCxnSpPr>
          <p:nvPr/>
        </p:nvCxnSpPr>
        <p:spPr>
          <a:xfrm>
            <a:off x="6525241" y="3427215"/>
            <a:ext cx="1312473" cy="1274498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EEF7C92-8A63-CC41-A8A1-2C3DE2B669CC}"/>
              </a:ext>
            </a:extLst>
          </p:cNvPr>
          <p:cNvCxnSpPr>
            <a:cxnSpLocks/>
          </p:cNvCxnSpPr>
          <p:nvPr/>
        </p:nvCxnSpPr>
        <p:spPr>
          <a:xfrm>
            <a:off x="6259974" y="2083378"/>
            <a:ext cx="456836" cy="585838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766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5" grpId="0" animBg="1"/>
      <p:bldP spid="6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D19BDB-7115-6240-8326-11CEE5405C6A}"/>
              </a:ext>
            </a:extLst>
          </p:cNvPr>
          <p:cNvSpPr txBox="1"/>
          <p:nvPr/>
        </p:nvSpPr>
        <p:spPr>
          <a:xfrm>
            <a:off x="114300" y="990601"/>
            <a:ext cx="5067300" cy="28368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Conclusions: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8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/>
              <a:t>Evolutionary Trace improves covariation predictions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/>
              <a:t>Most improvement is observed early in the trace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/>
              <a:t>Structure and function prediction are improved by sub-sampling the tree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CEF6E-2DAC-E745-AD7F-6AC909FF91CA}"/>
              </a:ext>
            </a:extLst>
          </p:cNvPr>
          <p:cNvSpPr txBox="1"/>
          <p:nvPr/>
        </p:nvSpPr>
        <p:spPr>
          <a:xfrm>
            <a:off x="5181600" y="990600"/>
            <a:ext cx="4989627" cy="3738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4" tIns="50800" rIns="50800" bIns="50800" numCol="1" spcCol="38100" rtlCol="0" anchor="t">
            <a:no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Implications: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8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/>
              <a:t>Better covariation predictions may be possible if Evolutionary Trace is combined with other covariation metrics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/>
              <a:t>These predictions provide orthogonal features for ML pipelines used for ab initio structural modeling</a:t>
            </a:r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/>
          </a:p>
          <a:p>
            <a:pPr marL="342900" marR="0" indent="-3429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/>
              <a:t>These predictions provide a rich feature with the potential to improve ML models predicting protein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88665-160A-364F-9ECB-793FE5E71F56}"/>
              </a:ext>
            </a:extLst>
          </p:cNvPr>
          <p:cNvSpPr txBox="1"/>
          <p:nvPr/>
        </p:nvSpPr>
        <p:spPr>
          <a:xfrm>
            <a:off x="113563" y="5251269"/>
            <a:ext cx="10056927" cy="1492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Thank You!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Please visit poster #40 to discuss further!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konecki@bcm.edu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65F607-FC61-8042-8F3E-FF19C734C7FD}"/>
              </a:ext>
            </a:extLst>
          </p:cNvPr>
          <p:cNvSpPr txBox="1"/>
          <p:nvPr/>
        </p:nvSpPr>
        <p:spPr>
          <a:xfrm>
            <a:off x="114300" y="114311"/>
            <a:ext cx="10058400" cy="876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1106D7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rPr>
              <a:t>Conclusions and Implications</a:t>
            </a:r>
          </a:p>
        </p:txBody>
      </p:sp>
    </p:spTree>
    <p:extLst>
      <p:ext uri="{BB962C8B-B14F-4D97-AF65-F5344CB8AC3E}">
        <p14:creationId xmlns:p14="http://schemas.microsoft.com/office/powerpoint/2010/main" val="212446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12359</TotalTime>
  <Words>570</Words>
  <Application>Microsoft Office PowerPoint</Application>
  <PresentationFormat>35mm Slides</PresentationFormat>
  <Paragraphs>253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Avenir Next Demi Bold</vt:lpstr>
      <vt:lpstr>Calibri</vt:lpstr>
      <vt:lpstr>Calibri Light</vt:lpstr>
      <vt:lpstr>Cambria Math</vt:lpstr>
      <vt:lpstr>Helvetica</vt:lpstr>
      <vt:lpstr>Helvetica Light</vt:lpstr>
      <vt:lpstr>Helvetica Neue</vt:lpstr>
      <vt:lpstr>Symbol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Moloney, Caitlin</dc:creator>
  <cp:lastModifiedBy>Moloney, Caitlin</cp:lastModifiedBy>
  <cp:revision>329</cp:revision>
  <dcterms:modified xsi:type="dcterms:W3CDTF">2019-12-05T14:56:32Z</dcterms:modified>
</cp:coreProperties>
</file>