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10"/>
  </p:notesMasterIdLst>
  <p:sldIdLst>
    <p:sldId id="256" r:id="rId4"/>
    <p:sldId id="257" r:id="rId5"/>
    <p:sldId id="258" r:id="rId6"/>
    <p:sldId id="259" r:id="rId7"/>
    <p:sldId id="260" r:id="rId8"/>
    <p:sldId id="261" r:id="rId9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1"/>
      <p:bold r:id="rId12"/>
      <p:italic r:id="rId13"/>
      <p:boldItalic r:id="rId14"/>
    </p:embeddedFont>
    <p:embeddedFont>
      <p:font typeface="Lato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to Light" panose="020B0604020202020204" charset="0"/>
      <p:regular r:id="rId23"/>
      <p:bold r:id="rId24"/>
      <p:italic r:id="rId25"/>
      <p:boldItalic r:id="rId26"/>
    </p:embeddedFont>
    <p:embeddedFont>
      <p:font typeface="Proxima Nova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08">
          <p15:clr>
            <a:srgbClr val="A4A3A4"/>
          </p15:clr>
        </p15:guide>
        <p15:guide id="2" pos="288">
          <p15:clr>
            <a:srgbClr val="A4A3A4"/>
          </p15:clr>
        </p15:guide>
        <p15:guide id="3" pos="5186">
          <p15:clr>
            <a:srgbClr val="9AA0A6"/>
          </p15:clr>
        </p15:guide>
        <p15:guide id="4" pos="3892">
          <p15:clr>
            <a:srgbClr val="9AA0A6"/>
          </p15:clr>
        </p15:guide>
        <p15:guide id="5" pos="2880">
          <p15:clr>
            <a:srgbClr val="9AA0A6"/>
          </p15:clr>
        </p15:guide>
        <p15:guide id="6" pos="2976">
          <p15:clr>
            <a:srgbClr val="9AA0A6"/>
          </p15:clr>
        </p15:guide>
        <p15:guide id="7" orient="horz" pos="171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1336" y="76"/>
      </p:cViewPr>
      <p:guideLst>
        <p:guide orient="horz" pos="1108"/>
        <p:guide pos="288"/>
        <p:guide pos="5186"/>
        <p:guide pos="3892"/>
        <p:guide pos="2880"/>
        <p:guide pos="2976"/>
        <p:guide orient="horz" pos="17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original CRediT taxonomy has been materialized as an OWL ontology for use in other applications.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3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lvl="0" indent="-3683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t" anchorCtr="0">
            <a:noAutofit/>
          </a:bodyPr>
          <a:lstStyle>
            <a:lvl1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○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■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○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■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○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6550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Arial"/>
              <a:buChar char="■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3100" tIns="113100" rIns="113100" bIns="1131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ntributor-attribution-model.readthedocs.io/en/latest/ontologies.html#ontologies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contributor-attribution-model.readthedocs.io/en/latest/tsv_format.html#tsv-format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ontributor-attribution-model.readthedocs.io/en/latest/schema/json_schema.html#json-schema" TargetMode="External"/><Relationship Id="rId11" Type="http://schemas.openxmlformats.org/officeDocument/2006/relationships/hyperlink" Target="https://contributor-attribution-model.readthedocs.io/en/latest/implementation_guide/index.html#implementation-guide" TargetMode="External"/><Relationship Id="rId5" Type="http://schemas.openxmlformats.org/officeDocument/2006/relationships/hyperlink" Target="https://contributor-attribution-model.readthedocs.io/en/latest/info_model/index.html#information-model" TargetMode="External"/><Relationship Id="rId10" Type="http://schemas.openxmlformats.org/officeDocument/2006/relationships/hyperlink" Target="https://contributor-attribution-model.readthedocs.io/en/latest/code_and_services.html#code-and-services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contributor-attribution-model.readthedocs.io/en/latest/schema/json_schema.html#ld-context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/>
          <p:nvPr/>
        </p:nvSpPr>
        <p:spPr>
          <a:xfrm>
            <a:off x="0" y="8095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453596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7"/>
          <p:cNvSpPr/>
          <p:nvPr/>
        </p:nvSpPr>
        <p:spPr>
          <a:xfrm>
            <a:off x="146875" y="84950"/>
            <a:ext cx="52299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Giving credit where credit is due: How to make more meaningful connections between people and their roles, work, and impact</a:t>
            </a:r>
            <a:endParaRPr sz="24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endParaRPr sz="4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7" name="Google Shape;17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6088" y="4691137"/>
            <a:ext cx="1452836" cy="29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2788" y="4691147"/>
            <a:ext cx="1268928" cy="29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4988" y="4653375"/>
            <a:ext cx="1678019" cy="37516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7"/>
          <p:cNvSpPr/>
          <p:nvPr/>
        </p:nvSpPr>
        <p:spPr>
          <a:xfrm>
            <a:off x="5034600" y="205775"/>
            <a:ext cx="41094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endParaRPr sz="6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Nicole Vasilevsky, OHSU</a:t>
            </a:r>
            <a:endParaRPr sz="24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Narrow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Rocky Bioinformatics</a:t>
            </a: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 Narrow"/>
              <a:buNone/>
            </a:pPr>
            <a:r>
              <a:rPr lang="en" sz="1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December 06, 2019</a:t>
            </a:r>
            <a:endParaRPr sz="18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@n_vasilevsky</a:t>
            </a:r>
            <a:endParaRPr sz="18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"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24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1" name="Google Shape;181;p37"/>
          <p:cNvSpPr txBox="1"/>
          <p:nvPr/>
        </p:nvSpPr>
        <p:spPr>
          <a:xfrm>
            <a:off x="510250" y="1143900"/>
            <a:ext cx="4740300" cy="5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2AE4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/>
          <p:nvPr/>
        </p:nvSpPr>
        <p:spPr>
          <a:xfrm>
            <a:off x="75" y="0"/>
            <a:ext cx="9144000" cy="971400"/>
          </a:xfrm>
          <a:prstGeom prst="rect">
            <a:avLst/>
          </a:prstGeom>
          <a:solidFill>
            <a:srgbClr val="4D84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45147" y="417797"/>
            <a:ext cx="1057168" cy="21804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8"/>
          <p:cNvSpPr txBox="1"/>
          <p:nvPr/>
        </p:nvSpPr>
        <p:spPr>
          <a:xfrm>
            <a:off x="1220850" y="110088"/>
            <a:ext cx="73008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Contributors needed for a genetic diagnosis</a:t>
            </a:r>
            <a:br>
              <a:rPr lang="en" sz="2400" b="1" i="0" u="none" strike="noStrike" cap="none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800" b="0" i="0" u="none" strike="noStrike" cap="none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How can we credit diverse expertise and roles?</a:t>
            </a:r>
            <a:endParaRPr sz="1800" b="0" i="0" u="none" strike="noStrike" cap="none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9" name="Google Shape;18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50" y="83714"/>
            <a:ext cx="818124" cy="80545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 txBox="1"/>
          <p:nvPr/>
        </p:nvSpPr>
        <p:spPr>
          <a:xfrm>
            <a:off x="8074400" y="0"/>
            <a:ext cx="1057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@n_vasilevsky</a:t>
            </a:r>
            <a:endParaRPr sz="1000" b="0" i="0" u="none" strike="noStrike" cap="none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1" name="Google Shape;19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0050" y="1532475"/>
            <a:ext cx="6551500" cy="23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8"/>
          <p:cNvSpPr txBox="1"/>
          <p:nvPr/>
        </p:nvSpPr>
        <p:spPr>
          <a:xfrm>
            <a:off x="167275" y="3838825"/>
            <a:ext cx="49698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Goals:</a:t>
            </a:r>
            <a:endParaRPr sz="14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Lato"/>
              <a:buAutoNum type="arabicPeriod"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Understand deeply the requirements for a computable attribution system from a large diversity of stakeholders;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Lato"/>
              <a:buAutoNum type="arabicPeriod"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Build model(s) to meet these requirements;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marR="0" lvl="0" indent="-222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200"/>
              <a:buFont typeface="Lato"/>
              <a:buAutoNum type="arabicPeriod"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Evaluate the models in real pilot systems with real data.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8"/>
          <p:cNvSpPr txBox="1"/>
          <p:nvPr/>
        </p:nvSpPr>
        <p:spPr>
          <a:xfrm>
            <a:off x="5504700" y="3943350"/>
            <a:ext cx="3323400" cy="9714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1" u="none" strike="noStrike" cap="non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rPr>
              <a:t>By using </a:t>
            </a:r>
            <a:r>
              <a:rPr lang="en" sz="1200" b="1" i="1" u="sng" strike="noStrike" cap="non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rPr>
              <a:t>contribution roles </a:t>
            </a:r>
            <a:r>
              <a:rPr lang="en" sz="1200" b="1" i="1" u="none" strike="noStrike" cap="non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rPr>
              <a:t>&amp; </a:t>
            </a:r>
            <a:r>
              <a:rPr lang="en" sz="1200" b="1" i="1" u="sng" strike="noStrike" cap="non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rPr>
              <a:t>research outputs</a:t>
            </a:r>
            <a:r>
              <a:rPr lang="en" sz="1200" b="1" i="1" u="none" strike="noStrike" cap="none">
                <a:solidFill>
                  <a:srgbClr val="CC4125"/>
                </a:solidFill>
                <a:latin typeface="Lato"/>
                <a:ea typeface="Lato"/>
                <a:cs typeface="Lato"/>
                <a:sym typeface="Lato"/>
              </a:rPr>
              <a:t> to develop infrastructure to understand the scholarly ecosystem, we can better understand, leverage, and credit a diverse translational community</a:t>
            </a:r>
            <a:endParaRPr sz="1200" b="1" i="0" u="none" strike="noStrike" cap="none">
              <a:solidFill>
                <a:srgbClr val="CC41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8"/>
          <p:cNvSpPr txBox="1"/>
          <p:nvPr/>
        </p:nvSpPr>
        <p:spPr>
          <a:xfrm>
            <a:off x="111550" y="995138"/>
            <a:ext cx="2820300" cy="513600"/>
          </a:xfrm>
          <a:prstGeom prst="rect">
            <a:avLst/>
          </a:prstGeom>
          <a:solidFill>
            <a:srgbClr val="FFFFFF">
              <a:alpha val="83921"/>
            </a:srgbClr>
          </a:solidFill>
          <a:ln w="28575" cap="flat" cmpd="sng">
            <a:solidFill>
              <a:srgbClr val="F2AE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work is being done, who is doing it, and what outputs are being created?</a:t>
            </a:r>
            <a:endParaRPr sz="1200" b="1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625" y="0"/>
            <a:ext cx="6361425" cy="37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9"/>
          <p:cNvSpPr/>
          <p:nvPr/>
        </p:nvSpPr>
        <p:spPr>
          <a:xfrm>
            <a:off x="75" y="3486025"/>
            <a:ext cx="9144000" cy="1668000"/>
          </a:xfrm>
          <a:prstGeom prst="rect">
            <a:avLst/>
          </a:prstGeom>
          <a:solidFill>
            <a:srgbClr val="139D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>
            <a:off x="75" y="0"/>
            <a:ext cx="9144000" cy="971400"/>
          </a:xfrm>
          <a:prstGeom prst="rect">
            <a:avLst/>
          </a:prstGeom>
          <a:solidFill>
            <a:srgbClr val="4D8493">
              <a:alpha val="68627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9"/>
          <p:cNvPicPr preferRelativeResize="0"/>
          <p:nvPr/>
        </p:nvPicPr>
        <p:blipFill rotWithShape="1">
          <a:blip r:embed="rId4">
            <a:alphaModFix/>
          </a:blip>
          <a:srcRect t="6312" b="4264"/>
          <a:stretch/>
        </p:blipFill>
        <p:spPr>
          <a:xfrm>
            <a:off x="146775" y="3580257"/>
            <a:ext cx="5497651" cy="149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845147" y="417797"/>
            <a:ext cx="1057168" cy="21804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9"/>
          <p:cNvSpPr txBox="1"/>
          <p:nvPr/>
        </p:nvSpPr>
        <p:spPr>
          <a:xfrm>
            <a:off x="1220850" y="110088"/>
            <a:ext cx="73008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CRediT</a:t>
            </a:r>
            <a:endParaRPr sz="24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" name="Google Shape;20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850" y="83714"/>
            <a:ext cx="818124" cy="80545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9"/>
          <p:cNvSpPr txBox="1"/>
          <p:nvPr/>
        </p:nvSpPr>
        <p:spPr>
          <a:xfrm>
            <a:off x="5560250" y="3977050"/>
            <a:ext cx="3377400" cy="615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CRediT ontology in OWL:     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https://github.com/data2health/credit-ontology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9"/>
          <p:cNvSpPr txBox="1"/>
          <p:nvPr/>
        </p:nvSpPr>
        <p:spPr>
          <a:xfrm>
            <a:off x="4070400" y="4605325"/>
            <a:ext cx="22605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https://casrai.org/credit/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0"/>
          <p:cNvSpPr/>
          <p:nvPr/>
        </p:nvSpPr>
        <p:spPr>
          <a:xfrm>
            <a:off x="75" y="0"/>
            <a:ext cx="9144000" cy="971400"/>
          </a:xfrm>
          <a:prstGeom prst="rect">
            <a:avLst/>
          </a:prstGeom>
          <a:solidFill>
            <a:srgbClr val="4D84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2850" y="1129825"/>
            <a:ext cx="4955499" cy="7620601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4" name="Google Shape;21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45147" y="417797"/>
            <a:ext cx="1057168" cy="21804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0"/>
          <p:cNvSpPr txBox="1"/>
          <p:nvPr/>
        </p:nvSpPr>
        <p:spPr>
          <a:xfrm>
            <a:off x="1220850" y="110088"/>
            <a:ext cx="73008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2600" b="1" i="0" u="none" strike="noStrike" cap="none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Contributor Role Ontology</a:t>
            </a:r>
            <a:endParaRPr sz="2600" b="1" i="0" u="none" strike="noStrike" cap="none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40"/>
          <p:cNvSpPr/>
          <p:nvPr/>
        </p:nvSpPr>
        <p:spPr>
          <a:xfrm rot="2285899" flipH="1">
            <a:off x="3471067" y="1055127"/>
            <a:ext cx="4293267" cy="2767493"/>
          </a:xfrm>
          <a:prstGeom prst="triangle">
            <a:avLst>
              <a:gd name="adj" fmla="val 49593"/>
            </a:avLst>
          </a:prstGeom>
          <a:gradFill>
            <a:gsLst>
              <a:gs pos="0">
                <a:srgbClr val="6E6E6E">
                  <a:alpha val="0"/>
                </a:srgbClr>
              </a:gs>
              <a:gs pos="95000">
                <a:srgbClr val="9F9F9F"/>
              </a:gs>
              <a:gs pos="100000">
                <a:srgbClr val="F2F2F2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40"/>
          <p:cNvPicPr preferRelativeResize="0"/>
          <p:nvPr/>
        </p:nvPicPr>
        <p:blipFill rotWithShape="1">
          <a:blip r:embed="rId3">
            <a:alphaModFix/>
          </a:blip>
          <a:srcRect l="3346" t="10770" r="72240" b="62548"/>
          <a:stretch/>
        </p:blipFill>
        <p:spPr>
          <a:xfrm>
            <a:off x="6429100" y="1364700"/>
            <a:ext cx="2065124" cy="3470473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18" name="Google Shape;218;p40"/>
          <p:cNvSpPr txBox="1"/>
          <p:nvPr/>
        </p:nvSpPr>
        <p:spPr>
          <a:xfrm>
            <a:off x="120150" y="4338000"/>
            <a:ext cx="4955400" cy="805500"/>
          </a:xfrm>
          <a:prstGeom prst="rect">
            <a:avLst/>
          </a:prstGeom>
          <a:solidFill>
            <a:srgbClr val="FFFFFF">
              <a:alpha val="83921"/>
            </a:srgbClr>
          </a:solidFill>
          <a:ln w="28575" cap="flat" cmpd="sng">
            <a:solidFill>
              <a:srgbClr val="F2AE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Learn more!</a:t>
            </a:r>
            <a:endParaRPr sz="1800" b="1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https://data2health.github.io/contributor-role-ontology/</a:t>
            </a:r>
            <a:endParaRPr sz="15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9" name="Google Shape;219;p40" descr="fair icons 3027-03-02-0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822" y="33898"/>
            <a:ext cx="855288" cy="88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0"/>
          <p:cNvSpPr txBox="1"/>
          <p:nvPr/>
        </p:nvSpPr>
        <p:spPr>
          <a:xfrm>
            <a:off x="228600" y="1457200"/>
            <a:ext cx="2291700" cy="1094400"/>
          </a:xfrm>
          <a:prstGeom prst="rect">
            <a:avLst/>
          </a:prstGeom>
          <a:solidFill>
            <a:srgbClr val="F3F3F3">
              <a:alpha val="78431"/>
            </a:srgbClr>
          </a:solidFill>
          <a:ln w="19050" cap="flat" cmpd="sng">
            <a:solidFill>
              <a:srgbClr val="4D84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1300" b="1" i="0" u="none" strike="noStrike" cap="none">
                <a:solidFill>
                  <a:srgbClr val="096096"/>
                </a:solidFill>
                <a:latin typeface="Lato"/>
                <a:ea typeface="Lato"/>
                <a:cs typeface="Lato"/>
                <a:sym typeface="Lato"/>
              </a:rPr>
              <a:t>Contributor Role Ontology</a:t>
            </a:r>
            <a:endParaRPr sz="13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CRO imports classes from the CRediT ontology (a computational version of the CRediT taxonomy), in </a:t>
            </a:r>
            <a:r>
              <a:rPr lang="en" sz="12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bold</a:t>
            </a:r>
            <a:r>
              <a:rPr lang="en" sz="12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2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/>
          <p:nvPr/>
        </p:nvSpPr>
        <p:spPr>
          <a:xfrm>
            <a:off x="75" y="0"/>
            <a:ext cx="9144000" cy="971400"/>
          </a:xfrm>
          <a:prstGeom prst="rect">
            <a:avLst/>
          </a:prstGeom>
          <a:solidFill>
            <a:srgbClr val="4D84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45147" y="417797"/>
            <a:ext cx="1057168" cy="21804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1"/>
          <p:cNvSpPr txBox="1"/>
          <p:nvPr/>
        </p:nvSpPr>
        <p:spPr>
          <a:xfrm>
            <a:off x="1220850" y="110088"/>
            <a:ext cx="73008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rgbClr val="F3F3F3"/>
                </a:solidFill>
                <a:latin typeface="Lato"/>
                <a:ea typeface="Lato"/>
                <a:cs typeface="Lato"/>
                <a:sym typeface="Lato"/>
              </a:rPr>
              <a:t>Contributor Attribution Model</a:t>
            </a:r>
            <a:endParaRPr sz="2400" b="1" i="0" u="none" strike="noStrike" cap="none">
              <a:solidFill>
                <a:srgbClr val="F3F3F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50" y="83714"/>
            <a:ext cx="818124" cy="80545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1"/>
          <p:cNvSpPr txBox="1"/>
          <p:nvPr/>
        </p:nvSpPr>
        <p:spPr>
          <a:xfrm>
            <a:off x="8074400" y="0"/>
            <a:ext cx="1057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@n_vasilevsky</a:t>
            </a:r>
            <a:endParaRPr sz="1000" b="0" i="0" u="none" strike="noStrike" cap="none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41"/>
          <p:cNvSpPr txBox="1"/>
          <p:nvPr/>
        </p:nvSpPr>
        <p:spPr>
          <a:xfrm>
            <a:off x="878250" y="4751250"/>
            <a:ext cx="7387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cd2h.org/attribution</a:t>
            </a:r>
            <a:endParaRPr sz="1600" b="1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41"/>
          <p:cNvSpPr/>
          <p:nvPr/>
        </p:nvSpPr>
        <p:spPr>
          <a:xfrm>
            <a:off x="507146" y="1191025"/>
            <a:ext cx="2013217" cy="345782"/>
          </a:xfrm>
          <a:prstGeom prst="roundRect">
            <a:avLst>
              <a:gd name="adj" fmla="val 16667"/>
            </a:avLst>
          </a:prstGeom>
          <a:solidFill>
            <a:srgbClr val="1E3D44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Artifact</a:t>
            </a:r>
            <a:endParaRPr/>
          </a:p>
        </p:txBody>
      </p:sp>
      <p:sp>
        <p:nvSpPr>
          <p:cNvPr id="232" name="Google Shape;232;p41"/>
          <p:cNvSpPr/>
          <p:nvPr/>
        </p:nvSpPr>
        <p:spPr>
          <a:xfrm>
            <a:off x="3472542" y="1191025"/>
            <a:ext cx="2013217" cy="345782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Contribution</a:t>
            </a:r>
            <a:endParaRPr/>
          </a:p>
        </p:txBody>
      </p:sp>
      <p:sp>
        <p:nvSpPr>
          <p:cNvPr id="233" name="Google Shape;233;p41"/>
          <p:cNvSpPr/>
          <p:nvPr/>
        </p:nvSpPr>
        <p:spPr>
          <a:xfrm>
            <a:off x="6437939" y="1191025"/>
            <a:ext cx="2013217" cy="345782"/>
          </a:xfrm>
          <a:prstGeom prst="roundRect">
            <a:avLst>
              <a:gd name="adj" fmla="val 16667"/>
            </a:avLst>
          </a:prstGeom>
          <a:solidFill>
            <a:srgbClr val="91A000"/>
          </a:solidFill>
          <a:ln w="25400" cap="flat" cmpd="sng">
            <a:solidFill>
              <a:srgbClr val="F7FF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Agent</a:t>
            </a:r>
            <a:endParaRPr/>
          </a:p>
        </p:txBody>
      </p:sp>
      <p:sp>
        <p:nvSpPr>
          <p:cNvPr id="234" name="Google Shape;234;p41"/>
          <p:cNvSpPr/>
          <p:nvPr/>
        </p:nvSpPr>
        <p:spPr>
          <a:xfrm>
            <a:off x="507146" y="1627584"/>
            <a:ext cx="2013217" cy="1239136"/>
          </a:xfrm>
          <a:prstGeom prst="roundRect">
            <a:avLst>
              <a:gd name="adj" fmla="val 16667"/>
            </a:avLst>
          </a:prstGeom>
          <a:solidFill>
            <a:srgbClr val="4D8493"/>
          </a:solidFill>
          <a:ln w="25400" cap="flat" cmpd="sng">
            <a:solidFill>
              <a:srgbClr val="1E3D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>
            <a:off x="3472542" y="1627584"/>
            <a:ext cx="2013217" cy="1239136"/>
          </a:xfrm>
          <a:prstGeom prst="roundRect">
            <a:avLst>
              <a:gd name="adj" fmla="val 166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>
            <a:off x="6437938" y="1645419"/>
            <a:ext cx="2013217" cy="1239136"/>
          </a:xfrm>
          <a:prstGeom prst="roundRect">
            <a:avLst>
              <a:gd name="adj" fmla="val 16667"/>
            </a:avLst>
          </a:prstGeom>
          <a:solidFill>
            <a:srgbClr val="F7FFB3"/>
          </a:solidFill>
          <a:ln w="25400" cap="flat" cmpd="sng">
            <a:solidFill>
              <a:srgbClr val="91A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 txBox="1"/>
          <p:nvPr/>
        </p:nvSpPr>
        <p:spPr>
          <a:xfrm>
            <a:off x="2520363" y="1805129"/>
            <a:ext cx="9521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Qualified contribution</a:t>
            </a:r>
            <a:endParaRPr/>
          </a:p>
        </p:txBody>
      </p:sp>
      <p:sp>
        <p:nvSpPr>
          <p:cNvPr id="238" name="Google Shape;238;p41"/>
          <p:cNvSpPr txBox="1"/>
          <p:nvPr/>
        </p:nvSpPr>
        <p:spPr>
          <a:xfrm>
            <a:off x="2520363" y="2272824"/>
            <a:ext cx="9521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Contribution made to</a:t>
            </a:r>
            <a:endParaRPr/>
          </a:p>
        </p:txBody>
      </p:sp>
      <p:sp>
        <p:nvSpPr>
          <p:cNvPr id="239" name="Google Shape;239;p41"/>
          <p:cNvSpPr txBox="1"/>
          <p:nvPr/>
        </p:nvSpPr>
        <p:spPr>
          <a:xfrm>
            <a:off x="5485759" y="1803112"/>
            <a:ext cx="9521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Contribution made by</a:t>
            </a:r>
            <a:endParaRPr/>
          </a:p>
        </p:txBody>
      </p:sp>
      <p:sp>
        <p:nvSpPr>
          <p:cNvPr id="240" name="Google Shape;240;p41"/>
          <p:cNvSpPr txBox="1"/>
          <p:nvPr/>
        </p:nvSpPr>
        <p:spPr>
          <a:xfrm>
            <a:off x="5485759" y="2270807"/>
            <a:ext cx="9521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Qualified contribution</a:t>
            </a:r>
            <a:endParaRPr/>
          </a:p>
        </p:txBody>
      </p:sp>
      <p:sp>
        <p:nvSpPr>
          <p:cNvPr id="241" name="Google Shape;241;p41"/>
          <p:cNvSpPr/>
          <p:nvPr/>
        </p:nvSpPr>
        <p:spPr>
          <a:xfrm>
            <a:off x="507146" y="1718145"/>
            <a:ext cx="2013217" cy="1003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51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thing to which contributions are made. </a:t>
            </a:r>
            <a:br>
              <a:rPr lang="en" sz="105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5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 can be any research related artifact/product - physical or digital.</a:t>
            </a:r>
            <a:endParaRPr/>
          </a:p>
        </p:txBody>
      </p:sp>
      <p:sp>
        <p:nvSpPr>
          <p:cNvPr id="242" name="Google Shape;242;p41"/>
          <p:cNvSpPr/>
          <p:nvPr/>
        </p:nvSpPr>
        <p:spPr>
          <a:xfrm>
            <a:off x="3487470" y="1767491"/>
            <a:ext cx="1983359" cy="9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actions taken by a particular Agent in the creation, modification, assessment, or deprecation of an entity.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1"/>
          <p:cNvSpPr/>
          <p:nvPr/>
        </p:nvSpPr>
        <p:spPr>
          <a:xfrm>
            <a:off x="6452868" y="1686031"/>
            <a:ext cx="199828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entity that makes the contribution. It can be an individual Person, an Organization of multiple individuals acting together, or a Computational Agent such as a software program or algorithm.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1166400" y="3165674"/>
            <a:ext cx="6811200" cy="15439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5763" dist="15240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●"/>
            </a:pPr>
            <a:r>
              <a:rPr lang="en" sz="1200" b="1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A format-agnostic </a:t>
            </a:r>
            <a:r>
              <a:rPr lang="en" sz="1200" b="1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5"/>
              </a:rPr>
              <a:t>Information Model</a:t>
            </a:r>
            <a:r>
              <a:rPr lang="en" sz="1200" b="1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 of the domain.</a:t>
            </a:r>
            <a:endParaRPr sz="1200" b="1" i="0" u="none" strike="noStrike" cap="none">
              <a:solidFill>
                <a:srgbClr val="404040"/>
              </a:solidFill>
              <a:highlight>
                <a:srgbClr val="FCFCFC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●"/>
            </a:pP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A formal </a:t>
            </a:r>
            <a:r>
              <a:rPr lang="en" sz="1200" b="0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6"/>
              </a:rPr>
              <a:t>JSON-LD schema</a:t>
            </a: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 serialization of the Information Model.</a:t>
            </a:r>
            <a:endParaRPr sz="1200" b="0" i="0" u="none" strike="noStrike" cap="none">
              <a:solidFill>
                <a:srgbClr val="404040"/>
              </a:solidFill>
              <a:highlight>
                <a:srgbClr val="FCFCFC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●"/>
            </a:pP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sz="1200" b="0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7"/>
              </a:rPr>
              <a:t>TSV format and curation template</a:t>
            </a: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, based on the Information Model.</a:t>
            </a:r>
            <a:endParaRPr sz="1200" b="0" i="0" u="none" strike="noStrike" cap="none">
              <a:solidFill>
                <a:srgbClr val="404040"/>
              </a:solidFill>
              <a:highlight>
                <a:srgbClr val="FCFCFC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●"/>
            </a:pPr>
            <a:r>
              <a:rPr lang="en" sz="1200" b="0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8"/>
              </a:rPr>
              <a:t>Ontologies</a:t>
            </a: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1200" b="0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9"/>
              </a:rPr>
              <a:t>LD-Context Mappings</a:t>
            </a: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 to support creation of RDF linked data.</a:t>
            </a:r>
            <a:endParaRPr sz="1200" b="0" i="0" u="none" strike="noStrike" cap="none">
              <a:solidFill>
                <a:srgbClr val="404040"/>
              </a:solidFill>
              <a:highlight>
                <a:srgbClr val="FCFCFC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●"/>
            </a:pP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" sz="1200" b="0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10"/>
              </a:rPr>
              <a:t>code library and services</a:t>
            </a: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 to support data creation and format interchange.</a:t>
            </a:r>
            <a:endParaRPr sz="1200" b="0" i="0" u="none" strike="noStrike" cap="none">
              <a:solidFill>
                <a:srgbClr val="404040"/>
              </a:solidFill>
              <a:highlight>
                <a:srgbClr val="FCFCFC"/>
              </a:highlight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04040"/>
              </a:buClr>
              <a:buSzPts val="1200"/>
              <a:buFont typeface="Lato"/>
              <a:buChar char="●"/>
            </a:pP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An </a:t>
            </a:r>
            <a:r>
              <a:rPr lang="en" sz="1200" b="0" i="0" u="sng" strike="noStrike" cap="none">
                <a:solidFill>
                  <a:schemeClr val="hlink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  <a:hlinkClick r:id="rId11"/>
              </a:rPr>
              <a:t>Implementation Guide</a:t>
            </a: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 to support creation of CAM-compliant data in </a:t>
            </a:r>
            <a:b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</a:br>
            <a:r>
              <a:rPr lang="en" sz="1200" b="0" i="0" u="none" strike="noStrike" cap="none">
                <a:solidFill>
                  <a:srgbClr val="404040"/>
                </a:solidFill>
                <a:highlight>
                  <a:srgbClr val="FCFCFC"/>
                </a:highlight>
                <a:latin typeface="Lato"/>
                <a:ea typeface="Lato"/>
                <a:cs typeface="Lato"/>
                <a:sym typeface="Lato"/>
              </a:rPr>
              <a:t>different formats and contexts. </a:t>
            </a:r>
            <a:endParaRPr sz="1200" b="0" i="0" u="none" strike="noStrike" cap="none">
              <a:solidFill>
                <a:srgbClr val="404040"/>
              </a:solidFill>
              <a:highlight>
                <a:srgbClr val="FCFCFC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76024" y="4009765"/>
            <a:ext cx="880297" cy="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32767" y="3403821"/>
            <a:ext cx="880297" cy="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7944" y="3592456"/>
            <a:ext cx="880297" cy="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59565" y="3813962"/>
            <a:ext cx="880297" cy="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25148" y="4338430"/>
            <a:ext cx="880297" cy="22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41"/>
          <p:cNvCxnSpPr>
            <a:stCxn id="237" idx="1"/>
            <a:endCxn id="237" idx="3"/>
          </p:cNvCxnSpPr>
          <p:nvPr/>
        </p:nvCxnSpPr>
        <p:spPr>
          <a:xfrm>
            <a:off x="2520363" y="2005184"/>
            <a:ext cx="952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1" name="Google Shape;251;p41"/>
          <p:cNvCxnSpPr/>
          <p:nvPr/>
        </p:nvCxnSpPr>
        <p:spPr>
          <a:xfrm>
            <a:off x="5500689" y="1995871"/>
            <a:ext cx="95217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p41"/>
          <p:cNvCxnSpPr/>
          <p:nvPr/>
        </p:nvCxnSpPr>
        <p:spPr>
          <a:xfrm rot="10800000">
            <a:off x="2520363" y="2480314"/>
            <a:ext cx="96710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3" name="Google Shape;253;p41"/>
          <p:cNvCxnSpPr/>
          <p:nvPr/>
        </p:nvCxnSpPr>
        <p:spPr>
          <a:xfrm rot="10800000">
            <a:off x="5470829" y="2480314"/>
            <a:ext cx="96710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3D4EC"/>
            </a:gs>
            <a:gs pos="74000">
              <a:schemeClr val="lt1"/>
            </a:gs>
            <a:gs pos="83000">
              <a:srgbClr val="FEFFFB"/>
            </a:gs>
            <a:gs pos="100000">
              <a:srgbClr val="41A320"/>
            </a:gs>
          </a:gsLst>
          <a:lin ang="5400012" scaled="0"/>
        </a:gra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/>
          <p:cNvPicPr preferRelativeResize="0"/>
          <p:nvPr/>
        </p:nvPicPr>
        <p:blipFill rotWithShape="1">
          <a:blip r:embed="rId3">
            <a:alphaModFix/>
          </a:blip>
          <a:srcRect t="6837" r="51470"/>
          <a:stretch/>
        </p:blipFill>
        <p:spPr>
          <a:xfrm rot="-360863">
            <a:off x="2946455" y="1297284"/>
            <a:ext cx="4547406" cy="390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2"/>
          <p:cNvPicPr preferRelativeResize="0"/>
          <p:nvPr/>
        </p:nvPicPr>
        <p:blipFill rotWithShape="1">
          <a:blip r:embed="rId3">
            <a:alphaModFix/>
          </a:blip>
          <a:srcRect l="9700" t="51897" r="48542" b="14229"/>
          <a:stretch/>
        </p:blipFill>
        <p:spPr>
          <a:xfrm rot="-1248417" flipH="1">
            <a:off x="1531437" y="2144401"/>
            <a:ext cx="2509674" cy="134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45147" y="417797"/>
            <a:ext cx="1057168" cy="21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 descr="https://freepngimg.com/download/castle/40969-1-fairytale-castle-photos-free-transparent-image-h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337" y="54186"/>
            <a:ext cx="3371044" cy="264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 rotWithShape="1">
          <a:blip r:embed="rId6">
            <a:alphaModFix/>
          </a:blip>
          <a:srcRect l="51219" t="55877" r="16202" b="23998"/>
          <a:stretch/>
        </p:blipFill>
        <p:spPr>
          <a:xfrm>
            <a:off x="2754555" y="2046427"/>
            <a:ext cx="1341827" cy="85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 rotWithShape="1">
          <a:blip r:embed="rId7">
            <a:alphaModFix/>
          </a:blip>
          <a:srcRect l="47970" t="76510"/>
          <a:stretch/>
        </p:blipFill>
        <p:spPr>
          <a:xfrm>
            <a:off x="5220157" y="4120070"/>
            <a:ext cx="1493960" cy="69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 descr="Png Pinterest Album Kitchen Food Candy - Lollipop Candy Land Candy (800x777), Png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7249" y="1906461"/>
            <a:ext cx="837727" cy="80378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/>
          <p:nvPr/>
        </p:nvSpPr>
        <p:spPr>
          <a:xfrm>
            <a:off x="4636863" y="212434"/>
            <a:ext cx="4246500" cy="75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7366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38"/>
              <a:buFont typeface="Arial"/>
              <a:buNone/>
            </a:pPr>
            <a:endParaRPr sz="483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-2548800" y="14962470"/>
            <a:ext cx="1650288" cy="141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622534" y="2946579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588385" y="3641624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943608" y="3227774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422827" y="2781028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743607" y="3556377"/>
            <a:ext cx="761373" cy="65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543345" y="14012427"/>
            <a:ext cx="1650288" cy="141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944496" y="2861427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309761" y="3150310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370944" y="14020634"/>
            <a:ext cx="1650288" cy="141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080053" y="3473291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27706" y="12944880"/>
            <a:ext cx="3867046" cy="317218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2"/>
          <p:cNvSpPr/>
          <p:nvPr/>
        </p:nvSpPr>
        <p:spPr>
          <a:xfrm rot="-169597">
            <a:off x="3105643" y="13548034"/>
            <a:ext cx="2926160" cy="123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Reproducibility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Lookout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-744284" y="15986606"/>
            <a:ext cx="1650288" cy="141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2" descr="Preview image for CandyTime"/>
          <p:cNvPicPr preferRelativeResize="0"/>
          <p:nvPr/>
        </p:nvPicPr>
        <p:blipFill rotWithShape="1">
          <a:blip r:embed="rId11">
            <a:alphaModFix/>
          </a:blip>
          <a:srcRect r="14117" b="-12879"/>
          <a:stretch/>
        </p:blipFill>
        <p:spPr>
          <a:xfrm>
            <a:off x="4929665" y="342435"/>
            <a:ext cx="3661016" cy="58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 rotWithShape="1">
          <a:blip r:embed="rId12">
            <a:alphaModFix/>
          </a:blip>
          <a:srcRect l="36272" r="29062" b="70713"/>
          <a:stretch/>
        </p:blipFill>
        <p:spPr>
          <a:xfrm>
            <a:off x="6874736" y="1849178"/>
            <a:ext cx="956257" cy="8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2"/>
          <p:cNvSpPr/>
          <p:nvPr/>
        </p:nvSpPr>
        <p:spPr>
          <a:xfrm>
            <a:off x="4636863" y="1044025"/>
            <a:ext cx="4246500" cy="474300"/>
          </a:xfrm>
          <a:prstGeom prst="roundRect">
            <a:avLst>
              <a:gd name="adj" fmla="val 16667"/>
            </a:avLst>
          </a:prstGeom>
          <a:solidFill>
            <a:srgbClr val="F9161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Come visit us at Poster P83</a:t>
            </a:r>
            <a:endParaRPr sz="24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83" name="Google Shape;283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147900" y="2678253"/>
            <a:ext cx="431700" cy="5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76745" y="2575473"/>
            <a:ext cx="431700" cy="5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916985" y="2830653"/>
            <a:ext cx="431700" cy="54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 rotWithShape="1">
          <a:blip r:embed="rId14">
            <a:alphaModFix/>
          </a:blip>
          <a:srcRect b="53119"/>
          <a:stretch/>
        </p:blipFill>
        <p:spPr>
          <a:xfrm rot="1499608">
            <a:off x="6665543" y="4253249"/>
            <a:ext cx="1581704" cy="67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 descr="Png Pinterest Album Kitchen Food Candy - Lollipop Candy Land Candy (800x777), Png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43233" y="844912"/>
            <a:ext cx="837727" cy="8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6">
            <a:alphaModFix/>
          </a:blip>
          <a:srcRect l="51219" t="55877" r="16202" b="23998"/>
          <a:stretch/>
        </p:blipFill>
        <p:spPr>
          <a:xfrm>
            <a:off x="2877122" y="1541976"/>
            <a:ext cx="1431903" cy="91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 rotWithShape="1">
          <a:blip r:embed="rId15">
            <a:alphaModFix/>
          </a:blip>
          <a:srcRect b="53119"/>
          <a:stretch/>
        </p:blipFill>
        <p:spPr>
          <a:xfrm>
            <a:off x="7602469" y="4439559"/>
            <a:ext cx="1581704" cy="67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/>
          <p:cNvPicPr preferRelativeResize="0"/>
          <p:nvPr/>
        </p:nvPicPr>
        <p:blipFill rotWithShape="1">
          <a:blip r:embed="rId12">
            <a:alphaModFix/>
          </a:blip>
          <a:srcRect r="64097" b="85117"/>
          <a:stretch/>
        </p:blipFill>
        <p:spPr>
          <a:xfrm rot="-3372296">
            <a:off x="7373893" y="3827107"/>
            <a:ext cx="1713085" cy="71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/>
          <p:cNvPicPr preferRelativeResize="0"/>
          <p:nvPr/>
        </p:nvPicPr>
        <p:blipFill rotWithShape="1">
          <a:blip r:embed="rId9">
            <a:alphaModFix/>
          </a:blip>
          <a:srcRect t="61229" r="58556"/>
          <a:stretch/>
        </p:blipFill>
        <p:spPr>
          <a:xfrm flipH="1">
            <a:off x="7327946" y="2480647"/>
            <a:ext cx="1029814" cy="96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2"/>
          <p:cNvPicPr preferRelativeResize="0"/>
          <p:nvPr/>
        </p:nvPicPr>
        <p:blipFill rotWithShape="1">
          <a:blip r:embed="rId9">
            <a:alphaModFix/>
          </a:blip>
          <a:srcRect t="61229" r="58556"/>
          <a:stretch/>
        </p:blipFill>
        <p:spPr>
          <a:xfrm rot="-2642553" flipH="1">
            <a:off x="6837956" y="4271865"/>
            <a:ext cx="1029816" cy="96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1336137" y="3921405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2"/>
          <p:cNvPicPr preferRelativeResize="0"/>
          <p:nvPr/>
        </p:nvPicPr>
        <p:blipFill rotWithShape="1">
          <a:blip r:embed="rId9">
            <a:alphaModFix/>
          </a:blip>
          <a:srcRect l="58236" b="64183"/>
          <a:stretch/>
        </p:blipFill>
        <p:spPr>
          <a:xfrm>
            <a:off x="317454" y="3985695"/>
            <a:ext cx="720486" cy="61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9855577">
            <a:off x="515525" y="3261028"/>
            <a:ext cx="2243458" cy="224345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/>
          <p:nvPr/>
        </p:nvSpPr>
        <p:spPr>
          <a:xfrm>
            <a:off x="84524" y="2567266"/>
            <a:ext cx="8998004" cy="2419671"/>
          </a:xfrm>
          <a:prstGeom prst="roundRect">
            <a:avLst>
              <a:gd name="adj" fmla="val 16667"/>
            </a:avLst>
          </a:prstGeom>
          <a:solidFill>
            <a:schemeClr val="lt1">
              <a:alpha val="91764"/>
            </a:schemeClr>
          </a:solidFill>
          <a:ln w="25400" cap="flat" cmpd="sng">
            <a:solidFill>
              <a:srgbClr val="FA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2"/>
          <p:cNvSpPr txBox="1"/>
          <p:nvPr/>
        </p:nvSpPr>
        <p:spPr>
          <a:xfrm>
            <a:off x="161375" y="2451825"/>
            <a:ext cx="5058900" cy="24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Acknowledgements</a:t>
            </a:r>
            <a:endParaRPr/>
          </a:p>
          <a:p>
            <a:pPr marL="17780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</a:pPr>
            <a:r>
              <a:rPr lang="en" sz="1200" b="1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Northwestern University team: </a:t>
            </a:r>
            <a:r>
              <a:rPr lang="en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Karen Gutzman, Patty Smith, </a:t>
            </a:r>
            <a:br>
              <a:rPr lang="en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Sara Gonzales, Lisa O’Keefe, Kristi Holmes</a:t>
            </a:r>
            <a:endParaRPr sz="1200" b="0" i="1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7780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</a:pPr>
            <a:r>
              <a:rPr lang="en" sz="1200" b="1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2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regon Health &amp; Science University</a:t>
            </a:r>
            <a:r>
              <a:rPr lang="en" sz="1200" b="1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team</a:t>
            </a:r>
            <a:r>
              <a:rPr lang="en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Marijane White, Matthew Brush, Anne Thess</a:t>
            </a:r>
            <a:r>
              <a:rPr lang="en" sz="12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lang="en" sz="12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n, Melissa Haendel</a:t>
            </a:r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7145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</a:pP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Northwestern University Clinical and Translational Sciences Institute</a:t>
            </a:r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71450" marR="0" lvl="0" indent="-1714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⮚"/>
            </a:pP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OpenVIVO collaborators, Force11 Attribution WG, NISO, </a:t>
            </a:r>
            <a:b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Cathy Sarli &amp; Becker Library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Galter Library, NUCATS, ChicagoCHEC, FIRST DailyLife, Health for All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2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42"/>
          <p:cNvSpPr/>
          <p:nvPr/>
        </p:nvSpPr>
        <p:spPr>
          <a:xfrm>
            <a:off x="5408493" y="2556480"/>
            <a:ext cx="3079390" cy="127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NIH Support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U24TR002306 (NCATS)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UL1TR001422 (NCATS)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U54CA202995, U54CA202997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U54CA203000 (NCI)</a:t>
            </a:r>
            <a:endParaRPr/>
          </a:p>
        </p:txBody>
      </p:sp>
      <p:sp>
        <p:nvSpPr>
          <p:cNvPr id="299" name="Google Shape;299;p42"/>
          <p:cNvSpPr txBox="1"/>
          <p:nvPr/>
        </p:nvSpPr>
        <p:spPr>
          <a:xfrm>
            <a:off x="5453127" y="3800085"/>
            <a:ext cx="3171366" cy="104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Contact us!</a:t>
            </a:r>
            <a:endParaRPr sz="12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5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vasilevs@ohsu.edu</a:t>
            </a:r>
            <a:endParaRPr sz="105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cd2h.org/attribution</a:t>
            </a: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@data2health</a:t>
            </a:r>
            <a:endParaRPr sz="11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4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942800" y="4180152"/>
            <a:ext cx="1962782" cy="58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381</Words>
  <Application>Microsoft Office PowerPoint</Application>
  <PresentationFormat>On-screen Show (16:9)</PresentationFormat>
  <Paragraphs>61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Arial Narrow</vt:lpstr>
      <vt:lpstr>Noto Sans Symbols</vt:lpstr>
      <vt:lpstr>Avenir</vt:lpstr>
      <vt:lpstr>Arial</vt:lpstr>
      <vt:lpstr>Lato</vt:lpstr>
      <vt:lpstr>Calibri</vt:lpstr>
      <vt:lpstr>Lato Light</vt:lpstr>
      <vt:lpstr>Proxima Nova</vt:lpstr>
      <vt:lpstr>Office Theme</vt:lpstr>
      <vt:lpstr>Simple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Moloney, Caitlin</dc:creator>
  <cp:lastModifiedBy>Caitlin Moloney</cp:lastModifiedBy>
  <cp:revision>1</cp:revision>
  <dcterms:modified xsi:type="dcterms:W3CDTF">2019-11-27T20:37:33Z</dcterms:modified>
</cp:coreProperties>
</file>