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9" r:id="rId2"/>
    <p:sldMasterId id="2147483654" r:id="rId3"/>
    <p:sldMasterId id="2147483692" r:id="rId4"/>
  </p:sldMasterIdLst>
  <p:notesMasterIdLst>
    <p:notesMasterId r:id="rId11"/>
  </p:notesMasterIdLst>
  <p:sldIdLst>
    <p:sldId id="259" r:id="rId5"/>
    <p:sldId id="262" r:id="rId6"/>
    <p:sldId id="268" r:id="rId7"/>
    <p:sldId id="269" r:id="rId8"/>
    <p:sldId id="271" r:id="rId9"/>
    <p:sldId id="270" r:id="rId10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alk" id="{DC0180A3-5A4B-4B2F-AAC0-545DEFF9A170}">
          <p14:sldIdLst>
            <p14:sldId id="259"/>
            <p14:sldId id="262"/>
            <p14:sldId id="268"/>
            <p14:sldId id="269"/>
            <p14:sldId id="271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82">
          <p15:clr>
            <a:srgbClr val="A4A3A4"/>
          </p15:clr>
        </p15:guide>
        <p15:guide id="2" orient="horz" pos="626">
          <p15:clr>
            <a:srgbClr val="A4A3A4"/>
          </p15:clr>
        </p15:guide>
        <p15:guide id="3" orient="horz" pos="717">
          <p15:clr>
            <a:srgbClr val="A4A3A4"/>
          </p15:clr>
        </p15:guide>
        <p15:guide id="4" orient="horz" pos="3165">
          <p15:clr>
            <a:srgbClr val="A4A3A4"/>
          </p15:clr>
        </p15:guide>
        <p15:guide id="5" pos="226">
          <p15:clr>
            <a:srgbClr val="A4A3A4"/>
          </p15:clr>
        </p15:guide>
        <p15:guide id="6" pos="5534">
          <p15:clr>
            <a:srgbClr val="A4A3A4"/>
          </p15:clr>
        </p15:guide>
        <p15:guide id="7" pos="2812">
          <p15:clr>
            <a:srgbClr val="A4A3A4"/>
          </p15:clr>
        </p15:guide>
        <p15:guide id="8" pos="2948">
          <p15:clr>
            <a:srgbClr val="A4A3A4"/>
          </p15:clr>
        </p15:guide>
        <p15:guide id="9" pos="1435">
          <p15:clr>
            <a:srgbClr val="A4A3A4"/>
          </p15:clr>
        </p15:guide>
        <p15:guide id="10" pos="4325">
          <p15:clr>
            <a:srgbClr val="A4A3A4"/>
          </p15:clr>
        </p15:guide>
        <p15:guide id="11" pos="4173">
          <p15:clr>
            <a:srgbClr val="A4A3A4"/>
          </p15:clr>
        </p15:guide>
        <p15:guide id="12" pos="1587">
          <p15:clr>
            <a:srgbClr val="A4A3A4"/>
          </p15:clr>
        </p15:guide>
        <p15:guide id="13" pos="117">
          <p15:clr>
            <a:srgbClr val="A4A3A4"/>
          </p15:clr>
        </p15:guide>
        <p15:guide id="14" pos="5651">
          <p15:clr>
            <a:srgbClr val="A4A3A4"/>
          </p15:clr>
        </p15:guide>
        <p15:guide id="15" orient="horz" pos="3026">
          <p15:clr>
            <a:srgbClr val="A4A3A4"/>
          </p15:clr>
        </p15:guide>
        <p15:guide id="16" orient="horz" pos="622">
          <p15:clr>
            <a:srgbClr val="A4A3A4"/>
          </p15:clr>
        </p15:guide>
        <p15:guide id="17" orient="horz" pos="3162">
          <p15:clr>
            <a:srgbClr val="A4A3A4"/>
          </p15:clr>
        </p15:guide>
        <p15:guide id="18" orient="horz" pos="872">
          <p15:clr>
            <a:srgbClr val="A4A3A4"/>
          </p15:clr>
        </p15:guide>
        <p15:guide id="19" orient="horz" pos="463">
          <p15:clr>
            <a:srgbClr val="A4A3A4"/>
          </p15:clr>
        </p15:guide>
        <p15:guide id="20" orient="horz" pos="735">
          <p15:clr>
            <a:srgbClr val="A4A3A4"/>
          </p15:clr>
        </p15:guide>
        <p15:guide id="21" pos="1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713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051" autoAdjust="0"/>
    <p:restoredTop sz="65312" autoAdjust="0"/>
  </p:normalViewPr>
  <p:slideViewPr>
    <p:cSldViewPr snapToObjects="1" showGuides="1">
      <p:cViewPr varScale="1">
        <p:scale>
          <a:sx n="79" d="100"/>
          <a:sy n="79" d="100"/>
        </p:scale>
        <p:origin x="2544" y="54"/>
      </p:cViewPr>
      <p:guideLst>
        <p:guide orient="horz" pos="2982"/>
        <p:guide orient="horz" pos="626"/>
        <p:guide orient="horz" pos="717"/>
        <p:guide orient="horz" pos="3165"/>
        <p:guide pos="226"/>
        <p:guide pos="5534"/>
        <p:guide pos="2812"/>
        <p:guide pos="2948"/>
        <p:guide pos="1435"/>
        <p:guide pos="4325"/>
        <p:guide pos="4173"/>
        <p:guide pos="1587"/>
        <p:guide pos="117"/>
        <p:guide pos="5651"/>
        <p:guide orient="horz" pos="3026"/>
        <p:guide orient="horz" pos="622"/>
        <p:guide orient="horz" pos="3162"/>
        <p:guide orient="horz" pos="872"/>
        <p:guide orient="horz" pos="463"/>
        <p:guide orient="horz" pos="735"/>
        <p:guide pos="113"/>
      </p:guideLst>
    </p:cSldViewPr>
  </p:slideViewPr>
  <p:outlineViewPr>
    <p:cViewPr>
      <p:scale>
        <a:sx n="33" d="100"/>
        <a:sy n="33" d="100"/>
      </p:scale>
      <p:origin x="0" y="-60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70" d="100"/>
          <a:sy n="70" d="100"/>
        </p:scale>
        <p:origin x="3900" y="-2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A6037-A285-4C9E-B04C-6DCA60BD155D}" type="datetimeFigureOut">
              <a:rPr lang="de-DE" smtClean="0"/>
              <a:t>27.11.2019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1BAFD-BDF1-4073-A261-64C06A00B82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895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249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b="0" strike="noStrike" spc="-1" smtClean="0">
              <a:latin typeface="Arial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06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305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503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926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35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358775" y="1116000"/>
            <a:ext cx="4104000" cy="3672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picture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79950" y="1080000"/>
            <a:ext cx="4105275" cy="118813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2200"/>
              </a:lnSpc>
              <a:defRPr sz="1800" b="1" cap="none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Title of presentation</a:t>
            </a:r>
            <a:br>
              <a:rPr lang="de-DE" smtClean="0"/>
            </a:br>
            <a:r>
              <a:rPr lang="en-US" smtClean="0"/>
              <a:t>also possible in two parts</a:t>
            </a:r>
            <a:r>
              <a:rPr lang="de-DE" smtClean="0"/>
              <a:t/>
            </a:r>
            <a:br>
              <a:rPr lang="de-DE" smtClean="0"/>
            </a:br>
            <a:r>
              <a:rPr lang="en-US" smtClean="0"/>
              <a:t>also possible </a:t>
            </a:r>
            <a:r>
              <a:rPr lang="de-DE" smtClean="0"/>
              <a:t>subheadline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79950" y="2620800"/>
            <a:ext cx="4105275" cy="69256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1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Speaker Prof</a:t>
            </a:r>
            <a:r>
              <a:rPr lang="de-DE" dirty="0" smtClean="0"/>
              <a:t>. Dr. Dr. Mustermann</a:t>
            </a:r>
          </a:p>
          <a:p>
            <a:r>
              <a:rPr lang="de-DE" smtClean="0"/>
              <a:t>Speaker Prof</a:t>
            </a:r>
            <a:r>
              <a:rPr lang="de-DE" dirty="0" smtClean="0"/>
              <a:t>. med. Dr. Musterfrau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701716" y="4716000"/>
            <a:ext cx="1922922" cy="2166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700">
                <a:solidFill>
                  <a:schemeClr val="tx1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smtClean="0"/>
              <a:t>Picture caption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11" name="Datumsplatzhalter 5"/>
          <p:cNvSpPr>
            <a:spLocks noGrp="1"/>
          </p:cNvSpPr>
          <p:nvPr>
            <p:ph type="dt" sz="half" idx="2"/>
          </p:nvPr>
        </p:nvSpPr>
        <p:spPr>
          <a:xfrm>
            <a:off x="4680000" y="3471874"/>
            <a:ext cx="8028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600"/>
              </a:lnSpc>
              <a:defRPr sz="1100">
                <a:solidFill>
                  <a:schemeClr val="tx2"/>
                </a:solidFill>
              </a:defRPr>
            </a:lvl1pPr>
          </a:lstStyle>
          <a:p>
            <a:fld id="{FB1D3B89-47A1-4AA1-BD28-47B3673F5E39}" type="datetimeFigureOut">
              <a:rPr lang="de-DE" smtClean="0"/>
              <a:pPr/>
              <a:t>27.11.2019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451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dirty="0" smtClean="0"/>
              <a:t>www.ufz.de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Optional: title of presentation single-line</a:t>
            </a:r>
            <a:endParaRPr lang="de-DE"/>
          </a:p>
        </p:txBody>
      </p:sp>
      <p:sp>
        <p:nvSpPr>
          <p:cNvPr id="6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735013"/>
            <a:ext cx="4105275" cy="399891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ts val="1630"/>
              </a:lnSpc>
              <a:spcBef>
                <a:spcPts val="0"/>
              </a:spcBef>
              <a:buNone/>
              <a:defRPr sz="1400"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de-DE" sz="1400" smtClean="0"/>
              <a:t>Fließtext in Arial, 14 Pt, Schwarz. Hervorhebungen erfolgen in der </a:t>
            </a:r>
            <a:r>
              <a:rPr lang="de-DE" sz="1400" b="1" smtClean="0"/>
              <a:t>Arial, Fett</a:t>
            </a:r>
            <a:r>
              <a:rPr lang="de-DE" sz="1400" smtClean="0"/>
              <a:t>. </a:t>
            </a:r>
          </a:p>
          <a:p>
            <a:pPr marL="0" indent="0">
              <a:buNone/>
            </a:pPr>
            <a:endParaRPr lang="de-DE" sz="1400" smtClean="0"/>
          </a:p>
          <a:p>
            <a:pPr marL="0" indent="0">
              <a:buNone/>
            </a:pPr>
            <a:r>
              <a:rPr lang="de-DE" sz="1400" smtClean="0"/>
              <a:t>Der Fließtext kann auch in einem zweispaltigen Layout stattfinden. Es können beide Spalten mit Text bespielt werden, oder aber man nutzt eine Spalte für den Einsatz von Bildern oder Infografiken. </a:t>
            </a:r>
            <a:endParaRPr lang="de-DE" dirty="0"/>
          </a:p>
        </p:txBody>
      </p:sp>
      <p:sp>
        <p:nvSpPr>
          <p:cNvPr id="7" name="Bildplatzhalter 9"/>
          <p:cNvSpPr>
            <a:spLocks noGrp="1"/>
          </p:cNvSpPr>
          <p:nvPr>
            <p:ph type="pic" sz="quarter" idx="15" hasCustomPrompt="1"/>
          </p:nvPr>
        </p:nvSpPr>
        <p:spPr>
          <a:xfrm>
            <a:off x="4687225" y="735013"/>
            <a:ext cx="4283737" cy="1692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picture</a:t>
            </a:r>
            <a:endParaRPr lang="de-DE"/>
          </a:p>
        </p:txBody>
      </p:sp>
      <p:sp>
        <p:nvSpPr>
          <p:cNvPr id="8" name="Diagrammplatzhalter 3"/>
          <p:cNvSpPr>
            <a:spLocks noGrp="1"/>
          </p:cNvSpPr>
          <p:nvPr>
            <p:ph type="chart" sz="quarter" idx="14" hasCustomPrompt="1"/>
          </p:nvPr>
        </p:nvSpPr>
        <p:spPr>
          <a:xfrm>
            <a:off x="4679950" y="2824163"/>
            <a:ext cx="4248150" cy="18002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diagram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06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0000" y="1346496"/>
            <a:ext cx="4105275" cy="118813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2200"/>
              </a:lnSpc>
              <a:defRPr sz="1800" b="1" cap="none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Title of presentation</a:t>
            </a:r>
            <a:br>
              <a:rPr lang="de-DE" smtClean="0"/>
            </a:br>
            <a:r>
              <a:rPr lang="de-DE" smtClean="0"/>
              <a:t>a</a:t>
            </a:r>
            <a:r>
              <a:rPr lang="en-US" smtClean="0"/>
              <a:t>lso possible in two parts</a:t>
            </a:r>
            <a:r>
              <a:rPr lang="de-DE" smtClean="0"/>
              <a:t/>
            </a:r>
            <a:br>
              <a:rPr lang="de-DE" smtClean="0"/>
            </a:br>
            <a:r>
              <a:rPr lang="en-US" smtClean="0"/>
              <a:t>also possible </a:t>
            </a:r>
            <a:r>
              <a:rPr lang="de-DE" smtClean="0"/>
              <a:t>subheadline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2887296"/>
            <a:ext cx="4105275" cy="69256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1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Speaker </a:t>
            </a:r>
            <a:r>
              <a:rPr lang="de-DE" dirty="0" smtClean="0"/>
              <a:t>Prof. Dr. Dr. Mustermann</a:t>
            </a:r>
          </a:p>
          <a:p>
            <a:r>
              <a:rPr lang="de-DE" smtClean="0"/>
              <a:t>Speaker </a:t>
            </a:r>
            <a:r>
              <a:rPr lang="de-DE" dirty="0" smtClean="0"/>
              <a:t>Prof. med. Dr. Musterfrau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123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987425"/>
            <a:ext cx="8784000" cy="4032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de-DE" smtClean="0"/>
              <a:t>picture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dirty="0" smtClean="0"/>
              <a:t>www.ufz.de</a:t>
            </a:r>
            <a:endParaRPr lang="de-DE" dirty="0"/>
          </a:p>
        </p:txBody>
      </p:sp>
      <p:sp>
        <p:nvSpPr>
          <p:cNvPr id="5" name="Titel 1"/>
          <p:cNvSpPr>
            <a:spLocks noGrp="1"/>
          </p:cNvSpPr>
          <p:nvPr>
            <p:ph type="ctrTitle" hasCustomPrompt="1"/>
          </p:nvPr>
        </p:nvSpPr>
        <p:spPr>
          <a:xfrm>
            <a:off x="358713" y="1080000"/>
            <a:ext cx="4105275" cy="118813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2200"/>
              </a:lnSpc>
              <a:defRPr sz="1800" b="1" cap="none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Title of presentation</a:t>
            </a:r>
            <a:br>
              <a:rPr lang="de-DE" smtClean="0"/>
            </a:br>
            <a:r>
              <a:rPr lang="de-DE" smtClean="0"/>
              <a:t>a</a:t>
            </a:r>
            <a:r>
              <a:rPr lang="en-US" smtClean="0"/>
              <a:t>lso possible in two parts</a:t>
            </a:r>
            <a:r>
              <a:rPr lang="de-DE" smtClean="0"/>
              <a:t/>
            </a:r>
            <a:br>
              <a:rPr lang="de-DE" smtClean="0"/>
            </a:br>
            <a:r>
              <a:rPr lang="en-US" smtClean="0"/>
              <a:t>also possible </a:t>
            </a:r>
            <a:r>
              <a:rPr lang="de-DE" smtClean="0"/>
              <a:t>subheadline</a:t>
            </a:r>
            <a:endParaRPr lang="de-DE" dirty="0"/>
          </a:p>
        </p:txBody>
      </p:sp>
      <p:sp>
        <p:nvSpPr>
          <p:cNvPr id="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58713" y="2620800"/>
            <a:ext cx="4105275" cy="69256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1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Speaker </a:t>
            </a:r>
            <a:r>
              <a:rPr lang="de-DE" dirty="0" smtClean="0"/>
              <a:t>Prof. Dr. Dr. Mustermann</a:t>
            </a:r>
          </a:p>
          <a:p>
            <a:r>
              <a:rPr lang="de-DE" smtClean="0"/>
              <a:t>Speaker </a:t>
            </a:r>
            <a:r>
              <a:rPr lang="de-DE" dirty="0" smtClean="0"/>
              <a:t>Prof. med. Dr. Musterfrau</a:t>
            </a:r>
            <a:endParaRPr lang="de-DE" dirty="0"/>
          </a:p>
        </p:txBody>
      </p:sp>
      <p:sp>
        <p:nvSpPr>
          <p:cNvPr id="8" name="Datumsplatzhalter 5"/>
          <p:cNvSpPr>
            <a:spLocks noGrp="1"/>
          </p:cNvSpPr>
          <p:nvPr>
            <p:ph type="dt" sz="half" idx="2"/>
          </p:nvPr>
        </p:nvSpPr>
        <p:spPr>
          <a:xfrm>
            <a:off x="358763" y="3471874"/>
            <a:ext cx="8028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600"/>
              </a:lnSpc>
              <a:defRPr sz="1100">
                <a:solidFill>
                  <a:schemeClr val="tx2"/>
                </a:solidFill>
              </a:defRPr>
            </a:lvl1pPr>
          </a:lstStyle>
          <a:p>
            <a:fld id="{FB1D3B89-47A1-4AA1-BD28-47B3673F5E39}" type="datetimeFigureOut">
              <a:rPr lang="de-DE" smtClean="0"/>
              <a:pPr/>
              <a:t>27.11.2019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270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Voll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dirty="0" smtClean="0"/>
              <a:t>www.ufz.de</a:t>
            </a:r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360000" y="1353600"/>
            <a:ext cx="4105275" cy="118813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2200"/>
              </a:lnSpc>
              <a:defRPr sz="1800" b="1" cap="none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Title of presentation</a:t>
            </a:r>
            <a:br>
              <a:rPr lang="de-DE" smtClean="0"/>
            </a:br>
            <a:r>
              <a:rPr lang="de-DE" smtClean="0"/>
              <a:t>a</a:t>
            </a:r>
            <a:r>
              <a:rPr lang="en-US" smtClean="0"/>
              <a:t>lso possible in two parts</a:t>
            </a:r>
            <a:r>
              <a:rPr lang="de-DE" smtClean="0"/>
              <a:t/>
            </a:r>
            <a:br>
              <a:rPr lang="de-DE" smtClean="0"/>
            </a:br>
            <a:r>
              <a:rPr lang="en-US" smtClean="0"/>
              <a:t>also possible </a:t>
            </a:r>
            <a:r>
              <a:rPr lang="de-DE" smtClean="0"/>
              <a:t>subheadline</a:t>
            </a:r>
            <a:endParaRPr lang="de-DE" dirty="0"/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2894400"/>
            <a:ext cx="4105275" cy="69256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1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Speaker </a:t>
            </a:r>
            <a:r>
              <a:rPr lang="de-DE" dirty="0" smtClean="0"/>
              <a:t>Prof. Dr. Dr. Mustermann</a:t>
            </a:r>
          </a:p>
          <a:p>
            <a:r>
              <a:rPr lang="de-DE" smtClean="0"/>
              <a:t>Speaker </a:t>
            </a:r>
            <a:r>
              <a:rPr lang="de-DE" dirty="0" smtClean="0"/>
              <a:t>Prof. med. Dr. Musterfrau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360000" y="3744000"/>
            <a:ext cx="8028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600"/>
              </a:lnSpc>
              <a:defRPr sz="1100">
                <a:solidFill>
                  <a:schemeClr val="tx2"/>
                </a:solidFill>
              </a:defRPr>
            </a:lvl1pPr>
          </a:lstStyle>
          <a:p>
            <a:fld id="{FB1D3B89-47A1-4AA1-BD28-47B3673F5E39}" type="datetimeFigureOut">
              <a:rPr lang="de-DE" smtClean="0"/>
              <a:pPr/>
              <a:t>27.11.2019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854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Edit title master format by clicking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58774" y="1130400"/>
            <a:ext cx="4105275" cy="3590925"/>
          </a:xfrm>
        </p:spPr>
        <p:txBody>
          <a:bodyPr/>
          <a:lstStyle>
            <a:lvl1pPr>
              <a:lnSpc>
                <a:spcPts val="1700"/>
              </a:lnSpc>
              <a:defRPr/>
            </a:lvl1pPr>
            <a:lvl2pPr>
              <a:lnSpc>
                <a:spcPts val="1700"/>
              </a:lnSpc>
              <a:defRPr/>
            </a:lvl2pPr>
            <a:lvl3pPr>
              <a:lnSpc>
                <a:spcPts val="1700"/>
              </a:lnSpc>
              <a:defRPr/>
            </a:lvl3pPr>
            <a:lvl4pPr>
              <a:lnSpc>
                <a:spcPts val="1700"/>
              </a:lnSpc>
              <a:defRPr/>
            </a:lvl4pPr>
            <a:lvl5pPr>
              <a:lnSpc>
                <a:spcPts val="1700"/>
              </a:lnSpc>
              <a:defRPr/>
            </a:lvl5pPr>
          </a:lstStyle>
          <a:p>
            <a:pPr lvl="0"/>
            <a:r>
              <a:rPr lang="de-DE" smtClean="0"/>
              <a:t>Edit text master format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Vierte </a:t>
            </a:r>
            <a:r>
              <a:rPr lang="de-DE" dirty="0" smtClean="0"/>
              <a:t>Ebene</a:t>
            </a:r>
          </a:p>
          <a:p>
            <a:pPr lvl="4"/>
            <a:r>
              <a:rPr lang="de-DE" smtClean="0"/>
              <a:t>Fourth level</a:t>
            </a:r>
            <a:endParaRPr lang="de-DE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 hasCustomPrompt="1"/>
          </p:nvPr>
        </p:nvSpPr>
        <p:spPr>
          <a:xfrm>
            <a:off x="4679950" y="1130400"/>
            <a:ext cx="4104050" cy="3521744"/>
          </a:xfrm>
        </p:spPr>
        <p:txBody>
          <a:bodyPr anchor="ctr" anchorCtr="0"/>
          <a:lstStyle>
            <a:lvl1pPr marL="0" indent="0" algn="ctr">
              <a:buNone/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Picture</a:t>
            </a:r>
            <a:endParaRPr lang="de-DE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679950" y="4706143"/>
            <a:ext cx="1944688" cy="16986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700"/>
            </a:lvl1pPr>
          </a:lstStyle>
          <a:p>
            <a:pPr lvl="0"/>
            <a:r>
              <a:rPr lang="de-DE" smtClean="0"/>
              <a:t>Picture caption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518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Text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Edit title master format by clicking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58774" y="1130400"/>
            <a:ext cx="4105275" cy="3590925"/>
          </a:xfrm>
        </p:spPr>
        <p:txBody>
          <a:bodyPr/>
          <a:lstStyle>
            <a:lvl1pPr>
              <a:lnSpc>
                <a:spcPts val="1700"/>
              </a:lnSpc>
              <a:defRPr/>
            </a:lvl1pPr>
            <a:lvl2pPr>
              <a:lnSpc>
                <a:spcPts val="1700"/>
              </a:lnSpc>
              <a:defRPr/>
            </a:lvl2pPr>
            <a:lvl3pPr>
              <a:lnSpc>
                <a:spcPts val="1700"/>
              </a:lnSpc>
              <a:defRPr/>
            </a:lvl3pPr>
            <a:lvl4pPr>
              <a:lnSpc>
                <a:spcPts val="1700"/>
              </a:lnSpc>
              <a:defRPr/>
            </a:lvl4pPr>
            <a:lvl5pPr>
              <a:lnSpc>
                <a:spcPts val="1700"/>
              </a:lnSpc>
              <a:defRPr/>
            </a:lvl5pPr>
          </a:lstStyle>
          <a:p>
            <a:pPr lvl="0"/>
            <a:r>
              <a:rPr lang="de-DE" smtClean="0"/>
              <a:t>Edit text master format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Vierte </a:t>
            </a:r>
            <a:r>
              <a:rPr lang="de-DE" dirty="0" smtClean="0"/>
              <a:t>Ebene</a:t>
            </a:r>
          </a:p>
          <a:p>
            <a:pPr lvl="4"/>
            <a:r>
              <a:rPr lang="de-DE" smtClean="0"/>
              <a:t>Fourth level</a:t>
            </a:r>
            <a:endParaRPr lang="de-DE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7664" y="1138238"/>
            <a:ext cx="4105275" cy="3590925"/>
          </a:xfrm>
        </p:spPr>
        <p:txBody>
          <a:bodyPr/>
          <a:lstStyle>
            <a:lvl1pPr>
              <a:lnSpc>
                <a:spcPts val="1700"/>
              </a:lnSpc>
              <a:defRPr/>
            </a:lvl1pPr>
            <a:lvl2pPr>
              <a:lnSpc>
                <a:spcPts val="1700"/>
              </a:lnSpc>
              <a:defRPr/>
            </a:lvl2pPr>
            <a:lvl3pPr>
              <a:lnSpc>
                <a:spcPts val="1700"/>
              </a:lnSpc>
              <a:defRPr/>
            </a:lvl3pPr>
            <a:lvl4pPr>
              <a:lnSpc>
                <a:spcPts val="1700"/>
              </a:lnSpc>
              <a:defRPr/>
            </a:lvl4pPr>
            <a:lvl5pPr>
              <a:lnSpc>
                <a:spcPts val="1700"/>
              </a:lnSpc>
              <a:defRPr/>
            </a:lvl5pPr>
          </a:lstStyle>
          <a:p>
            <a:pPr lvl="0"/>
            <a:r>
              <a:rPr lang="de-DE" smtClean="0"/>
              <a:t>Edit text master format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Vierte </a:t>
            </a:r>
            <a:r>
              <a:rPr lang="de-DE" dirty="0" smtClean="0"/>
              <a:t>Ebene</a:t>
            </a:r>
          </a:p>
          <a:p>
            <a:pPr lvl="4"/>
            <a:r>
              <a:rPr lang="de-DE" smtClean="0"/>
              <a:t>Fourth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147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Bild + Bild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Edit title master format by clicking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8725" y="1130401"/>
            <a:ext cx="4105275" cy="1441349"/>
          </a:xfrm>
        </p:spPr>
        <p:txBody>
          <a:bodyPr/>
          <a:lstStyle>
            <a:lvl1pPr marL="0" marR="0" indent="0" algn="l" defTabSz="1800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tabLst>
                <a:tab pos="180000" algn="l"/>
                <a:tab pos="360000" algn="l"/>
              </a:tabLst>
              <a:defRPr/>
            </a:lvl1pPr>
            <a:lvl2pPr marL="180975" indent="0">
              <a:buNone/>
              <a:defRPr/>
            </a:lvl2pPr>
            <a:lvl3pPr marL="360363" indent="0">
              <a:buNone/>
              <a:defRPr/>
            </a:lvl3pPr>
            <a:lvl4pPr marL="539750" indent="0">
              <a:buNone/>
              <a:defRPr/>
            </a:lvl4pPr>
            <a:lvl5pPr marL="714375" indent="0">
              <a:buNone/>
              <a:defRPr/>
            </a:lvl5pPr>
          </a:lstStyle>
          <a:p>
            <a:pPr lvl="0"/>
            <a:r>
              <a:rPr lang="de-DE" smtClean="0"/>
              <a:t>Edit text master format</a:t>
            </a:r>
          </a:p>
          <a:p>
            <a:pPr lvl="0"/>
            <a:r>
              <a:rPr lang="de-DE" smtClean="0"/>
              <a:t>Lorem ipsum dolor sit amet, consectetuer adipiscing elit. Aenean commodo ligula eget dolor. Aenean massa. Cum sociis natoque penatibus et magnis dis parturient montes, nascetur ridiculus mus.</a:t>
            </a:r>
          </a:p>
          <a:p>
            <a:pPr lvl="0"/>
            <a:endParaRPr lang="de-DE" smtClean="0"/>
          </a:p>
          <a:p>
            <a:pPr lvl="0"/>
            <a:endParaRPr lang="de-DE" dirty="0" smtClean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4" hasCustomPrompt="1"/>
          </p:nvPr>
        </p:nvSpPr>
        <p:spPr>
          <a:xfrm>
            <a:off x="360000" y="1130399"/>
            <a:ext cx="4104050" cy="1692000"/>
          </a:xfrm>
        </p:spPr>
        <p:txBody>
          <a:bodyPr anchor="ctr" anchorCtr="0"/>
          <a:lstStyle>
            <a:lvl1pPr marL="0" indent="0" algn="ctr">
              <a:buNone/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picture</a:t>
            </a:r>
            <a:endParaRPr lang="de-DE"/>
          </a:p>
        </p:txBody>
      </p:sp>
      <p:sp>
        <p:nvSpPr>
          <p:cNvPr id="11" name="Bildplatzhalter 9"/>
          <p:cNvSpPr>
            <a:spLocks noGrp="1"/>
          </p:cNvSpPr>
          <p:nvPr>
            <p:ph type="pic" sz="quarter" idx="15" hasCustomPrompt="1"/>
          </p:nvPr>
        </p:nvSpPr>
        <p:spPr>
          <a:xfrm>
            <a:off x="360000" y="2952000"/>
            <a:ext cx="4104050" cy="1692000"/>
          </a:xfrm>
        </p:spPr>
        <p:txBody>
          <a:bodyPr anchor="ctr" anchorCtr="0"/>
          <a:lstStyle>
            <a:lvl1pPr marL="0" indent="0" algn="ctr">
              <a:buNone/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picture</a:t>
            </a:r>
            <a:endParaRPr lang="de-DE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358775" y="4697921"/>
            <a:ext cx="4104000" cy="214089"/>
          </a:xfrm>
        </p:spPr>
        <p:txBody>
          <a:bodyPr/>
          <a:lstStyle>
            <a:lvl1pPr marL="0" marR="0" indent="0" algn="l" defTabSz="18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3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tabLst>
                <a:tab pos="180000" algn="l"/>
                <a:tab pos="360000" algn="l"/>
              </a:tabLst>
              <a:defRPr sz="700"/>
            </a:lvl1pPr>
            <a:lvl2pPr marL="180975" indent="0">
              <a:buNone/>
              <a:defRPr sz="700"/>
            </a:lvl2pPr>
            <a:lvl3pPr marL="360363" indent="0">
              <a:buNone/>
              <a:defRPr sz="700"/>
            </a:lvl3pPr>
            <a:lvl4pPr marL="539750" indent="0">
              <a:buNone/>
              <a:defRPr sz="700"/>
            </a:lvl4pPr>
            <a:lvl5pPr marL="714375" indent="0">
              <a:buNone/>
              <a:defRPr sz="700"/>
            </a:lvl5pPr>
          </a:lstStyle>
          <a:p>
            <a:pPr marL="0" marR="0" lvl="0" indent="0" algn="l" defTabSz="180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3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tabLst>
                <a:tab pos="180000" algn="l"/>
                <a:tab pos="360000" algn="l"/>
              </a:tabLst>
              <a:defRPr/>
            </a:pPr>
            <a:r>
              <a:rPr lang="de-DE" smtClean="0"/>
              <a:t>Picture caption top and bottom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679193" y="2751770"/>
            <a:ext cx="4105275" cy="1476474"/>
          </a:xfrm>
        </p:spPr>
        <p:txBody>
          <a:bodyPr/>
          <a:lstStyle>
            <a:lvl1pPr marL="0" marR="0" indent="0" algn="l" defTabSz="1800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tabLst>
                <a:tab pos="180000" algn="l"/>
                <a:tab pos="360000" algn="l"/>
              </a:tabLst>
              <a:defRPr/>
            </a:lvl1pPr>
          </a:lstStyle>
          <a:p>
            <a:pPr lvl="0"/>
            <a:r>
              <a:rPr lang="de-DE" smtClean="0"/>
              <a:t>Edit text master format</a:t>
            </a:r>
          </a:p>
          <a:p>
            <a:pPr lvl="0"/>
            <a:r>
              <a:rPr lang="de-DE" smtClean="0"/>
              <a:t>Lorem ipsum dolor sit amet, consectetuer adipiscing elit. Aenean commodo ligula eget dolor. Aenean massa. </a:t>
            </a:r>
          </a:p>
          <a:p>
            <a:pPr marL="285750" marR="0" lvl="0" indent="-285750" algn="l" defTabSz="1800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§"/>
              <a:tabLst>
                <a:tab pos="180000" algn="l"/>
                <a:tab pos="360000" algn="l"/>
              </a:tabLst>
              <a:defRPr/>
            </a:pPr>
            <a:r>
              <a:rPr lang="de-DE" smtClean="0"/>
              <a:t>Lorem ipsum dolor sit amet, consectetuer adipiscing elit. Aenean commodo ligula eget dolor. Aenean massa. </a:t>
            </a:r>
          </a:p>
        </p:txBody>
      </p:sp>
    </p:spTree>
    <p:extLst>
      <p:ext uri="{BB962C8B-B14F-4D97-AF65-F5344CB8AC3E}">
        <p14:creationId xmlns:p14="http://schemas.microsoft.com/office/powerpoint/2010/main" val="183958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+ Bild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Edit title master format by clicking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5" name="Bildplatzhalter 9"/>
          <p:cNvSpPr>
            <a:spLocks noGrp="1"/>
          </p:cNvSpPr>
          <p:nvPr>
            <p:ph type="pic" sz="quarter" idx="15" hasCustomPrompt="1"/>
          </p:nvPr>
        </p:nvSpPr>
        <p:spPr>
          <a:xfrm>
            <a:off x="360000" y="2952000"/>
            <a:ext cx="4104050" cy="1692000"/>
          </a:xfrm>
        </p:spPr>
        <p:txBody>
          <a:bodyPr anchor="ctr" anchorCtr="0"/>
          <a:lstStyle>
            <a:lvl1pPr marL="0" indent="0" algn="ctr">
              <a:buNone/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 smtClean="0"/>
              <a:t>picture</a:t>
            </a:r>
            <a:endParaRPr lang="de-DE"/>
          </a:p>
        </p:txBody>
      </p:sp>
      <p:sp>
        <p:nvSpPr>
          <p:cNvPr id="6" name="Bildplatzhalter 9"/>
          <p:cNvSpPr>
            <a:spLocks noGrp="1"/>
          </p:cNvSpPr>
          <p:nvPr>
            <p:ph type="pic" sz="quarter" idx="16" hasCustomPrompt="1"/>
          </p:nvPr>
        </p:nvSpPr>
        <p:spPr>
          <a:xfrm>
            <a:off x="4679950" y="2952592"/>
            <a:ext cx="4104000" cy="1692000"/>
          </a:xfrm>
        </p:spPr>
        <p:txBody>
          <a:bodyPr anchor="ctr" anchorCtr="0"/>
          <a:lstStyle>
            <a:lvl1pPr marL="0" indent="0" algn="ctr">
              <a:buNone/>
              <a:defRPr lang="de-DE" sz="11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 smtClean="0"/>
              <a:t>picture</a:t>
            </a:r>
            <a:endParaRPr lang="de-DE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358775" y="4697921"/>
            <a:ext cx="4104000" cy="21408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700"/>
            </a:lvl1pPr>
            <a:lvl2pPr marL="180975" indent="0">
              <a:buNone/>
              <a:defRPr sz="700"/>
            </a:lvl2pPr>
            <a:lvl3pPr marL="360363" indent="0">
              <a:buNone/>
              <a:defRPr sz="700"/>
            </a:lvl3pPr>
            <a:lvl4pPr marL="539750" indent="0">
              <a:buNone/>
              <a:defRPr sz="700"/>
            </a:lvl4pPr>
            <a:lvl5pPr marL="714375" indent="0">
              <a:buNone/>
              <a:defRPr sz="700"/>
            </a:lvl5pPr>
          </a:lstStyle>
          <a:p>
            <a:pPr lvl="0"/>
            <a:r>
              <a:rPr lang="de-DE" smtClean="0"/>
              <a:t>Picture caption</a:t>
            </a:r>
            <a:endParaRPr lang="de-DE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4690400" y="4698000"/>
            <a:ext cx="1934238" cy="214089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700"/>
            </a:lvl1pPr>
            <a:lvl2pPr marL="180975" indent="0">
              <a:buNone/>
              <a:defRPr sz="700"/>
            </a:lvl2pPr>
            <a:lvl3pPr marL="360363" indent="0">
              <a:buNone/>
              <a:defRPr sz="700"/>
            </a:lvl3pPr>
            <a:lvl4pPr marL="539750" indent="0">
              <a:buNone/>
              <a:defRPr sz="700"/>
            </a:lvl4pPr>
            <a:lvl5pPr marL="714375" indent="0">
              <a:buNone/>
              <a:defRPr sz="700"/>
            </a:lvl5pPr>
          </a:lstStyle>
          <a:p>
            <a:pPr lvl="0"/>
            <a:r>
              <a:rPr lang="de-DE" smtClean="0"/>
              <a:t>Picture caption</a:t>
            </a:r>
            <a:endParaRPr lang="de-DE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58774" y="1130401"/>
            <a:ext cx="4105275" cy="1585366"/>
          </a:xfrm>
        </p:spPr>
        <p:txBody>
          <a:bodyPr/>
          <a:lstStyle>
            <a:lvl1pPr>
              <a:lnSpc>
                <a:spcPts val="1700"/>
              </a:lnSpc>
              <a:defRPr/>
            </a:lvl1pPr>
            <a:lvl2pPr>
              <a:lnSpc>
                <a:spcPts val="1700"/>
              </a:lnSpc>
              <a:defRPr/>
            </a:lvl2pPr>
            <a:lvl3pPr>
              <a:lnSpc>
                <a:spcPts val="1700"/>
              </a:lnSpc>
              <a:defRPr/>
            </a:lvl3pPr>
            <a:lvl4pPr>
              <a:lnSpc>
                <a:spcPts val="1700"/>
              </a:lnSpc>
              <a:defRPr/>
            </a:lvl4pPr>
            <a:lvl5pPr>
              <a:lnSpc>
                <a:spcPts val="1700"/>
              </a:lnSpc>
              <a:defRPr/>
            </a:lvl5pPr>
          </a:lstStyle>
          <a:p>
            <a:pPr lvl="0"/>
            <a:r>
              <a:rPr lang="de-DE" smtClean="0"/>
              <a:t>Edit text master format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Vierte </a:t>
            </a:r>
            <a:r>
              <a:rPr lang="de-DE" dirty="0" smtClean="0"/>
              <a:t>Ebene</a:t>
            </a:r>
          </a:p>
          <a:p>
            <a:pPr lvl="4"/>
            <a:r>
              <a:rPr lang="de-DE" smtClean="0"/>
              <a:t>Fourth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5786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dirty="0" smtClean="0"/>
              <a:t>www.ufz.de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Optional: title of presentation single-line</a:t>
            </a:r>
            <a:endParaRPr lang="de-DE"/>
          </a:p>
        </p:txBody>
      </p:sp>
      <p:sp>
        <p:nvSpPr>
          <p:cNvPr id="7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358775" y="735013"/>
            <a:ext cx="8435058" cy="3924969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de-DE" smtClean="0"/>
              <a:t>picture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466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51200"/>
            <a:ext cx="3077724" cy="59436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5003"/>
            <a:ext cx="9144000" cy="36259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1990"/>
            <a:ext cx="9144000" cy="362591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8280412" y="4903200"/>
            <a:ext cx="51342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6958800" y="4903200"/>
            <a:ext cx="655712" cy="14602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de-DE" dirty="0" smtClean="0"/>
              <a:t>www.ufz.de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203428" y="4515990"/>
            <a:ext cx="8028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600"/>
              </a:lnSpc>
              <a:defRPr sz="1100">
                <a:solidFill>
                  <a:schemeClr val="tx2"/>
                </a:solidFill>
              </a:defRPr>
            </a:lvl1pPr>
          </a:lstStyle>
          <a:p>
            <a:fld id="{FB1D3B89-47A1-4AA1-BD28-47B3673F5E39}" type="datetimeFigureOut">
              <a:rPr lang="de-DE" smtClean="0"/>
              <a:pPr/>
              <a:t>27.11.2019</a:t>
            </a:fld>
            <a:endParaRPr lang="de-DE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179388" y="1138238"/>
            <a:ext cx="4500500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6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51200"/>
            <a:ext cx="3077724" cy="594361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8280412" y="4903200"/>
            <a:ext cx="51342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6958800" y="4903200"/>
            <a:ext cx="655712" cy="14602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de-DE" dirty="0" smtClean="0"/>
              <a:t>www.ufz.de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190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4731990"/>
            <a:ext cx="9143990" cy="362590"/>
          </a:xfrm>
          <a:prstGeom prst="rect">
            <a:avLst/>
          </a:prstGeom>
        </p:spPr>
      </p:pic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360000" y="241200"/>
            <a:ext cx="8424000" cy="6599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Edit title master format by clicking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8280000" y="4903200"/>
            <a:ext cx="5144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>
          <a:xfrm>
            <a:off x="360000" y="1131590"/>
            <a:ext cx="8424000" cy="36023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smtClean="0"/>
              <a:t>Edit text master format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Fourth level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6958800" y="4903200"/>
            <a:ext cx="655200" cy="147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www.ufz.de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805003"/>
            <a:ext cx="9143990" cy="36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41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9" r:id="rId3"/>
    <p:sldLayoutId id="2147483698" r:id="rId4"/>
  </p:sldLayoutIdLst>
  <p:hf hdr="0" dt="0"/>
  <p:txStyles>
    <p:titleStyle>
      <a:lvl1pPr algn="l" defTabSz="914400" rtl="0" eaLnBrk="1" latinLnBrk="0" hangingPunct="1">
        <a:lnSpc>
          <a:spcPts val="2160"/>
        </a:lnSpc>
        <a:spcBef>
          <a:spcPct val="0"/>
        </a:spcBef>
        <a:buNone/>
        <a:defRPr sz="1800" b="1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 rtl="0" eaLnBrk="1" latinLnBrk="0" hangingPunct="1">
        <a:lnSpc>
          <a:spcPts val="1700"/>
        </a:lnSpc>
        <a:spcBef>
          <a:spcPts val="0"/>
        </a:spcBef>
        <a:spcAft>
          <a:spcPts val="1630"/>
        </a:spcAft>
        <a:buClr>
          <a:schemeClr val="tx2"/>
        </a:buClr>
        <a:buFont typeface="Wingdings" panose="05000000000000000000" pitchFamily="2" charset="2"/>
        <a:buChar char="§"/>
        <a:tabLst>
          <a:tab pos="180000" algn="l"/>
          <a:tab pos="360000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 rtl="0" eaLnBrk="1" latinLnBrk="0" hangingPunct="1">
        <a:lnSpc>
          <a:spcPts val="1700"/>
        </a:lnSpc>
        <a:spcBef>
          <a:spcPct val="20000"/>
        </a:spcBef>
        <a:buClr>
          <a:schemeClr val="tx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 rtl="0" eaLnBrk="1" latinLnBrk="0" hangingPunct="1">
        <a:lnSpc>
          <a:spcPts val="1700"/>
        </a:lnSpc>
        <a:spcBef>
          <a:spcPct val="20000"/>
        </a:spcBef>
        <a:buClr>
          <a:schemeClr val="tx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 rtl="0" eaLnBrk="1" latinLnBrk="0" hangingPunct="1">
        <a:lnSpc>
          <a:spcPts val="1700"/>
        </a:lnSpc>
        <a:spcBef>
          <a:spcPct val="20000"/>
        </a:spcBef>
        <a:buClr>
          <a:schemeClr val="tx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 rtl="0" eaLnBrk="1" latinLnBrk="0" hangingPunct="1">
        <a:lnSpc>
          <a:spcPts val="1700"/>
        </a:lnSpc>
        <a:spcBef>
          <a:spcPct val="20000"/>
        </a:spcBef>
        <a:buClr>
          <a:schemeClr val="tx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8280412" y="4903200"/>
            <a:ext cx="513420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3"/>
          </p:nvPr>
        </p:nvSpPr>
        <p:spPr>
          <a:xfrm>
            <a:off x="6958800" y="4903200"/>
            <a:ext cx="655712" cy="146022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de-DE" dirty="0" smtClean="0"/>
              <a:t>www.ufz.de</a:t>
            </a:r>
            <a:endParaRPr lang="de-DE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60000" y="241200"/>
            <a:ext cx="8424000" cy="658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Optional: title of presentation single-line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4731990"/>
            <a:ext cx="9143990" cy="36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3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</p:sldLayoutIdLst>
  <p:hf hdr="0" dt="0"/>
  <p:txStyles>
    <p:titleStyle>
      <a:lvl1pPr algn="l" defTabSz="914400" rtl="0" eaLnBrk="1" latinLnBrk="0" hangingPunct="1">
        <a:lnSpc>
          <a:spcPts val="2160"/>
        </a:lnSpc>
        <a:spcBef>
          <a:spcPct val="0"/>
        </a:spcBef>
        <a:buNone/>
        <a:defRPr sz="1800" b="1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i1.wp.com/cmfenews.com/wp-content/uploads/2018/06/ChemMaps.jpg?fit=750%2C500&amp;ssl=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03" b="17689"/>
          <a:stretch/>
        </p:blipFill>
        <p:spPr bwMode="auto">
          <a:xfrm>
            <a:off x="174170" y="1020729"/>
            <a:ext cx="8776939" cy="4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10"/>
          <p:cNvSpPr txBox="1"/>
          <p:nvPr/>
        </p:nvSpPr>
        <p:spPr>
          <a:xfrm>
            <a:off x="3765210" y="1058552"/>
            <a:ext cx="51845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i="1" dirty="0" smtClean="0">
                <a:solidFill>
                  <a:schemeClr val="bg1"/>
                </a:solidFill>
              </a:rPr>
              <a:t>Pic: CMFE News, </a:t>
            </a:r>
            <a:r>
              <a:rPr lang="en-US" sz="1100" i="1" dirty="0" err="1" smtClean="0">
                <a:solidFill>
                  <a:schemeClr val="bg1"/>
                </a:solidFill>
              </a:rPr>
              <a:t>Rohit</a:t>
            </a:r>
            <a:r>
              <a:rPr lang="en-US" sz="1100" i="1" dirty="0" smtClean="0">
                <a:solidFill>
                  <a:schemeClr val="bg1"/>
                </a:solidFill>
              </a:rPr>
              <a:t> </a:t>
            </a:r>
            <a:r>
              <a:rPr lang="en-US" sz="1100" i="1" dirty="0" err="1" smtClean="0">
                <a:solidFill>
                  <a:schemeClr val="bg1"/>
                </a:solidFill>
              </a:rPr>
              <a:t>Bhisey</a:t>
            </a:r>
            <a:r>
              <a:rPr lang="en-US" sz="1100" i="1" dirty="0" smtClean="0">
                <a:solidFill>
                  <a:schemeClr val="bg1"/>
                </a:solidFill>
              </a:rPr>
              <a:t>, June 6 2018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42000"/>
            <a:ext cx="9144000" cy="304800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174170" y="1020729"/>
            <a:ext cx="6702086" cy="4028493"/>
          </a:xfrm>
          <a:prstGeom prst="rect">
            <a:avLst/>
          </a:prstGeom>
          <a:gradFill flip="none" rotWithShape="1">
            <a:gsLst>
              <a:gs pos="39000">
                <a:srgbClr val="071337"/>
              </a:gs>
              <a:gs pos="68000">
                <a:schemeClr val="bg1">
                  <a:alpha val="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itel 1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mtClean="0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38100" dir="2700000" algn="tl" rotWithShape="0">
                    <a:prstClr val="black">
                      <a:alpha val="90000"/>
                    </a:prstClr>
                  </a:outerShdw>
                </a:effectLst>
              </a:rPr>
              <a:t>Deep learning enables </a:t>
            </a:r>
            <a:r>
              <a:rPr lang="de-DE" i="1" smtClean="0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38100" dir="2700000" algn="tl" rotWithShape="0">
                    <a:prstClr val="black">
                      <a:alpha val="90000"/>
                    </a:prstClr>
                  </a:outerShdw>
                </a:effectLst>
              </a:rPr>
              <a:t>in silico </a:t>
            </a:r>
            <a:r>
              <a:rPr lang="de-DE" smtClean="0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38100" dir="2700000" algn="tl" rotWithShape="0">
                    <a:prstClr val="black">
                      <a:alpha val="90000"/>
                    </a:prstClr>
                  </a:outerShdw>
                </a:effectLst>
              </a:rPr>
              <a:t>chemical effect prediction</a:t>
            </a:r>
            <a:r>
              <a:rPr lang="de-DE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38100" dir="2700000" algn="tl" rotWithShape="0">
                    <a:prstClr val="black">
                      <a:alpha val="90000"/>
                    </a:prstClr>
                  </a:outerShdw>
                </a:effectLst>
              </a:rPr>
              <a:t/>
            </a:r>
            <a:br>
              <a:rPr lang="de-DE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38100" dir="2700000" algn="tl" rotWithShape="0">
                    <a:prstClr val="black">
                      <a:alpha val="90000"/>
                    </a:prstClr>
                  </a:outerShdw>
                </a:effectLst>
              </a:rPr>
            </a:br>
            <a:endParaRPr lang="de-DE" b="0" dirty="0">
              <a:solidFill>
                <a:schemeClr val="bg1"/>
              </a:solidFill>
              <a:effectLst>
                <a:glow rad="546100">
                  <a:srgbClr val="071337">
                    <a:alpha val="21000"/>
                  </a:srgbClr>
                </a:glow>
                <a:outerShdw blurRad="50800" dist="38100" dir="2700000" algn="tl" rotWithShape="0">
                  <a:prstClr val="black">
                    <a:alpha val="90000"/>
                  </a:prstClr>
                </a:outerShdw>
              </a:effectLst>
            </a:endParaRPr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  <a:effectLst>
            <a:outerShdw blurRad="50800" dist="50800" dir="5400000" algn="ctr" rotWithShape="0">
              <a:srgbClr val="071337">
                <a:alpha val="90000"/>
              </a:srgbClr>
            </a:outerShdw>
          </a:effectLst>
        </p:spPr>
        <p:txBody>
          <a:bodyPr/>
          <a:lstStyle/>
          <a:p>
            <a:r>
              <a:rPr lang="de-DE" sz="1400" b="1" smtClean="0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63500" dir="2700000" algn="tl" rotWithShape="0">
                    <a:srgbClr val="071337">
                      <a:alpha val="90000"/>
                    </a:srgbClr>
                  </a:outerShdw>
                </a:effectLst>
              </a:rPr>
              <a:t>Dr. Jana Schor</a:t>
            </a:r>
          </a:p>
          <a:p>
            <a:r>
              <a:rPr lang="de-DE" sz="1400" b="1" smtClean="0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63500" dir="2700000" algn="tl" rotWithShape="0">
                    <a:srgbClr val="071337">
                      <a:alpha val="90000"/>
                    </a:srgbClr>
                  </a:outerShdw>
                </a:effectLst>
              </a:rPr>
              <a:t/>
            </a:r>
            <a:br>
              <a:rPr lang="de-DE" sz="1400" b="1" smtClean="0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63500" dir="2700000" algn="tl" rotWithShape="0">
                    <a:srgbClr val="071337">
                      <a:alpha val="90000"/>
                    </a:srgbClr>
                  </a:outerShdw>
                </a:effectLst>
              </a:rPr>
            </a:br>
            <a:r>
              <a:rPr lang="de-DE" sz="1400" b="1" smtClean="0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63500" dir="2700000" algn="tl" rotWithShape="0">
                    <a:srgbClr val="071337">
                      <a:alpha val="90000"/>
                    </a:srgbClr>
                  </a:outerShdw>
                </a:effectLst>
              </a:rPr>
              <a:t>Head of Bioinformatics</a:t>
            </a:r>
          </a:p>
          <a:p>
            <a:r>
              <a:rPr lang="de-DE" sz="1400" b="1" smtClean="0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  <a:outerShdw blurRad="50800" dist="63500" dir="2700000" algn="tl" rotWithShape="0">
                    <a:srgbClr val="071337">
                      <a:alpha val="90000"/>
                    </a:srgbClr>
                  </a:outerShdw>
                </a:effectLst>
              </a:rPr>
              <a:t>Dep. Molecular Systems Biology</a:t>
            </a:r>
          </a:p>
          <a:p>
            <a:endParaRPr lang="en-US" sz="1400" b="1">
              <a:solidFill>
                <a:schemeClr val="bg1"/>
              </a:solidFill>
              <a:effectLst>
                <a:glow rad="546100">
                  <a:srgbClr val="071337">
                    <a:alpha val="21000"/>
                  </a:srgbClr>
                </a:glow>
                <a:outerShdw blurRad="50800" dist="63500" dir="2700000" algn="tl" rotWithShape="0">
                  <a:srgbClr val="071337">
                    <a:alpha val="90000"/>
                  </a:srgbClr>
                </a:outerShdw>
              </a:effectLst>
            </a:endParaRPr>
          </a:p>
          <a:p>
            <a:r>
              <a:rPr lang="en-US" sz="1400" b="1">
                <a:solidFill>
                  <a:schemeClr val="bg1"/>
                </a:solidFill>
                <a:effectLst>
                  <a:glow rad="546100">
                    <a:srgbClr val="071337">
                      <a:alpha val="21000"/>
                    </a:srgbClr>
                  </a:glow>
                </a:effectLst>
              </a:rPr>
              <a:t>Dec, 06 2019</a:t>
            </a:r>
            <a:endParaRPr lang="de-DE" sz="1400" b="1">
              <a:solidFill>
                <a:schemeClr val="bg1"/>
              </a:solidFill>
              <a:effectLst>
                <a:glow rad="546100">
                  <a:srgbClr val="071337">
                    <a:alpha val="21000"/>
                  </a:srgbClr>
                </a:glow>
              </a:effectLst>
            </a:endParaRPr>
          </a:p>
          <a:p>
            <a:endParaRPr lang="de-DE" sz="1400" b="1" dirty="0">
              <a:solidFill>
                <a:schemeClr val="bg1"/>
              </a:solidFill>
              <a:effectLst>
                <a:glow rad="546100">
                  <a:srgbClr val="071337">
                    <a:alpha val="21000"/>
                  </a:srgbClr>
                </a:glow>
                <a:outerShdw blurRad="50800" dist="63500" dir="2700000" algn="tl" rotWithShape="0">
                  <a:srgbClr val="071337">
                    <a:alpha val="9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878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de-DE"/>
              <a:t>Chemicals </a:t>
            </a:r>
            <a:r>
              <a:rPr lang="de-DE" b="0"/>
              <a:t>in our Environment and</a:t>
            </a:r>
            <a:r>
              <a:rPr lang="de-DE"/>
              <a:t> </a:t>
            </a:r>
            <a:r>
              <a:rPr lang="de-DE" smtClean="0"/>
              <a:t>the Risk </a:t>
            </a:r>
            <a:r>
              <a:rPr lang="de-DE" b="0"/>
              <a:t>of </a:t>
            </a:r>
            <a:r>
              <a:rPr lang="de-DE" b="0" smtClean="0"/>
              <a:t>Exposure</a:t>
            </a:r>
            <a:endParaRPr lang="de-DE"/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5073824" y="2307672"/>
            <a:ext cx="3206176" cy="807913"/>
          </a:xfrm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mtClean="0">
                <a:solidFill>
                  <a:srgbClr val="000000"/>
                </a:solidFill>
              </a:rPr>
              <a:t>Raw materials, compounds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mtClean="0">
                <a:solidFill>
                  <a:srgbClr val="000000"/>
                </a:solidFill>
              </a:rPr>
              <a:t>Complex mixtures</a:t>
            </a:r>
          </a:p>
          <a:p>
            <a:pPr marL="0" indent="0">
              <a:buNone/>
            </a:pPr>
            <a:endParaRPr lang="de-DE" sz="1400" dirty="0"/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7628680" y="1176787"/>
            <a:ext cx="1265879" cy="436017"/>
          </a:xfrm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mtClean="0">
                <a:solidFill>
                  <a:srgbClr val="000000"/>
                </a:solidFill>
              </a:rPr>
              <a:t>Harm us </a:t>
            </a:r>
            <a:r>
              <a:rPr lang="en-US" b="1" smtClean="0">
                <a:solidFill>
                  <a:srgbClr val="000000"/>
                </a:solidFill>
              </a:rPr>
              <a:t>humans</a:t>
            </a:r>
            <a:endParaRPr lang="de-DE" sz="1400" b="1" dirty="0">
              <a:solidFill>
                <a:srgbClr val="000000"/>
              </a:solidFill>
            </a:endParaRPr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251532" y="1218791"/>
            <a:ext cx="1368152" cy="43601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mtClean="0">
                <a:solidFill>
                  <a:srgbClr val="000000"/>
                </a:solidFill>
              </a:rPr>
              <a:t>Harm our </a:t>
            </a:r>
            <a:r>
              <a:rPr lang="en-US" b="1" smtClean="0">
                <a:solidFill>
                  <a:srgbClr val="000000"/>
                </a:solidFill>
              </a:rPr>
              <a:t>environment</a:t>
            </a:r>
            <a:endParaRPr lang="de-DE" sz="1400" b="1" dirty="0">
              <a:solidFill>
                <a:srgbClr val="000000"/>
              </a:solidFill>
            </a:endParaRPr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1780062" y="2317881"/>
            <a:ext cx="2714603" cy="512961"/>
          </a:xfrm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mtClean="0">
                <a:solidFill>
                  <a:schemeClr val="accent3"/>
                </a:solidFill>
              </a:rPr>
              <a:t>Food + endogenous chemicals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mtClean="0">
                <a:solidFill>
                  <a:schemeClr val="accent3"/>
                </a:solidFill>
              </a:rPr>
              <a:t>Pharmaceuticals, </a:t>
            </a:r>
            <a:r>
              <a:rPr lang="en-US" sz="1400" smtClean="0">
                <a:solidFill>
                  <a:schemeClr val="accent3"/>
                </a:solidFill>
              </a:rPr>
              <a:t>Pesticides,</a:t>
            </a:r>
            <a:r>
              <a:rPr lang="en-US" sz="1800" smtClean="0">
                <a:solidFill>
                  <a:schemeClr val="accent3"/>
                </a:solidFill>
              </a:rPr>
              <a:t> …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1500705" y="1436799"/>
            <a:ext cx="6596142" cy="6804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5" name="Gruppieren 34"/>
          <p:cNvGrpSpPr/>
          <p:nvPr/>
        </p:nvGrpSpPr>
        <p:grpSpPr>
          <a:xfrm>
            <a:off x="4238970" y="1176787"/>
            <a:ext cx="930803" cy="1128730"/>
            <a:chOff x="4238970" y="1176787"/>
            <a:chExt cx="930803" cy="1128730"/>
          </a:xfrm>
        </p:grpSpPr>
        <p:sp>
          <p:nvSpPr>
            <p:cNvPr id="22" name="Ellipse 21"/>
            <p:cNvSpPr/>
            <p:nvPr/>
          </p:nvSpPr>
          <p:spPr>
            <a:xfrm>
              <a:off x="4238970" y="1374714"/>
              <a:ext cx="930803" cy="930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6" name="Grafik 1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342" t="5652" r="31282" b="19438"/>
            <a:stretch/>
          </p:blipFill>
          <p:spPr>
            <a:xfrm>
              <a:off x="4455523" y="1176787"/>
              <a:ext cx="540000" cy="1080000"/>
            </a:xfrm>
            <a:prstGeom prst="ellipse">
              <a:avLst/>
            </a:prstGeom>
          </p:spPr>
        </p:pic>
      </p:grpSp>
      <p:grpSp>
        <p:nvGrpSpPr>
          <p:cNvPr id="37" name="Gruppieren 36"/>
          <p:cNvGrpSpPr/>
          <p:nvPr/>
        </p:nvGrpSpPr>
        <p:grpSpPr>
          <a:xfrm>
            <a:off x="874308" y="1636618"/>
            <a:ext cx="930803" cy="930803"/>
            <a:chOff x="874308" y="1636618"/>
            <a:chExt cx="930803" cy="930803"/>
          </a:xfrm>
        </p:grpSpPr>
        <p:sp>
          <p:nvSpPr>
            <p:cNvPr id="20" name="Ellipse 19"/>
            <p:cNvSpPr/>
            <p:nvPr/>
          </p:nvSpPr>
          <p:spPr>
            <a:xfrm>
              <a:off x="874308" y="1636618"/>
              <a:ext cx="930803" cy="930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4" name="Grafik 1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616" t="17915" r="23948" b="24655"/>
            <a:stretch/>
          </p:blipFill>
          <p:spPr>
            <a:xfrm>
              <a:off x="960657" y="1686876"/>
              <a:ext cx="756000" cy="828000"/>
            </a:xfrm>
            <a:prstGeom prst="ellipse">
              <a:avLst/>
            </a:prstGeom>
            <a:ln>
              <a:noFill/>
            </a:ln>
          </p:spPr>
        </p:pic>
      </p:grpSp>
      <p:grpSp>
        <p:nvGrpSpPr>
          <p:cNvPr id="36" name="Gruppieren 35"/>
          <p:cNvGrpSpPr/>
          <p:nvPr/>
        </p:nvGrpSpPr>
        <p:grpSpPr>
          <a:xfrm>
            <a:off x="7606397" y="1598798"/>
            <a:ext cx="930803" cy="930803"/>
            <a:chOff x="7606397" y="1598798"/>
            <a:chExt cx="930803" cy="930803"/>
          </a:xfrm>
        </p:grpSpPr>
        <p:sp>
          <p:nvSpPr>
            <p:cNvPr id="21" name="Ellipse 20"/>
            <p:cNvSpPr/>
            <p:nvPr/>
          </p:nvSpPr>
          <p:spPr>
            <a:xfrm>
              <a:off x="7606397" y="1598798"/>
              <a:ext cx="930803" cy="930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021" t="22094" r="27124" b="23085"/>
            <a:stretch/>
          </p:blipFill>
          <p:spPr>
            <a:xfrm>
              <a:off x="7747798" y="1668200"/>
              <a:ext cx="648000" cy="792000"/>
            </a:xfrm>
            <a:prstGeom prst="rect">
              <a:avLst/>
            </a:prstGeom>
          </p:spPr>
        </p:pic>
      </p:grpSp>
      <p:sp>
        <p:nvSpPr>
          <p:cNvPr id="33" name="Rechteck 32"/>
          <p:cNvSpPr/>
          <p:nvPr/>
        </p:nvSpPr>
        <p:spPr>
          <a:xfrm>
            <a:off x="2944224" y="3219822"/>
            <a:ext cx="3512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>
              <a:spcAft>
                <a:spcPts val="1200"/>
              </a:spcAft>
              <a:buFont typeface="Wingdings" panose="05000000000000000000" pitchFamily="2" charset="2"/>
              <a:buChar char="à"/>
            </a:pPr>
            <a:r>
              <a:rPr lang="en-US" smtClean="0">
                <a:solidFill>
                  <a:srgbClr val="000000"/>
                </a:solidFill>
                <a:sym typeface="Wingdings" panose="05000000000000000000" pitchFamily="2" charset="2"/>
              </a:rPr>
              <a:t>Improve </a:t>
            </a:r>
            <a:r>
              <a:rPr lang="en-US">
                <a:solidFill>
                  <a:srgbClr val="000000"/>
                </a:solidFill>
                <a:sym typeface="Wingdings" panose="05000000000000000000" pitchFamily="2" charset="2"/>
              </a:rPr>
              <a:t>our standard of </a:t>
            </a:r>
            <a:r>
              <a:rPr lang="en-US" smtClean="0">
                <a:solidFill>
                  <a:srgbClr val="000000"/>
                </a:solidFill>
                <a:sym typeface="Wingdings" panose="05000000000000000000" pitchFamily="2" charset="2"/>
              </a:rPr>
              <a:t>living</a:t>
            </a:r>
          </a:p>
        </p:txBody>
      </p:sp>
      <p:sp>
        <p:nvSpPr>
          <p:cNvPr id="38" name="Rechteck 37"/>
          <p:cNvSpPr/>
          <p:nvPr/>
        </p:nvSpPr>
        <p:spPr>
          <a:xfrm>
            <a:off x="1464504" y="3693391"/>
            <a:ext cx="6522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000">
                <a:solidFill>
                  <a:srgbClr val="000000"/>
                </a:solidFill>
                <a:sym typeface="Wingdings" panose="05000000000000000000" pitchFamily="2" charset="2"/>
              </a:rPr>
              <a:t>Many chemicals are associated to the </a:t>
            </a:r>
            <a:br>
              <a:rPr lang="en-US" sz="2000">
                <a:solidFill>
                  <a:srgbClr val="000000"/>
                </a:solidFill>
                <a:sym typeface="Wingdings" panose="05000000000000000000" pitchFamily="2" charset="2"/>
              </a:rPr>
            </a:br>
            <a:r>
              <a:rPr lang="en-US" sz="2800" b="1">
                <a:solidFill>
                  <a:srgbClr val="000000"/>
                </a:solidFill>
                <a:sym typeface="Wingdings" panose="05000000000000000000" pitchFamily="2" charset="2"/>
              </a:rPr>
              <a:t>risk of developing severe diseases</a:t>
            </a:r>
            <a:endParaRPr lang="de-DE" sz="24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0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27" grpId="0" build="p"/>
      <p:bldP spid="33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de-DE" smtClean="0"/>
              <a:t>Regulation is overwhelmed by vast amount of chemicals</a:t>
            </a:r>
            <a:endParaRPr lang="de-DE"/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43" y="900295"/>
            <a:ext cx="1444755" cy="1444755"/>
          </a:xfrm>
          <a:prstGeom prst="rect">
            <a:avLst/>
          </a:prstGeom>
        </p:spPr>
      </p:pic>
      <p:sp>
        <p:nvSpPr>
          <p:cNvPr id="19" name="Rechteck 18"/>
          <p:cNvSpPr/>
          <p:nvPr/>
        </p:nvSpPr>
        <p:spPr>
          <a:xfrm>
            <a:off x="4328975" y="3316848"/>
            <a:ext cx="4791678" cy="695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3620" indent="-342900">
              <a:lnSpc>
                <a:spcPts val="1800"/>
              </a:lnSpc>
              <a:spcBef>
                <a:spcPts val="1100"/>
              </a:spcBef>
              <a:buFont typeface="Wingdings" panose="05000000000000000000" pitchFamily="2" charset="2"/>
              <a:buChar char="à"/>
            </a:pPr>
            <a:r>
              <a:rPr lang="de-DE" sz="2000" b="1" spc="-1" smtClean="0">
                <a:solidFill>
                  <a:srgbClr val="000000"/>
                </a:solidFill>
                <a:sym typeface="Wingdings" panose="05000000000000000000" pitchFamily="2" charset="2"/>
              </a:rPr>
              <a:t>R</a:t>
            </a:r>
            <a:r>
              <a:rPr lang="de-DE" sz="2000" b="1" spc="-1" smtClean="0">
                <a:solidFill>
                  <a:srgbClr val="000000"/>
                </a:solidFill>
              </a:rPr>
              <a:t>egulations </a:t>
            </a:r>
            <a:r>
              <a:rPr lang="de-DE" sz="2000" b="1" spc="-1">
                <a:solidFill>
                  <a:srgbClr val="000000"/>
                </a:solidFill>
              </a:rPr>
              <a:t>cannot keep </a:t>
            </a:r>
            <a:r>
              <a:rPr lang="de-DE" sz="2000" b="1" spc="-1" smtClean="0">
                <a:solidFill>
                  <a:srgbClr val="000000"/>
                </a:solidFill>
              </a:rPr>
              <a:t>up</a:t>
            </a:r>
          </a:p>
          <a:p>
            <a:pPr marL="720">
              <a:lnSpc>
                <a:spcPts val="1800"/>
              </a:lnSpc>
              <a:spcBef>
                <a:spcPts val="1100"/>
              </a:spcBef>
            </a:pPr>
            <a:endParaRPr lang="en-US" sz="2000" b="1" spc="-1" smtClean="0">
              <a:solidFill>
                <a:srgbClr val="000000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291978" y="3702871"/>
            <a:ext cx="4932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smtClean="0">
                <a:solidFill>
                  <a:srgbClr val="000000"/>
                </a:solidFill>
              </a:rPr>
              <a:t>Steady Increase</a:t>
            </a:r>
          </a:p>
          <a:p>
            <a:pPr>
              <a:spcAft>
                <a:spcPts val="600"/>
              </a:spcAft>
            </a:pPr>
            <a:r>
              <a:rPr lang="en-US" sz="1400" smtClean="0">
                <a:sym typeface="Wingdings" panose="05000000000000000000" pitchFamily="2" charset="2"/>
              </a:rPr>
              <a:t>in numbers/amount of chemicals</a:t>
            </a:r>
          </a:p>
          <a:p>
            <a:pPr>
              <a:spcAft>
                <a:spcPts val="600"/>
              </a:spcAft>
            </a:pPr>
            <a:r>
              <a:rPr lang="de-DE" sz="1600" b="1" spc="-1">
                <a:solidFill>
                  <a:srgbClr val="000000"/>
                </a:solidFill>
              </a:rPr>
              <a:t>Dynamics in application</a:t>
            </a:r>
            <a:r>
              <a:rPr lang="de-DE" sz="1600" spc="-1">
                <a:solidFill>
                  <a:srgbClr val="000000"/>
                </a:solidFill>
              </a:rPr>
              <a:t> </a:t>
            </a:r>
            <a:r>
              <a:rPr lang="de-DE" sz="1400" spc="-1">
                <a:solidFill>
                  <a:srgbClr val="000000"/>
                </a:solidFill>
              </a:rPr>
              <a:t>and </a:t>
            </a:r>
            <a:r>
              <a:rPr lang="de-DE" sz="1400" spc="-1" smtClean="0">
                <a:solidFill>
                  <a:srgbClr val="000000"/>
                </a:solidFill>
              </a:rPr>
              <a:t/>
            </a:r>
            <a:br>
              <a:rPr lang="de-DE" sz="1400" spc="-1" smtClean="0">
                <a:solidFill>
                  <a:srgbClr val="000000"/>
                </a:solidFill>
              </a:rPr>
            </a:br>
            <a:r>
              <a:rPr lang="de-DE" sz="1600" b="1" spc="-1" smtClean="0">
                <a:solidFill>
                  <a:srgbClr val="000000"/>
                </a:solidFill>
              </a:rPr>
              <a:t>complex </a:t>
            </a:r>
            <a:r>
              <a:rPr lang="de-DE" sz="1600" b="1" spc="-1">
                <a:solidFill>
                  <a:srgbClr val="000000"/>
                </a:solidFill>
              </a:rPr>
              <a:t>exposure</a:t>
            </a:r>
            <a:endParaRPr lang="en-US" sz="1600" b="1">
              <a:sym typeface="Wingdings" panose="05000000000000000000" pitchFamily="2" charset="2"/>
            </a:endParaRPr>
          </a:p>
        </p:txBody>
      </p:sp>
      <p:grpSp>
        <p:nvGrpSpPr>
          <p:cNvPr id="53" name="Gruppieren 52"/>
          <p:cNvGrpSpPr/>
          <p:nvPr/>
        </p:nvGrpSpPr>
        <p:grpSpPr>
          <a:xfrm>
            <a:off x="323528" y="2211710"/>
            <a:ext cx="2140327" cy="1485027"/>
            <a:chOff x="9836737" y="1372920"/>
            <a:chExt cx="2140327" cy="1485027"/>
          </a:xfrm>
        </p:grpSpPr>
        <p:pic>
          <p:nvPicPr>
            <p:cNvPr id="17" name="Grafik 16"/>
            <p:cNvPicPr>
              <a:picLocks noChangeAspect="1"/>
            </p:cNvPicPr>
            <p:nvPr/>
          </p:nvPicPr>
          <p:blipFill rotWithShape="1">
            <a:blip r:embed="rId4"/>
            <a:srcRect l="15524" t="12938" r="52437" b="48258"/>
            <a:stretch/>
          </p:blipFill>
          <p:spPr>
            <a:xfrm>
              <a:off x="10431395" y="1416259"/>
              <a:ext cx="1188000" cy="1152128"/>
            </a:xfrm>
            <a:prstGeom prst="rect">
              <a:avLst/>
            </a:prstGeom>
          </p:spPr>
        </p:pic>
        <p:sp>
          <p:nvSpPr>
            <p:cNvPr id="29" name="Textfeld 28"/>
            <p:cNvSpPr txBox="1"/>
            <p:nvPr/>
          </p:nvSpPr>
          <p:spPr>
            <a:xfrm>
              <a:off x="9836737" y="2088506"/>
              <a:ext cx="63991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smtClean="0">
                  <a:solidFill>
                    <a:schemeClr val="accent3"/>
                  </a:solidFill>
                </a:rPr>
                <a:t>3,4</a:t>
              </a:r>
              <a:br>
                <a:rPr lang="en-US" sz="1400" smtClean="0">
                  <a:solidFill>
                    <a:schemeClr val="accent3"/>
                  </a:solidFill>
                </a:rPr>
              </a:br>
              <a:r>
                <a:rPr lang="en-US" sz="1400" smtClean="0">
                  <a:solidFill>
                    <a:schemeClr val="accent3"/>
                  </a:solidFill>
                </a:rPr>
                <a:t>Trill.€</a:t>
              </a:r>
            </a:p>
            <a:p>
              <a:pPr algn="r"/>
              <a:r>
                <a:rPr lang="en-US" sz="1600" b="1" smtClean="0">
                  <a:solidFill>
                    <a:schemeClr val="accent3"/>
                  </a:solidFill>
                </a:rPr>
                <a:t>2017</a:t>
              </a:r>
              <a:endParaRPr lang="de-DE" sz="1400" b="1">
                <a:solidFill>
                  <a:schemeClr val="accent3"/>
                </a:solidFill>
              </a:endParaRPr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11337145" y="1372920"/>
              <a:ext cx="63991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smtClean="0">
                  <a:solidFill>
                    <a:schemeClr val="accent3"/>
                  </a:solidFill>
                </a:rPr>
                <a:t>6,6</a:t>
              </a:r>
              <a:br>
                <a:rPr lang="en-US" sz="1400" smtClean="0">
                  <a:solidFill>
                    <a:schemeClr val="accent3"/>
                  </a:solidFill>
                </a:rPr>
              </a:br>
              <a:r>
                <a:rPr lang="en-US" sz="1400" smtClean="0">
                  <a:solidFill>
                    <a:schemeClr val="accent3"/>
                  </a:solidFill>
                </a:rPr>
                <a:t>Trill.€</a:t>
              </a:r>
            </a:p>
            <a:p>
              <a:pPr algn="r"/>
              <a:r>
                <a:rPr lang="en-US" sz="1600" b="1" smtClean="0">
                  <a:solidFill>
                    <a:schemeClr val="accent3"/>
                  </a:solidFill>
                </a:rPr>
                <a:t>2030</a:t>
              </a:r>
              <a:endParaRPr lang="de-DE" sz="1600" b="1">
                <a:solidFill>
                  <a:schemeClr val="accent3"/>
                </a:solidFill>
              </a:endParaRPr>
            </a:p>
          </p:txBody>
        </p:sp>
      </p:grpSp>
      <p:pic>
        <p:nvPicPr>
          <p:cNvPr id="38" name="Grafik 3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32"/>
          <a:stretch/>
        </p:blipFill>
        <p:spPr>
          <a:xfrm>
            <a:off x="8033400" y="2174792"/>
            <a:ext cx="623263" cy="829006"/>
          </a:xfrm>
          <a:prstGeom prst="rect">
            <a:avLst/>
          </a:prstGeom>
        </p:spPr>
      </p:pic>
      <p:sp>
        <p:nvSpPr>
          <p:cNvPr id="35" name="Textfeld 34"/>
          <p:cNvSpPr txBox="1"/>
          <p:nvPr/>
        </p:nvSpPr>
        <p:spPr>
          <a:xfrm>
            <a:off x="4702558" y="2183707"/>
            <a:ext cx="1300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de-DE" sz="3200" b="1" dirty="0">
                <a:solidFill>
                  <a:srgbClr val="000000"/>
                </a:solidFill>
                <a:latin typeface="Arial Black" panose="020B0A04020102020204" pitchFamily="34" charset="0"/>
              </a:rPr>
              <a:t>&lt;10T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051994" y="2160991"/>
            <a:ext cx="1256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ct val="20000"/>
              </a:spcAft>
              <a:buClr>
                <a:schemeClr val="accent1"/>
              </a:buClr>
            </a:pPr>
            <a:r>
              <a:rPr lang="de-DE" sz="1600" smtClean="0">
                <a:solidFill>
                  <a:srgbClr val="000000"/>
                </a:solidFill>
              </a:rPr>
              <a:t>Chemicals</a:t>
            </a:r>
            <a:r>
              <a:rPr lang="de-DE" b="1">
                <a:solidFill>
                  <a:srgbClr val="000000"/>
                </a:solidFill>
              </a:rPr>
              <a:t> </a:t>
            </a:r>
            <a:r>
              <a:rPr lang="de-DE" b="1" smtClean="0">
                <a:solidFill>
                  <a:srgbClr val="000000"/>
                </a:solidFill>
              </a:rPr>
              <a:t/>
            </a:r>
            <a:br>
              <a:rPr lang="de-DE" b="1" smtClean="0">
                <a:solidFill>
                  <a:srgbClr val="000000"/>
                </a:solidFill>
              </a:rPr>
            </a:br>
            <a:r>
              <a:rPr lang="de-DE" b="1" smtClean="0">
                <a:solidFill>
                  <a:srgbClr val="000000"/>
                </a:solidFill>
              </a:rPr>
              <a:t>screened</a:t>
            </a:r>
            <a:endParaRPr lang="de-DE" b="1" dirty="0" smtClean="0">
              <a:solidFill>
                <a:srgbClr val="000000"/>
              </a:solidFill>
            </a:endParaRPr>
          </a:p>
        </p:txBody>
      </p:sp>
      <p:pic>
        <p:nvPicPr>
          <p:cNvPr id="32" name="Grafik 3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-3" r="37693" b="51840"/>
          <a:stretch/>
        </p:blipFill>
        <p:spPr>
          <a:xfrm>
            <a:off x="7596336" y="1465897"/>
            <a:ext cx="1211624" cy="573927"/>
          </a:xfrm>
          <a:prstGeom prst="rect">
            <a:avLst/>
          </a:prstGeom>
        </p:spPr>
      </p:pic>
      <p:sp>
        <p:nvSpPr>
          <p:cNvPr id="33" name="Textfeld 32"/>
          <p:cNvSpPr txBox="1"/>
          <p:nvPr/>
        </p:nvSpPr>
        <p:spPr>
          <a:xfrm>
            <a:off x="4428444" y="1316300"/>
            <a:ext cx="15744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de-DE" sz="3200" b="1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~800T</a:t>
            </a:r>
            <a:endParaRPr lang="de-DE" sz="32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796136" y="1310283"/>
            <a:ext cx="151243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ct val="20000"/>
              </a:spcAft>
              <a:buClr>
                <a:schemeClr val="accent1"/>
              </a:buClr>
            </a:pPr>
            <a:r>
              <a:rPr lang="de-DE" sz="1600" smtClean="0">
                <a:solidFill>
                  <a:srgbClr val="000000"/>
                </a:solidFill>
              </a:rPr>
              <a:t>Chemicals </a:t>
            </a:r>
            <a:br>
              <a:rPr lang="de-DE" sz="1600" smtClean="0">
                <a:solidFill>
                  <a:srgbClr val="000000"/>
                </a:solidFill>
              </a:rPr>
            </a:br>
            <a:r>
              <a:rPr lang="de-DE" b="1" smtClean="0">
                <a:solidFill>
                  <a:srgbClr val="000000"/>
                </a:solidFill>
              </a:rPr>
              <a:t>listed</a:t>
            </a:r>
            <a:endParaRPr lang="de-DE" b="1" dirty="0" smtClean="0">
              <a:solidFill>
                <a:srgbClr val="000000"/>
              </a:solidFill>
            </a:endParaRPr>
          </a:p>
        </p:txBody>
      </p:sp>
      <p:pic>
        <p:nvPicPr>
          <p:cNvPr id="37" name="Grafik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042" y="1242807"/>
            <a:ext cx="1160514" cy="427558"/>
          </a:xfrm>
          <a:prstGeom prst="rect">
            <a:avLst/>
          </a:prstGeom>
        </p:spPr>
      </p:pic>
      <p:sp>
        <p:nvSpPr>
          <p:cNvPr id="45" name="Rechteck 44"/>
          <p:cNvSpPr/>
          <p:nvPr/>
        </p:nvSpPr>
        <p:spPr>
          <a:xfrm>
            <a:off x="4328975" y="3818533"/>
            <a:ext cx="47916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6470" indent="-285750">
              <a:spcBef>
                <a:spcPts val="1100"/>
              </a:spcBef>
              <a:buClr>
                <a:srgbClr val="A40228"/>
              </a:buClr>
              <a:buFont typeface="Wingdings" panose="05000000000000000000" pitchFamily="2" charset="2"/>
              <a:buChar char="è"/>
            </a:pPr>
            <a:r>
              <a:rPr lang="en-US" sz="2000" spc="-1" smtClean="0">
                <a:solidFill>
                  <a:srgbClr val="000000"/>
                </a:solidFill>
              </a:rPr>
              <a:t> Need </a:t>
            </a:r>
            <a:r>
              <a:rPr lang="en-US" sz="2000" spc="-1">
                <a:solidFill>
                  <a:srgbClr val="000000"/>
                </a:solidFill>
              </a:rPr>
              <a:t>for  </a:t>
            </a:r>
            <a:br>
              <a:rPr lang="en-US" sz="2000" spc="-1">
                <a:solidFill>
                  <a:srgbClr val="000000"/>
                </a:solidFill>
              </a:rPr>
            </a:br>
            <a:r>
              <a:rPr lang="en-US" sz="2000" spc="-1" smtClean="0">
                <a:solidFill>
                  <a:srgbClr val="000000"/>
                </a:solidFill>
              </a:rPr>
              <a:t> </a:t>
            </a:r>
            <a:r>
              <a:rPr lang="en-US" sz="2400" b="1" spc="-1" smtClean="0">
                <a:solidFill>
                  <a:srgbClr val="000000"/>
                </a:solidFill>
              </a:rPr>
              <a:t>systematic prediction</a:t>
            </a:r>
          </a:p>
        </p:txBody>
      </p:sp>
      <p:sp>
        <p:nvSpPr>
          <p:cNvPr id="49" name="Rechteck 48"/>
          <p:cNvSpPr/>
          <p:nvPr/>
        </p:nvSpPr>
        <p:spPr>
          <a:xfrm>
            <a:off x="1063255" y="1310283"/>
            <a:ext cx="24637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smtClean="0">
                <a:solidFill>
                  <a:srgbClr val="000000"/>
                </a:solidFill>
              </a:rPr>
              <a:t>Society </a:t>
            </a:r>
            <a:r>
              <a:rPr lang="en-US" sz="1400" smtClean="0">
                <a:solidFill>
                  <a:srgbClr val="000000"/>
                </a:solidFill>
              </a:rPr>
              <a:t>e</a:t>
            </a:r>
            <a:r>
              <a:rPr lang="en-US" sz="1400" smtClean="0">
                <a:solidFill>
                  <a:srgbClr val="000000"/>
                </a:solidFill>
                <a:sym typeface="Wingdings" panose="05000000000000000000" pitchFamily="2" charset="2"/>
              </a:rPr>
              <a:t>xpects a</a:t>
            </a:r>
            <a:r>
              <a:rPr lang="en-US" sz="1400" b="1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br>
              <a:rPr lang="en-US" sz="1400" b="1" smtClean="0">
                <a:solidFill>
                  <a:srgbClr val="000000"/>
                </a:solidFill>
                <a:sym typeface="Wingdings" panose="05000000000000000000" pitchFamily="2" charset="2"/>
              </a:rPr>
            </a:br>
            <a:r>
              <a:rPr lang="en-US" sz="1600" b="1" smtClean="0">
                <a:solidFill>
                  <a:srgbClr val="000000"/>
                </a:solidFill>
                <a:sym typeface="Wingdings" panose="05000000000000000000" pitchFamily="2" charset="2"/>
              </a:rPr>
              <a:t>non-toxic environment</a:t>
            </a:r>
            <a:endParaRPr lang="en-US" sz="1600" b="1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cxnSp>
        <p:nvCxnSpPr>
          <p:cNvPr id="55" name="Gerader Verbinder 54"/>
          <p:cNvCxnSpPr/>
          <p:nvPr/>
        </p:nvCxnSpPr>
        <p:spPr>
          <a:xfrm>
            <a:off x="4060727" y="987574"/>
            <a:ext cx="3542" cy="3987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64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8" grpId="0"/>
      <p:bldP spid="35" grpId="0"/>
      <p:bldP spid="36" grpId="0"/>
      <p:bldP spid="33" grpId="0"/>
      <p:bldP spid="34" grpId="0"/>
      <p:bldP spid="45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de-DE" smtClean="0"/>
              <a:t>Start Small, Learn Deep, and Think Big</a:t>
            </a:r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1979712" y="1577216"/>
            <a:ext cx="6984776" cy="123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  <a:buClr>
                <a:schemeClr val="accent3"/>
              </a:buClr>
            </a:pPr>
            <a:r>
              <a:rPr lang="en-US" sz="1800" b="1" smtClean="0">
                <a:solidFill>
                  <a:srgbClr val="000000"/>
                </a:solidFill>
              </a:rPr>
              <a:t>Predict </a:t>
            </a:r>
            <a:r>
              <a:rPr lang="en-US" sz="1600" b="1" smtClean="0">
                <a:solidFill>
                  <a:srgbClr val="000000"/>
                </a:solidFill>
              </a:rPr>
              <a:t>Association</a:t>
            </a:r>
            <a:br>
              <a:rPr lang="en-US" sz="1600" b="1" smtClean="0">
                <a:solidFill>
                  <a:srgbClr val="000000"/>
                </a:solidFill>
              </a:rPr>
            </a:br>
            <a:r>
              <a:rPr lang="en-US" sz="1600" smtClean="0">
                <a:solidFill>
                  <a:srgbClr val="000000"/>
                </a:solidFill>
              </a:rPr>
              <a:t>of individual chemicals to certain effect</a:t>
            </a:r>
            <a:r>
              <a:rPr lang="en-US" sz="1600" dirty="0" smtClean="0">
                <a:solidFill>
                  <a:srgbClr val="000000"/>
                </a:solidFill>
              </a:rPr>
              <a:t>, disease, </a:t>
            </a:r>
            <a:r>
              <a:rPr lang="en-US" sz="1600" smtClean="0">
                <a:solidFill>
                  <a:srgbClr val="000000"/>
                </a:solidFill>
              </a:rPr>
              <a:t>etc.</a:t>
            </a:r>
          </a:p>
          <a:p>
            <a:pPr>
              <a:spcAft>
                <a:spcPct val="20000"/>
              </a:spcAft>
              <a:buClr>
                <a:schemeClr val="accent3"/>
              </a:buClr>
            </a:pPr>
            <a:endParaRPr lang="en-US" sz="1600" smtClean="0">
              <a:solidFill>
                <a:srgbClr val="000000"/>
              </a:solidFill>
            </a:endParaRPr>
          </a:p>
          <a:p>
            <a:pPr>
              <a:spcAft>
                <a:spcPct val="20000"/>
              </a:spcAft>
              <a:buClr>
                <a:schemeClr val="accent3"/>
              </a:buClr>
            </a:pPr>
            <a:r>
              <a:rPr lang="en-US" sz="1600" smtClean="0">
                <a:solidFill>
                  <a:srgbClr val="000000"/>
                </a:solidFill>
              </a:rPr>
              <a:t>with </a:t>
            </a:r>
            <a:r>
              <a:rPr lang="en-US" b="1" smtClean="0">
                <a:solidFill>
                  <a:srgbClr val="000000"/>
                </a:solidFill>
              </a:rPr>
              <a:t>Deep Learning</a:t>
            </a:r>
            <a:r>
              <a:rPr lang="en-US" sz="1600" smtClean="0">
                <a:solidFill>
                  <a:srgbClr val="000000"/>
                </a:solidFill>
              </a:rPr>
              <a:t> on simple </a:t>
            </a:r>
            <a:r>
              <a:rPr lang="en-US" b="1" smtClean="0">
                <a:solidFill>
                  <a:srgbClr val="000000"/>
                </a:solidFill>
              </a:rPr>
              <a:t>chemical structure</a:t>
            </a:r>
            <a:r>
              <a:rPr lang="en-US" sz="1600" smtClean="0">
                <a:solidFill>
                  <a:srgbClr val="000000"/>
                </a:solidFill>
              </a:rPr>
              <a:t> representations</a:t>
            </a:r>
            <a:endParaRPr lang="en-US" sz="1600" dirty="0" smtClean="0">
              <a:solidFill>
                <a:srgbClr val="000000"/>
              </a:solidFill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385450"/>
            <a:ext cx="1283412" cy="1283412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2267744" y="260648"/>
            <a:ext cx="289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ct val="20000"/>
              </a:spcAft>
              <a:buClr>
                <a:schemeClr val="accent1"/>
              </a:buClr>
            </a:pPr>
            <a:endParaRPr lang="de-DE" sz="1800" dirty="0" smtClean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360000" y="3153150"/>
            <a:ext cx="8672504" cy="11823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  <a:spcBef>
                <a:spcPts val="430"/>
              </a:spcBef>
              <a:spcAft>
                <a:spcPts val="430"/>
              </a:spcAft>
              <a:buClr>
                <a:srgbClr val="93B131"/>
              </a:buClr>
            </a:pPr>
            <a:r>
              <a:rPr lang="en-US" sz="2000" b="1" smtClean="0">
                <a:solidFill>
                  <a:srgbClr val="000000"/>
                </a:solidFill>
              </a:rPr>
              <a:t>Hypothesis:</a:t>
            </a:r>
          </a:p>
          <a:p>
            <a:pPr>
              <a:lnSpc>
                <a:spcPts val="2300"/>
              </a:lnSpc>
              <a:spcBef>
                <a:spcPts val="430"/>
              </a:spcBef>
              <a:spcAft>
                <a:spcPts val="430"/>
              </a:spcAft>
              <a:buClr>
                <a:srgbClr val="93B131"/>
              </a:buClr>
            </a:pPr>
            <a:r>
              <a:rPr lang="de-DE" sz="2000">
                <a:solidFill>
                  <a:schemeClr val="tx2"/>
                </a:solidFill>
              </a:rPr>
              <a:t>Deep learning enables </a:t>
            </a:r>
            <a:r>
              <a:rPr lang="de-DE" sz="2000" i="1">
                <a:solidFill>
                  <a:schemeClr val="tx2"/>
                </a:solidFill>
              </a:rPr>
              <a:t>in silico </a:t>
            </a:r>
            <a:r>
              <a:rPr lang="de-DE" sz="2000">
                <a:solidFill>
                  <a:schemeClr val="tx2"/>
                </a:solidFill>
              </a:rPr>
              <a:t>chemical effect </a:t>
            </a:r>
            <a:r>
              <a:rPr lang="de-DE" sz="2000" smtClean="0">
                <a:solidFill>
                  <a:schemeClr val="tx2"/>
                </a:solidFill>
              </a:rPr>
              <a:t>prediction</a:t>
            </a:r>
          </a:p>
          <a:p>
            <a:pPr>
              <a:lnSpc>
                <a:spcPts val="2300"/>
              </a:lnSpc>
              <a:spcBef>
                <a:spcPts val="430"/>
              </a:spcBef>
              <a:spcAft>
                <a:spcPts val="430"/>
              </a:spcAft>
              <a:buClr>
                <a:srgbClr val="93B131"/>
              </a:buClr>
            </a:pPr>
            <a:r>
              <a:rPr lang="en-US" sz="1600" smtClean="0">
                <a:solidFill>
                  <a:srgbClr val="000000"/>
                </a:solidFill>
              </a:rPr>
              <a:t>of hundreds of thousands of chemicals.</a:t>
            </a:r>
          </a:p>
        </p:txBody>
      </p:sp>
    </p:spTree>
    <p:extLst>
      <p:ext uri="{BB962C8B-B14F-4D97-AF65-F5344CB8AC3E}">
        <p14:creationId xmlns:p14="http://schemas.microsoft.com/office/powerpoint/2010/main" val="261461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de-DE" smtClean="0"/>
              <a:t>How does </a:t>
            </a:r>
            <a:br>
              <a:rPr lang="de-DE" smtClean="0"/>
            </a:br>
            <a:r>
              <a:rPr lang="de-DE" smtClean="0"/>
              <a:t>it work?</a:t>
            </a:r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2267744" y="260648"/>
            <a:ext cx="289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ct val="20000"/>
              </a:spcAft>
              <a:buClr>
                <a:schemeClr val="accent1"/>
              </a:buClr>
            </a:pPr>
            <a:endParaRPr lang="de-DE" sz="1800" dirty="0" smtClean="0">
              <a:solidFill>
                <a:schemeClr val="tx1"/>
              </a:solidFill>
            </a:endParaRPr>
          </a:p>
        </p:txBody>
      </p:sp>
      <p:sp>
        <p:nvSpPr>
          <p:cNvPr id="17" name="Gefaltete Ecke 16"/>
          <p:cNvSpPr/>
          <p:nvPr/>
        </p:nvSpPr>
        <p:spPr bwMode="auto">
          <a:xfrm>
            <a:off x="5508104" y="179512"/>
            <a:ext cx="3432850" cy="1521296"/>
          </a:xfrm>
          <a:prstGeom prst="foldedCorner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08000" tIns="108000" rIns="0" bIns="0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1800" b="1" dirty="0" err="1" smtClean="0">
                <a:solidFill>
                  <a:schemeClr val="tx1"/>
                </a:solidFill>
                <a:latin typeface="Courier" pitchFamily="49" charset="0"/>
              </a:rPr>
              <a:t>Diuron</a:t>
            </a:r>
            <a:r>
              <a:rPr lang="de-DE" sz="1600" b="1" dirty="0" smtClean="0">
                <a:solidFill>
                  <a:schemeClr val="tx1"/>
                </a:solidFill>
                <a:latin typeface="Courier" pitchFamily="49" charset="0"/>
              </a:rPr>
              <a:t/>
            </a:r>
            <a:br>
              <a:rPr lang="de-DE" sz="1600" b="1" dirty="0" smtClean="0">
                <a:solidFill>
                  <a:schemeClr val="tx1"/>
                </a:solidFill>
                <a:latin typeface="Courier" pitchFamily="49" charset="0"/>
              </a:rPr>
            </a:br>
            <a:r>
              <a:rPr lang="de-DE" sz="1600" b="1" dirty="0" smtClean="0">
                <a:solidFill>
                  <a:schemeClr val="tx1"/>
                </a:solidFill>
                <a:latin typeface="Courier" pitchFamily="49" charset="0"/>
              </a:rPr>
              <a:t>---------------</a:t>
            </a:r>
            <a:br>
              <a:rPr lang="de-DE" sz="1600" b="1" dirty="0" smtClean="0">
                <a:solidFill>
                  <a:schemeClr val="tx1"/>
                </a:solidFill>
                <a:latin typeface="Courier" pitchFamily="49" charset="0"/>
              </a:rPr>
            </a:br>
            <a:r>
              <a:rPr lang="en-US" sz="1800" b="1" dirty="0" err="1" smtClean="0">
                <a:solidFill>
                  <a:schemeClr val="tx1"/>
                </a:solidFill>
                <a:latin typeface="Courier" pitchFamily="49" charset="0"/>
              </a:rPr>
              <a:t>Mol.Formula</a:t>
            </a:r>
            <a:r>
              <a:rPr lang="en-US" sz="1800" b="1" dirty="0">
                <a:solidFill>
                  <a:schemeClr val="tx1"/>
                </a:solidFill>
                <a:latin typeface="Courier" pitchFamily="49" charset="0"/>
              </a:rPr>
              <a:t>: </a:t>
            </a:r>
            <a:r>
              <a:rPr lang="en-US" sz="1800" b="1" dirty="0" smtClean="0">
                <a:solidFill>
                  <a:schemeClr val="tx1"/>
                </a:solidFill>
                <a:latin typeface="Courier" pitchFamily="49" charset="0"/>
              </a:rPr>
              <a:t>C</a:t>
            </a:r>
            <a:r>
              <a:rPr lang="en-US" sz="1800" b="1" baseline="-25000" dirty="0" smtClean="0">
                <a:solidFill>
                  <a:schemeClr val="tx1"/>
                </a:solidFill>
                <a:latin typeface="Courier" pitchFamily="49" charset="0"/>
              </a:rPr>
              <a:t>9</a:t>
            </a:r>
            <a:r>
              <a:rPr lang="en-US" sz="1800" b="1" dirty="0" smtClean="0">
                <a:solidFill>
                  <a:schemeClr val="tx1"/>
                </a:solidFill>
                <a:latin typeface="Courier" pitchFamily="49" charset="0"/>
              </a:rPr>
              <a:t>H</a:t>
            </a:r>
            <a:r>
              <a:rPr lang="en-US" sz="1800" b="1" baseline="-25000" dirty="0" smtClean="0">
                <a:solidFill>
                  <a:schemeClr val="tx1"/>
                </a:solidFill>
                <a:latin typeface="Courier" pitchFamily="49" charset="0"/>
              </a:rPr>
              <a:t>10</a:t>
            </a:r>
            <a:r>
              <a:rPr lang="en-US" sz="1800" b="1" dirty="0" smtClean="0">
                <a:solidFill>
                  <a:schemeClr val="tx1"/>
                </a:solidFill>
                <a:latin typeface="Courier" pitchFamily="49" charset="0"/>
              </a:rPr>
              <a:t>C</a:t>
            </a:r>
            <a:r>
              <a:rPr lang="en-US" sz="1800" b="1" baseline="-25000" dirty="0" smtClean="0">
                <a:solidFill>
                  <a:schemeClr val="tx1"/>
                </a:solidFill>
                <a:latin typeface="Courier" pitchFamily="49" charset="0"/>
              </a:rPr>
              <a:t>l2</a:t>
            </a:r>
            <a:r>
              <a:rPr lang="en-US" sz="1800" b="1" dirty="0" smtClean="0">
                <a:solidFill>
                  <a:schemeClr val="tx1"/>
                </a:solidFill>
                <a:latin typeface="Courier" pitchFamily="49" charset="0"/>
              </a:rPr>
              <a:t>N</a:t>
            </a:r>
            <a:r>
              <a:rPr lang="en-US" sz="1800" b="1" baseline="-25000" dirty="0" smtClean="0">
                <a:solidFill>
                  <a:schemeClr val="tx1"/>
                </a:solidFill>
                <a:latin typeface="Courier" pitchFamily="49" charset="0"/>
              </a:rPr>
              <a:t>2O</a:t>
            </a:r>
          </a:p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1800" b="1" dirty="0" err="1" smtClean="0">
                <a:solidFill>
                  <a:schemeClr val="tx1"/>
                </a:solidFill>
                <a:latin typeface="Courier" pitchFamily="49" charset="0"/>
              </a:rPr>
              <a:t>Avg.Mass</a:t>
            </a:r>
            <a:r>
              <a:rPr lang="en-US" sz="1800" b="1" dirty="0" smtClean="0">
                <a:solidFill>
                  <a:schemeClr val="tx1"/>
                </a:solidFill>
                <a:latin typeface="Courier" pitchFamily="49" charset="0"/>
              </a:rPr>
              <a:t>: 233.09g/</a:t>
            </a:r>
            <a:r>
              <a:rPr lang="en-US" sz="1800" b="1" dirty="0" err="1" smtClean="0">
                <a:solidFill>
                  <a:schemeClr val="tx1"/>
                </a:solidFill>
                <a:latin typeface="Courier" pitchFamily="49" charset="0"/>
              </a:rPr>
              <a:t>mol</a:t>
            </a:r>
            <a:endParaRPr lang="en-US" sz="1800" b="1" dirty="0" smtClean="0">
              <a:solidFill>
                <a:schemeClr val="tx1"/>
              </a:solidFill>
              <a:latin typeface="Courier" pitchFamily="49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2771800" y="441415"/>
            <a:ext cx="2723930" cy="1058251"/>
            <a:chOff x="2771800" y="441415"/>
            <a:chExt cx="2723930" cy="1058251"/>
          </a:xfrm>
        </p:grpSpPr>
        <p:pic>
          <p:nvPicPr>
            <p:cNvPr id="15" name="Picture 2" descr="https://comptox.epa.gov/dashboard/dsstoxdb/compound_image_file?source=446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03" t="31345" r="6757" b="28340"/>
            <a:stretch/>
          </p:blipFill>
          <p:spPr bwMode="auto">
            <a:xfrm>
              <a:off x="2771800" y="441415"/>
              <a:ext cx="2232248" cy="1058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Pfeil nach links 18"/>
            <p:cNvSpPr/>
            <p:nvPr/>
          </p:nvSpPr>
          <p:spPr bwMode="auto">
            <a:xfrm>
              <a:off x="4955741" y="859513"/>
              <a:ext cx="539989" cy="256592"/>
            </a:xfrm>
            <a:prstGeom prst="leftArrow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Tx/>
                <a:buFont typeface="Wingdings" pitchFamily="2" charset="2"/>
                <a:buNone/>
                <a:tabLst/>
              </a:pPr>
              <a:endParaRPr kumimoji="0" lang="de-DE" sz="2600" b="0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322202" y="1236838"/>
            <a:ext cx="4572000" cy="865240"/>
            <a:chOff x="322202" y="1236838"/>
            <a:chExt cx="4572000" cy="865240"/>
          </a:xfrm>
        </p:grpSpPr>
        <p:sp>
          <p:nvSpPr>
            <p:cNvPr id="18" name="Rechteck 17"/>
            <p:cNvSpPr/>
            <p:nvPr/>
          </p:nvSpPr>
          <p:spPr>
            <a:xfrm>
              <a:off x="322202" y="1424970"/>
              <a:ext cx="4572000" cy="67710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de-DE" sz="2000" dirty="0">
                  <a:solidFill>
                    <a:schemeClr val="tx1"/>
                  </a:solidFill>
                </a:rPr>
                <a:t>SMILES: </a:t>
              </a:r>
              <a:r>
                <a:rPr lang="de-DE" sz="1800" dirty="0">
                  <a:solidFill>
                    <a:schemeClr val="tx1"/>
                  </a:solidFill>
                </a:rPr>
                <a:t>CN(C)C(=O)NC1=CC(Cl)=C(Cl)C=C1 </a:t>
              </a:r>
              <a:endParaRPr lang="de-DE" sz="2000" dirty="0">
                <a:solidFill>
                  <a:schemeClr val="tx1"/>
                </a:solidFill>
              </a:endParaRPr>
            </a:p>
          </p:txBody>
        </p:sp>
        <p:sp>
          <p:nvSpPr>
            <p:cNvPr id="20" name="Pfeil nach links 19"/>
            <p:cNvSpPr/>
            <p:nvPr/>
          </p:nvSpPr>
          <p:spPr bwMode="auto">
            <a:xfrm rot="-1860000">
              <a:off x="1997749" y="1236838"/>
              <a:ext cx="539989" cy="256592"/>
            </a:xfrm>
            <a:prstGeom prst="leftArrow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Tx/>
                <a:buFont typeface="Wingdings" pitchFamily="2" charset="2"/>
                <a:buNone/>
                <a:tabLst/>
              </a:pPr>
              <a:endParaRPr kumimoji="0" lang="de-DE" sz="2600" b="0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467544" y="2162855"/>
            <a:ext cx="7026750" cy="2431480"/>
            <a:chOff x="467544" y="2162855"/>
            <a:chExt cx="7026750" cy="2431480"/>
          </a:xfrm>
        </p:grpSpPr>
        <p:pic>
          <p:nvPicPr>
            <p:cNvPr id="21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473" b="6763"/>
            <a:stretch/>
          </p:blipFill>
          <p:spPr bwMode="auto">
            <a:xfrm>
              <a:off x="1522119" y="2362335"/>
              <a:ext cx="5972175" cy="223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Rechteckiger Pfeil 22"/>
            <p:cNvSpPr/>
            <p:nvPr/>
          </p:nvSpPr>
          <p:spPr bwMode="auto">
            <a:xfrm flipV="1">
              <a:off x="467544" y="2162855"/>
              <a:ext cx="738324" cy="569386"/>
            </a:xfrm>
            <a:prstGeom prst="bentArrow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Tx/>
                <a:buFont typeface="Wingdings" pitchFamily="2" charset="2"/>
                <a:buNone/>
                <a:tabLst/>
              </a:pPr>
              <a:endParaRPr kumimoji="0" lang="de-DE" sz="2600" b="0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1296944" y="2211710"/>
            <a:ext cx="6130301" cy="2424796"/>
            <a:chOff x="1363992" y="2277262"/>
            <a:chExt cx="6130301" cy="2424796"/>
          </a:xfrm>
        </p:grpSpPr>
        <p:sp>
          <p:nvSpPr>
            <p:cNvPr id="5" name="Rechteck 4"/>
            <p:cNvSpPr/>
            <p:nvPr/>
          </p:nvSpPr>
          <p:spPr>
            <a:xfrm>
              <a:off x="1363992" y="2277262"/>
              <a:ext cx="6130301" cy="24247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1548142" y="2411086"/>
              <a:ext cx="2897177" cy="10710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spcAft>
                  <a:spcPct val="20000"/>
                </a:spcAft>
                <a:buClr>
                  <a:schemeClr val="accent1"/>
                </a:buClr>
              </a:pPr>
              <a:r>
                <a:rPr lang="de-DE" sz="2000" dirty="0" smtClean="0">
                  <a:solidFill>
                    <a:schemeClr val="tx1"/>
                  </a:solidFill>
                </a:rPr>
                <a:t>001000 … 0101110011</a:t>
              </a:r>
              <a:endParaRPr lang="de-DE" sz="2000" dirty="0">
                <a:solidFill>
                  <a:schemeClr val="tx1"/>
                </a:solidFill>
              </a:endParaRPr>
            </a:p>
            <a:p>
              <a:pPr>
                <a:spcAft>
                  <a:spcPct val="20000"/>
                </a:spcAft>
                <a:buClr>
                  <a:schemeClr val="accent1"/>
                </a:buClr>
              </a:pPr>
              <a:r>
                <a:rPr lang="en-US" sz="1800" dirty="0" smtClean="0">
                  <a:solidFill>
                    <a:schemeClr val="tx1"/>
                  </a:solidFill>
                </a:rPr>
                <a:t>Binary fingerprint of chemical substance</a:t>
              </a:r>
              <a:endParaRPr lang="de-DE" sz="1800" dirty="0" smtClean="0">
                <a:solidFill>
                  <a:schemeClr val="tx1"/>
                </a:solidFill>
              </a:endParaRPr>
            </a:p>
          </p:txBody>
        </p:sp>
      </p:grpSp>
      <p:pic>
        <p:nvPicPr>
          <p:cNvPr id="25" name="Picture 4" descr="Image result for neural network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-180" r="4139" b="13706"/>
          <a:stretch/>
        </p:blipFill>
        <p:spPr bwMode="auto">
          <a:xfrm>
            <a:off x="4756607" y="2634950"/>
            <a:ext cx="3312000" cy="195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feld 25"/>
          <p:cNvSpPr txBox="1"/>
          <p:nvPr/>
        </p:nvSpPr>
        <p:spPr>
          <a:xfrm>
            <a:off x="7551261" y="3918321"/>
            <a:ext cx="686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1600" dirty="0" smtClean="0">
                <a:solidFill>
                  <a:schemeClr val="tx1"/>
                </a:solidFill>
              </a:rPr>
              <a:t>Gene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8055733" y="3323148"/>
            <a:ext cx="1037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Effect [0,1]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099655" y="4280953"/>
            <a:ext cx="1313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ct val="20000"/>
              </a:spcAft>
              <a:buClr>
                <a:schemeClr val="accent1"/>
              </a:buClr>
            </a:pPr>
            <a:r>
              <a:rPr lang="en-US" sz="1400" dirty="0" smtClean="0">
                <a:solidFill>
                  <a:schemeClr val="tx1"/>
                </a:solidFill>
              </a:rPr>
              <a:t>Chemical substance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Rechteckiger Pfeil 28"/>
          <p:cNvSpPr/>
          <p:nvPr/>
        </p:nvSpPr>
        <p:spPr bwMode="auto">
          <a:xfrm rot="5400000">
            <a:off x="4603635" y="2315353"/>
            <a:ext cx="266940" cy="677901"/>
          </a:xfrm>
          <a:prstGeom prst="bentArrow">
            <a:avLst>
              <a:gd name="adj1" fmla="val 25000"/>
              <a:gd name="adj2" fmla="val 21919"/>
              <a:gd name="adj3" fmla="val 25000"/>
              <a:gd name="adj4" fmla="val 43750"/>
            </a:avLst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</a:pPr>
            <a:endParaRPr kumimoji="0" lang="de-DE" sz="2600" b="0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75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www.ufz.de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smtClean="0"/>
              <a:t>How good does it work?</a:t>
            </a:r>
            <a:endParaRPr lang="de-DE"/>
          </a:p>
        </p:txBody>
      </p:sp>
      <p:sp>
        <p:nvSpPr>
          <p:cNvPr id="13" name="Foliennummernplatzhalter 1"/>
          <p:cNvSpPr txBox="1">
            <a:spLocks/>
          </p:cNvSpPr>
          <p:nvPr/>
        </p:nvSpPr>
        <p:spPr>
          <a:xfrm>
            <a:off x="381000" y="6597650"/>
            <a:ext cx="1905000" cy="177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e-DE"/>
            </a:defPPr>
            <a:lvl1pPr marL="0" algn="r" defTabSz="914400" rtl="0" eaLnBrk="1" latinLnBrk="0" hangingPunct="1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Page </a:t>
            </a:r>
            <a:fld id="{BB759E50-C36D-43C3-9949-D6891087730D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3" name="Rechteck 22"/>
          <p:cNvSpPr/>
          <p:nvPr/>
        </p:nvSpPr>
        <p:spPr>
          <a:xfrm>
            <a:off x="1979712" y="1379366"/>
            <a:ext cx="6480720" cy="268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2400" b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deepFPlearn</a:t>
            </a:r>
          </a:p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2000" smtClean="0">
                <a:cs typeface="Courier New" panose="02070309020205020404" pitchFamily="49" charset="0"/>
              </a:rPr>
              <a:t>Trained on: </a:t>
            </a:r>
          </a:p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2000" b="1">
                <a:cs typeface="Courier New" panose="02070309020205020404" pitchFamily="49" charset="0"/>
              </a:rPr>
              <a:t>	</a:t>
            </a:r>
            <a:r>
              <a:rPr lang="en-US" sz="2000" b="1" smtClean="0">
                <a:cs typeface="Courier New" panose="02070309020205020404" pitchFamily="49" charset="0"/>
              </a:rPr>
              <a:t>~7,000 chemicals </a:t>
            </a:r>
            <a:r>
              <a:rPr lang="en-US" sz="2000" smtClean="0">
                <a:cs typeface="Courier New" panose="02070309020205020404" pitchFamily="49" charset="0"/>
              </a:rPr>
              <a:t>+ </a:t>
            </a:r>
            <a:r>
              <a:rPr lang="en-US" sz="2000" b="1" smtClean="0">
                <a:cs typeface="Courier New" panose="02070309020205020404" pitchFamily="49" charset="0"/>
              </a:rPr>
              <a:t>6 target genes</a:t>
            </a:r>
          </a:p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2000" b="1">
                <a:cs typeface="Courier New" panose="02070309020205020404" pitchFamily="49" charset="0"/>
              </a:rPr>
              <a:t>	</a:t>
            </a:r>
            <a:r>
              <a:rPr lang="en-US" sz="2000" b="1" smtClean="0">
                <a:cs typeface="Courier New" panose="02070309020205020404" pitchFamily="49" charset="0"/>
              </a:rPr>
              <a:t>  1,000 epochs</a:t>
            </a:r>
          </a:p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2000">
                <a:cs typeface="Courier New" panose="02070309020205020404" pitchFamily="49" charset="0"/>
              </a:rPr>
              <a:t>	</a:t>
            </a:r>
            <a:endParaRPr lang="en-US" sz="200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>
              <a:spcAft>
                <a:spcPct val="20000"/>
              </a:spcAft>
              <a:buClr>
                <a:schemeClr val="accent1"/>
              </a:buClr>
            </a:pPr>
            <a:r>
              <a:rPr lang="en-US" sz="2000" smtClean="0"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000" smtClean="0">
                <a:cs typeface="Courier New" panose="02070309020205020404" pitchFamily="49" charset="0"/>
              </a:rPr>
              <a:t>avg. </a:t>
            </a:r>
            <a:r>
              <a:rPr lang="en-US" sz="2000" b="1" smtClean="0">
                <a:cs typeface="Courier New" panose="02070309020205020404" pitchFamily="49" charset="0"/>
              </a:rPr>
              <a:t>Accuracy &gt; 92%</a:t>
            </a:r>
            <a:endParaRPr lang="en-US" sz="2000"/>
          </a:p>
          <a:p>
            <a:pPr marL="358775" indent="-342900">
              <a:spcAft>
                <a:spcPct val="200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385450"/>
            <a:ext cx="1283412" cy="1283412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1972032" y="3932268"/>
            <a:ext cx="5622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Big step towards </a:t>
            </a:r>
            <a:r>
              <a:rPr lang="en-US" sz="2400" b="1" smtClean="0"/>
              <a:t>predictive toxicology</a:t>
            </a:r>
            <a:endParaRPr lang="de-DE" sz="2400" b="1"/>
          </a:p>
        </p:txBody>
      </p:sp>
      <p:sp>
        <p:nvSpPr>
          <p:cNvPr id="26" name="Textfeld 25"/>
          <p:cNvSpPr txBox="1"/>
          <p:nvPr/>
        </p:nvSpPr>
        <p:spPr>
          <a:xfrm>
            <a:off x="8280000" y="4393933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chemeClr val="tx2"/>
                </a:solidFill>
              </a:rPr>
              <a:t>Thx.</a:t>
            </a:r>
            <a:endParaRPr lang="de-DE" sz="24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theme/theme1.xml><?xml version="1.0" encoding="utf-8"?>
<a:theme xmlns:a="http://schemas.openxmlformats.org/drawingml/2006/main" name="Titelfolie">
  <a:themeElements>
    <a:clrScheme name="UFZ-PPT">
      <a:dk1>
        <a:srgbClr val="38382F"/>
      </a:dk1>
      <a:lt1>
        <a:sysClr val="window" lastClr="FFFFFF"/>
      </a:lt1>
      <a:dk2>
        <a:srgbClr val="005AA0"/>
      </a:dk2>
      <a:lt2>
        <a:srgbClr val="FFFFFF"/>
      </a:lt2>
      <a:accent1>
        <a:srgbClr val="88AE33"/>
      </a:accent1>
      <a:accent2>
        <a:srgbClr val="44AADD"/>
      </a:accent2>
      <a:accent3>
        <a:srgbClr val="A40228"/>
      </a:accent3>
      <a:accent4>
        <a:srgbClr val="008877"/>
      </a:accent4>
      <a:accent5>
        <a:srgbClr val="E6AE13"/>
      </a:accent5>
      <a:accent6>
        <a:srgbClr val="69217C"/>
      </a:accent6>
      <a:hlink>
        <a:srgbClr val="70705E"/>
      </a:hlink>
      <a:folHlink>
        <a:srgbClr val="70705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elfolie Vollbild">
  <a:themeElements>
    <a:clrScheme name="UFZ-PPT">
      <a:dk1>
        <a:srgbClr val="38382F"/>
      </a:dk1>
      <a:lt1>
        <a:sysClr val="window" lastClr="FFFFFF"/>
      </a:lt1>
      <a:dk2>
        <a:srgbClr val="005AA0"/>
      </a:dk2>
      <a:lt2>
        <a:srgbClr val="FFFFFF"/>
      </a:lt2>
      <a:accent1>
        <a:srgbClr val="88AE33"/>
      </a:accent1>
      <a:accent2>
        <a:srgbClr val="44AADD"/>
      </a:accent2>
      <a:accent3>
        <a:srgbClr val="A40228"/>
      </a:accent3>
      <a:accent4>
        <a:srgbClr val="008877"/>
      </a:accent4>
      <a:accent5>
        <a:srgbClr val="E6AE13"/>
      </a:accent5>
      <a:accent6>
        <a:srgbClr val="69217C"/>
      </a:accent6>
      <a:hlink>
        <a:srgbClr val="70705E"/>
      </a:hlink>
      <a:folHlink>
        <a:srgbClr val="70705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aster: Inhaltsfolien">
  <a:themeElements>
    <a:clrScheme name="Benutzerdefiniert 1">
      <a:dk1>
        <a:srgbClr val="38382F"/>
      </a:dk1>
      <a:lt1>
        <a:sysClr val="window" lastClr="FFFFFF"/>
      </a:lt1>
      <a:dk2>
        <a:srgbClr val="005AA0"/>
      </a:dk2>
      <a:lt2>
        <a:srgbClr val="FFFFFF"/>
      </a:lt2>
      <a:accent1>
        <a:srgbClr val="005AA0"/>
      </a:accent1>
      <a:accent2>
        <a:srgbClr val="44AADD"/>
      </a:accent2>
      <a:accent3>
        <a:srgbClr val="A40228"/>
      </a:accent3>
      <a:accent4>
        <a:srgbClr val="008877"/>
      </a:accent4>
      <a:accent5>
        <a:srgbClr val="E6AE13"/>
      </a:accent5>
      <a:accent6>
        <a:srgbClr val="69217C"/>
      </a:accent6>
      <a:hlink>
        <a:srgbClr val="70705E"/>
      </a:hlink>
      <a:folHlink>
        <a:srgbClr val="70705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halt Vollbild">
  <a:themeElements>
    <a:clrScheme name="Benutzerdefiniert 1">
      <a:dk1>
        <a:srgbClr val="38382F"/>
      </a:dk1>
      <a:lt1>
        <a:sysClr val="window" lastClr="FFFFFF"/>
      </a:lt1>
      <a:dk2>
        <a:srgbClr val="005AA0"/>
      </a:dk2>
      <a:lt2>
        <a:srgbClr val="FFFFFF"/>
      </a:lt2>
      <a:accent1>
        <a:srgbClr val="005AA0"/>
      </a:accent1>
      <a:accent2>
        <a:srgbClr val="44AADD"/>
      </a:accent2>
      <a:accent3>
        <a:srgbClr val="A40228"/>
      </a:accent3>
      <a:accent4>
        <a:srgbClr val="008877"/>
      </a:accent4>
      <a:accent5>
        <a:srgbClr val="E6AE13"/>
      </a:accent5>
      <a:accent6>
        <a:srgbClr val="69217C"/>
      </a:accent6>
      <a:hlink>
        <a:srgbClr val="70705E"/>
      </a:hlink>
      <a:folHlink>
        <a:srgbClr val="70705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236105_ufz_ppt_en_final</Template>
  <TotalTime>0</TotalTime>
  <Words>190</Words>
  <Application>Microsoft Office PowerPoint</Application>
  <PresentationFormat>On-screen Show (16:9)</PresentationFormat>
  <Paragraphs>75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Black</vt:lpstr>
      <vt:lpstr>Calibri</vt:lpstr>
      <vt:lpstr>Courier</vt:lpstr>
      <vt:lpstr>Courier New</vt:lpstr>
      <vt:lpstr>Wingdings</vt:lpstr>
      <vt:lpstr>Titelfolie</vt:lpstr>
      <vt:lpstr>Titelfolie Vollbild</vt:lpstr>
      <vt:lpstr>Master: Inhaltsfolien</vt:lpstr>
      <vt:lpstr>Inhalt Vollbild</vt:lpstr>
      <vt:lpstr>Deep learning enables in silico chemical effect prediction </vt:lpstr>
      <vt:lpstr>Chemicals in our Environment and the Risk of Exposure</vt:lpstr>
      <vt:lpstr>Regulation is overwhelmed by vast amount of chemicals</vt:lpstr>
      <vt:lpstr>Start Small, Learn Deep, and Think Big</vt:lpstr>
      <vt:lpstr>How does  it work?</vt:lpstr>
      <vt:lpstr>How good does it work?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slide, version 1 in 18 Pt, Arial, bold Subheadline in 18 Pt, Arial</dc:title>
  <dc:creator>Jana Schor hertelj</dc:creator>
  <cp:lastModifiedBy>Moloney, Caitlin</cp:lastModifiedBy>
  <cp:revision>55</cp:revision>
  <cp:lastPrinted>2019-09-18T10:47:10Z</cp:lastPrinted>
  <dcterms:created xsi:type="dcterms:W3CDTF">2019-11-25T09:21:21Z</dcterms:created>
  <dcterms:modified xsi:type="dcterms:W3CDTF">2019-11-27T23:26:22Z</dcterms:modified>
</cp:coreProperties>
</file>