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5" r:id="rId4"/>
    <p:sldId id="261" r:id="rId5"/>
    <p:sldId id="267"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6C5AC6-7E95-2A40-88AE-CDF06FE9A2D9}">
          <p14:sldIdLst>
            <p14:sldId id="256"/>
            <p14:sldId id="257"/>
            <p14:sldId id="265"/>
            <p14:sldId id="261"/>
            <p14:sldId id="267"/>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p:restoredTop sz="95303"/>
  </p:normalViewPr>
  <p:slideViewPr>
    <p:cSldViewPr snapToGrid="0" snapToObjects="1" showGuides="1">
      <p:cViewPr varScale="1">
        <p:scale>
          <a:sx n="69" d="100"/>
          <a:sy n="69" d="100"/>
        </p:scale>
        <p:origin x="88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2DA33-A141-0849-A197-6E95FA018B91}"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B3155-C0FA-5841-BBD2-ED8029B23B64}" type="slidenum">
              <a:rPr lang="en-US" smtClean="0"/>
              <a:t>‹#›</a:t>
            </a:fld>
            <a:endParaRPr lang="en-US"/>
          </a:p>
        </p:txBody>
      </p:sp>
    </p:spTree>
    <p:extLst>
      <p:ext uri="{BB962C8B-B14F-4D97-AF65-F5344CB8AC3E}">
        <p14:creationId xmlns:p14="http://schemas.microsoft.com/office/powerpoint/2010/main" val="237381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Asthma is a very common </a:t>
            </a:r>
            <a:r>
              <a:rPr lang="en-US" sz="1200" b="0" i="0" kern="1200" dirty="0">
                <a:solidFill>
                  <a:schemeClr val="tx1"/>
                </a:solidFill>
                <a:effectLst/>
                <a:latin typeface="+mn-lt"/>
                <a:ea typeface="+mn-ea"/>
                <a:cs typeface="+mn-cs"/>
              </a:rPr>
              <a:t>chronic inflammatory </a:t>
            </a:r>
            <a:r>
              <a:rPr lang="en-US" dirty="0"/>
              <a:t>disease in human, more than 3 million cases in US per year. In asthma patients, you can see this inflamed/thickened airway wall, which makes it difficult to breath.  It’s a complex disease influenced by both genetics and environmental factors. </a:t>
            </a:r>
          </a:p>
          <a:p>
            <a:r>
              <a:rPr lang="en-US" dirty="0"/>
              <a:t>so </a:t>
            </a:r>
            <a:r>
              <a:rPr lang="en-US" sz="1200" b="0" i="0" kern="1200" dirty="0">
                <a:solidFill>
                  <a:schemeClr val="tx1"/>
                </a:solidFill>
                <a:effectLst/>
                <a:latin typeface="+mn-lt"/>
                <a:ea typeface="+mn-ea"/>
                <a:cs typeface="+mn-cs"/>
              </a:rPr>
              <a:t>Investigators have tried to mimic these human asthmatic features in mouse models. </a:t>
            </a:r>
          </a:p>
          <a:p>
            <a:r>
              <a:rPr lang="en-US" sz="1200" b="0" i="0" kern="1200" dirty="0">
                <a:solidFill>
                  <a:schemeClr val="tx1"/>
                </a:solidFill>
                <a:effectLst/>
                <a:latin typeface="+mn-lt"/>
                <a:ea typeface="+mn-ea"/>
                <a:cs typeface="+mn-cs"/>
              </a:rPr>
              <a:t>However, there are many different mouse models used in each study such as different mouse strains, different allergen exposed, and so on, but there is no gold standard. Therefore the goal of this project is to identify the optimal mouse model and evaluate the impact of different parameters used in different studies and understand the concordance and difference between human disease and mouse model.</a:t>
            </a:r>
            <a:endParaRPr lang="en-US" dirty="0"/>
          </a:p>
          <a:p>
            <a:endParaRPr lang="en-US" dirty="0"/>
          </a:p>
        </p:txBody>
      </p:sp>
      <p:sp>
        <p:nvSpPr>
          <p:cNvPr id="4" name="Slide Number Placeholder 3"/>
          <p:cNvSpPr>
            <a:spLocks noGrp="1"/>
          </p:cNvSpPr>
          <p:nvPr>
            <p:ph type="sldNum" sz="quarter" idx="5"/>
          </p:nvPr>
        </p:nvSpPr>
        <p:spPr/>
        <p:txBody>
          <a:bodyPr/>
          <a:lstStyle/>
          <a:p>
            <a:fld id="{C93B3155-C0FA-5841-BBD2-ED8029B23B64}" type="slidenum">
              <a:rPr lang="en-US" smtClean="0"/>
              <a:t>1</a:t>
            </a:fld>
            <a:endParaRPr lang="en-US"/>
          </a:p>
        </p:txBody>
      </p:sp>
    </p:spTree>
    <p:extLst>
      <p:ext uri="{BB962C8B-B14F-4D97-AF65-F5344CB8AC3E}">
        <p14:creationId xmlns:p14="http://schemas.microsoft.com/office/powerpoint/2010/main" val="288559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Previously we did meta analysis of human </a:t>
            </a:r>
            <a:r>
              <a:rPr lang="en-US" sz="1200" dirty="0"/>
              <a:t>asthma gene expression using inverse variance model with random effects to identify genes that differential expressed between asthma samples and normal tissues. </a:t>
            </a:r>
          </a:p>
          <a:p>
            <a:r>
              <a:rPr lang="en-US" dirty="0"/>
              <a:t>From 8 studies we analyzed, we identified 450 DEGs with meta-adjust-p-value&lt;0.05. The heatmap here shows the log2FC in each study for the DEGs we identified. We see pretty good concordance among studies, even between studies that samples were collected from different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8 available human studies, splitting 2/3 into training and 1/3 testing, we build a classifier using </a:t>
            </a:r>
            <a:r>
              <a:rPr lang="en-US" dirty="0" err="1"/>
              <a:t>elasticNet</a:t>
            </a:r>
            <a:r>
              <a:rPr lang="en-US" dirty="0"/>
              <a:t> to classify samples into case and control groups. The final model includes 52 genes with different weights.</a:t>
            </a:r>
          </a:p>
          <a:p>
            <a:r>
              <a:rPr lang="en-US" dirty="0"/>
              <a:t>Boxplots show</a:t>
            </a:r>
          </a:p>
          <a:p>
            <a:r>
              <a:rPr lang="en-US" dirty="0"/>
              <a:t>pooled effect size</a:t>
            </a:r>
          </a:p>
          <a:p>
            <a:r>
              <a:rPr lang="en-US" dirty="0"/>
              <a:t>In our previous work, we identified human DEGs through meta-analysis. A lot of genes shown same changing direction</a:t>
            </a:r>
          </a:p>
          <a:p>
            <a:endParaRPr lang="en-US" dirty="0"/>
          </a:p>
        </p:txBody>
      </p:sp>
      <p:sp>
        <p:nvSpPr>
          <p:cNvPr id="4" name="Slide Number Placeholder 3"/>
          <p:cNvSpPr>
            <a:spLocks noGrp="1"/>
          </p:cNvSpPr>
          <p:nvPr>
            <p:ph type="sldNum" sz="quarter" idx="5"/>
          </p:nvPr>
        </p:nvSpPr>
        <p:spPr/>
        <p:txBody>
          <a:bodyPr/>
          <a:lstStyle/>
          <a:p>
            <a:fld id="{C93B3155-C0FA-5841-BBD2-ED8029B23B64}" type="slidenum">
              <a:rPr lang="en-US" smtClean="0"/>
              <a:t>2</a:t>
            </a:fld>
            <a:endParaRPr lang="en-US"/>
          </a:p>
        </p:txBody>
      </p:sp>
    </p:spTree>
    <p:extLst>
      <p:ext uri="{BB962C8B-B14F-4D97-AF65-F5344CB8AC3E}">
        <p14:creationId xmlns:p14="http://schemas.microsoft.com/office/powerpoint/2010/main" val="189548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model was then applied to available mouse studies. From literature and </a:t>
            </a:r>
            <a:r>
              <a:rPr lang="en-US" dirty="0" err="1"/>
              <a:t>db</a:t>
            </a:r>
            <a:r>
              <a:rPr lang="en-US" dirty="0"/>
              <a:t> query, we identified 12 microarray studies from GEO including 11 mouse and 1 monkey studies. These studies covered different mouse strains, different allergens used and the duration mice exposed to the allergen. One thing to note is that mice don’t naturally have asthma. In order to mimic human asthma, they have to repeatedly let the mice expose to allergen, such as house dust mite or OVA, to establish asthma mouse.  On the other hand, Lauren in the lab has chose 30 mouse strains from collaborative cross and did </a:t>
            </a:r>
            <a:r>
              <a:rPr lang="en-US" dirty="0" err="1"/>
              <a:t>RNAseq</a:t>
            </a:r>
            <a:r>
              <a:rPr lang="en-US" dirty="0"/>
              <a:t> (4 replicate per strain and condition). When we applied our predicative model on these mouse datasets, we found majority of them have pretty good performance, in terms of separating case and control. </a:t>
            </a:r>
          </a:p>
          <a:p>
            <a:endParaRPr lang="en-US" dirty="0"/>
          </a:p>
        </p:txBody>
      </p:sp>
      <p:sp>
        <p:nvSpPr>
          <p:cNvPr id="4" name="Slide Number Placeholder 3"/>
          <p:cNvSpPr>
            <a:spLocks noGrp="1"/>
          </p:cNvSpPr>
          <p:nvPr>
            <p:ph type="sldNum" sz="quarter" idx="5"/>
          </p:nvPr>
        </p:nvSpPr>
        <p:spPr/>
        <p:txBody>
          <a:bodyPr/>
          <a:lstStyle/>
          <a:p>
            <a:fld id="{C93B3155-C0FA-5841-BBD2-ED8029B23B64}" type="slidenum">
              <a:rPr lang="en-US" smtClean="0"/>
              <a:t>3</a:t>
            </a:fld>
            <a:endParaRPr lang="en-US"/>
          </a:p>
        </p:txBody>
      </p:sp>
    </p:spTree>
    <p:extLst>
      <p:ext uri="{BB962C8B-B14F-4D97-AF65-F5344CB8AC3E}">
        <p14:creationId xmlns:p14="http://schemas.microsoft.com/office/powerpoint/2010/main" val="320336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we tried to look at individual genes in the model, we found the low correlations between human and mouse, even different directions. For example.</a:t>
            </a:r>
          </a:p>
          <a:p>
            <a:r>
              <a:rPr lang="en-US" dirty="0"/>
              <a:t>In general, we see low correlations</a:t>
            </a:r>
          </a:p>
          <a:p>
            <a:r>
              <a:rPr lang="en-US" dirty="0"/>
              <a:t>We see heterogeneity in mice too. For example, Cpa3 gene,  Do we need to separate  </a:t>
            </a:r>
          </a:p>
          <a:p>
            <a:endParaRPr lang="en-US" dirty="0"/>
          </a:p>
        </p:txBody>
      </p:sp>
      <p:sp>
        <p:nvSpPr>
          <p:cNvPr id="4" name="Slide Number Placeholder 3"/>
          <p:cNvSpPr>
            <a:spLocks noGrp="1"/>
          </p:cNvSpPr>
          <p:nvPr>
            <p:ph type="sldNum" sz="quarter" idx="5"/>
          </p:nvPr>
        </p:nvSpPr>
        <p:spPr/>
        <p:txBody>
          <a:bodyPr/>
          <a:lstStyle/>
          <a:p>
            <a:fld id="{C93B3155-C0FA-5841-BBD2-ED8029B23B64}" type="slidenum">
              <a:rPr lang="en-US" smtClean="0"/>
              <a:t>4</a:t>
            </a:fld>
            <a:endParaRPr lang="en-US"/>
          </a:p>
        </p:txBody>
      </p:sp>
    </p:spTree>
    <p:extLst>
      <p:ext uri="{BB962C8B-B14F-4D97-AF65-F5344CB8AC3E}">
        <p14:creationId xmlns:p14="http://schemas.microsoft.com/office/powerpoint/2010/main" val="172247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did formal test to check if there is heterogeneity in mouse studies. Using </a:t>
            </a:r>
            <a:r>
              <a:rPr lang="en-US" dirty="0" err="1"/>
              <a:t>logFC</a:t>
            </a:r>
            <a:r>
              <a:rPr lang="en-US" dirty="0"/>
              <a:t> of the top 5000 most variant genes across all mouse strains/studies, we did see some heterogeneity, the major variation was the difference between </a:t>
            </a:r>
            <a:r>
              <a:rPr lang="en-US" dirty="0" err="1"/>
              <a:t>RNAseq</a:t>
            </a:r>
            <a:r>
              <a:rPr lang="en-US" dirty="0"/>
              <a:t> vs. Array.</a:t>
            </a:r>
          </a:p>
          <a:p>
            <a:r>
              <a:rPr lang="en-US" dirty="0"/>
              <a:t>We then did </a:t>
            </a:r>
            <a:r>
              <a:rPr lang="en-US" dirty="0" err="1"/>
              <a:t>ConsenesusClustering</a:t>
            </a:r>
            <a:r>
              <a:rPr lang="en-US" dirty="0"/>
              <a:t> analysis in the CC data, and found there are .. Both the con…and CDF plot suggest there are two subclasses</a:t>
            </a:r>
          </a:p>
          <a:p>
            <a:r>
              <a:rPr lang="en-US" sz="1200" b="0" i="0" kern="1200" dirty="0">
                <a:solidFill>
                  <a:schemeClr val="tx1"/>
                </a:solidFill>
                <a:effectLst/>
                <a:latin typeface="+mn-lt"/>
                <a:ea typeface="+mn-ea"/>
                <a:cs typeface="+mn-cs"/>
              </a:rPr>
              <a:t>proportion of ambiguous clustering (</a:t>
            </a:r>
            <a:r>
              <a:rPr lang="en-US" sz="1200" b="1" i="0" kern="1200" dirty="0">
                <a:solidFill>
                  <a:schemeClr val="tx1"/>
                </a:solidFill>
                <a:effectLst/>
                <a:latin typeface="+mn-lt"/>
                <a:ea typeface="+mn-ea"/>
                <a:cs typeface="+mn-cs"/>
              </a:rPr>
              <a:t>PAC</a:t>
            </a:r>
            <a:r>
              <a:rPr lang="en-US" sz="1200" b="0" i="0" kern="1200" dirty="0">
                <a:solidFill>
                  <a:schemeClr val="tx1"/>
                </a:solidFill>
                <a:effectLst/>
                <a:latin typeface="+mn-lt"/>
                <a:ea typeface="+mn-ea"/>
                <a:cs typeface="+mn-cs"/>
              </a:rPr>
              <a:t>) indicate k=2 </a:t>
            </a:r>
            <a:endParaRPr lang="en-US" dirty="0"/>
          </a:p>
          <a:p>
            <a:endParaRPr lang="en-US" dirty="0"/>
          </a:p>
        </p:txBody>
      </p:sp>
      <p:sp>
        <p:nvSpPr>
          <p:cNvPr id="4" name="Slide Number Placeholder 3"/>
          <p:cNvSpPr>
            <a:spLocks noGrp="1"/>
          </p:cNvSpPr>
          <p:nvPr>
            <p:ph type="sldNum" sz="quarter" idx="5"/>
          </p:nvPr>
        </p:nvSpPr>
        <p:spPr/>
        <p:txBody>
          <a:bodyPr/>
          <a:lstStyle/>
          <a:p>
            <a:fld id="{C93B3155-C0FA-5841-BBD2-ED8029B23B64}" type="slidenum">
              <a:rPr lang="en-US" smtClean="0"/>
              <a:t>5</a:t>
            </a:fld>
            <a:endParaRPr lang="en-US"/>
          </a:p>
        </p:txBody>
      </p:sp>
    </p:spTree>
    <p:extLst>
      <p:ext uri="{BB962C8B-B14F-4D97-AF65-F5344CB8AC3E}">
        <p14:creationId xmlns:p14="http://schemas.microsoft.com/office/powerpoint/2010/main" val="184911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latin typeface="Arial"/>
                <a:cs typeface="Arial"/>
              </a:rPr>
              <a:t>In summary, we found heterogeneity in mouse transcriptome</a:t>
            </a:r>
          </a:p>
          <a:p>
            <a:pPr marL="0" indent="0" algn="l">
              <a:buFont typeface="Arial" panose="020B0604020202020204" pitchFamily="34" charset="0"/>
              <a:buNone/>
            </a:pPr>
            <a:r>
              <a:rPr lang="en-US" sz="1200" dirty="0">
                <a:latin typeface="Arial"/>
                <a:cs typeface="Arial"/>
              </a:rPr>
              <a:t>Mouse genetic background has a significant impact on expression of key human asthma DE genes.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would be genetic differences driving subclasses in the CC whereas those would likely not exist in the GEO data or wouldn't be strong enough to detect, although I of course could be wrong. Perhaps put this toward the bottom of the list to de-emphasis it or we could discuss more.</a:t>
            </a:r>
            <a:endParaRPr lang="en-US" dirty="0"/>
          </a:p>
        </p:txBody>
      </p:sp>
      <p:sp>
        <p:nvSpPr>
          <p:cNvPr id="4" name="Slide Number Placeholder 3"/>
          <p:cNvSpPr>
            <a:spLocks noGrp="1"/>
          </p:cNvSpPr>
          <p:nvPr>
            <p:ph type="sldNum" sz="quarter" idx="5"/>
          </p:nvPr>
        </p:nvSpPr>
        <p:spPr/>
        <p:txBody>
          <a:bodyPr/>
          <a:lstStyle/>
          <a:p>
            <a:fld id="{C93B3155-C0FA-5841-BBD2-ED8029B23B64}" type="slidenum">
              <a:rPr lang="en-US" smtClean="0"/>
              <a:t>6</a:t>
            </a:fld>
            <a:endParaRPr lang="en-US"/>
          </a:p>
        </p:txBody>
      </p:sp>
    </p:spTree>
    <p:extLst>
      <p:ext uri="{BB962C8B-B14F-4D97-AF65-F5344CB8AC3E}">
        <p14:creationId xmlns:p14="http://schemas.microsoft.com/office/powerpoint/2010/main" val="402382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7B6D-62B9-DA4D-89D5-2A411FC11C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9D06A0-2DAC-624E-A9FF-7CADC3911D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23EAF8-FCD1-3540-A842-8760FD09A7E7}"/>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5" name="Footer Placeholder 4">
            <a:extLst>
              <a:ext uri="{FF2B5EF4-FFF2-40B4-BE49-F238E27FC236}">
                <a16:creationId xmlns:a16="http://schemas.microsoft.com/office/drawing/2014/main" id="{9D76A88B-5BA5-AB40-AEF6-C8EAAB63A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61CE6-DFB3-364F-8507-1A0577337792}"/>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237417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DDCE-B3AC-9A45-BFA2-7E26BA663D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CC3975-50AD-BD41-BC5D-B94721298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36F01-8582-934A-9846-631D4A4A46C3}"/>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5" name="Footer Placeholder 4">
            <a:extLst>
              <a:ext uri="{FF2B5EF4-FFF2-40B4-BE49-F238E27FC236}">
                <a16:creationId xmlns:a16="http://schemas.microsoft.com/office/drawing/2014/main" id="{6DCE4265-C6AC-9842-9792-0D48F9760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18769-368A-7C46-A2B3-B79BEEB78ADD}"/>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64977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C2FE4-8444-EF42-A56F-5AE7292B12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F68CF2-ED06-F74A-B143-D43352202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4A5E0-1493-6D49-9F1F-8C78F52EC3B9}"/>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5" name="Footer Placeholder 4">
            <a:extLst>
              <a:ext uri="{FF2B5EF4-FFF2-40B4-BE49-F238E27FC236}">
                <a16:creationId xmlns:a16="http://schemas.microsoft.com/office/drawing/2014/main" id="{6C944094-23E5-BA45-926F-A105392E6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E55FA-C2B7-1746-9CA6-16D93115DB45}"/>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318815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8073-AD70-9D4B-B28A-BA35FDCFD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04DCC-CEA0-DE45-933D-428196497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B832D-CA33-8342-BA12-354E70AC95BC}"/>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5" name="Footer Placeholder 4">
            <a:extLst>
              <a:ext uri="{FF2B5EF4-FFF2-40B4-BE49-F238E27FC236}">
                <a16:creationId xmlns:a16="http://schemas.microsoft.com/office/drawing/2014/main" id="{9CB2542B-21F5-C648-9A68-FD193956B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A4BE1-17DF-2042-859D-5C2AB1918888}"/>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106102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D4D2-EC0D-D948-B2CE-B226F2E91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589A94-B2EE-924A-A522-C55668FFD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445E06-F8A1-7647-B592-1272E7295DA5}"/>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5" name="Footer Placeholder 4">
            <a:extLst>
              <a:ext uri="{FF2B5EF4-FFF2-40B4-BE49-F238E27FC236}">
                <a16:creationId xmlns:a16="http://schemas.microsoft.com/office/drawing/2014/main" id="{F245DBC5-F77E-064A-8654-D9DA9494A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3029F-9C66-BB4D-9AA0-ABBBE3FE64B1}"/>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269899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FFA8-7F65-234D-BE9E-99F7722A0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9033C-6FD1-CC44-9EDF-2E90D8034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01613-4116-174B-8340-31A1E4B4F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F72BD4-B1A9-654B-BB20-5A7823FA99DD}"/>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6" name="Footer Placeholder 5">
            <a:extLst>
              <a:ext uri="{FF2B5EF4-FFF2-40B4-BE49-F238E27FC236}">
                <a16:creationId xmlns:a16="http://schemas.microsoft.com/office/drawing/2014/main" id="{35E05FF6-F711-F440-BBD2-EBF17FED2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84AAE-A381-7548-9683-0C8DEBD4FFE4}"/>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34948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8C5A-C540-6044-98A0-FD7FF0A8AE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C9A5D2-3510-5C40-88C9-13D683A9C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7D4F2B-534E-4844-9A3E-B9D7B059F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4E0A9-D8E6-BC43-875B-3E455D27A1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8E379-3D51-A545-BBF3-066E124214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5389C2-F44F-1340-80AE-F73B2E3F2662}"/>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8" name="Footer Placeholder 7">
            <a:extLst>
              <a:ext uri="{FF2B5EF4-FFF2-40B4-BE49-F238E27FC236}">
                <a16:creationId xmlns:a16="http://schemas.microsoft.com/office/drawing/2014/main" id="{6E0954CB-049F-724E-AF06-A93D69DCD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84BEB0-C1CD-D541-964E-3BB4DFD56C04}"/>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107515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6132-A487-994E-BF5F-F63DE25971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B2BE26-9815-3C42-9DE5-1F78E37299FB}"/>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4" name="Footer Placeholder 3">
            <a:extLst>
              <a:ext uri="{FF2B5EF4-FFF2-40B4-BE49-F238E27FC236}">
                <a16:creationId xmlns:a16="http://schemas.microsoft.com/office/drawing/2014/main" id="{AC253DAF-7D78-C14D-B025-F20A9CF982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734456-7500-FA40-8F20-A284EC23420B}"/>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190730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16B3D-A744-2347-91BF-374F87E09A92}"/>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3" name="Footer Placeholder 2">
            <a:extLst>
              <a:ext uri="{FF2B5EF4-FFF2-40B4-BE49-F238E27FC236}">
                <a16:creationId xmlns:a16="http://schemas.microsoft.com/office/drawing/2014/main" id="{01E034BD-CF44-7C46-A442-D987F1720B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E2BDEC-A33D-714E-82BB-212A5FDC7F85}"/>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154219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DCF7-7D16-AD4F-A44B-5F50773A7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661560-0D50-8E47-A9FC-BF3DB007E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16AD0-B89A-464D-9B06-02BEC4FDA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A86F8-8666-DB4A-B03A-C1E21CBD6010}"/>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6" name="Footer Placeholder 5">
            <a:extLst>
              <a:ext uri="{FF2B5EF4-FFF2-40B4-BE49-F238E27FC236}">
                <a16:creationId xmlns:a16="http://schemas.microsoft.com/office/drawing/2014/main" id="{822EAFDD-1BD6-2C4A-AF52-57EBB5A58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65DAF-B16E-0449-9FF0-284F6FD04CD4}"/>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347512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F144-9E36-754A-9D20-7209A06D5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CF8F7E-AE16-1047-B2E2-82AAF9672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04B221-597B-664E-A66A-6B8D9F3AE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3BD33-F7E9-1643-BD39-969CA914B4EA}"/>
              </a:ext>
            </a:extLst>
          </p:cNvPr>
          <p:cNvSpPr>
            <a:spLocks noGrp="1"/>
          </p:cNvSpPr>
          <p:nvPr>
            <p:ph type="dt" sz="half" idx="10"/>
          </p:nvPr>
        </p:nvSpPr>
        <p:spPr/>
        <p:txBody>
          <a:bodyPr/>
          <a:lstStyle/>
          <a:p>
            <a:fld id="{5AA3733D-1AA7-A94F-BFB7-62BCDE4DFCB8}" type="datetimeFigureOut">
              <a:rPr lang="en-US" smtClean="0"/>
              <a:t>12/4/2019</a:t>
            </a:fld>
            <a:endParaRPr lang="en-US"/>
          </a:p>
        </p:txBody>
      </p:sp>
      <p:sp>
        <p:nvSpPr>
          <p:cNvPr id="6" name="Footer Placeholder 5">
            <a:extLst>
              <a:ext uri="{FF2B5EF4-FFF2-40B4-BE49-F238E27FC236}">
                <a16:creationId xmlns:a16="http://schemas.microsoft.com/office/drawing/2014/main" id="{3F05E975-8E33-9B42-9F12-2FC97B64B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87C96-0F49-8C4F-B5B7-1DD0351A93C3}"/>
              </a:ext>
            </a:extLst>
          </p:cNvPr>
          <p:cNvSpPr>
            <a:spLocks noGrp="1"/>
          </p:cNvSpPr>
          <p:nvPr>
            <p:ph type="sldNum" sz="quarter" idx="12"/>
          </p:nvPr>
        </p:nvSpPr>
        <p:spPr/>
        <p:txBody>
          <a:bodyPr/>
          <a:lstStyle/>
          <a:p>
            <a:fld id="{980DD60A-3B54-6547-952A-B85010AD6510}" type="slidenum">
              <a:rPr lang="en-US" smtClean="0"/>
              <a:t>‹#›</a:t>
            </a:fld>
            <a:endParaRPr lang="en-US"/>
          </a:p>
        </p:txBody>
      </p:sp>
    </p:spTree>
    <p:extLst>
      <p:ext uri="{BB962C8B-B14F-4D97-AF65-F5344CB8AC3E}">
        <p14:creationId xmlns:p14="http://schemas.microsoft.com/office/powerpoint/2010/main" val="417238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025166-96E8-8448-8AA1-B55EFBFB9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B1BD11-38C9-6D48-9842-45E988F41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238FB-389D-A842-B141-6FF4009E0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3733D-1AA7-A94F-BFB7-62BCDE4DFCB8}" type="datetimeFigureOut">
              <a:rPr lang="en-US" smtClean="0"/>
              <a:t>12/4/2019</a:t>
            </a:fld>
            <a:endParaRPr lang="en-US"/>
          </a:p>
        </p:txBody>
      </p:sp>
      <p:sp>
        <p:nvSpPr>
          <p:cNvPr id="5" name="Footer Placeholder 4">
            <a:extLst>
              <a:ext uri="{FF2B5EF4-FFF2-40B4-BE49-F238E27FC236}">
                <a16:creationId xmlns:a16="http://schemas.microsoft.com/office/drawing/2014/main" id="{03EB4DEC-B5E7-5F41-B238-4A49C006E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7E28F1-1ED5-434F-98B9-1416A79E5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DD60A-3B54-6547-952A-B85010AD6510}" type="slidenum">
              <a:rPr lang="en-US" smtClean="0"/>
              <a:t>‹#›</a:t>
            </a:fld>
            <a:endParaRPr lang="en-US"/>
          </a:p>
        </p:txBody>
      </p:sp>
    </p:spTree>
    <p:extLst>
      <p:ext uri="{BB962C8B-B14F-4D97-AF65-F5344CB8AC3E}">
        <p14:creationId xmlns:p14="http://schemas.microsoft.com/office/powerpoint/2010/main" val="3984517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69FA-4E57-FA47-9C29-1D2A096BF96D}"/>
              </a:ext>
            </a:extLst>
          </p:cNvPr>
          <p:cNvSpPr>
            <a:spLocks noGrp="1"/>
          </p:cNvSpPr>
          <p:nvPr>
            <p:ph type="ctrTitle"/>
          </p:nvPr>
        </p:nvSpPr>
        <p:spPr>
          <a:xfrm>
            <a:off x="1524000" y="1438433"/>
            <a:ext cx="9144000" cy="1445187"/>
          </a:xfrm>
        </p:spPr>
        <p:txBody>
          <a:bodyPr>
            <a:normAutofit fontScale="90000"/>
          </a:bodyPr>
          <a:lstStyle/>
          <a:p>
            <a:r>
              <a:rPr lang="en-US" sz="3600" b="1" dirty="0">
                <a:solidFill>
                  <a:schemeClr val="accent1"/>
                </a:solidFill>
                <a:latin typeface="Helvetica" pitchFamily="2" charset="0"/>
              </a:rPr>
              <a:t>Identifying optimal mouse models for human asthma using a novel modeling approach</a:t>
            </a:r>
          </a:p>
        </p:txBody>
      </p:sp>
      <p:sp>
        <p:nvSpPr>
          <p:cNvPr id="3" name="Subtitle 2">
            <a:extLst>
              <a:ext uri="{FF2B5EF4-FFF2-40B4-BE49-F238E27FC236}">
                <a16:creationId xmlns:a16="http://schemas.microsoft.com/office/drawing/2014/main" id="{B06B31D8-FBAC-DD48-BE72-CA70E27BABF9}"/>
              </a:ext>
            </a:extLst>
          </p:cNvPr>
          <p:cNvSpPr>
            <a:spLocks noGrp="1"/>
          </p:cNvSpPr>
          <p:nvPr>
            <p:ph type="subTitle" idx="1"/>
          </p:nvPr>
        </p:nvSpPr>
        <p:spPr>
          <a:xfrm>
            <a:off x="1524000" y="3100591"/>
            <a:ext cx="9144000" cy="1655762"/>
          </a:xfrm>
        </p:spPr>
        <p:txBody>
          <a:bodyPr/>
          <a:lstStyle/>
          <a:p>
            <a:r>
              <a:rPr lang="en-US" dirty="0" err="1"/>
              <a:t>Yihsuan</a:t>
            </a:r>
            <a:r>
              <a:rPr lang="en-US" dirty="0"/>
              <a:t> Tsai (Shannon)</a:t>
            </a:r>
          </a:p>
          <a:p>
            <a:r>
              <a:rPr lang="en-US" dirty="0"/>
              <a:t>Rocky 2019</a:t>
            </a:r>
          </a:p>
        </p:txBody>
      </p:sp>
      <p:pic>
        <p:nvPicPr>
          <p:cNvPr id="6" name="Picture 5">
            <a:extLst>
              <a:ext uri="{FF2B5EF4-FFF2-40B4-BE49-F238E27FC236}">
                <a16:creationId xmlns:a16="http://schemas.microsoft.com/office/drawing/2014/main" id="{7D575476-D3D4-914C-8F06-BA87C6ED6B89}"/>
              </a:ext>
            </a:extLst>
          </p:cNvPr>
          <p:cNvPicPr>
            <a:picLocks noChangeAspect="1"/>
          </p:cNvPicPr>
          <p:nvPr/>
        </p:nvPicPr>
        <p:blipFill>
          <a:blip r:embed="rId3"/>
          <a:stretch>
            <a:fillRect/>
          </a:stretch>
        </p:blipFill>
        <p:spPr>
          <a:xfrm>
            <a:off x="8788401" y="33866"/>
            <a:ext cx="3352800" cy="927100"/>
          </a:xfrm>
          <a:prstGeom prst="rect">
            <a:avLst/>
          </a:prstGeom>
        </p:spPr>
      </p:pic>
      <p:pic>
        <p:nvPicPr>
          <p:cNvPr id="8" name="Picture 7">
            <a:extLst>
              <a:ext uri="{FF2B5EF4-FFF2-40B4-BE49-F238E27FC236}">
                <a16:creationId xmlns:a16="http://schemas.microsoft.com/office/drawing/2014/main" id="{62FF5F7A-E9F7-C34E-9C0E-32C5EDD53949}"/>
              </a:ext>
            </a:extLst>
          </p:cNvPr>
          <p:cNvPicPr>
            <a:picLocks noChangeAspect="1"/>
          </p:cNvPicPr>
          <p:nvPr/>
        </p:nvPicPr>
        <p:blipFill rotWithShape="1">
          <a:blip r:embed="rId4"/>
          <a:srcRect l="1" t="40837" r="-717"/>
          <a:stretch/>
        </p:blipFill>
        <p:spPr>
          <a:xfrm>
            <a:off x="47555" y="4098127"/>
            <a:ext cx="5931380" cy="2747105"/>
          </a:xfrm>
          <a:prstGeom prst="rect">
            <a:avLst/>
          </a:prstGeom>
        </p:spPr>
      </p:pic>
      <p:pic>
        <p:nvPicPr>
          <p:cNvPr id="10" name="Picture 9">
            <a:extLst>
              <a:ext uri="{FF2B5EF4-FFF2-40B4-BE49-F238E27FC236}">
                <a16:creationId xmlns:a16="http://schemas.microsoft.com/office/drawing/2014/main" id="{199F18E3-D85F-004C-A1CA-AE2AA81E342C}"/>
              </a:ext>
            </a:extLst>
          </p:cNvPr>
          <p:cNvPicPr>
            <a:picLocks noChangeAspect="1"/>
          </p:cNvPicPr>
          <p:nvPr/>
        </p:nvPicPr>
        <p:blipFill rotWithShape="1">
          <a:blip r:embed="rId5"/>
          <a:srcRect r="1215"/>
          <a:stretch/>
        </p:blipFill>
        <p:spPr>
          <a:xfrm>
            <a:off x="8960678" y="3992769"/>
            <a:ext cx="3231322" cy="2875383"/>
          </a:xfrm>
          <a:prstGeom prst="rect">
            <a:avLst/>
          </a:prstGeom>
        </p:spPr>
      </p:pic>
    </p:spTree>
    <p:extLst>
      <p:ext uri="{BB962C8B-B14F-4D97-AF65-F5344CB8AC3E}">
        <p14:creationId xmlns:p14="http://schemas.microsoft.com/office/powerpoint/2010/main" val="108702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7984-8DE3-9B46-914E-069D5A297F5E}"/>
              </a:ext>
            </a:extLst>
          </p:cNvPr>
          <p:cNvSpPr>
            <a:spLocks noGrp="1"/>
          </p:cNvSpPr>
          <p:nvPr>
            <p:ph type="title"/>
          </p:nvPr>
        </p:nvSpPr>
        <p:spPr>
          <a:xfrm>
            <a:off x="838200" y="365125"/>
            <a:ext cx="10861964" cy="736311"/>
          </a:xfrm>
        </p:spPr>
        <p:txBody>
          <a:bodyPr>
            <a:normAutofit/>
          </a:bodyPr>
          <a:lstStyle/>
          <a:p>
            <a:r>
              <a:rPr lang="en-US" sz="3200" dirty="0">
                <a:solidFill>
                  <a:schemeClr val="accent1"/>
                </a:solidFill>
                <a:latin typeface="Helvetica" pitchFamily="2" charset="0"/>
              </a:rPr>
              <a:t>Meta-analysis of human asthma gene expression</a:t>
            </a:r>
          </a:p>
        </p:txBody>
      </p:sp>
      <p:sp>
        <p:nvSpPr>
          <p:cNvPr id="4" name="TextBox 3">
            <a:extLst>
              <a:ext uri="{FF2B5EF4-FFF2-40B4-BE49-F238E27FC236}">
                <a16:creationId xmlns:a16="http://schemas.microsoft.com/office/drawing/2014/main" id="{1EFAE17E-BAC4-D749-87D0-9FDBD538BE13}"/>
              </a:ext>
            </a:extLst>
          </p:cNvPr>
          <p:cNvSpPr txBox="1"/>
          <p:nvPr/>
        </p:nvSpPr>
        <p:spPr>
          <a:xfrm>
            <a:off x="0" y="6564515"/>
            <a:ext cx="5615835" cy="307777"/>
          </a:xfrm>
          <a:prstGeom prst="rect">
            <a:avLst/>
          </a:prstGeom>
          <a:noFill/>
        </p:spPr>
        <p:txBody>
          <a:bodyPr wrap="square" rtlCol="0">
            <a:spAutoFit/>
          </a:bodyPr>
          <a:lstStyle/>
          <a:p>
            <a:r>
              <a:rPr lang="en-US" sz="1400" dirty="0"/>
              <a:t>Tsai et al. Meta-analysis of airway epithelium gene expression in asthma. </a:t>
            </a:r>
          </a:p>
        </p:txBody>
      </p:sp>
      <p:grpSp>
        <p:nvGrpSpPr>
          <p:cNvPr id="6" name="Group 5">
            <a:extLst>
              <a:ext uri="{FF2B5EF4-FFF2-40B4-BE49-F238E27FC236}">
                <a16:creationId xmlns:a16="http://schemas.microsoft.com/office/drawing/2014/main" id="{5FB0FB6E-F446-A342-BB96-A03209F3AADB}"/>
              </a:ext>
            </a:extLst>
          </p:cNvPr>
          <p:cNvGrpSpPr/>
          <p:nvPr/>
        </p:nvGrpSpPr>
        <p:grpSpPr>
          <a:xfrm>
            <a:off x="195874" y="1225172"/>
            <a:ext cx="3683677" cy="2911088"/>
            <a:chOff x="195874" y="1225172"/>
            <a:chExt cx="3683677" cy="2911088"/>
          </a:xfrm>
        </p:grpSpPr>
        <p:pic>
          <p:nvPicPr>
            <p:cNvPr id="8" name="Picture 7">
              <a:extLst>
                <a:ext uri="{FF2B5EF4-FFF2-40B4-BE49-F238E27FC236}">
                  <a16:creationId xmlns:a16="http://schemas.microsoft.com/office/drawing/2014/main" id="{F4B5B1F7-49F6-5649-B303-5E799DCFAE09}"/>
                </a:ext>
              </a:extLst>
            </p:cNvPr>
            <p:cNvPicPr>
              <a:picLocks noChangeAspect="1"/>
            </p:cNvPicPr>
            <p:nvPr/>
          </p:nvPicPr>
          <p:blipFill rotWithShape="1">
            <a:blip r:embed="rId3"/>
            <a:srcRect t="16751" r="2964"/>
            <a:stretch/>
          </p:blipFill>
          <p:spPr>
            <a:xfrm>
              <a:off x="195874" y="1225172"/>
              <a:ext cx="2812796" cy="2911088"/>
            </a:xfrm>
            <a:prstGeom prst="rect">
              <a:avLst/>
            </a:prstGeom>
          </p:spPr>
        </p:pic>
        <p:pic>
          <p:nvPicPr>
            <p:cNvPr id="10" name="Picture 9">
              <a:extLst>
                <a:ext uri="{FF2B5EF4-FFF2-40B4-BE49-F238E27FC236}">
                  <a16:creationId xmlns:a16="http://schemas.microsoft.com/office/drawing/2014/main" id="{C10E0E0E-5EA6-F34E-BC65-646BCDECCA53}"/>
                </a:ext>
              </a:extLst>
            </p:cNvPr>
            <p:cNvPicPr>
              <a:picLocks noChangeAspect="1"/>
            </p:cNvPicPr>
            <p:nvPr/>
          </p:nvPicPr>
          <p:blipFill rotWithShape="1">
            <a:blip r:embed="rId4"/>
            <a:srcRect l="15806"/>
            <a:stretch/>
          </p:blipFill>
          <p:spPr>
            <a:xfrm>
              <a:off x="3146322" y="1326772"/>
              <a:ext cx="733229" cy="724515"/>
            </a:xfrm>
            <a:prstGeom prst="rect">
              <a:avLst/>
            </a:prstGeom>
          </p:spPr>
        </p:pic>
      </p:grpSp>
      <p:grpSp>
        <p:nvGrpSpPr>
          <p:cNvPr id="24" name="Group 23">
            <a:extLst>
              <a:ext uri="{FF2B5EF4-FFF2-40B4-BE49-F238E27FC236}">
                <a16:creationId xmlns:a16="http://schemas.microsoft.com/office/drawing/2014/main" id="{FAF2EC74-39C0-604E-A715-F35FCBE256B8}"/>
              </a:ext>
            </a:extLst>
          </p:cNvPr>
          <p:cNvGrpSpPr/>
          <p:nvPr/>
        </p:nvGrpSpPr>
        <p:grpSpPr>
          <a:xfrm>
            <a:off x="344147" y="4093029"/>
            <a:ext cx="2807486" cy="2569903"/>
            <a:chOff x="258422" y="4266067"/>
            <a:chExt cx="2807486" cy="2569903"/>
          </a:xfrm>
        </p:grpSpPr>
        <p:pic>
          <p:nvPicPr>
            <p:cNvPr id="9" name="Picture 8">
              <a:extLst>
                <a:ext uri="{FF2B5EF4-FFF2-40B4-BE49-F238E27FC236}">
                  <a16:creationId xmlns:a16="http://schemas.microsoft.com/office/drawing/2014/main" id="{6AD36D6A-8727-824F-BF44-8CF20C2D4B31}"/>
                </a:ext>
              </a:extLst>
            </p:cNvPr>
            <p:cNvPicPr>
              <a:picLocks noChangeAspect="1"/>
            </p:cNvPicPr>
            <p:nvPr/>
          </p:nvPicPr>
          <p:blipFill rotWithShape="1">
            <a:blip r:embed="rId5"/>
            <a:srcRect t="2545"/>
            <a:stretch/>
          </p:blipFill>
          <p:spPr>
            <a:xfrm>
              <a:off x="408235" y="4266067"/>
              <a:ext cx="2657673" cy="2386408"/>
            </a:xfrm>
            <a:prstGeom prst="rect">
              <a:avLst/>
            </a:prstGeom>
          </p:spPr>
        </p:pic>
        <p:sp>
          <p:nvSpPr>
            <p:cNvPr id="3" name="TextBox 2">
              <a:extLst>
                <a:ext uri="{FF2B5EF4-FFF2-40B4-BE49-F238E27FC236}">
                  <a16:creationId xmlns:a16="http://schemas.microsoft.com/office/drawing/2014/main" id="{EA0A5759-DB6B-EA42-8EF8-7C43D4F2DDED}"/>
                </a:ext>
              </a:extLst>
            </p:cNvPr>
            <p:cNvSpPr txBox="1"/>
            <p:nvPr/>
          </p:nvSpPr>
          <p:spPr>
            <a:xfrm rot="16200000">
              <a:off x="94274" y="5054600"/>
              <a:ext cx="697627" cy="369332"/>
            </a:xfrm>
            <a:prstGeom prst="rect">
              <a:avLst/>
            </a:prstGeom>
            <a:solidFill>
              <a:schemeClr val="bg1"/>
            </a:solidFill>
          </p:spPr>
          <p:txBody>
            <a:bodyPr wrap="none" rtlCol="0">
              <a:spAutoFit/>
            </a:bodyPr>
            <a:lstStyle/>
            <a:p>
              <a:r>
                <a:rPr lang="en-US" dirty="0"/>
                <a:t>Nasal</a:t>
              </a:r>
            </a:p>
          </p:txBody>
        </p:sp>
        <p:sp>
          <p:nvSpPr>
            <p:cNvPr id="15" name="TextBox 14">
              <a:extLst>
                <a:ext uri="{FF2B5EF4-FFF2-40B4-BE49-F238E27FC236}">
                  <a16:creationId xmlns:a16="http://schemas.microsoft.com/office/drawing/2014/main" id="{D4AAA832-B1CC-5043-9434-945ED5A731B7}"/>
                </a:ext>
              </a:extLst>
            </p:cNvPr>
            <p:cNvSpPr txBox="1"/>
            <p:nvPr/>
          </p:nvSpPr>
          <p:spPr>
            <a:xfrm>
              <a:off x="1376974" y="6466638"/>
              <a:ext cx="1065805" cy="369332"/>
            </a:xfrm>
            <a:prstGeom prst="rect">
              <a:avLst/>
            </a:prstGeom>
            <a:solidFill>
              <a:schemeClr val="bg1"/>
            </a:solidFill>
          </p:spPr>
          <p:txBody>
            <a:bodyPr wrap="none" rtlCol="0">
              <a:spAutoFit/>
            </a:bodyPr>
            <a:lstStyle/>
            <a:p>
              <a:r>
                <a:rPr lang="en-US" dirty="0"/>
                <a:t>Bronchial</a:t>
              </a:r>
            </a:p>
          </p:txBody>
        </p:sp>
      </p:grpSp>
      <p:grpSp>
        <p:nvGrpSpPr>
          <p:cNvPr id="28" name="Group 27">
            <a:extLst>
              <a:ext uri="{FF2B5EF4-FFF2-40B4-BE49-F238E27FC236}">
                <a16:creationId xmlns:a16="http://schemas.microsoft.com/office/drawing/2014/main" id="{3F3BCE68-C4CF-D647-9DB7-65E446CE3D44}"/>
              </a:ext>
            </a:extLst>
          </p:cNvPr>
          <p:cNvGrpSpPr/>
          <p:nvPr/>
        </p:nvGrpSpPr>
        <p:grpSpPr>
          <a:xfrm>
            <a:off x="6329362" y="2358728"/>
            <a:ext cx="5729288" cy="3810240"/>
            <a:chOff x="6329362" y="2358728"/>
            <a:chExt cx="5729288" cy="3810240"/>
          </a:xfrm>
        </p:grpSpPr>
        <p:pic>
          <p:nvPicPr>
            <p:cNvPr id="26" name="Picture 25">
              <a:extLst>
                <a:ext uri="{FF2B5EF4-FFF2-40B4-BE49-F238E27FC236}">
                  <a16:creationId xmlns:a16="http://schemas.microsoft.com/office/drawing/2014/main" id="{670C993D-13D0-B945-A93D-87990A6E0AF9}"/>
                </a:ext>
              </a:extLst>
            </p:cNvPr>
            <p:cNvPicPr>
              <a:picLocks noChangeAspect="1"/>
            </p:cNvPicPr>
            <p:nvPr/>
          </p:nvPicPr>
          <p:blipFill rotWithShape="1">
            <a:blip r:embed="rId6"/>
            <a:srcRect r="18458" b="7010"/>
            <a:stretch/>
          </p:blipFill>
          <p:spPr>
            <a:xfrm>
              <a:off x="6329362" y="2358728"/>
              <a:ext cx="5710727" cy="3256260"/>
            </a:xfrm>
            <a:prstGeom prst="rect">
              <a:avLst/>
            </a:prstGeom>
          </p:spPr>
        </p:pic>
        <p:pic>
          <p:nvPicPr>
            <p:cNvPr id="27" name="Picture 26">
              <a:extLst>
                <a:ext uri="{FF2B5EF4-FFF2-40B4-BE49-F238E27FC236}">
                  <a16:creationId xmlns:a16="http://schemas.microsoft.com/office/drawing/2014/main" id="{73CB0C6A-3A94-D745-AFF3-1B6398051418}"/>
                </a:ext>
              </a:extLst>
            </p:cNvPr>
            <p:cNvPicPr>
              <a:picLocks noChangeAspect="1"/>
            </p:cNvPicPr>
            <p:nvPr/>
          </p:nvPicPr>
          <p:blipFill>
            <a:blip r:embed="rId7"/>
            <a:stretch>
              <a:fillRect/>
            </a:stretch>
          </p:blipFill>
          <p:spPr>
            <a:xfrm>
              <a:off x="11053907" y="5660544"/>
              <a:ext cx="1004743" cy="508424"/>
            </a:xfrm>
            <a:prstGeom prst="rect">
              <a:avLst/>
            </a:prstGeom>
          </p:spPr>
        </p:pic>
      </p:grpSp>
      <p:sp>
        <p:nvSpPr>
          <p:cNvPr id="31" name="Rectangle 30">
            <a:extLst>
              <a:ext uri="{FF2B5EF4-FFF2-40B4-BE49-F238E27FC236}">
                <a16:creationId xmlns:a16="http://schemas.microsoft.com/office/drawing/2014/main" id="{F38C2DC1-2ECB-BC4B-8AD6-8201A6C73B16}"/>
              </a:ext>
            </a:extLst>
          </p:cNvPr>
          <p:cNvSpPr/>
          <p:nvPr/>
        </p:nvSpPr>
        <p:spPr>
          <a:xfrm>
            <a:off x="106020" y="958982"/>
            <a:ext cx="6096000" cy="307777"/>
          </a:xfrm>
          <a:prstGeom prst="rect">
            <a:avLst/>
          </a:prstGeom>
        </p:spPr>
        <p:txBody>
          <a:bodyPr>
            <a:spAutoFit/>
          </a:bodyPr>
          <a:lstStyle/>
          <a:p>
            <a:r>
              <a:rPr lang="en-US" sz="1400" dirty="0"/>
              <a:t>Consistency of differential expression across studies</a:t>
            </a:r>
          </a:p>
        </p:txBody>
      </p:sp>
      <p:grpSp>
        <p:nvGrpSpPr>
          <p:cNvPr id="34" name="Group 33">
            <a:extLst>
              <a:ext uri="{FF2B5EF4-FFF2-40B4-BE49-F238E27FC236}">
                <a16:creationId xmlns:a16="http://schemas.microsoft.com/office/drawing/2014/main" id="{15AECA71-8916-FA4A-B9DD-A0429DF16E96}"/>
              </a:ext>
            </a:extLst>
          </p:cNvPr>
          <p:cNvGrpSpPr/>
          <p:nvPr/>
        </p:nvGrpSpPr>
        <p:grpSpPr>
          <a:xfrm>
            <a:off x="3136840" y="1790700"/>
            <a:ext cx="3949760" cy="4836124"/>
            <a:chOff x="3136840" y="1790700"/>
            <a:chExt cx="3949760" cy="4836124"/>
          </a:xfrm>
        </p:grpSpPr>
        <p:grpSp>
          <p:nvGrpSpPr>
            <p:cNvPr id="7" name="Group 6">
              <a:extLst>
                <a:ext uri="{FF2B5EF4-FFF2-40B4-BE49-F238E27FC236}">
                  <a16:creationId xmlns:a16="http://schemas.microsoft.com/office/drawing/2014/main" id="{8BC81166-A3BC-7642-BF18-B6391872FF7D}"/>
                </a:ext>
              </a:extLst>
            </p:cNvPr>
            <p:cNvGrpSpPr/>
            <p:nvPr/>
          </p:nvGrpSpPr>
          <p:grpSpPr>
            <a:xfrm>
              <a:off x="3136840" y="2123054"/>
              <a:ext cx="3949760" cy="4503770"/>
              <a:chOff x="3468628" y="2248466"/>
              <a:chExt cx="3509455" cy="4052320"/>
            </a:xfrm>
          </p:grpSpPr>
          <p:pic>
            <p:nvPicPr>
              <p:cNvPr id="11" name="Picture 10">
                <a:extLst>
                  <a:ext uri="{FF2B5EF4-FFF2-40B4-BE49-F238E27FC236}">
                    <a16:creationId xmlns:a16="http://schemas.microsoft.com/office/drawing/2014/main" id="{BDFBE4ED-76E4-B846-BE91-E9B01572B185}"/>
                  </a:ext>
                </a:extLst>
              </p:cNvPr>
              <p:cNvPicPr>
                <a:picLocks noChangeAspect="1"/>
              </p:cNvPicPr>
              <p:nvPr/>
            </p:nvPicPr>
            <p:blipFill rotWithShape="1">
              <a:blip r:embed="rId8"/>
              <a:srcRect t="9418"/>
              <a:stretch/>
            </p:blipFill>
            <p:spPr>
              <a:xfrm>
                <a:off x="3468628" y="2248466"/>
                <a:ext cx="3509455" cy="3178940"/>
              </a:xfrm>
              <a:prstGeom prst="rect">
                <a:avLst/>
              </a:prstGeom>
            </p:spPr>
          </p:pic>
          <p:sp>
            <p:nvSpPr>
              <p:cNvPr id="14" name="Rectangle 13">
                <a:extLst>
                  <a:ext uri="{FF2B5EF4-FFF2-40B4-BE49-F238E27FC236}">
                    <a16:creationId xmlns:a16="http://schemas.microsoft.com/office/drawing/2014/main" id="{C892A5D5-90EF-184C-BC5F-532981A12206}"/>
                  </a:ext>
                </a:extLst>
              </p:cNvPr>
              <p:cNvSpPr/>
              <p:nvPr/>
            </p:nvSpPr>
            <p:spPr>
              <a:xfrm>
                <a:off x="4488474" y="5553087"/>
                <a:ext cx="1517171" cy="747699"/>
              </a:xfrm>
              <a:prstGeom prst="rect">
                <a:avLst/>
              </a:prstGeom>
            </p:spPr>
            <p:txBody>
              <a:bodyPr wrap="none">
                <a:spAutoFit/>
              </a:bodyPr>
              <a:lstStyle/>
              <a:p>
                <a:r>
                  <a:rPr lang="en-US" sz="1600" dirty="0">
                    <a:solidFill>
                      <a:srgbClr val="0432FF"/>
                    </a:solidFill>
                    <a:latin typeface="Arial"/>
                    <a:cs typeface="Arial"/>
                  </a:rPr>
                  <a:t>AUC = 0.83</a:t>
                </a:r>
              </a:p>
              <a:p>
                <a:r>
                  <a:rPr lang="en-US" sz="1600" dirty="0">
                    <a:solidFill>
                      <a:srgbClr val="0432FF"/>
                    </a:solidFill>
                    <a:latin typeface="Arial"/>
                    <a:cs typeface="Arial"/>
                  </a:rPr>
                  <a:t>sensitivity = 0.91</a:t>
                </a:r>
              </a:p>
              <a:p>
                <a:r>
                  <a:rPr lang="en-US" sz="1600" dirty="0">
                    <a:solidFill>
                      <a:srgbClr val="0432FF"/>
                    </a:solidFill>
                    <a:latin typeface="Arial"/>
                    <a:cs typeface="Arial"/>
                  </a:rPr>
                  <a:t>specificity = 0.67</a:t>
                </a:r>
              </a:p>
            </p:txBody>
          </p:sp>
        </p:grpSp>
        <p:sp>
          <p:nvSpPr>
            <p:cNvPr id="29" name="TextBox 28">
              <a:extLst>
                <a:ext uri="{FF2B5EF4-FFF2-40B4-BE49-F238E27FC236}">
                  <a16:creationId xmlns:a16="http://schemas.microsoft.com/office/drawing/2014/main" id="{EF6D7817-0509-2747-A6AA-B4E421614834}"/>
                </a:ext>
              </a:extLst>
            </p:cNvPr>
            <p:cNvSpPr txBox="1"/>
            <p:nvPr/>
          </p:nvSpPr>
          <p:spPr>
            <a:xfrm>
              <a:off x="3822700" y="1790700"/>
              <a:ext cx="3160032" cy="369332"/>
            </a:xfrm>
            <a:prstGeom prst="rect">
              <a:avLst/>
            </a:prstGeom>
            <a:noFill/>
          </p:spPr>
          <p:txBody>
            <a:bodyPr wrap="none" rtlCol="0">
              <a:spAutoFit/>
            </a:bodyPr>
            <a:lstStyle/>
            <a:p>
              <a:r>
                <a:rPr lang="en-US" dirty="0">
                  <a:highlight>
                    <a:srgbClr val="FFFF00"/>
                  </a:highlight>
                </a:rPr>
                <a:t>52 model genes from </a:t>
              </a:r>
              <a:r>
                <a:rPr lang="en-US" dirty="0" err="1">
                  <a:highlight>
                    <a:srgbClr val="FFFF00"/>
                  </a:highlight>
                </a:rPr>
                <a:t>ElasticNet</a:t>
              </a:r>
              <a:endParaRPr lang="en-US" dirty="0">
                <a:highlight>
                  <a:srgbClr val="FFFF00"/>
                </a:highlight>
              </a:endParaRPr>
            </a:p>
          </p:txBody>
        </p:sp>
        <p:sp>
          <p:nvSpPr>
            <p:cNvPr id="32" name="TextBox 31">
              <a:extLst>
                <a:ext uri="{FF2B5EF4-FFF2-40B4-BE49-F238E27FC236}">
                  <a16:creationId xmlns:a16="http://schemas.microsoft.com/office/drawing/2014/main" id="{F5C33962-7610-D74B-9D96-92F1EE6340CF}"/>
                </a:ext>
              </a:extLst>
            </p:cNvPr>
            <p:cNvSpPr txBox="1"/>
            <p:nvPr/>
          </p:nvSpPr>
          <p:spPr>
            <a:xfrm>
              <a:off x="4611757" y="5592418"/>
              <a:ext cx="1079206" cy="307777"/>
            </a:xfrm>
            <a:prstGeom prst="rect">
              <a:avLst/>
            </a:prstGeom>
            <a:noFill/>
          </p:spPr>
          <p:txBody>
            <a:bodyPr wrap="none" rtlCol="0">
              <a:spAutoFit/>
            </a:bodyPr>
            <a:lstStyle/>
            <a:p>
              <a:r>
                <a:rPr lang="en-US" sz="1400" dirty="0"/>
                <a:t>gene weight</a:t>
              </a:r>
            </a:p>
          </p:txBody>
        </p:sp>
      </p:grpSp>
    </p:spTree>
    <p:extLst>
      <p:ext uri="{BB962C8B-B14F-4D97-AF65-F5344CB8AC3E}">
        <p14:creationId xmlns:p14="http://schemas.microsoft.com/office/powerpoint/2010/main" val="37728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4DB5-38FB-0346-9B7A-3238D2BBDA10}"/>
              </a:ext>
            </a:extLst>
          </p:cNvPr>
          <p:cNvSpPr>
            <a:spLocks noGrp="1"/>
          </p:cNvSpPr>
          <p:nvPr>
            <p:ph type="title"/>
          </p:nvPr>
        </p:nvSpPr>
        <p:spPr>
          <a:xfrm>
            <a:off x="838200" y="222246"/>
            <a:ext cx="10515600" cy="903880"/>
          </a:xfrm>
        </p:spPr>
        <p:txBody>
          <a:bodyPr>
            <a:normAutofit/>
          </a:bodyPr>
          <a:lstStyle/>
          <a:p>
            <a:r>
              <a:rPr lang="en-US" sz="4000" dirty="0">
                <a:solidFill>
                  <a:schemeClr val="accent1"/>
                </a:solidFill>
                <a:latin typeface="Helvetica" pitchFamily="2" charset="0"/>
              </a:rPr>
              <a:t>Predict onto mouse/monkey data</a:t>
            </a:r>
          </a:p>
        </p:txBody>
      </p:sp>
      <p:sp>
        <p:nvSpPr>
          <p:cNvPr id="5" name="TextBox 4">
            <a:extLst>
              <a:ext uri="{FF2B5EF4-FFF2-40B4-BE49-F238E27FC236}">
                <a16:creationId xmlns:a16="http://schemas.microsoft.com/office/drawing/2014/main" id="{65A88B1A-9402-404E-8A36-6CE60E917890}"/>
              </a:ext>
            </a:extLst>
          </p:cNvPr>
          <p:cNvSpPr txBox="1"/>
          <p:nvPr/>
        </p:nvSpPr>
        <p:spPr>
          <a:xfrm>
            <a:off x="0" y="847673"/>
            <a:ext cx="3393686" cy="369332"/>
          </a:xfrm>
          <a:prstGeom prst="rect">
            <a:avLst/>
          </a:prstGeom>
          <a:noFill/>
        </p:spPr>
        <p:txBody>
          <a:bodyPr wrap="none" rtlCol="0">
            <a:spAutoFit/>
          </a:bodyPr>
          <a:lstStyle/>
          <a:p>
            <a:r>
              <a:rPr lang="en-US" dirty="0">
                <a:highlight>
                  <a:srgbClr val="FFFF00"/>
                </a:highlight>
              </a:rPr>
              <a:t>12 studies from GEO in microarray</a:t>
            </a:r>
          </a:p>
        </p:txBody>
      </p:sp>
      <p:sp>
        <p:nvSpPr>
          <p:cNvPr id="6" name="TextBox 5">
            <a:extLst>
              <a:ext uri="{FF2B5EF4-FFF2-40B4-BE49-F238E27FC236}">
                <a16:creationId xmlns:a16="http://schemas.microsoft.com/office/drawing/2014/main" id="{0EAB3ED7-47CB-9048-9A06-1FA07005D2E8}"/>
              </a:ext>
            </a:extLst>
          </p:cNvPr>
          <p:cNvSpPr txBox="1"/>
          <p:nvPr/>
        </p:nvSpPr>
        <p:spPr>
          <a:xfrm>
            <a:off x="5512425" y="847673"/>
            <a:ext cx="4617354" cy="369332"/>
          </a:xfrm>
          <a:prstGeom prst="rect">
            <a:avLst/>
          </a:prstGeom>
          <a:noFill/>
        </p:spPr>
        <p:txBody>
          <a:bodyPr wrap="none" rtlCol="0">
            <a:spAutoFit/>
          </a:bodyPr>
          <a:lstStyle/>
          <a:p>
            <a:r>
              <a:rPr lang="en-US" dirty="0">
                <a:highlight>
                  <a:srgbClr val="FFFF00"/>
                </a:highlight>
              </a:rPr>
              <a:t>30 collaborative cross (CC) +1 strains in </a:t>
            </a:r>
            <a:r>
              <a:rPr lang="en-US" dirty="0" err="1">
                <a:highlight>
                  <a:srgbClr val="FFFF00"/>
                </a:highlight>
              </a:rPr>
              <a:t>RNAseq</a:t>
            </a:r>
            <a:endParaRPr lang="en-US" dirty="0">
              <a:highlight>
                <a:srgbClr val="FFFF00"/>
              </a:highlight>
            </a:endParaRPr>
          </a:p>
        </p:txBody>
      </p:sp>
      <p:pic>
        <p:nvPicPr>
          <p:cNvPr id="8" name="Picture 7">
            <a:extLst>
              <a:ext uri="{FF2B5EF4-FFF2-40B4-BE49-F238E27FC236}">
                <a16:creationId xmlns:a16="http://schemas.microsoft.com/office/drawing/2014/main" id="{899DF539-A471-AF49-89EE-6A65F65E6D12}"/>
              </a:ext>
            </a:extLst>
          </p:cNvPr>
          <p:cNvPicPr>
            <a:picLocks noChangeAspect="1"/>
          </p:cNvPicPr>
          <p:nvPr/>
        </p:nvPicPr>
        <p:blipFill>
          <a:blip r:embed="rId3"/>
          <a:stretch>
            <a:fillRect/>
          </a:stretch>
        </p:blipFill>
        <p:spPr>
          <a:xfrm>
            <a:off x="5820876" y="3290761"/>
            <a:ext cx="5317377" cy="3544917"/>
          </a:xfrm>
          <a:prstGeom prst="rect">
            <a:avLst/>
          </a:prstGeom>
        </p:spPr>
      </p:pic>
      <p:grpSp>
        <p:nvGrpSpPr>
          <p:cNvPr id="9" name="Group 8">
            <a:extLst>
              <a:ext uri="{FF2B5EF4-FFF2-40B4-BE49-F238E27FC236}">
                <a16:creationId xmlns:a16="http://schemas.microsoft.com/office/drawing/2014/main" id="{9856A6FA-A901-494C-8E2F-D0E1B99E0E33}"/>
              </a:ext>
            </a:extLst>
          </p:cNvPr>
          <p:cNvGrpSpPr/>
          <p:nvPr/>
        </p:nvGrpSpPr>
        <p:grpSpPr>
          <a:xfrm>
            <a:off x="724023" y="4170140"/>
            <a:ext cx="4757672" cy="2687860"/>
            <a:chOff x="724023" y="4170140"/>
            <a:chExt cx="4757672" cy="2687860"/>
          </a:xfrm>
        </p:grpSpPr>
        <p:pic>
          <p:nvPicPr>
            <p:cNvPr id="7" name="Picture 6">
              <a:extLst>
                <a:ext uri="{FF2B5EF4-FFF2-40B4-BE49-F238E27FC236}">
                  <a16:creationId xmlns:a16="http://schemas.microsoft.com/office/drawing/2014/main" id="{280711E6-12CB-6F4C-84C9-D6FB9EB4A359}"/>
                </a:ext>
              </a:extLst>
            </p:cNvPr>
            <p:cNvPicPr>
              <a:picLocks noChangeAspect="1"/>
            </p:cNvPicPr>
            <p:nvPr/>
          </p:nvPicPr>
          <p:blipFill>
            <a:blip r:embed="rId4"/>
            <a:stretch>
              <a:fillRect/>
            </a:stretch>
          </p:blipFill>
          <p:spPr>
            <a:xfrm>
              <a:off x="724023" y="4170140"/>
              <a:ext cx="3900948" cy="2687860"/>
            </a:xfrm>
            <a:prstGeom prst="rect">
              <a:avLst/>
            </a:prstGeom>
          </p:spPr>
        </p:pic>
        <p:pic>
          <p:nvPicPr>
            <p:cNvPr id="13" name="Picture 12">
              <a:extLst>
                <a:ext uri="{FF2B5EF4-FFF2-40B4-BE49-F238E27FC236}">
                  <a16:creationId xmlns:a16="http://schemas.microsoft.com/office/drawing/2014/main" id="{0C62C0F1-F8F4-B24D-9A04-EABF09BE6863}"/>
                </a:ext>
              </a:extLst>
            </p:cNvPr>
            <p:cNvPicPr>
              <a:picLocks noChangeAspect="1"/>
            </p:cNvPicPr>
            <p:nvPr/>
          </p:nvPicPr>
          <p:blipFill>
            <a:blip r:embed="rId5"/>
            <a:stretch>
              <a:fillRect/>
            </a:stretch>
          </p:blipFill>
          <p:spPr>
            <a:xfrm>
              <a:off x="4826970" y="4285671"/>
              <a:ext cx="654725" cy="369332"/>
            </a:xfrm>
            <a:prstGeom prst="rect">
              <a:avLst/>
            </a:prstGeom>
          </p:spPr>
        </p:pic>
      </p:grpSp>
      <p:pic>
        <p:nvPicPr>
          <p:cNvPr id="14" name="Content Placeholder 4">
            <a:extLst>
              <a:ext uri="{FF2B5EF4-FFF2-40B4-BE49-F238E27FC236}">
                <a16:creationId xmlns:a16="http://schemas.microsoft.com/office/drawing/2014/main" id="{8DEBDA0B-A518-1B40-8203-3EBC094B11F6}"/>
              </a:ext>
            </a:extLst>
          </p:cNvPr>
          <p:cNvPicPr>
            <a:picLocks noGrp="1" noChangeAspect="1"/>
          </p:cNvPicPr>
          <p:nvPr>
            <p:ph idx="1"/>
          </p:nvPr>
        </p:nvPicPr>
        <p:blipFill rotWithShape="1">
          <a:blip r:embed="rId6"/>
          <a:srcRect l="49459" t="5022" r="-74" b="33446"/>
          <a:stretch/>
        </p:blipFill>
        <p:spPr>
          <a:xfrm>
            <a:off x="6186498" y="1210352"/>
            <a:ext cx="1500186" cy="2013949"/>
          </a:xfrm>
        </p:spPr>
      </p:pic>
      <p:pic>
        <p:nvPicPr>
          <p:cNvPr id="15" name="Picture 14">
            <a:extLst>
              <a:ext uri="{FF2B5EF4-FFF2-40B4-BE49-F238E27FC236}">
                <a16:creationId xmlns:a16="http://schemas.microsoft.com/office/drawing/2014/main" id="{801E0BD8-80C8-BA46-8EA0-4DFE2BC3D184}"/>
              </a:ext>
            </a:extLst>
          </p:cNvPr>
          <p:cNvPicPr>
            <a:picLocks noChangeAspect="1"/>
          </p:cNvPicPr>
          <p:nvPr/>
        </p:nvPicPr>
        <p:blipFill rotWithShape="1">
          <a:blip r:embed="rId7"/>
          <a:srcRect l="76168" t="26095" b="15891"/>
          <a:stretch/>
        </p:blipFill>
        <p:spPr>
          <a:xfrm>
            <a:off x="8565413" y="1324656"/>
            <a:ext cx="1177240" cy="1775732"/>
          </a:xfrm>
          <a:prstGeom prst="rect">
            <a:avLst/>
          </a:prstGeom>
        </p:spPr>
      </p:pic>
      <p:sp>
        <p:nvSpPr>
          <p:cNvPr id="16" name="Rectangle 15">
            <a:extLst>
              <a:ext uri="{FF2B5EF4-FFF2-40B4-BE49-F238E27FC236}">
                <a16:creationId xmlns:a16="http://schemas.microsoft.com/office/drawing/2014/main" id="{1037F146-E305-CA4A-A8AA-BB6577712FC3}"/>
              </a:ext>
            </a:extLst>
          </p:cNvPr>
          <p:cNvSpPr/>
          <p:nvPr/>
        </p:nvSpPr>
        <p:spPr>
          <a:xfrm>
            <a:off x="6155267" y="2277003"/>
            <a:ext cx="585787"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a:extLst>
              <a:ext uri="{FF2B5EF4-FFF2-40B4-BE49-F238E27FC236}">
                <a16:creationId xmlns:a16="http://schemas.microsoft.com/office/drawing/2014/main" id="{F87468B6-4AD3-1D47-A8A9-ECEB02F17226}"/>
              </a:ext>
            </a:extLst>
          </p:cNvPr>
          <p:cNvGraphicFramePr>
            <a:graphicFrameLocks noGrp="1"/>
          </p:cNvGraphicFramePr>
          <p:nvPr>
            <p:extLst>
              <p:ext uri="{D42A27DB-BD31-4B8C-83A1-F6EECF244321}">
                <p14:modId xmlns:p14="http://schemas.microsoft.com/office/powerpoint/2010/main" val="2031462291"/>
              </p:ext>
            </p:extLst>
          </p:nvPr>
        </p:nvGraphicFramePr>
        <p:xfrm>
          <a:off x="667258" y="1193546"/>
          <a:ext cx="4159250" cy="2806700"/>
        </p:xfrm>
        <a:graphic>
          <a:graphicData uri="http://schemas.openxmlformats.org/drawingml/2006/table">
            <a:tbl>
              <a:tblPr firstRow="1" bandRow="1">
                <a:tableStyleId>{5C22544A-7EE6-4342-B048-85BDC9FD1C3A}</a:tableStyleId>
              </a:tblPr>
              <a:tblGrid>
                <a:gridCol w="825500">
                  <a:extLst>
                    <a:ext uri="{9D8B030D-6E8A-4147-A177-3AD203B41FA5}">
                      <a16:colId xmlns:a16="http://schemas.microsoft.com/office/drawing/2014/main" val="3700157062"/>
                    </a:ext>
                  </a:extLst>
                </a:gridCol>
                <a:gridCol w="857250">
                  <a:extLst>
                    <a:ext uri="{9D8B030D-6E8A-4147-A177-3AD203B41FA5}">
                      <a16:colId xmlns:a16="http://schemas.microsoft.com/office/drawing/2014/main" val="4162489590"/>
                    </a:ext>
                  </a:extLst>
                </a:gridCol>
                <a:gridCol w="825500">
                  <a:extLst>
                    <a:ext uri="{9D8B030D-6E8A-4147-A177-3AD203B41FA5}">
                      <a16:colId xmlns:a16="http://schemas.microsoft.com/office/drawing/2014/main" val="2886188299"/>
                    </a:ext>
                  </a:extLst>
                </a:gridCol>
                <a:gridCol w="825500">
                  <a:extLst>
                    <a:ext uri="{9D8B030D-6E8A-4147-A177-3AD203B41FA5}">
                      <a16:colId xmlns:a16="http://schemas.microsoft.com/office/drawing/2014/main" val="4048195007"/>
                    </a:ext>
                  </a:extLst>
                </a:gridCol>
                <a:gridCol w="825500">
                  <a:extLst>
                    <a:ext uri="{9D8B030D-6E8A-4147-A177-3AD203B41FA5}">
                      <a16:colId xmlns:a16="http://schemas.microsoft.com/office/drawing/2014/main" val="2683720414"/>
                    </a:ext>
                  </a:extLst>
                </a:gridCol>
              </a:tblGrid>
              <a:tr h="215900">
                <a:tc>
                  <a:txBody>
                    <a:bodyPr/>
                    <a:lstStyle/>
                    <a:p>
                      <a:pPr algn="ctr" rtl="0" fontAlgn="ctr"/>
                      <a:r>
                        <a:rPr lang="en-US" sz="900" u="none" strike="noStrike">
                          <a:effectLst/>
                        </a:rPr>
                        <a:t>GEO ID</a:t>
                      </a:r>
                      <a:endParaRPr lang="en-US" sz="9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Strain</a:t>
                      </a:r>
                      <a:endParaRPr lang="en-US" sz="9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Allergen</a:t>
                      </a:r>
                      <a:endParaRPr lang="en-US" sz="9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Duration</a:t>
                      </a:r>
                      <a:endParaRPr lang="en-US" sz="9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Sex</a:t>
                      </a:r>
                      <a:endParaRPr lang="en-US" sz="9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07932960"/>
                  </a:ext>
                </a:extLst>
              </a:tr>
              <a:tr h="215900">
                <a:tc>
                  <a:txBody>
                    <a:bodyPr/>
                    <a:lstStyle/>
                    <a:p>
                      <a:pPr algn="ctr" rtl="0" fontAlgn="ctr"/>
                      <a:r>
                        <a:rPr lang="en-US" sz="900" u="none" strike="noStrike">
                          <a:effectLst/>
                        </a:rPr>
                        <a:t>GSE13032</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A/J, C57BL/6J</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OVA + alum</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NA</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61984596"/>
                  </a:ext>
                </a:extLst>
              </a:tr>
              <a:tr h="215900">
                <a:tc>
                  <a:txBody>
                    <a:bodyPr/>
                    <a:lstStyle/>
                    <a:p>
                      <a:pPr algn="ctr" rtl="0" fontAlgn="ctr"/>
                      <a:r>
                        <a:rPr lang="en-US" sz="900" u="none" strike="noStrike">
                          <a:effectLst/>
                        </a:rPr>
                        <a:t>GSE27066</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C57BL/6</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OVA</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Chronic</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F</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37212037"/>
                  </a:ext>
                </a:extLst>
              </a:tr>
              <a:tr h="215900">
                <a:tc>
                  <a:txBody>
                    <a:bodyPr/>
                    <a:lstStyle/>
                    <a:p>
                      <a:pPr algn="ctr" rtl="0" fontAlgn="ctr"/>
                      <a:r>
                        <a:rPr lang="en-US" sz="900" u="none" strike="noStrike">
                          <a:effectLst/>
                        </a:rPr>
                        <a:t>GSE34764</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C57BL/6</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Alternaria</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F</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36070190"/>
                  </a:ext>
                </a:extLst>
              </a:tr>
              <a:tr h="215900">
                <a:tc>
                  <a:txBody>
                    <a:bodyPr/>
                    <a:lstStyle/>
                    <a:p>
                      <a:pPr algn="ctr" rtl="0" fontAlgn="ctr"/>
                      <a:r>
                        <a:rPr lang="en-US" sz="900" u="none" strike="noStrike">
                          <a:effectLst/>
                        </a:rPr>
                        <a:t>GSE41665</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BALB/c</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OVA</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NA</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6427673"/>
                  </a:ext>
                </a:extLst>
              </a:tr>
              <a:tr h="215900">
                <a:tc>
                  <a:txBody>
                    <a:bodyPr/>
                    <a:lstStyle/>
                    <a:p>
                      <a:pPr algn="ctr" rtl="0" fontAlgn="ctr"/>
                      <a:r>
                        <a:rPr lang="en-US" sz="900" u="none" strike="noStrike">
                          <a:effectLst/>
                        </a:rPr>
                        <a:t>GSE55247</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B6-129S F2</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HDM</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Chronic</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NA</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82941470"/>
                  </a:ext>
                </a:extLst>
              </a:tr>
              <a:tr h="215900">
                <a:tc>
                  <a:txBody>
                    <a:bodyPr/>
                    <a:lstStyle/>
                    <a:p>
                      <a:pPr algn="ctr" rtl="0" fontAlgn="ctr"/>
                      <a:r>
                        <a:rPr lang="en-US" sz="900" u="none" strike="noStrike">
                          <a:effectLst/>
                        </a:rPr>
                        <a:t>GSE6858</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BALB/c</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OVA</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NA</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40605878"/>
                  </a:ext>
                </a:extLst>
              </a:tr>
              <a:tr h="215900">
                <a:tc>
                  <a:txBody>
                    <a:bodyPr/>
                    <a:lstStyle/>
                    <a:p>
                      <a:pPr algn="ctr" rtl="0" fontAlgn="ctr"/>
                      <a:r>
                        <a:rPr lang="en-US" sz="900" u="none" strike="noStrike">
                          <a:effectLst/>
                        </a:rPr>
                        <a:t>GSE9465</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A/J</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OVA</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M</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66516630"/>
                  </a:ext>
                </a:extLst>
              </a:tr>
              <a:tr h="215900">
                <a:tc>
                  <a:txBody>
                    <a:bodyPr/>
                    <a:lstStyle/>
                    <a:p>
                      <a:pPr algn="ctr" rtl="0" fontAlgn="ctr"/>
                      <a:r>
                        <a:rPr lang="en-US" sz="900" u="none" strike="noStrike">
                          <a:effectLst/>
                        </a:rPr>
                        <a:t>E-MEXP-2960</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BALB/c</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OVA + alum</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Chronic</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M</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96296539"/>
                  </a:ext>
                </a:extLst>
              </a:tr>
              <a:tr h="215900">
                <a:tc>
                  <a:txBody>
                    <a:bodyPr/>
                    <a:lstStyle/>
                    <a:p>
                      <a:pPr algn="ctr" rtl="0" fontAlgn="ctr"/>
                      <a:r>
                        <a:rPr lang="en-US" sz="900" u="none" strike="noStrike" dirty="0">
                          <a:effectLst/>
                        </a:rPr>
                        <a:t>GSE13382</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C57BL/6</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OVA + alum</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NA</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3741701"/>
                  </a:ext>
                </a:extLst>
              </a:tr>
              <a:tr h="215900">
                <a:tc>
                  <a:txBody>
                    <a:bodyPr/>
                    <a:lstStyle/>
                    <a:p>
                      <a:pPr algn="ctr" rtl="0" fontAlgn="ctr"/>
                      <a:r>
                        <a:rPr lang="en-US" sz="900" u="none" strike="noStrike">
                          <a:effectLst/>
                        </a:rPr>
                        <a:t>GSE19223</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BALB/c, C57BL/6J</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Der p 1 (HDM) </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M</a:t>
                      </a:r>
                      <a:endParaRPr lang="en-US"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78297215"/>
                  </a:ext>
                </a:extLst>
              </a:tr>
              <a:tr h="215900">
                <a:tc>
                  <a:txBody>
                    <a:bodyPr/>
                    <a:lstStyle/>
                    <a:p>
                      <a:pPr algn="ctr" rtl="0" fontAlgn="ctr"/>
                      <a:r>
                        <a:rPr lang="en-US" sz="900" u="none" strike="noStrike" dirty="0">
                          <a:effectLst/>
                        </a:rPr>
                        <a:t>GSE23327</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Rhesus macaque</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HDM</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Acute</a:t>
                      </a:r>
                      <a:endParaRPr lang="en-US"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NA</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21173479"/>
                  </a:ext>
                </a:extLst>
              </a:tr>
              <a:tr h="215900">
                <a:tc>
                  <a:txBody>
                    <a:bodyPr/>
                    <a:lstStyle/>
                    <a:p>
                      <a:pPr algn="ctr" rtl="0" fontAlgn="ctr"/>
                      <a:r>
                        <a:rPr lang="en-US" sz="900" u="none" strike="noStrike">
                          <a:effectLst/>
                        </a:rPr>
                        <a:t>GSE71822</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C57BL/6</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HDM</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Acute</a:t>
                      </a:r>
                      <a:endParaRPr lang="en-US" sz="900" b="0"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NA</a:t>
                      </a:r>
                      <a:endParaRPr lang="en-US"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013164417"/>
                  </a:ext>
                </a:extLst>
              </a:tr>
            </a:tbl>
          </a:graphicData>
        </a:graphic>
      </p:graphicFrame>
    </p:spTree>
    <p:extLst>
      <p:ext uri="{BB962C8B-B14F-4D97-AF65-F5344CB8AC3E}">
        <p14:creationId xmlns:p14="http://schemas.microsoft.com/office/powerpoint/2010/main" val="1065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79CE3-6548-6E43-8404-22A669A6C211}"/>
              </a:ext>
            </a:extLst>
          </p:cNvPr>
          <p:cNvPicPr>
            <a:picLocks noChangeAspect="1"/>
          </p:cNvPicPr>
          <p:nvPr/>
        </p:nvPicPr>
        <p:blipFill rotWithShape="1">
          <a:blip r:embed="rId3"/>
          <a:srcRect r="5292"/>
          <a:stretch/>
        </p:blipFill>
        <p:spPr>
          <a:xfrm>
            <a:off x="147803" y="1476651"/>
            <a:ext cx="6697498" cy="5346036"/>
          </a:xfrm>
          <a:prstGeom prst="rect">
            <a:avLst/>
          </a:prstGeom>
        </p:spPr>
      </p:pic>
      <p:sp>
        <p:nvSpPr>
          <p:cNvPr id="5" name="TextBox 4">
            <a:extLst>
              <a:ext uri="{FF2B5EF4-FFF2-40B4-BE49-F238E27FC236}">
                <a16:creationId xmlns:a16="http://schemas.microsoft.com/office/drawing/2014/main" id="{7B7F1284-7FAA-2D4A-89DB-D44207DFF8F5}"/>
              </a:ext>
            </a:extLst>
          </p:cNvPr>
          <p:cNvSpPr txBox="1"/>
          <p:nvPr/>
        </p:nvSpPr>
        <p:spPr>
          <a:xfrm>
            <a:off x="266335" y="365125"/>
            <a:ext cx="11404291" cy="584775"/>
          </a:xfrm>
          <a:prstGeom prst="rect">
            <a:avLst/>
          </a:prstGeom>
          <a:noFill/>
        </p:spPr>
        <p:txBody>
          <a:bodyPr wrap="square" rtlCol="0">
            <a:spAutoFit/>
          </a:bodyPr>
          <a:lstStyle/>
          <a:p>
            <a:r>
              <a:rPr lang="en-US" sz="3200" dirty="0">
                <a:solidFill>
                  <a:schemeClr val="accent1"/>
                </a:solidFill>
                <a:latin typeface="Helvetica" pitchFamily="2" charset="0"/>
              </a:rPr>
              <a:t>Correlations between human and mouse effects are small</a:t>
            </a:r>
          </a:p>
        </p:txBody>
      </p:sp>
      <p:sp>
        <p:nvSpPr>
          <p:cNvPr id="7" name="TextBox 6">
            <a:extLst>
              <a:ext uri="{FF2B5EF4-FFF2-40B4-BE49-F238E27FC236}">
                <a16:creationId xmlns:a16="http://schemas.microsoft.com/office/drawing/2014/main" id="{C0B64DB0-7952-F04B-8086-BFF1B4266E7D}"/>
              </a:ext>
            </a:extLst>
          </p:cNvPr>
          <p:cNvSpPr txBox="1"/>
          <p:nvPr/>
        </p:nvSpPr>
        <p:spPr>
          <a:xfrm>
            <a:off x="0" y="1107319"/>
            <a:ext cx="1838645" cy="369332"/>
          </a:xfrm>
          <a:prstGeom prst="rect">
            <a:avLst/>
          </a:prstGeom>
          <a:noFill/>
        </p:spPr>
        <p:txBody>
          <a:bodyPr wrap="none" rtlCol="0">
            <a:spAutoFit/>
          </a:bodyPr>
          <a:lstStyle/>
          <a:p>
            <a:r>
              <a:rPr lang="en-US" dirty="0"/>
              <a:t>52 model genes: </a:t>
            </a:r>
          </a:p>
        </p:txBody>
      </p:sp>
      <p:grpSp>
        <p:nvGrpSpPr>
          <p:cNvPr id="17" name="Group 16">
            <a:extLst>
              <a:ext uri="{FF2B5EF4-FFF2-40B4-BE49-F238E27FC236}">
                <a16:creationId xmlns:a16="http://schemas.microsoft.com/office/drawing/2014/main" id="{999D8F10-D4CC-B64B-936A-2347C663D0BD}"/>
              </a:ext>
            </a:extLst>
          </p:cNvPr>
          <p:cNvGrpSpPr/>
          <p:nvPr/>
        </p:nvGrpSpPr>
        <p:grpSpPr>
          <a:xfrm>
            <a:off x="7300187" y="1828800"/>
            <a:ext cx="4784843" cy="3843867"/>
            <a:chOff x="7300187" y="1828800"/>
            <a:chExt cx="4784843" cy="3843867"/>
          </a:xfrm>
        </p:grpSpPr>
        <p:pic>
          <p:nvPicPr>
            <p:cNvPr id="3" name="Picture 2">
              <a:extLst>
                <a:ext uri="{FF2B5EF4-FFF2-40B4-BE49-F238E27FC236}">
                  <a16:creationId xmlns:a16="http://schemas.microsoft.com/office/drawing/2014/main" id="{8610246B-3E77-4F47-A61E-E93FDA3567DE}"/>
                </a:ext>
              </a:extLst>
            </p:cNvPr>
            <p:cNvPicPr>
              <a:picLocks noChangeAspect="1"/>
            </p:cNvPicPr>
            <p:nvPr/>
          </p:nvPicPr>
          <p:blipFill rotWithShape="1">
            <a:blip r:embed="rId4"/>
            <a:srcRect r="1718"/>
            <a:stretch/>
          </p:blipFill>
          <p:spPr>
            <a:xfrm>
              <a:off x="7300187" y="1845734"/>
              <a:ext cx="4282213" cy="3826933"/>
            </a:xfrm>
            <a:prstGeom prst="rect">
              <a:avLst/>
            </a:prstGeom>
          </p:spPr>
        </p:pic>
        <p:pic>
          <p:nvPicPr>
            <p:cNvPr id="10" name="Picture 9">
              <a:extLst>
                <a:ext uri="{FF2B5EF4-FFF2-40B4-BE49-F238E27FC236}">
                  <a16:creationId xmlns:a16="http://schemas.microsoft.com/office/drawing/2014/main" id="{785C756C-6114-6047-BDFB-A2AFEB03FAE4}"/>
                </a:ext>
              </a:extLst>
            </p:cNvPr>
            <p:cNvPicPr>
              <a:picLocks noChangeAspect="1"/>
            </p:cNvPicPr>
            <p:nvPr/>
          </p:nvPicPr>
          <p:blipFill>
            <a:blip r:embed="rId5"/>
            <a:stretch>
              <a:fillRect/>
            </a:stretch>
          </p:blipFill>
          <p:spPr>
            <a:xfrm>
              <a:off x="11602892" y="1828800"/>
              <a:ext cx="482138" cy="3566160"/>
            </a:xfrm>
            <a:prstGeom prst="rect">
              <a:avLst/>
            </a:prstGeom>
          </p:spPr>
        </p:pic>
        <p:sp>
          <p:nvSpPr>
            <p:cNvPr id="16" name="TextBox 15">
              <a:extLst>
                <a:ext uri="{FF2B5EF4-FFF2-40B4-BE49-F238E27FC236}">
                  <a16:creationId xmlns:a16="http://schemas.microsoft.com/office/drawing/2014/main" id="{131D66C7-C7CC-5D43-9557-2AAC9C33ED5E}"/>
                </a:ext>
              </a:extLst>
            </p:cNvPr>
            <p:cNvSpPr txBox="1"/>
            <p:nvPr/>
          </p:nvSpPr>
          <p:spPr>
            <a:xfrm>
              <a:off x="11471211" y="4899660"/>
              <a:ext cx="293670" cy="261610"/>
            </a:xfrm>
            <a:prstGeom prst="rect">
              <a:avLst/>
            </a:prstGeom>
            <a:noFill/>
          </p:spPr>
          <p:txBody>
            <a:bodyPr wrap="none" rtlCol="0">
              <a:spAutoFit/>
            </a:bodyPr>
            <a:lstStyle/>
            <a:p>
              <a:r>
                <a:rPr lang="en-US" sz="1050" dirty="0"/>
                <a:t>//</a:t>
              </a:r>
            </a:p>
          </p:txBody>
        </p:sp>
      </p:grpSp>
      <p:pic>
        <p:nvPicPr>
          <p:cNvPr id="2" name="Picture 1">
            <a:extLst>
              <a:ext uri="{FF2B5EF4-FFF2-40B4-BE49-F238E27FC236}">
                <a16:creationId xmlns:a16="http://schemas.microsoft.com/office/drawing/2014/main" id="{56008B81-D121-3F4A-BFD7-D3C4DCE14BEE}"/>
              </a:ext>
            </a:extLst>
          </p:cNvPr>
          <p:cNvPicPr>
            <a:picLocks noChangeAspect="1"/>
          </p:cNvPicPr>
          <p:nvPr/>
        </p:nvPicPr>
        <p:blipFill rotWithShape="1">
          <a:blip r:embed="rId6"/>
          <a:srcRect l="6970" t="16708" r="45971"/>
          <a:stretch/>
        </p:blipFill>
        <p:spPr>
          <a:xfrm rot="16200000">
            <a:off x="5692670" y="853275"/>
            <a:ext cx="304799" cy="1036648"/>
          </a:xfrm>
          <a:prstGeom prst="rect">
            <a:avLst/>
          </a:prstGeom>
        </p:spPr>
      </p:pic>
      <p:sp>
        <p:nvSpPr>
          <p:cNvPr id="6" name="Right Arrow 5">
            <a:extLst>
              <a:ext uri="{FF2B5EF4-FFF2-40B4-BE49-F238E27FC236}">
                <a16:creationId xmlns:a16="http://schemas.microsoft.com/office/drawing/2014/main" id="{78623617-1C96-764D-95BA-B08B7B47008A}"/>
              </a:ext>
            </a:extLst>
          </p:cNvPr>
          <p:cNvSpPr/>
          <p:nvPr/>
        </p:nvSpPr>
        <p:spPr>
          <a:xfrm rot="10800000">
            <a:off x="6688562" y="5697173"/>
            <a:ext cx="278296" cy="9276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8B4AA465-EDCC-6F40-862E-C2E826548D68}"/>
              </a:ext>
            </a:extLst>
          </p:cNvPr>
          <p:cNvSpPr/>
          <p:nvPr/>
        </p:nvSpPr>
        <p:spPr>
          <a:xfrm rot="10800000">
            <a:off x="6688562" y="5532782"/>
            <a:ext cx="278296" cy="9276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7E48FF-6777-EA42-B41D-79748F7D9F41}"/>
              </a:ext>
            </a:extLst>
          </p:cNvPr>
          <p:cNvSpPr txBox="1"/>
          <p:nvPr/>
        </p:nvSpPr>
        <p:spPr>
          <a:xfrm>
            <a:off x="5268688" y="972456"/>
            <a:ext cx="1098378" cy="338554"/>
          </a:xfrm>
          <a:prstGeom prst="rect">
            <a:avLst/>
          </a:prstGeom>
          <a:noFill/>
        </p:spPr>
        <p:txBody>
          <a:bodyPr wrap="none" rtlCol="0">
            <a:spAutoFit/>
          </a:bodyPr>
          <a:lstStyle/>
          <a:p>
            <a:r>
              <a:rPr lang="en-US" sz="1600" dirty="0">
                <a:latin typeface="Abadi MT Condensed Light" panose="020B0306030101010103" pitchFamily="34" charset="77"/>
              </a:rPr>
              <a:t>2  1   0 -1 -2</a:t>
            </a:r>
          </a:p>
        </p:txBody>
      </p:sp>
      <p:sp>
        <p:nvSpPr>
          <p:cNvPr id="9" name="TextBox 8">
            <a:extLst>
              <a:ext uri="{FF2B5EF4-FFF2-40B4-BE49-F238E27FC236}">
                <a16:creationId xmlns:a16="http://schemas.microsoft.com/office/drawing/2014/main" id="{211888D2-4AAE-5248-9196-90AFA0D557D0}"/>
              </a:ext>
            </a:extLst>
          </p:cNvPr>
          <p:cNvSpPr txBox="1"/>
          <p:nvPr/>
        </p:nvSpPr>
        <p:spPr>
          <a:xfrm>
            <a:off x="4542972" y="1161143"/>
            <a:ext cx="867353" cy="338554"/>
          </a:xfrm>
          <a:prstGeom prst="rect">
            <a:avLst/>
          </a:prstGeom>
          <a:noFill/>
        </p:spPr>
        <p:txBody>
          <a:bodyPr wrap="none" rtlCol="0">
            <a:spAutoFit/>
          </a:bodyPr>
          <a:lstStyle/>
          <a:p>
            <a:r>
              <a:rPr lang="en-US" sz="1600" dirty="0"/>
              <a:t>log2(FC)</a:t>
            </a:r>
          </a:p>
        </p:txBody>
      </p:sp>
      <p:grpSp>
        <p:nvGrpSpPr>
          <p:cNvPr id="13" name="Group 12">
            <a:extLst>
              <a:ext uri="{FF2B5EF4-FFF2-40B4-BE49-F238E27FC236}">
                <a16:creationId xmlns:a16="http://schemas.microsoft.com/office/drawing/2014/main" id="{CBDDA48C-12AE-C84D-AF75-F7119E652039}"/>
              </a:ext>
            </a:extLst>
          </p:cNvPr>
          <p:cNvGrpSpPr/>
          <p:nvPr/>
        </p:nvGrpSpPr>
        <p:grpSpPr>
          <a:xfrm>
            <a:off x="6732104" y="1755913"/>
            <a:ext cx="278296" cy="172594"/>
            <a:chOff x="6732104" y="1755913"/>
            <a:chExt cx="278296" cy="172594"/>
          </a:xfrm>
          <a:solidFill>
            <a:schemeClr val="accent1"/>
          </a:solidFill>
        </p:grpSpPr>
        <p:sp>
          <p:nvSpPr>
            <p:cNvPr id="12" name="Right Arrow 11">
              <a:extLst>
                <a:ext uri="{FF2B5EF4-FFF2-40B4-BE49-F238E27FC236}">
                  <a16:creationId xmlns:a16="http://schemas.microsoft.com/office/drawing/2014/main" id="{3131856A-45A7-A84A-B957-B72D8F63959E}"/>
                </a:ext>
              </a:extLst>
            </p:cNvPr>
            <p:cNvSpPr/>
            <p:nvPr/>
          </p:nvSpPr>
          <p:spPr>
            <a:xfrm rot="10800000">
              <a:off x="6732104" y="1755913"/>
              <a:ext cx="278296" cy="92764"/>
            </a:xfrm>
            <a:prstGeom prst="righ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68A324B7-7F9C-C044-94DE-639168C28C73}"/>
                </a:ext>
              </a:extLst>
            </p:cNvPr>
            <p:cNvSpPr/>
            <p:nvPr/>
          </p:nvSpPr>
          <p:spPr>
            <a:xfrm rot="10800000">
              <a:off x="6732104" y="1835743"/>
              <a:ext cx="278296" cy="92764"/>
            </a:xfrm>
            <a:prstGeom prst="righ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46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7184-951C-F749-A424-1DC9A9A94B51}"/>
              </a:ext>
            </a:extLst>
          </p:cNvPr>
          <p:cNvSpPr>
            <a:spLocks noGrp="1"/>
          </p:cNvSpPr>
          <p:nvPr>
            <p:ph type="title"/>
          </p:nvPr>
        </p:nvSpPr>
        <p:spPr>
          <a:xfrm>
            <a:off x="330739" y="365125"/>
            <a:ext cx="11634281" cy="1325563"/>
          </a:xfrm>
        </p:spPr>
        <p:txBody>
          <a:bodyPr>
            <a:normAutofit/>
          </a:bodyPr>
          <a:lstStyle/>
          <a:p>
            <a:r>
              <a:rPr lang="en-US" sz="3200" dirty="0">
                <a:solidFill>
                  <a:schemeClr val="accent1"/>
                </a:solidFill>
                <a:latin typeface="Helvetica" pitchFamily="2" charset="0"/>
              </a:rPr>
              <a:t>Heterogeneity in mouse studies suggests potential sub-classes </a:t>
            </a:r>
          </a:p>
        </p:txBody>
      </p:sp>
      <p:pic>
        <p:nvPicPr>
          <p:cNvPr id="4" name="Picture 3">
            <a:extLst>
              <a:ext uri="{FF2B5EF4-FFF2-40B4-BE49-F238E27FC236}">
                <a16:creationId xmlns:a16="http://schemas.microsoft.com/office/drawing/2014/main" id="{6E03C3F8-F0AA-0944-BCF1-A883674B26F7}"/>
              </a:ext>
            </a:extLst>
          </p:cNvPr>
          <p:cNvPicPr>
            <a:picLocks noChangeAspect="1"/>
          </p:cNvPicPr>
          <p:nvPr/>
        </p:nvPicPr>
        <p:blipFill>
          <a:blip r:embed="rId3"/>
          <a:stretch>
            <a:fillRect/>
          </a:stretch>
        </p:blipFill>
        <p:spPr>
          <a:xfrm>
            <a:off x="5047712" y="1927156"/>
            <a:ext cx="3233738" cy="3576711"/>
          </a:xfrm>
          <a:prstGeom prst="rect">
            <a:avLst/>
          </a:prstGeom>
        </p:spPr>
      </p:pic>
      <p:pic>
        <p:nvPicPr>
          <p:cNvPr id="6" name="Picture 5">
            <a:extLst>
              <a:ext uri="{FF2B5EF4-FFF2-40B4-BE49-F238E27FC236}">
                <a16:creationId xmlns:a16="http://schemas.microsoft.com/office/drawing/2014/main" id="{B74086F1-7FA5-BF43-8CD6-96BA360169E1}"/>
              </a:ext>
            </a:extLst>
          </p:cNvPr>
          <p:cNvPicPr>
            <a:picLocks noChangeAspect="1"/>
          </p:cNvPicPr>
          <p:nvPr/>
        </p:nvPicPr>
        <p:blipFill>
          <a:blip r:embed="rId4"/>
          <a:stretch>
            <a:fillRect/>
          </a:stretch>
        </p:blipFill>
        <p:spPr>
          <a:xfrm>
            <a:off x="59148" y="1882411"/>
            <a:ext cx="4346553" cy="4295776"/>
          </a:xfrm>
          <a:prstGeom prst="rect">
            <a:avLst/>
          </a:prstGeom>
        </p:spPr>
      </p:pic>
      <p:grpSp>
        <p:nvGrpSpPr>
          <p:cNvPr id="17" name="Group 16">
            <a:extLst>
              <a:ext uri="{FF2B5EF4-FFF2-40B4-BE49-F238E27FC236}">
                <a16:creationId xmlns:a16="http://schemas.microsoft.com/office/drawing/2014/main" id="{BC79E227-91DC-7B42-8127-6C42F32FCA31}"/>
              </a:ext>
            </a:extLst>
          </p:cNvPr>
          <p:cNvGrpSpPr/>
          <p:nvPr/>
        </p:nvGrpSpPr>
        <p:grpSpPr>
          <a:xfrm>
            <a:off x="8454415" y="2299855"/>
            <a:ext cx="3199961" cy="3204012"/>
            <a:chOff x="8454415" y="2299855"/>
            <a:chExt cx="3199961" cy="3204012"/>
          </a:xfrm>
        </p:grpSpPr>
        <p:grpSp>
          <p:nvGrpSpPr>
            <p:cNvPr id="8" name="Group 7">
              <a:extLst>
                <a:ext uri="{FF2B5EF4-FFF2-40B4-BE49-F238E27FC236}">
                  <a16:creationId xmlns:a16="http://schemas.microsoft.com/office/drawing/2014/main" id="{EFB3FE55-9366-F346-91BB-EBBA65A05185}"/>
                </a:ext>
              </a:extLst>
            </p:cNvPr>
            <p:cNvGrpSpPr/>
            <p:nvPr/>
          </p:nvGrpSpPr>
          <p:grpSpPr>
            <a:xfrm>
              <a:off x="8454415" y="2668592"/>
              <a:ext cx="3199961" cy="2835275"/>
              <a:chOff x="8568712" y="3733879"/>
              <a:chExt cx="3199961" cy="2835275"/>
            </a:xfrm>
          </p:grpSpPr>
          <p:pic>
            <p:nvPicPr>
              <p:cNvPr id="5" name="Picture 4">
                <a:extLst>
                  <a:ext uri="{FF2B5EF4-FFF2-40B4-BE49-F238E27FC236}">
                    <a16:creationId xmlns:a16="http://schemas.microsoft.com/office/drawing/2014/main" id="{0B0C3EFE-6E91-EF47-A69E-5EB904BE98D1}"/>
                  </a:ext>
                </a:extLst>
              </p:cNvPr>
              <p:cNvPicPr>
                <a:picLocks noChangeAspect="1"/>
              </p:cNvPicPr>
              <p:nvPr/>
            </p:nvPicPr>
            <p:blipFill>
              <a:blip r:embed="rId5"/>
              <a:stretch>
                <a:fillRect/>
              </a:stretch>
            </p:blipFill>
            <p:spPr>
              <a:xfrm>
                <a:off x="8838663" y="3733879"/>
                <a:ext cx="2930010" cy="2835275"/>
              </a:xfrm>
              <a:prstGeom prst="rect">
                <a:avLst/>
              </a:prstGeom>
            </p:spPr>
          </p:pic>
          <p:sp>
            <p:nvSpPr>
              <p:cNvPr id="7" name="TextBox 6">
                <a:extLst>
                  <a:ext uri="{FF2B5EF4-FFF2-40B4-BE49-F238E27FC236}">
                    <a16:creationId xmlns:a16="http://schemas.microsoft.com/office/drawing/2014/main" id="{6824183F-1C25-D048-AE8C-FAA1308C33BF}"/>
                  </a:ext>
                </a:extLst>
              </p:cNvPr>
              <p:cNvSpPr txBox="1"/>
              <p:nvPr/>
            </p:nvSpPr>
            <p:spPr>
              <a:xfrm rot="16200000">
                <a:off x="8475096" y="4790163"/>
                <a:ext cx="556563" cy="369332"/>
              </a:xfrm>
              <a:prstGeom prst="rect">
                <a:avLst/>
              </a:prstGeom>
              <a:noFill/>
            </p:spPr>
            <p:txBody>
              <a:bodyPr wrap="none" rtlCol="0">
                <a:spAutoFit/>
              </a:bodyPr>
              <a:lstStyle/>
              <a:p>
                <a:r>
                  <a:rPr lang="en-US" dirty="0"/>
                  <a:t>CDF</a:t>
                </a:r>
              </a:p>
            </p:txBody>
          </p:sp>
        </p:grpSp>
        <p:cxnSp>
          <p:nvCxnSpPr>
            <p:cNvPr id="10" name="Straight Connector 9">
              <a:extLst>
                <a:ext uri="{FF2B5EF4-FFF2-40B4-BE49-F238E27FC236}">
                  <a16:creationId xmlns:a16="http://schemas.microsoft.com/office/drawing/2014/main" id="{082802E5-4596-B342-8E56-5537327952B7}"/>
                </a:ext>
              </a:extLst>
            </p:cNvPr>
            <p:cNvCxnSpPr>
              <a:cxnSpLocks/>
            </p:cNvCxnSpPr>
            <p:nvPr/>
          </p:nvCxnSpPr>
          <p:spPr>
            <a:xfrm>
              <a:off x="9545780" y="2668592"/>
              <a:ext cx="0" cy="2452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87377E6-8AA2-FE45-AD9D-5F075E25BB1E}"/>
                </a:ext>
              </a:extLst>
            </p:cNvPr>
            <p:cNvCxnSpPr>
              <a:cxnSpLocks/>
            </p:cNvCxnSpPr>
            <p:nvPr/>
          </p:nvCxnSpPr>
          <p:spPr>
            <a:xfrm>
              <a:off x="11000508" y="2668592"/>
              <a:ext cx="0" cy="24520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355D6A-92BB-A641-BBE8-9F22F8D69096}"/>
                </a:ext>
              </a:extLst>
            </p:cNvPr>
            <p:cNvSpPr txBox="1"/>
            <p:nvPr/>
          </p:nvSpPr>
          <p:spPr>
            <a:xfrm>
              <a:off x="9310256" y="2299855"/>
              <a:ext cx="385042" cy="369332"/>
            </a:xfrm>
            <a:prstGeom prst="rect">
              <a:avLst/>
            </a:prstGeom>
            <a:noFill/>
          </p:spPr>
          <p:txBody>
            <a:bodyPr wrap="none" rtlCol="0">
              <a:spAutoFit/>
            </a:bodyPr>
            <a:lstStyle/>
            <a:p>
              <a:r>
                <a:rPr lang="en-US" dirty="0"/>
                <a:t>u</a:t>
              </a:r>
              <a:r>
                <a:rPr lang="en-US" baseline="-25000" dirty="0"/>
                <a:t>1</a:t>
              </a:r>
            </a:p>
          </p:txBody>
        </p:sp>
        <p:sp>
          <p:nvSpPr>
            <p:cNvPr id="15" name="TextBox 14">
              <a:extLst>
                <a:ext uri="{FF2B5EF4-FFF2-40B4-BE49-F238E27FC236}">
                  <a16:creationId xmlns:a16="http://schemas.microsoft.com/office/drawing/2014/main" id="{12FC4D9F-1C83-4B4C-A22F-66303CF78881}"/>
                </a:ext>
              </a:extLst>
            </p:cNvPr>
            <p:cNvSpPr txBox="1"/>
            <p:nvPr/>
          </p:nvSpPr>
          <p:spPr>
            <a:xfrm>
              <a:off x="10807987" y="2299855"/>
              <a:ext cx="385042" cy="369332"/>
            </a:xfrm>
            <a:prstGeom prst="rect">
              <a:avLst/>
            </a:prstGeom>
            <a:noFill/>
          </p:spPr>
          <p:txBody>
            <a:bodyPr wrap="none" rtlCol="0">
              <a:spAutoFit/>
            </a:bodyPr>
            <a:lstStyle/>
            <a:p>
              <a:r>
                <a:rPr lang="en-US" dirty="0"/>
                <a:t>u</a:t>
              </a:r>
              <a:r>
                <a:rPr lang="en-US" baseline="-25000" dirty="0"/>
                <a:t>2</a:t>
              </a:r>
            </a:p>
          </p:txBody>
        </p:sp>
      </p:grpSp>
      <p:sp>
        <p:nvSpPr>
          <p:cNvPr id="16" name="TextBox 15">
            <a:extLst>
              <a:ext uri="{FF2B5EF4-FFF2-40B4-BE49-F238E27FC236}">
                <a16:creationId xmlns:a16="http://schemas.microsoft.com/office/drawing/2014/main" id="{2534D97D-AC9E-F547-AB1E-E651F62C54A7}"/>
              </a:ext>
            </a:extLst>
          </p:cNvPr>
          <p:cNvSpPr txBox="1"/>
          <p:nvPr/>
        </p:nvSpPr>
        <p:spPr>
          <a:xfrm>
            <a:off x="5172075" y="1443038"/>
            <a:ext cx="2181751" cy="369332"/>
          </a:xfrm>
          <a:prstGeom prst="rect">
            <a:avLst/>
          </a:prstGeom>
          <a:noFill/>
        </p:spPr>
        <p:txBody>
          <a:bodyPr wrap="none" rtlCol="0">
            <a:spAutoFit/>
          </a:bodyPr>
          <a:lstStyle/>
          <a:p>
            <a:r>
              <a:rPr lang="en-US" dirty="0" err="1"/>
              <a:t>ConsensusClustering</a:t>
            </a:r>
            <a:r>
              <a:rPr lang="en-US" dirty="0"/>
              <a:t>:</a:t>
            </a:r>
          </a:p>
        </p:txBody>
      </p:sp>
      <p:sp>
        <p:nvSpPr>
          <p:cNvPr id="18" name="TextBox 17">
            <a:extLst>
              <a:ext uri="{FF2B5EF4-FFF2-40B4-BE49-F238E27FC236}">
                <a16:creationId xmlns:a16="http://schemas.microsoft.com/office/drawing/2014/main" id="{6C99D087-02D4-1F47-9E6F-3D9254DB634A}"/>
              </a:ext>
            </a:extLst>
          </p:cNvPr>
          <p:cNvSpPr txBox="1"/>
          <p:nvPr/>
        </p:nvSpPr>
        <p:spPr>
          <a:xfrm>
            <a:off x="0" y="6158819"/>
            <a:ext cx="4618316" cy="369332"/>
          </a:xfrm>
          <a:prstGeom prst="rect">
            <a:avLst/>
          </a:prstGeom>
          <a:noFill/>
        </p:spPr>
        <p:txBody>
          <a:bodyPr wrap="none" rtlCol="0">
            <a:spAutoFit/>
          </a:bodyPr>
          <a:lstStyle/>
          <a:p>
            <a:r>
              <a:rPr lang="en-US" dirty="0"/>
              <a:t>=&gt; We should separate array from </a:t>
            </a:r>
            <a:r>
              <a:rPr lang="en-US" dirty="0" err="1"/>
              <a:t>RNAseq</a:t>
            </a:r>
            <a:r>
              <a:rPr lang="en-US" dirty="0"/>
              <a:t> data</a:t>
            </a:r>
          </a:p>
        </p:txBody>
      </p:sp>
      <p:sp>
        <p:nvSpPr>
          <p:cNvPr id="19" name="TextBox 18">
            <a:extLst>
              <a:ext uri="{FF2B5EF4-FFF2-40B4-BE49-F238E27FC236}">
                <a16:creationId xmlns:a16="http://schemas.microsoft.com/office/drawing/2014/main" id="{8A293944-434C-0D40-BB69-3EDADDEE26E2}"/>
              </a:ext>
            </a:extLst>
          </p:cNvPr>
          <p:cNvSpPr txBox="1"/>
          <p:nvPr/>
        </p:nvSpPr>
        <p:spPr>
          <a:xfrm>
            <a:off x="5653088" y="6100763"/>
            <a:ext cx="5254580" cy="369332"/>
          </a:xfrm>
          <a:prstGeom prst="rect">
            <a:avLst/>
          </a:prstGeom>
          <a:noFill/>
        </p:spPr>
        <p:txBody>
          <a:bodyPr wrap="none" rtlCol="0">
            <a:spAutoFit/>
          </a:bodyPr>
          <a:lstStyle/>
          <a:p>
            <a:r>
              <a:rPr lang="en-US" dirty="0"/>
              <a:t>=&gt; There are at least 2 sub-classes in mouse CC strains</a:t>
            </a:r>
          </a:p>
        </p:txBody>
      </p:sp>
      <p:sp>
        <p:nvSpPr>
          <p:cNvPr id="3" name="TextBox 2">
            <a:extLst>
              <a:ext uri="{FF2B5EF4-FFF2-40B4-BE49-F238E27FC236}">
                <a16:creationId xmlns:a16="http://schemas.microsoft.com/office/drawing/2014/main" id="{49D92BD3-D342-4945-9C2F-D8A04083283B}"/>
              </a:ext>
            </a:extLst>
          </p:cNvPr>
          <p:cNvSpPr txBox="1"/>
          <p:nvPr/>
        </p:nvSpPr>
        <p:spPr>
          <a:xfrm>
            <a:off x="3583855" y="1564827"/>
            <a:ext cx="1552028" cy="307777"/>
          </a:xfrm>
          <a:prstGeom prst="rect">
            <a:avLst/>
          </a:prstGeom>
          <a:noFill/>
        </p:spPr>
        <p:txBody>
          <a:bodyPr wrap="none" rtlCol="0">
            <a:spAutoFit/>
          </a:bodyPr>
          <a:lstStyle/>
          <a:p>
            <a:r>
              <a:rPr lang="en-US" sz="1400" dirty="0" err="1"/>
              <a:t>medianCtr</a:t>
            </a:r>
            <a:r>
              <a:rPr lang="en-US" sz="1400" dirty="0"/>
              <a:t>(log2FC)</a:t>
            </a:r>
          </a:p>
        </p:txBody>
      </p:sp>
      <p:pic>
        <p:nvPicPr>
          <p:cNvPr id="9" name="Picture 8">
            <a:extLst>
              <a:ext uri="{FF2B5EF4-FFF2-40B4-BE49-F238E27FC236}">
                <a16:creationId xmlns:a16="http://schemas.microsoft.com/office/drawing/2014/main" id="{384B8EE0-F0C2-E24C-BF5B-516DB3582255}"/>
              </a:ext>
            </a:extLst>
          </p:cNvPr>
          <p:cNvPicPr>
            <a:picLocks noChangeAspect="1"/>
          </p:cNvPicPr>
          <p:nvPr/>
        </p:nvPicPr>
        <p:blipFill>
          <a:blip r:embed="rId6"/>
          <a:stretch>
            <a:fillRect/>
          </a:stretch>
        </p:blipFill>
        <p:spPr>
          <a:xfrm>
            <a:off x="4432506" y="1834334"/>
            <a:ext cx="495300" cy="1104900"/>
          </a:xfrm>
          <a:prstGeom prst="rect">
            <a:avLst/>
          </a:prstGeom>
        </p:spPr>
      </p:pic>
      <p:pic>
        <p:nvPicPr>
          <p:cNvPr id="20" name="Picture 19">
            <a:extLst>
              <a:ext uri="{FF2B5EF4-FFF2-40B4-BE49-F238E27FC236}">
                <a16:creationId xmlns:a16="http://schemas.microsoft.com/office/drawing/2014/main" id="{A358D6B0-FC74-1C47-876E-E1DCA533B9D0}"/>
              </a:ext>
            </a:extLst>
          </p:cNvPr>
          <p:cNvPicPr>
            <a:picLocks noChangeAspect="1"/>
          </p:cNvPicPr>
          <p:nvPr/>
        </p:nvPicPr>
        <p:blipFill>
          <a:blip r:embed="rId7"/>
          <a:stretch>
            <a:fillRect/>
          </a:stretch>
        </p:blipFill>
        <p:spPr>
          <a:xfrm>
            <a:off x="256032" y="1803398"/>
            <a:ext cx="4142232" cy="326884"/>
          </a:xfrm>
          <a:prstGeom prst="rect">
            <a:avLst/>
          </a:prstGeom>
        </p:spPr>
      </p:pic>
    </p:spTree>
    <p:extLst>
      <p:ext uri="{BB962C8B-B14F-4D97-AF65-F5344CB8AC3E}">
        <p14:creationId xmlns:p14="http://schemas.microsoft.com/office/powerpoint/2010/main" val="14470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27D8-5D18-C949-AB12-6A2247166FDE}"/>
              </a:ext>
            </a:extLst>
          </p:cNvPr>
          <p:cNvSpPr>
            <a:spLocks noGrp="1"/>
          </p:cNvSpPr>
          <p:nvPr>
            <p:ph type="title"/>
          </p:nvPr>
        </p:nvSpPr>
        <p:spPr/>
        <p:txBody>
          <a:bodyPr>
            <a:normAutofit/>
          </a:bodyPr>
          <a:lstStyle/>
          <a:p>
            <a:r>
              <a:rPr lang="en-US" sz="4000" dirty="0">
                <a:solidFill>
                  <a:schemeClr val="accent1"/>
                </a:solidFill>
                <a:latin typeface="Helvetica" pitchFamily="2" charset="0"/>
              </a:rPr>
              <a:t>Future directions </a:t>
            </a:r>
          </a:p>
        </p:txBody>
      </p:sp>
      <p:sp>
        <p:nvSpPr>
          <p:cNvPr id="4" name="Content Placeholder 3">
            <a:extLst>
              <a:ext uri="{FF2B5EF4-FFF2-40B4-BE49-F238E27FC236}">
                <a16:creationId xmlns:a16="http://schemas.microsoft.com/office/drawing/2014/main" id="{DF7066D9-8F9F-D444-B7E6-BD4D3DD527D6}"/>
              </a:ext>
            </a:extLst>
          </p:cNvPr>
          <p:cNvSpPr>
            <a:spLocks noGrp="1"/>
          </p:cNvSpPr>
          <p:nvPr>
            <p:ph sz="half" idx="1"/>
          </p:nvPr>
        </p:nvSpPr>
        <p:spPr>
          <a:xfrm>
            <a:off x="838200" y="1690688"/>
            <a:ext cx="7234238" cy="5167311"/>
          </a:xfrm>
        </p:spPr>
        <p:txBody>
          <a:bodyPr>
            <a:normAutofit/>
          </a:bodyPr>
          <a:lstStyle/>
          <a:p>
            <a:r>
              <a:rPr lang="en-US" dirty="0"/>
              <a:t>Use </a:t>
            </a:r>
            <a:r>
              <a:rPr lang="en-US" dirty="0">
                <a:solidFill>
                  <a:srgbClr val="FF0000"/>
                </a:solidFill>
              </a:rPr>
              <a:t>Consensus Clustering </a:t>
            </a:r>
            <a:r>
              <a:rPr lang="en-US" dirty="0"/>
              <a:t>and </a:t>
            </a:r>
            <a:r>
              <a:rPr lang="en-US" dirty="0" err="1">
                <a:solidFill>
                  <a:srgbClr val="FF0000"/>
                </a:solidFill>
              </a:rPr>
              <a:t>SigClust</a:t>
            </a:r>
            <a:r>
              <a:rPr lang="en-US" dirty="0"/>
              <a:t> to identify sub-classes in CC mouse strains.</a:t>
            </a:r>
          </a:p>
          <a:p>
            <a:r>
              <a:rPr lang="en-US" dirty="0">
                <a:solidFill>
                  <a:srgbClr val="FF0000"/>
                </a:solidFill>
              </a:rPr>
              <a:t>Meta-analysis</a:t>
            </a:r>
            <a:r>
              <a:rPr lang="en-US" dirty="0"/>
              <a:t> in each mouse sub-class.</a:t>
            </a:r>
          </a:p>
          <a:p>
            <a:r>
              <a:rPr lang="en-US" dirty="0"/>
              <a:t>Identify the optimal mouse sub-class/strain with highest correlation to </a:t>
            </a:r>
            <a:r>
              <a:rPr lang="en-US" dirty="0">
                <a:solidFill>
                  <a:srgbClr val="FF0000"/>
                </a:solidFill>
              </a:rPr>
              <a:t>key human asthma DE genes.</a:t>
            </a:r>
          </a:p>
          <a:p>
            <a:r>
              <a:rPr lang="en-US" dirty="0"/>
              <a:t>Identify human-mouse </a:t>
            </a:r>
            <a:r>
              <a:rPr lang="en-US" dirty="0">
                <a:solidFill>
                  <a:srgbClr val="FF0000"/>
                </a:solidFill>
              </a:rPr>
              <a:t>concordant</a:t>
            </a:r>
            <a:r>
              <a:rPr lang="en-US" dirty="0"/>
              <a:t> and </a:t>
            </a:r>
            <a:r>
              <a:rPr lang="en-US" dirty="0">
                <a:solidFill>
                  <a:srgbClr val="FF0000"/>
                </a:solidFill>
              </a:rPr>
              <a:t>discordant</a:t>
            </a:r>
            <a:r>
              <a:rPr lang="en-US" dirty="0"/>
              <a:t> genes in each mouse sub-class.</a:t>
            </a:r>
          </a:p>
        </p:txBody>
      </p:sp>
      <p:sp>
        <p:nvSpPr>
          <p:cNvPr id="5" name="Content Placeholder 4">
            <a:extLst>
              <a:ext uri="{FF2B5EF4-FFF2-40B4-BE49-F238E27FC236}">
                <a16:creationId xmlns:a16="http://schemas.microsoft.com/office/drawing/2014/main" id="{8F21D8E8-2B09-B046-B254-0DE8A81DA48F}"/>
              </a:ext>
            </a:extLst>
          </p:cNvPr>
          <p:cNvSpPr>
            <a:spLocks noGrp="1"/>
          </p:cNvSpPr>
          <p:nvPr>
            <p:ph sz="half" idx="2"/>
          </p:nvPr>
        </p:nvSpPr>
        <p:spPr>
          <a:xfrm>
            <a:off x="8301037" y="1825625"/>
            <a:ext cx="3686175" cy="4351338"/>
          </a:xfrm>
        </p:spPr>
        <p:txBody>
          <a:bodyPr>
            <a:normAutofit/>
          </a:bodyPr>
          <a:lstStyle/>
          <a:p>
            <a:pPr marL="0" indent="0">
              <a:buNone/>
            </a:pPr>
            <a:r>
              <a:rPr lang="en-US" sz="3200" dirty="0">
                <a:solidFill>
                  <a:schemeClr val="accent1"/>
                </a:solidFill>
                <a:latin typeface="Helvetica" pitchFamily="2" charset="0"/>
              </a:rPr>
              <a:t>Acknowledgement:</a:t>
            </a:r>
          </a:p>
          <a:p>
            <a:r>
              <a:rPr lang="en-US" dirty="0"/>
              <a:t>Lauren Donoghue</a:t>
            </a:r>
          </a:p>
          <a:p>
            <a:r>
              <a:rPr lang="en-US" dirty="0"/>
              <a:t>Joel Parker</a:t>
            </a:r>
          </a:p>
          <a:p>
            <a:r>
              <a:rPr lang="en-US" dirty="0"/>
              <a:t>Samir Kelada</a:t>
            </a:r>
          </a:p>
          <a:p>
            <a:endParaRPr lang="en-US" dirty="0"/>
          </a:p>
          <a:p>
            <a:r>
              <a:rPr lang="en-US" sz="2400" dirty="0"/>
              <a:t>Kathryn M. McFadden</a:t>
            </a:r>
          </a:p>
          <a:p>
            <a:r>
              <a:rPr lang="en-US" sz="2400" dirty="0"/>
              <a:t>Jack </a:t>
            </a:r>
            <a:r>
              <a:rPr lang="en-US" sz="2400" dirty="0" err="1"/>
              <a:t>Harkema</a:t>
            </a:r>
            <a:endParaRPr lang="en-US" sz="2400" dirty="0"/>
          </a:p>
          <a:p>
            <a:endParaRPr lang="en-US" sz="2400" dirty="0"/>
          </a:p>
          <a:p>
            <a:pPr marL="0" indent="0">
              <a:buNone/>
            </a:pPr>
            <a:r>
              <a:rPr lang="en-US" dirty="0"/>
              <a:t>Funding: </a:t>
            </a:r>
            <a:r>
              <a:rPr lang="en-US" b="1" dirty="0"/>
              <a:t>NHLBI</a:t>
            </a:r>
            <a:endParaRPr lang="en-US" dirty="0"/>
          </a:p>
        </p:txBody>
      </p:sp>
      <p:sp>
        <p:nvSpPr>
          <p:cNvPr id="3" name="TextBox 2">
            <a:extLst>
              <a:ext uri="{FF2B5EF4-FFF2-40B4-BE49-F238E27FC236}">
                <a16:creationId xmlns:a16="http://schemas.microsoft.com/office/drawing/2014/main" id="{77F5E081-F5D5-3E4D-AABC-6118CF4E6254}"/>
              </a:ext>
            </a:extLst>
          </p:cNvPr>
          <p:cNvSpPr txBox="1"/>
          <p:nvPr/>
        </p:nvSpPr>
        <p:spPr>
          <a:xfrm>
            <a:off x="10480579" y="6381821"/>
            <a:ext cx="1693733" cy="461665"/>
          </a:xfrm>
          <a:prstGeom prst="rect">
            <a:avLst/>
          </a:prstGeom>
          <a:noFill/>
        </p:spPr>
        <p:txBody>
          <a:bodyPr wrap="none" rtlCol="0">
            <a:spAutoFit/>
          </a:bodyPr>
          <a:lstStyle/>
          <a:p>
            <a:r>
              <a:rPr lang="en-US" sz="2400" b="1" dirty="0">
                <a:solidFill>
                  <a:srgbClr val="FF0000"/>
                </a:solidFill>
              </a:rPr>
              <a:t>Poster #P79</a:t>
            </a:r>
          </a:p>
        </p:txBody>
      </p:sp>
    </p:spTree>
    <p:extLst>
      <p:ext uri="{BB962C8B-B14F-4D97-AF65-F5344CB8AC3E}">
        <p14:creationId xmlns:p14="http://schemas.microsoft.com/office/powerpoint/2010/main" val="1868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53005</TotalTime>
  <Words>938</Words>
  <Application>Microsoft Office PowerPoint</Application>
  <PresentationFormat>Widescreen</PresentationFormat>
  <Paragraphs>136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Abadi MT Condensed Light</vt:lpstr>
      <vt:lpstr>Arial</vt:lpstr>
      <vt:lpstr>Calibri</vt:lpstr>
      <vt:lpstr>Calibri Light</vt:lpstr>
      <vt:lpstr>Helvetica</vt:lpstr>
      <vt:lpstr>Office Theme</vt:lpstr>
      <vt:lpstr>Identifying optimal mouse models for human asthma using a novel modeling approach</vt:lpstr>
      <vt:lpstr>Meta-analysis of human asthma gene expression</vt:lpstr>
      <vt:lpstr>Predict onto mouse/monkey data</vt:lpstr>
      <vt:lpstr>PowerPoint Presentation</vt:lpstr>
      <vt:lpstr>Heterogeneity in mouse studies suggests potential sub-classes </vt:lpstr>
      <vt:lpstr>Future directions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optimal mouse models for human asthma using a novel modeling approach</dc:title>
  <dc:creator>Tsai, Yi-Hsuan</dc:creator>
  <cp:lastModifiedBy>Moloney, Caitlin</cp:lastModifiedBy>
  <cp:revision>98</cp:revision>
  <dcterms:created xsi:type="dcterms:W3CDTF">2019-10-25T15:28:12Z</dcterms:created>
  <dcterms:modified xsi:type="dcterms:W3CDTF">2019-12-04T15:36:35Z</dcterms:modified>
</cp:coreProperties>
</file>