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embeddedFontLst>
    <p:embeddedFont>
      <p:font typeface="Lato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4140ce1c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4140ce1c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 I am going to talk to you about the training workshops held by the Childhood Cancer Data Lab, an initiative of Alex’s Lemonade Stand Foundation,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order to assist the pediatric cancer research community in fighting childhood cancer.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597944b80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597944b80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572eee7de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572eee7de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workshops are hands-on 3 day workshops designed to:</a:t>
            </a:r>
            <a:endParaRPr/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">
                <a:solidFill>
                  <a:schemeClr val="dk1"/>
                </a:solidFill>
              </a:rPr>
              <a:t>Focus on the most pressing data issues that researchers face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">
                <a:solidFill>
                  <a:schemeClr val="dk1"/>
                </a:solidFill>
              </a:rPr>
              <a:t>Encourage reproducible practices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">
                <a:solidFill>
                  <a:schemeClr val="dk1"/>
                </a:solidFill>
              </a:rPr>
              <a:t>Train others to host workshops at their own institutions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">
                <a:solidFill>
                  <a:schemeClr val="dk1"/>
                </a:solidFill>
              </a:rPr>
              <a:t>Utilize a curriculum that can be easily accessed and developed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0b49cad2d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0b49cad2d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imagine the major headache being saved when we are able to put all of these packages and their versions into a Docker container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transfer the original code environment to a different computer and operating system, instead of having every install the same packages, versions, and dependencies as needed.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AutoNum type="arabicPeriod"/>
            </a:pPr>
            <a:r>
              <a:rPr lang="en" sz="1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Install one hard thing once instead of attempting to install many things of various levels of difficulty</a:t>
            </a:r>
            <a:endParaRPr sz="1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AutoNum type="arabicPeriod"/>
            </a:pPr>
            <a:r>
              <a:rPr lang="en" sz="1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Increased control over versions helps in the classroom and in preparing material, and saves some time</a:t>
            </a:r>
            <a:endParaRPr sz="1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AutoNum type="arabicPeriod"/>
            </a:pPr>
            <a:r>
              <a:rPr lang="en" sz="1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Participants are able to take away the packages and tools for future use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572eee7d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572eee7de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0b49cad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0b49cad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Lato"/>
              <a:buNone/>
              <a:defRPr sz="52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l="1632"/>
          <a:stretch/>
        </p:blipFill>
        <p:spPr>
          <a:xfrm>
            <a:off x="-5187" y="0"/>
            <a:ext cx="9154376" cy="74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" name="Google Shape;62;p15"/>
          <p:cNvPicPr preferRelativeResize="0"/>
          <p:nvPr/>
        </p:nvPicPr>
        <p:blipFill rotWithShape="1">
          <a:blip r:embed="rId2">
            <a:alphaModFix/>
          </a:blip>
          <a:srcRect l="1758"/>
          <a:stretch/>
        </p:blipFill>
        <p:spPr>
          <a:xfrm>
            <a:off x="0" y="487225"/>
            <a:ext cx="6654625" cy="27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l="-554" r="3193"/>
          <a:stretch/>
        </p:blipFill>
        <p:spPr>
          <a:xfrm>
            <a:off x="2548900" y="4196025"/>
            <a:ext cx="6595100" cy="27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" name="Google Shape;68;p16"/>
          <p:cNvPicPr preferRelativeResize="0"/>
          <p:nvPr/>
        </p:nvPicPr>
        <p:blipFill rotWithShape="1">
          <a:blip r:embed="rId2">
            <a:alphaModFix/>
          </a:blip>
          <a:srcRect l="4246" r="2834"/>
          <a:stretch/>
        </p:blipFill>
        <p:spPr>
          <a:xfrm>
            <a:off x="0" y="4944175"/>
            <a:ext cx="9144001" cy="19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/>
          </a:blip>
          <a:srcRect l="4246" r="2834"/>
          <a:stretch/>
        </p:blipFill>
        <p:spPr>
          <a:xfrm>
            <a:off x="0" y="4944175"/>
            <a:ext cx="9144001" cy="19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18"/>
          <p:cNvPicPr preferRelativeResize="0"/>
          <p:nvPr/>
        </p:nvPicPr>
        <p:blipFill rotWithShape="1">
          <a:blip r:embed="rId2">
            <a:alphaModFix/>
          </a:blip>
          <a:srcRect l="4246" r="2834"/>
          <a:stretch/>
        </p:blipFill>
        <p:spPr>
          <a:xfrm>
            <a:off x="0" y="4944175"/>
            <a:ext cx="9144001" cy="19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" name="Google Shape;83;p19"/>
          <p:cNvPicPr preferRelativeResize="0"/>
          <p:nvPr/>
        </p:nvPicPr>
        <p:blipFill rotWithShape="1">
          <a:blip r:embed="rId2">
            <a:alphaModFix/>
          </a:blip>
          <a:srcRect l="4246" r="2834"/>
          <a:stretch/>
        </p:blipFill>
        <p:spPr>
          <a:xfrm>
            <a:off x="0" y="4944175"/>
            <a:ext cx="9144001" cy="19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noFill/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7" name="Google Shape;87;p20"/>
          <p:cNvPicPr preferRelativeResize="0"/>
          <p:nvPr/>
        </p:nvPicPr>
        <p:blipFill rotWithShape="1">
          <a:blip r:embed="rId2">
            <a:alphaModFix/>
          </a:blip>
          <a:srcRect b="12762"/>
          <a:stretch/>
        </p:blipFill>
        <p:spPr>
          <a:xfrm rot="10800000">
            <a:off x="7929972" y="-13999"/>
            <a:ext cx="548700" cy="515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0"/>
          <p:cNvPicPr preferRelativeResize="0"/>
          <p:nvPr/>
        </p:nvPicPr>
        <p:blipFill rotWithShape="1">
          <a:blip r:embed="rId2">
            <a:alphaModFix/>
          </a:blip>
          <a:srcRect r="28448" b="16429"/>
          <a:stretch/>
        </p:blipFill>
        <p:spPr>
          <a:xfrm flipH="1">
            <a:off x="7537372" y="202775"/>
            <a:ext cx="392600" cy="494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/>
          <p:nvPr/>
        </p:nvSpPr>
        <p:spPr>
          <a:xfrm>
            <a:off x="2100" y="-125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100"/>
              <a:buNone/>
              <a:defRPr sz="2100">
                <a:solidFill>
                  <a:srgbClr val="D9D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8" name="Google Shape;98;p22"/>
          <p:cNvPicPr preferRelativeResize="0"/>
          <p:nvPr/>
        </p:nvPicPr>
        <p:blipFill rotWithShape="1">
          <a:blip r:embed="rId2">
            <a:alphaModFix/>
          </a:blip>
          <a:srcRect l="4246" r="2834"/>
          <a:stretch/>
        </p:blipFill>
        <p:spPr>
          <a:xfrm>
            <a:off x="0" y="4944175"/>
            <a:ext cx="9144001" cy="19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1" name="Google Shape;10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" name="Google Shape;103;p23"/>
          <p:cNvPicPr preferRelativeResize="0"/>
          <p:nvPr/>
        </p:nvPicPr>
        <p:blipFill rotWithShape="1">
          <a:blip r:embed="rId2">
            <a:alphaModFix/>
          </a:blip>
          <a:srcRect l="1632"/>
          <a:stretch/>
        </p:blipFill>
        <p:spPr>
          <a:xfrm>
            <a:off x="-5200" y="0"/>
            <a:ext cx="9154376" cy="74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lexsLemonade/training-modul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>
            <a:spLocks noGrp="1"/>
          </p:cNvSpPr>
          <p:nvPr>
            <p:ph type="ctrTitle"/>
          </p:nvPr>
        </p:nvSpPr>
        <p:spPr>
          <a:xfrm>
            <a:off x="311700" y="911350"/>
            <a:ext cx="8520600" cy="156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  <a:highlight>
                  <a:srgbClr val="FFFFFF"/>
                </a:highlight>
              </a:rPr>
              <a:t>Bridging the Bioinformatics Knowledge Gap in the Pediatric Cancer Research Community with the </a:t>
            </a:r>
            <a:r>
              <a:rPr lang="en" sz="3100">
                <a:solidFill>
                  <a:schemeClr val="accent1"/>
                </a:solidFill>
                <a:highlight>
                  <a:srgbClr val="FFFFFF"/>
                </a:highlight>
              </a:rPr>
              <a:t>Childhood Cancer Data Lab</a:t>
            </a:r>
            <a:r>
              <a:rPr lang="en" sz="3100">
                <a:solidFill>
                  <a:schemeClr val="dk2"/>
                </a:solidFill>
                <a:highlight>
                  <a:srgbClr val="FFFFFF"/>
                </a:highlight>
              </a:rPr>
              <a:t> workshops</a:t>
            </a:r>
            <a:endParaRPr sz="3100">
              <a:solidFill>
                <a:schemeClr val="dk2"/>
              </a:solidFill>
            </a:endParaRPr>
          </a:p>
        </p:txBody>
      </p:sp>
      <p:sp>
        <p:nvSpPr>
          <p:cNvPr id="111" name="Google Shape;111;p25"/>
          <p:cNvSpPr txBox="1"/>
          <p:nvPr/>
        </p:nvSpPr>
        <p:spPr>
          <a:xfrm>
            <a:off x="355200" y="2542263"/>
            <a:ext cx="8433600" cy="1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“</a:t>
            </a:r>
            <a:r>
              <a:rPr lang="en" sz="2000">
                <a:solidFill>
                  <a:schemeClr val="accent1"/>
                </a:solidFill>
                <a:highlight>
                  <a:srgbClr val="FDFDFD"/>
                </a:highlight>
                <a:latin typeface="Lato"/>
                <a:ea typeface="Lato"/>
                <a:cs typeface="Lato"/>
                <a:sym typeface="Lato"/>
              </a:rPr>
              <a:t>Our mission is to empower pediatric cancer experts poised for the next big discovery with the </a:t>
            </a:r>
            <a:r>
              <a:rPr lang="en" sz="2000" b="1">
                <a:solidFill>
                  <a:schemeClr val="accent1"/>
                </a:solidFill>
                <a:highlight>
                  <a:srgbClr val="FDFDFD"/>
                </a:highlight>
                <a:latin typeface="Lato"/>
                <a:ea typeface="Lato"/>
                <a:cs typeface="Lato"/>
                <a:sym typeface="Lato"/>
              </a:rPr>
              <a:t>knowledge</a:t>
            </a:r>
            <a:r>
              <a:rPr lang="en" sz="2000">
                <a:solidFill>
                  <a:schemeClr val="accent1"/>
                </a:solidFill>
                <a:highlight>
                  <a:srgbClr val="FDFDFD"/>
                </a:highlight>
                <a:latin typeface="Lato"/>
                <a:ea typeface="Lato"/>
                <a:cs typeface="Lato"/>
                <a:sym typeface="Lato"/>
              </a:rPr>
              <a:t>, data, and tools to reach it.”</a:t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25"/>
          <p:cNvSpPr txBox="1">
            <a:spLocks noGrp="1"/>
          </p:cNvSpPr>
          <p:nvPr>
            <p:ph type="subTitle" idx="1"/>
          </p:nvPr>
        </p:nvSpPr>
        <p:spPr>
          <a:xfrm>
            <a:off x="1263300" y="3920875"/>
            <a:ext cx="6617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Chante J. Bethell, Candace L. Savonen, Deepashree Venkatesh Prasad, Casey S. Greene, and Jaclyn N. Taroni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The Goal of</a:t>
            </a:r>
            <a:r>
              <a:rPr lang="en" sz="2400"/>
              <a:t> </a:t>
            </a:r>
            <a:r>
              <a:rPr lang="en" sz="2400">
                <a:solidFill>
                  <a:schemeClr val="dk2"/>
                </a:solidFill>
                <a:highlight>
                  <a:schemeClr val="lt1"/>
                </a:highlight>
              </a:rPr>
              <a:t>the </a:t>
            </a:r>
            <a:r>
              <a:rPr lang="en" sz="2400">
                <a:solidFill>
                  <a:schemeClr val="accent1"/>
                </a:solidFill>
                <a:highlight>
                  <a:schemeClr val="lt1"/>
                </a:highlight>
              </a:rPr>
              <a:t>Childhood Cancer Data Lab</a:t>
            </a:r>
            <a:r>
              <a:rPr lang="en" sz="2400">
                <a:solidFill>
                  <a:schemeClr val="dk2"/>
                </a:solidFill>
                <a:highlight>
                  <a:schemeClr val="lt1"/>
                </a:highlight>
              </a:rPr>
              <a:t> workshops</a:t>
            </a:r>
            <a:endParaRPr sz="2400"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To equip pediatric cancer researchers with the necessary tools to independently perform basic analyses on their own experimental data and to gain confidence for continued self-directed learning</a:t>
            </a:r>
            <a:endParaRPr sz="2000"/>
          </a:p>
        </p:txBody>
      </p:sp>
      <p:sp>
        <p:nvSpPr>
          <p:cNvPr id="119" name="Google Shape;119;p26"/>
          <p:cNvSpPr/>
          <p:nvPr/>
        </p:nvSpPr>
        <p:spPr>
          <a:xfrm>
            <a:off x="7636550" y="13079625"/>
            <a:ext cx="12094500" cy="1421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8575" y="2186500"/>
            <a:ext cx="4826852" cy="264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Participant needs we cover: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1"/>
          </p:nvPr>
        </p:nvSpPr>
        <p:spPr>
          <a:xfrm>
            <a:off x="311700" y="1198025"/>
            <a:ext cx="4614900" cy="20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How to create publication ready plots</a:t>
            </a:r>
            <a:endParaRPr sz="14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Workflows that can be used for bulk RNA-seq and single-cell RNA-seq data</a:t>
            </a:r>
            <a:endParaRPr sz="14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How to interpret quality control reports</a:t>
            </a:r>
            <a:endParaRPr sz="140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 u="sng">
                <a:solidFill>
                  <a:schemeClr val="accent1"/>
                </a:solidFill>
                <a:hlinkClick r:id="rId3"/>
              </a:rPr>
              <a:t>https://github.com/AlexsLemonade/training-modules</a:t>
            </a:r>
            <a:endParaRPr sz="1400"/>
          </a:p>
        </p:txBody>
      </p:sp>
      <p:pic>
        <p:nvPicPr>
          <p:cNvPr id="127" name="Google Shape;127;p27"/>
          <p:cNvPicPr preferRelativeResize="0"/>
          <p:nvPr/>
        </p:nvPicPr>
        <p:blipFill rotWithShape="1">
          <a:blip r:embed="rId4">
            <a:alphaModFix/>
          </a:blip>
          <a:srcRect t="28149" r="11590" b="9545"/>
          <a:stretch/>
        </p:blipFill>
        <p:spPr>
          <a:xfrm>
            <a:off x="5182125" y="738050"/>
            <a:ext cx="2914702" cy="175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2125" y="2601122"/>
            <a:ext cx="2720351" cy="2096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>
            <a:spLocks noGrp="1"/>
          </p:cNvSpPr>
          <p:nvPr>
            <p:ph type="title"/>
          </p:nvPr>
        </p:nvSpPr>
        <p:spPr>
          <a:xfrm>
            <a:off x="157000" y="188750"/>
            <a:ext cx="295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</a:rPr>
              <a:t>Why do we use Docker?</a:t>
            </a:r>
            <a:endParaRPr sz="18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8"/>
          <p:cNvSpPr txBox="1"/>
          <p:nvPr/>
        </p:nvSpPr>
        <p:spPr>
          <a:xfrm>
            <a:off x="157000" y="636725"/>
            <a:ext cx="3156300" cy="1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AutoNum type="arabicPeriod"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Install one hard thing once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AutoNum type="arabicPeriod"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Increased control over versions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AutoNum type="arabicPeriod"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Participants are able to take away the packages and tools for future use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54250" y="2132825"/>
            <a:ext cx="374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2"/>
                </a:solidFill>
              </a:rPr>
              <a:t>Why do we use R Notebooks?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8"/>
          <p:cNvSpPr txBox="1"/>
          <p:nvPr/>
        </p:nvSpPr>
        <p:spPr>
          <a:xfrm>
            <a:off x="157000" y="2571750"/>
            <a:ext cx="3065700" cy="27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 Notebooks encourage participants to: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AutoNum type="arabicPeriod"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Look at their data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AutoNum type="arabicPeriod"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Document their analyses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AutoNum type="arabicPeriod"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Work reproducibly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Our exercise notebooks are framed like a </a:t>
            </a:r>
            <a:r>
              <a:rPr lang="en" sz="12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scientific question</a:t>
            </a:r>
            <a:r>
              <a:rPr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, for increased usefulness and relevance.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7" name="Google Shape;137;p28"/>
          <p:cNvPicPr preferRelativeResize="0"/>
          <p:nvPr/>
        </p:nvPicPr>
        <p:blipFill rotWithShape="1">
          <a:blip r:embed="rId3">
            <a:alphaModFix/>
          </a:blip>
          <a:srcRect t="24179"/>
          <a:stretch/>
        </p:blipFill>
        <p:spPr>
          <a:xfrm>
            <a:off x="4180475" y="2841275"/>
            <a:ext cx="4069901" cy="17517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28"/>
          <p:cNvGrpSpPr/>
          <p:nvPr/>
        </p:nvGrpSpPr>
        <p:grpSpPr>
          <a:xfrm>
            <a:off x="4722692" y="234224"/>
            <a:ext cx="637267" cy="1076991"/>
            <a:chOff x="20366613" y="9545800"/>
            <a:chExt cx="1671300" cy="2970190"/>
          </a:xfrm>
        </p:grpSpPr>
        <p:sp>
          <p:nvSpPr>
            <p:cNvPr id="139" name="Google Shape;139;p28"/>
            <p:cNvSpPr/>
            <p:nvPr/>
          </p:nvSpPr>
          <p:spPr>
            <a:xfrm>
              <a:off x="20366613" y="9545800"/>
              <a:ext cx="1671300" cy="594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3030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b="1">
                  <a:solidFill>
                    <a:srgbClr val="002F6C"/>
                  </a:solidFill>
                  <a:latin typeface="Lato"/>
                  <a:ea typeface="Lato"/>
                  <a:cs typeface="Lato"/>
                  <a:sym typeface="Lato"/>
                </a:rPr>
                <a:t>p.adj = 0.01</a:t>
              </a:r>
              <a:endParaRPr sz="600" b="1">
                <a:solidFill>
                  <a:srgbClr val="002F6C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140" name="Google Shape;140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366626" y="10398644"/>
              <a:ext cx="1622019" cy="211734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1" name="Google Shape;141;p28"/>
          <p:cNvGrpSpPr/>
          <p:nvPr/>
        </p:nvGrpSpPr>
        <p:grpSpPr>
          <a:xfrm>
            <a:off x="5670226" y="233177"/>
            <a:ext cx="640108" cy="1079077"/>
            <a:chOff x="22863463" y="9545800"/>
            <a:chExt cx="1671300" cy="2970209"/>
          </a:xfrm>
        </p:grpSpPr>
        <p:sp>
          <p:nvSpPr>
            <p:cNvPr id="142" name="Google Shape;142;p28"/>
            <p:cNvSpPr/>
            <p:nvPr/>
          </p:nvSpPr>
          <p:spPr>
            <a:xfrm>
              <a:off x="22863463" y="9545800"/>
              <a:ext cx="1671300" cy="594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3030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b="1">
                  <a:solidFill>
                    <a:srgbClr val="002F6C"/>
                  </a:solidFill>
                  <a:latin typeface="Lato"/>
                  <a:ea typeface="Lato"/>
                  <a:cs typeface="Lato"/>
                  <a:sym typeface="Lato"/>
                </a:rPr>
                <a:t>p.adj = 0.01</a:t>
              </a:r>
              <a:endParaRPr sz="600" b="1">
                <a:solidFill>
                  <a:srgbClr val="002F6C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143" name="Google Shape;143;p2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2912729" y="10376313"/>
              <a:ext cx="1572768" cy="21396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4" name="Google Shape;144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21100" y="1383450"/>
            <a:ext cx="538351" cy="53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72148" y="1383450"/>
            <a:ext cx="538351" cy="5383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28"/>
          <p:cNvGrpSpPr/>
          <p:nvPr/>
        </p:nvGrpSpPr>
        <p:grpSpPr>
          <a:xfrm>
            <a:off x="6620610" y="233179"/>
            <a:ext cx="640108" cy="1079076"/>
            <a:chOff x="25402063" y="9545800"/>
            <a:chExt cx="1671300" cy="2970207"/>
          </a:xfrm>
        </p:grpSpPr>
        <p:sp>
          <p:nvSpPr>
            <p:cNvPr id="147" name="Google Shape;147;p28"/>
            <p:cNvSpPr/>
            <p:nvPr/>
          </p:nvSpPr>
          <p:spPr>
            <a:xfrm>
              <a:off x="25402063" y="9545800"/>
              <a:ext cx="1671300" cy="594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3030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b="1">
                  <a:solidFill>
                    <a:srgbClr val="002F6C"/>
                  </a:solidFill>
                  <a:latin typeface="Lato"/>
                  <a:ea typeface="Lato"/>
                  <a:cs typeface="Lato"/>
                  <a:sym typeface="Lato"/>
                </a:rPr>
                <a:t>p.adj = 0.01</a:t>
              </a:r>
              <a:endParaRPr sz="600" b="1">
                <a:solidFill>
                  <a:srgbClr val="002F6C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148" name="Google Shape;148;p2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5450467" y="10376313"/>
              <a:ext cx="1574492" cy="213969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9" name="Google Shape;149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70062" y="1382875"/>
            <a:ext cx="539495" cy="539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311700" y="20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Participant Feedback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1"/>
          </p:nvPr>
        </p:nvSpPr>
        <p:spPr>
          <a:xfrm>
            <a:off x="311700" y="1432335"/>
            <a:ext cx="3732900" cy="9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chemeClr val="accent1"/>
                </a:solidFill>
              </a:rPr>
              <a:t>“It was an extremely valuable use of my time. I was a novice when I started, and </a:t>
            </a:r>
            <a:r>
              <a:rPr lang="en" sz="1100" b="1">
                <a:solidFill>
                  <a:schemeClr val="accent1"/>
                </a:solidFill>
              </a:rPr>
              <a:t>now I feel confident</a:t>
            </a:r>
            <a:r>
              <a:rPr lang="en" sz="1100">
                <a:solidFill>
                  <a:schemeClr val="accent1"/>
                </a:solidFill>
              </a:rPr>
              <a:t> that I will be able to work through my data and troubleshoot using the information I learned…”</a:t>
            </a:r>
            <a:endParaRPr sz="1100">
              <a:solidFill>
                <a:schemeClr val="accent1"/>
              </a:solidFill>
            </a:endParaRPr>
          </a:p>
        </p:txBody>
      </p:sp>
      <p:sp>
        <p:nvSpPr>
          <p:cNvPr id="156" name="Google Shape;156;p29"/>
          <p:cNvSpPr txBox="1"/>
          <p:nvPr/>
        </p:nvSpPr>
        <p:spPr>
          <a:xfrm>
            <a:off x="311700" y="3304275"/>
            <a:ext cx="31323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“I have gained the </a:t>
            </a:r>
            <a:r>
              <a:rPr lang="en" sz="11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ability to engage with my bioinformatic colleagues 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on a new level.”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29"/>
          <p:cNvSpPr txBox="1"/>
          <p:nvPr/>
        </p:nvSpPr>
        <p:spPr>
          <a:xfrm>
            <a:off x="311700" y="2372225"/>
            <a:ext cx="32934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“I thought the training was </a:t>
            </a:r>
            <a:r>
              <a:rPr lang="en" sz="11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great for every skill level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. It seemed like R was introduced in a way that beginners could grasp yet experienced users wouldn’t be bored.”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8" name="Google Shape;158;p29"/>
          <p:cNvSpPr txBox="1"/>
          <p:nvPr/>
        </p:nvSpPr>
        <p:spPr>
          <a:xfrm>
            <a:off x="311700" y="3865350"/>
            <a:ext cx="22491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“It was </a:t>
            </a:r>
            <a:r>
              <a:rPr lang="en" sz="11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comprehensive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and covered topics that are </a:t>
            </a:r>
            <a:r>
              <a:rPr lang="en" sz="11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very applicable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to my datasets.”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9" name="Google Shape;159;p29"/>
          <p:cNvSpPr txBox="1">
            <a:spLocks noGrp="1"/>
          </p:cNvSpPr>
          <p:nvPr>
            <p:ph type="body" idx="1"/>
          </p:nvPr>
        </p:nvSpPr>
        <p:spPr>
          <a:xfrm>
            <a:off x="5900900" y="1554425"/>
            <a:ext cx="2723700" cy="6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chemeClr val="accent1"/>
                </a:solidFill>
              </a:rPr>
              <a:t>“Although it was easy to follow, it went </a:t>
            </a:r>
            <a:r>
              <a:rPr lang="en" sz="1100" b="1">
                <a:solidFill>
                  <a:schemeClr val="accent1"/>
                </a:solidFill>
              </a:rPr>
              <a:t>quickly</a:t>
            </a:r>
            <a:r>
              <a:rPr lang="en" sz="1100">
                <a:solidFill>
                  <a:schemeClr val="accent1"/>
                </a:solidFill>
              </a:rPr>
              <a:t> so retention will be in question.”</a:t>
            </a:r>
            <a:endParaRPr sz="1100">
              <a:solidFill>
                <a:schemeClr val="accent1"/>
              </a:solidFill>
            </a:endParaRPr>
          </a:p>
        </p:txBody>
      </p:sp>
      <p:sp>
        <p:nvSpPr>
          <p:cNvPr id="160" name="Google Shape;160;p29"/>
          <p:cNvSpPr txBox="1"/>
          <p:nvPr/>
        </p:nvSpPr>
        <p:spPr>
          <a:xfrm>
            <a:off x="5924775" y="999825"/>
            <a:ext cx="32256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Challenges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" name="Google Shape;161;p29"/>
          <p:cNvSpPr txBox="1"/>
          <p:nvPr/>
        </p:nvSpPr>
        <p:spPr>
          <a:xfrm>
            <a:off x="5924775" y="2510975"/>
            <a:ext cx="2907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“Have </a:t>
            </a:r>
            <a:r>
              <a:rPr lang="en" sz="11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more intro work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involved or create a beginner and intermediate course.”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" name="Google Shape;162;p29"/>
          <p:cNvSpPr txBox="1"/>
          <p:nvPr/>
        </p:nvSpPr>
        <p:spPr>
          <a:xfrm>
            <a:off x="5900900" y="3353925"/>
            <a:ext cx="27237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“Ideally having even </a:t>
            </a:r>
            <a:r>
              <a:rPr lang="en" sz="11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more time</a:t>
            </a: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, maybe a week of training? To really have time to go from the beginning of an analysis until the end.”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" name="Google Shape;163;p29"/>
          <p:cNvSpPr txBox="1"/>
          <p:nvPr/>
        </p:nvSpPr>
        <p:spPr>
          <a:xfrm>
            <a:off x="412900" y="999825"/>
            <a:ext cx="32256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Compliments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title"/>
          </p:nvPr>
        </p:nvSpPr>
        <p:spPr>
          <a:xfrm>
            <a:off x="311700" y="44825"/>
            <a:ext cx="8520600" cy="3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accent1"/>
                </a:solidFill>
              </a:rPr>
              <a:t>MEET THE CCDL </a:t>
            </a:r>
            <a:endParaRPr sz="1400" b="1">
              <a:solidFill>
                <a:schemeClr val="accent1"/>
              </a:solidFill>
            </a:endParaRPr>
          </a:p>
        </p:txBody>
      </p:sp>
      <p:pic>
        <p:nvPicPr>
          <p:cNvPr id="169" name="Google Shape;169;p30" descr="Casey Greene, PhD (Director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075" y="481900"/>
            <a:ext cx="1724700" cy="17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0"/>
          <p:cNvSpPr txBox="1"/>
          <p:nvPr/>
        </p:nvSpPr>
        <p:spPr>
          <a:xfrm>
            <a:off x="202825" y="2127000"/>
            <a:ext cx="17646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Casey Greene, PhD (Director)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1" name="Google Shape;171;p30" descr="Deepa Prasad (UX Designer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6350" y="481900"/>
            <a:ext cx="1701791" cy="170112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0"/>
          <p:cNvSpPr txBox="1"/>
          <p:nvPr/>
        </p:nvSpPr>
        <p:spPr>
          <a:xfrm>
            <a:off x="1819300" y="2127000"/>
            <a:ext cx="21759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Deepashree V.  Prasad (UX Designer)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3" name="Google Shape;173;p30" descr="Kurt Wheeler (Data Engineer)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4850" y="481901"/>
            <a:ext cx="1724701" cy="172470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0"/>
          <p:cNvSpPr txBox="1"/>
          <p:nvPr/>
        </p:nvSpPr>
        <p:spPr>
          <a:xfrm>
            <a:off x="3847063" y="2127000"/>
            <a:ext cx="17247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Kurt Wheeler  (Data Engineer)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5" name="Google Shape;175;p30"/>
          <p:cNvSpPr txBox="1"/>
          <p:nvPr/>
        </p:nvSpPr>
        <p:spPr>
          <a:xfrm>
            <a:off x="5499750" y="2127000"/>
            <a:ext cx="19650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David S. Mejia (Full Stack Engineer)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6" name="Google Shape;176;p30" descr="Ariel Rodriguez Romero (Full Stack Engineer)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62525" y="504425"/>
            <a:ext cx="1701801" cy="170182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0"/>
          <p:cNvSpPr txBox="1"/>
          <p:nvPr/>
        </p:nvSpPr>
        <p:spPr>
          <a:xfrm>
            <a:off x="7362513" y="2127000"/>
            <a:ext cx="17247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Ariel Rodriquez Romero (Full Stack Engineer)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8" name="Google Shape;178;p30" descr="Jaclyn Taroni, PhD (Principal Data Scientist)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1075" y="2498900"/>
            <a:ext cx="1724700" cy="17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0"/>
          <p:cNvSpPr txBox="1"/>
          <p:nvPr/>
        </p:nvSpPr>
        <p:spPr>
          <a:xfrm>
            <a:off x="241125" y="4162800"/>
            <a:ext cx="17646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Jaclyn Taroni, PhD (Principal Data Scientist)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0" name="Google Shape;180;p30" descr="Joshua Shapiro (Data Scientist)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56350" y="2498900"/>
            <a:ext cx="1724701" cy="17247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0"/>
          <p:cNvSpPr txBox="1"/>
          <p:nvPr/>
        </p:nvSpPr>
        <p:spPr>
          <a:xfrm>
            <a:off x="2036400" y="4162800"/>
            <a:ext cx="17646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Joshua Shapiro, PhD (Data Scientist)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2" name="Google Shape;182;p30" descr="Candace Savonen (Biological Data Analyst)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51625" y="2498900"/>
            <a:ext cx="1724701" cy="172470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0"/>
          <p:cNvSpPr txBox="1"/>
          <p:nvPr/>
        </p:nvSpPr>
        <p:spPr>
          <a:xfrm>
            <a:off x="3831675" y="4162800"/>
            <a:ext cx="17646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Candace Savonen (Biological Data Analyst)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4" name="Google Shape;184;p30" descr="Chante Bethell (Biological Data Analyst)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26950" y="2498900"/>
            <a:ext cx="1724701" cy="17247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 txBox="1"/>
          <p:nvPr/>
        </p:nvSpPr>
        <p:spPr>
          <a:xfrm>
            <a:off x="5626950" y="4162800"/>
            <a:ext cx="17646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Chante Bethell (Biological Data Analyst)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86;p30"/>
          <p:cNvSpPr txBox="1"/>
          <p:nvPr/>
        </p:nvSpPr>
        <p:spPr>
          <a:xfrm>
            <a:off x="7351650" y="2688900"/>
            <a:ext cx="1869600" cy="21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latin typeface="Lato"/>
                <a:ea typeface="Lato"/>
                <a:cs typeface="Lato"/>
                <a:sym typeface="Lato"/>
              </a:rPr>
              <a:t>Website: </a:t>
            </a:r>
            <a:endParaRPr sz="9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ccdatalab.org</a:t>
            </a:r>
            <a:endParaRPr sz="9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latin typeface="Lato"/>
                <a:ea typeface="Lato"/>
                <a:cs typeface="Lato"/>
                <a:sym typeface="Lato"/>
              </a:rPr>
              <a:t>Github:</a:t>
            </a:r>
            <a:endParaRPr sz="9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github.com/AlexsLemonade</a:t>
            </a:r>
            <a:endParaRPr sz="9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latin typeface="Lato"/>
                <a:ea typeface="Lato"/>
                <a:cs typeface="Lato"/>
                <a:sym typeface="Lato"/>
              </a:rPr>
              <a:t>Twitter:</a:t>
            </a:r>
            <a:endParaRPr sz="9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@CancerDataLab</a:t>
            </a:r>
            <a:endParaRPr sz="9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latin typeface="Lato"/>
                <a:ea typeface="Lato"/>
                <a:cs typeface="Lato"/>
                <a:sym typeface="Lato"/>
              </a:rPr>
              <a:t>Curriculum:</a:t>
            </a:r>
            <a:endParaRPr sz="9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latin typeface="Lato"/>
                <a:ea typeface="Lato"/>
                <a:cs typeface="Lato"/>
                <a:sym typeface="Lato"/>
              </a:rPr>
              <a:t>github.com/AlexsLemonade/training-modules</a:t>
            </a:r>
            <a:endParaRPr sz="65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Come to Poster 10!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7" name="Google Shape;187;p3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93700" y="493000"/>
            <a:ext cx="1701801" cy="170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CDL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02F6C"/>
      </a:accent1>
      <a:accent2>
        <a:srgbClr val="386DB0"/>
      </a:accent2>
      <a:accent3>
        <a:srgbClr val="E56E60"/>
      </a:accent3>
      <a:accent4>
        <a:srgbClr val="41A36D"/>
      </a:accent4>
      <a:accent5>
        <a:srgbClr val="F3E500"/>
      </a:accent5>
      <a:accent6>
        <a:srgbClr val="319106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659</Words>
  <Application>Microsoft Office PowerPoint</Application>
  <PresentationFormat>On-screen Show (16:9)</PresentationFormat>
  <Paragraphs>73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Lato</vt:lpstr>
      <vt:lpstr>Arial</vt:lpstr>
      <vt:lpstr>Simple Light</vt:lpstr>
      <vt:lpstr>CCDL Light</vt:lpstr>
      <vt:lpstr>Bridging the Bioinformatics Knowledge Gap in the Pediatric Cancer Research Community with the Childhood Cancer Data Lab workshops</vt:lpstr>
      <vt:lpstr>The Goal of the Childhood Cancer Data Lab workshops</vt:lpstr>
      <vt:lpstr>Participant needs we cover:</vt:lpstr>
      <vt:lpstr>Why do we use Docker? </vt:lpstr>
      <vt:lpstr>Participant Feedback</vt:lpstr>
      <vt:lpstr>MEET THE CCDL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Bridging the Bioinformatics Knowledge Gap in the Pediatric Cancer Research Community with the Childhood Cancer Data Lab workshops</dc:title>
  <dc:creator>Moloney, Caitlin</dc:creator>
  <cp:lastModifiedBy>Moloney, Caitlin</cp:lastModifiedBy>
  <cp:revision>1</cp:revision>
  <dcterms:modified xsi:type="dcterms:W3CDTF">2019-12-04T18:40:53Z</dcterms:modified>
</cp:coreProperties>
</file>