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324" r:id="rId3"/>
    <p:sldId id="407" r:id="rId4"/>
    <p:sldId id="408" r:id="rId5"/>
    <p:sldId id="409" r:id="rId6"/>
    <p:sldId id="41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CB"/>
    <a:srgbClr val="FF93FF"/>
    <a:srgbClr val="FF66FF"/>
    <a:srgbClr val="CC0099"/>
    <a:srgbClr val="666699"/>
    <a:srgbClr val="8F8DA5"/>
    <a:srgbClr val="283F19"/>
    <a:srgbClr val="996600"/>
    <a:srgbClr val="CC99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1" autoAdjust="0"/>
    <p:restoredTop sz="96958" autoAdjust="0"/>
  </p:normalViewPr>
  <p:slideViewPr>
    <p:cSldViewPr snapToGrid="0">
      <p:cViewPr varScale="1">
        <p:scale>
          <a:sx n="97" d="100"/>
          <a:sy n="97" d="100"/>
        </p:scale>
        <p:origin x="1000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6BB0-95CA-4920-BD0C-FEBA06A82A1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D23ED-F63F-40E9-BC64-26D14EF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BDD8-E44D-4EA7-B06E-B6BF8DB2B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0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US" sz="16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𝑋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feature matrix containing genotypes.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𝑌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response vector containing phenotypes. SNVs are organized into a hierarchical structure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𝐺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that reflects different levels of linkage estimated by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𝑟^2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values.  </a:t>
                </a:r>
                <a:endParaRPr lang="en-US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BDD8-E44D-4EA7-B06E-B6BF8DB2B4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US" sz="16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𝑋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feature matrix containing genotypes.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𝑌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response vector containing phenotypes. SNVs are organized into a hierarchical structure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𝐺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that reflects different levels of linkage estimated by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𝑟^2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values.  </a:t>
                </a:r>
                <a:endParaRPr lang="en-US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BDD8-E44D-4EA7-B06E-B6BF8DB2B4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US" sz="16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𝑋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feature matrix containing genotypes.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𝑌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response vector containing phenotypes. SNVs are organized into a hierarchical structure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𝐺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that reflects different levels of linkage estimated by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𝑟^2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values.  </a:t>
                </a:r>
                <a:endParaRPr lang="en-US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BDD8-E44D-4EA7-B06E-B6BF8DB2B4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US" sz="16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𝑋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feature matrix containing genotypes.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𝑌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response vector containing phenotypes. SNVs are organized into a hierarchical structure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𝐺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that reflects different levels of linkage estimated by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𝑟^2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values.  </a:t>
                </a:r>
                <a:endParaRPr lang="en-US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BDD8-E44D-4EA7-B06E-B6BF8DB2B4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US" sz="16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𝑋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feature matrix containing genotypes.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𝑌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is a response vector containing phenotypes. SNVs are organized into a hierarchical structure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𝐺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that reflects different levels of linkage estimated by 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𝑟^2</a:t>
                </a:r>
                <a:r>
                  <a:rPr lang="en-US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values.  </a:t>
                </a:r>
                <a:endParaRPr lang="en-US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BDD8-E44D-4EA7-B06E-B6BF8DB2B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3BB4-8147-4261-9CF9-03BEFB5A0EE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D457-5F6F-41F2-B0C3-AEC5C6B4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liliula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liu@asu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239" r="67818" b="81919"/>
          <a:stretch/>
        </p:blipFill>
        <p:spPr>
          <a:xfrm>
            <a:off x="130862" y="4703407"/>
            <a:ext cx="2942706" cy="527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388164">
            <a:off x="1602215" y="-390378"/>
            <a:ext cx="7664335" cy="5934967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1697" y="1525968"/>
            <a:ext cx="9000605" cy="15593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Discovering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Subclones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 in Tumors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Sequenced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at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30x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+mn-lt"/>
                <a:ea typeface="Adobe Fangsong Std R" panose="02020400000000000000" pitchFamily="18" charset="-128"/>
                <a:cs typeface="Arial" panose="020B0604020202020204" pitchFamily="34" charset="0"/>
              </a:rPr>
              <a:t>Depths</a:t>
            </a:r>
            <a:endParaRPr lang="en-US" sz="1800" b="1" dirty="0">
              <a:solidFill>
                <a:schemeClr val="tx1">
                  <a:lumMod val="95000"/>
                </a:schemeClr>
              </a:solidFill>
              <a:latin typeface="+mn-lt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07854"/>
            <a:ext cx="2842258" cy="511606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718593" y="3085318"/>
            <a:ext cx="5156032" cy="956501"/>
          </a:xfr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 Liu, M.D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M.S.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liliu@asu.edu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Navid  Ahmadinejad, Shayna Troftgruben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8978" y="4830608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7"/>
              </a:rPr>
              <a:t>http://liliulab.com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35304" b="11257"/>
          <a:stretch/>
        </p:blipFill>
        <p:spPr>
          <a:xfrm>
            <a:off x="0" y="5278582"/>
            <a:ext cx="914400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0114" y="9585"/>
            <a:ext cx="9143999" cy="84428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 Evolution &amp;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Subclone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Inferences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8288" y="8442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8728"/>
            <a:ext cx="2344369" cy="184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24140"/>
          <a:stretch/>
        </p:blipFill>
        <p:spPr>
          <a:xfrm>
            <a:off x="340257" y="1305683"/>
            <a:ext cx="4902239" cy="1836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214" y="1305683"/>
            <a:ext cx="1686043" cy="19505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839428" y="1961909"/>
            <a:ext cx="468775" cy="381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512721" y="3584718"/>
            <a:ext cx="353028" cy="544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110" y="4205755"/>
            <a:ext cx="2757271" cy="1801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853" y="4378441"/>
            <a:ext cx="2665071" cy="1781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929" y="6114943"/>
            <a:ext cx="2982804" cy="67040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flipH="1">
            <a:off x="5625154" y="4960141"/>
            <a:ext cx="468775" cy="381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2285562" y="4859486"/>
            <a:ext cx="468775" cy="381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0114" y="9585"/>
            <a:ext cx="9143999" cy="84428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to Existing Methods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8288" y="8442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298" y="991234"/>
            <a:ext cx="49382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/>
              <a:t>PyClone</a:t>
            </a:r>
            <a:r>
              <a:rPr lang="en-US" sz="2000" baseline="30000" dirty="0" smtClean="0"/>
              <a:t>[1]</a:t>
            </a:r>
            <a:r>
              <a:rPr lang="en-US" sz="2000" dirty="0" smtClean="0"/>
              <a:t>, </a:t>
            </a:r>
            <a:r>
              <a:rPr lang="en-US" sz="2000" dirty="0" err="1" smtClean="0"/>
              <a:t>SciClone</a:t>
            </a:r>
            <a:r>
              <a:rPr lang="en-US" sz="2000" baseline="30000" dirty="0" smtClean="0"/>
              <a:t>[2]</a:t>
            </a:r>
            <a:r>
              <a:rPr lang="en-US" sz="2000" dirty="0" smtClean="0"/>
              <a:t>, Expands</a:t>
            </a:r>
            <a:r>
              <a:rPr lang="en-US" sz="2000" baseline="30000" dirty="0" smtClean="0"/>
              <a:t>[3]</a:t>
            </a:r>
            <a:r>
              <a:rPr lang="en-US" sz="2000" dirty="0" smtClean="0"/>
              <a:t>, etc.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sz="2000" dirty="0" smtClean="0"/>
              <a:t>Requirement of deep-sequencing data</a:t>
            </a:r>
          </a:p>
          <a:p>
            <a:pPr lvl="1" indent="-173038">
              <a:buFont typeface="Courier New" panose="02070309020205020404" pitchFamily="49" charset="0"/>
              <a:buChar char="o"/>
            </a:pPr>
            <a:r>
              <a:rPr lang="en-US" dirty="0" smtClean="0"/>
              <a:t>Minimum depth of 100x </a:t>
            </a:r>
            <a:r>
              <a:rPr lang="en-US" baseline="30000" dirty="0" smtClean="0"/>
              <a:t>[1,2,3]</a:t>
            </a:r>
            <a:endParaRPr lang="en-US" dirty="0" smtClean="0"/>
          </a:p>
          <a:p>
            <a:pPr lvl="1" indent="-173038">
              <a:buFont typeface="Courier New" panose="02070309020205020404" pitchFamily="49" charset="0"/>
              <a:buChar char="o"/>
            </a:pPr>
            <a:r>
              <a:rPr lang="en-US" dirty="0" smtClean="0"/>
              <a:t>Optimal depth of &gt;300x </a:t>
            </a:r>
            <a:r>
              <a:rPr lang="en-US" baseline="30000" dirty="0" smtClean="0"/>
              <a:t>[4]</a:t>
            </a:r>
          </a:p>
          <a:p>
            <a:pPr lvl="1" indent="-173038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But most tumors are sequenced at depths of 30x-50x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227" r="10284"/>
          <a:stretch/>
        </p:blipFill>
        <p:spPr>
          <a:xfrm>
            <a:off x="7231425" y="1036853"/>
            <a:ext cx="1892460" cy="1913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5105"/>
          <a:stretch/>
        </p:blipFill>
        <p:spPr>
          <a:xfrm>
            <a:off x="4984527" y="1000817"/>
            <a:ext cx="2151264" cy="198597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9103" y="2950757"/>
            <a:ext cx="7236016" cy="1861124"/>
            <a:chOff x="34007" y="3014635"/>
            <a:chExt cx="7236016" cy="1861124"/>
          </a:xfrm>
        </p:grpSpPr>
        <p:sp>
          <p:nvSpPr>
            <p:cNvPr id="2" name="TextBox 1"/>
            <p:cNvSpPr txBox="1"/>
            <p:nvPr/>
          </p:nvSpPr>
          <p:spPr>
            <a:xfrm>
              <a:off x="34007" y="3509856"/>
              <a:ext cx="1920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5"/>
                  </a:solidFill>
                </a:rPr>
                <a:t>Depth-variance dependence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9" t="14262" b="8690"/>
            <a:stretch/>
          </p:blipFill>
          <p:spPr>
            <a:xfrm>
              <a:off x="2044487" y="3322412"/>
              <a:ext cx="1611915" cy="12790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" t="13835" b="8796"/>
            <a:stretch/>
          </p:blipFill>
          <p:spPr>
            <a:xfrm>
              <a:off x="3708486" y="3245069"/>
              <a:ext cx="1794076" cy="13744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14262" r="5281" b="9333"/>
            <a:stretch/>
          </p:blipFill>
          <p:spPr>
            <a:xfrm>
              <a:off x="5480574" y="3164098"/>
              <a:ext cx="1789449" cy="145545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413159" y="4614149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VAF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1498700" y="3790741"/>
              <a:ext cx="8515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Frequency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84283" y="3014635"/>
              <a:ext cx="1521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Mean depth=50x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41754" y="3163773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350x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84014" y="312806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1000x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614" y="4778703"/>
            <a:ext cx="7215673" cy="1718640"/>
            <a:chOff x="20518" y="4842581"/>
            <a:chExt cx="7215673" cy="1718640"/>
          </a:xfrm>
        </p:grpSpPr>
        <p:sp>
          <p:nvSpPr>
            <p:cNvPr id="7" name="TextBox 6"/>
            <p:cNvSpPr txBox="1"/>
            <p:nvPr/>
          </p:nvSpPr>
          <p:spPr>
            <a:xfrm>
              <a:off x="20518" y="5136197"/>
              <a:ext cx="2042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5"/>
                  </a:solidFill>
                </a:rPr>
                <a:t>Mean-variance dependence</a:t>
              </a:r>
              <a:endParaRPr lang="en-US" i="1" dirty="0">
                <a:solidFill>
                  <a:schemeClr val="accent5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" t="12655" r="5524" b="9333"/>
            <a:stretch/>
          </p:blipFill>
          <p:spPr>
            <a:xfrm>
              <a:off x="2044487" y="5095919"/>
              <a:ext cx="1580105" cy="14402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2" t="11476" r="7104" b="8262"/>
            <a:stretch/>
          </p:blipFill>
          <p:spPr>
            <a:xfrm>
              <a:off x="3739499" y="5070877"/>
              <a:ext cx="1679169" cy="149034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9" t="12977" r="5525" b="8583"/>
            <a:stretch/>
          </p:blipFill>
          <p:spPr>
            <a:xfrm>
              <a:off x="5593448" y="5070877"/>
              <a:ext cx="1642743" cy="14653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1443950" y="5672722"/>
              <a:ext cx="8515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Frequency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12284" y="4842581"/>
              <a:ext cx="1469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Mean VAF=0.12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3801" y="500622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0.31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0972" y="509591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0.47</a:t>
              </a:r>
              <a:endParaRPr lang="en-US" sz="14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8586" y="5032041"/>
            <a:ext cx="1871501" cy="1564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616" y="3116716"/>
            <a:ext cx="1842269" cy="156436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-457" y="6572127"/>
            <a:ext cx="916411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[1] PMC4864026  [2] PMC4125065  [3] PMC3866558   [4] </a:t>
            </a:r>
            <a:r>
              <a:rPr lang="en-US" sz="1200" dirty="0">
                <a:solidFill>
                  <a:schemeClr val="bg1"/>
                </a:solidFill>
              </a:rPr>
              <a:t>PMC4669575</a:t>
            </a:r>
          </a:p>
        </p:txBody>
      </p:sp>
    </p:spTree>
    <p:extLst>
      <p:ext uri="{BB962C8B-B14F-4D97-AF65-F5344CB8AC3E}">
        <p14:creationId xmlns:p14="http://schemas.microsoft.com/office/powerpoint/2010/main" val="5126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16733" y="4498900"/>
            <a:ext cx="3776796" cy="1999692"/>
            <a:chOff x="5216733" y="4498900"/>
            <a:chExt cx="3776796" cy="19996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6655"/>
            <a:stretch/>
          </p:blipFill>
          <p:spPr>
            <a:xfrm>
              <a:off x="5216733" y="4552815"/>
              <a:ext cx="3776796" cy="1945777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7198361" y="4498900"/>
              <a:ext cx="0" cy="19493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7457414" y="5683372"/>
            <a:ext cx="1541902" cy="834634"/>
          </a:xfrm>
          <a:prstGeom prst="ellipse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r="8422"/>
          <a:stretch/>
        </p:blipFill>
        <p:spPr>
          <a:xfrm>
            <a:off x="6649656" y="1897580"/>
            <a:ext cx="2392721" cy="18998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0114" y="9585"/>
            <a:ext cx="9143999" cy="844285"/>
          </a:xfrm>
          <a:blipFill>
            <a:blip r:embed="rId5"/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MAGOS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8288" y="8442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150" y="3945680"/>
            <a:ext cx="82317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900" dirty="0" smtClean="0"/>
              <a:t>Procedure: agglomerative hierarchical clustering + adaptive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883579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4163" indent="-284163">
                  <a:spcAft>
                    <a:spcPts val="1200"/>
                  </a:spcAft>
                  <a:buFont typeface="Wingdings" panose="05000000000000000000" pitchFamily="2" charset="2"/>
                  <a:buChar char="v"/>
                </a:pPr>
                <a:r>
                  <a:rPr lang="en-US" sz="2300" dirty="0" smtClean="0"/>
                  <a:t>Model-based Adaptive Grouping of </a:t>
                </a:r>
                <a:r>
                  <a:rPr lang="en-US" sz="2300" dirty="0" err="1" smtClean="0"/>
                  <a:t>Subclones</a:t>
                </a:r>
                <a:endParaRPr lang="en-US" sz="2300" dirty="0" smtClean="0"/>
              </a:p>
              <a:p>
                <a:pPr marL="514350" lvl="1" indent="-225425"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1900" dirty="0" smtClean="0"/>
                  <a:t>Model: VAFs of variants from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 err="1" smtClean="0"/>
                  <a:t>subclones</a:t>
                </a:r>
                <a:r>
                  <a:rPr lang="en-US" sz="1900" dirty="0" smtClean="0"/>
                  <a:t> form a mixture of beta distributions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3579"/>
                <a:ext cx="9144000" cy="892552"/>
              </a:xfrm>
              <a:prstGeom prst="rect">
                <a:avLst/>
              </a:prstGeom>
              <a:blipFill>
                <a:blip r:embed="rId6"/>
                <a:stretch>
                  <a:fillRect l="-800" t="-5479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20114" y="1824775"/>
                <a:ext cx="6669770" cy="137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1"/>
                <a:r>
                  <a:rPr lang="en-US" sz="1600" dirty="0" smtClean="0">
                    <a:solidFill>
                      <a:schemeClr val="accent5"/>
                    </a:solidFill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solidFill>
                      <a:schemeClr val="accent5"/>
                    </a:solidFill>
                  </a:rPr>
                  <a:t> we required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accent5"/>
                    </a:solidFill>
                  </a:rPr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1600" dirty="0" smtClean="0">
                    <a:solidFill>
                      <a:schemeClr val="accent5"/>
                    </a:solidFill>
                  </a:rPr>
                  <a:t> is the mean sequencing depth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600" dirty="0" smtClean="0">
                    <a:solidFill>
                      <a:schemeClr val="accent5"/>
                    </a:solidFill>
                  </a:rPr>
                  <a:t> is the mean VAF of the </a:t>
                </a:r>
                <a:r>
                  <a:rPr lang="en-US" sz="1600" dirty="0" err="1" smtClean="0">
                    <a:solidFill>
                      <a:schemeClr val="accent5"/>
                    </a:solidFill>
                  </a:rPr>
                  <a:t>subclone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.</a:t>
                </a:r>
                <a:endParaRPr lang="en-US" sz="1600" dirty="0" smtClean="0">
                  <a:solidFill>
                    <a:schemeClr val="accent5"/>
                  </a:solidFill>
                </a:endParaRPr>
              </a:p>
              <a:p>
                <a:pPr marL="514350" lvl="1"/>
                <a:endParaRPr 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14" y="1824775"/>
                <a:ext cx="6669770" cy="1370888"/>
              </a:xfrm>
              <a:prstGeom prst="rect">
                <a:avLst/>
              </a:prstGeom>
              <a:blipFill>
                <a:blip r:embed="rId7"/>
                <a:stretch>
                  <a:fillRect r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0640" y="3099040"/>
                <a:ext cx="7689846" cy="574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𝑉𝐴𝐹</m:t>
                          </m:r>
                        </m:e>
                      </m:d>
                      <m:r>
                        <a:rPr lang="en-US" sz="1600" i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1600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sz="1600" i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.        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0.5],</m:t>
                      </m:r>
                      <m:r>
                        <a:rPr lang="en-US" sz="16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𝑉𝐴𝐹</m:t>
                          </m:r>
                        </m:e>
                      </m:d>
                      <m:r>
                        <a:rPr lang="en-US" sz="16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16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0" y="3099040"/>
                <a:ext cx="7689846" cy="5743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8391" y="4619518"/>
                <a:ext cx="6014393" cy="1087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∈{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𝑉𝐴𝐹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; 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𝐵𝑒𝑡𝑎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accent5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𝐴𝐹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𝑟𝑎𝑛𝑔𝑒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𝐴𝐹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1" y="4619518"/>
                <a:ext cx="6014393" cy="1087477"/>
              </a:xfrm>
              <a:prstGeom prst="rect">
                <a:avLst/>
              </a:prstGeom>
              <a:blipFill>
                <a:blip r:embed="rId9"/>
                <a:stretch>
                  <a:fillRect b="-4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5791232" y="5669955"/>
            <a:ext cx="1596426" cy="834634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62963" y="456691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42018" y="5835662"/>
            <a:ext cx="583068" cy="58000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17402" y="5878587"/>
            <a:ext cx="824942" cy="580003"/>
          </a:xfrm>
          <a:prstGeom prst="ellipse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2188" y="562241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3176" y="563951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85349" y="6061136"/>
            <a:ext cx="2601353" cy="555503"/>
            <a:chOff x="2716689" y="6182161"/>
            <a:chExt cx="2601353" cy="555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716689" y="6259520"/>
                  <a:ext cx="2601353" cy="478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tIns="13716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  <m:r>
                          <a:rPr lang="en-US" i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𝑉𝐴𝐹</m:t>
                        </m:r>
                        <m:r>
                          <a:rPr lang="en-US" i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≤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𝑉𝐴𝐹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689" y="6259520"/>
                  <a:ext cx="2601353" cy="478144"/>
                </a:xfrm>
                <a:prstGeom prst="rect">
                  <a:avLst/>
                </a:prstGeom>
                <a:blipFill>
                  <a:blip r:embed="rId10"/>
                  <a:stretch>
                    <a:fillRect r="-34660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3871732" y="61821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?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9" grpId="0"/>
      <p:bldP spid="12" grpId="0"/>
      <p:bldP spid="13" grpId="0"/>
      <p:bldP spid="16" grpId="0"/>
      <p:bldP spid="22" grpId="0" animBg="1"/>
      <p:bldP spid="23" grpId="0"/>
      <p:bldP spid="24" grpId="0" animBg="1"/>
      <p:bldP spid="25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0114" y="9585"/>
            <a:ext cx="9143999" cy="84428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8288" y="8442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4"/>
          <a:srcRect t="8265"/>
          <a:stretch/>
        </p:blipFill>
        <p:spPr>
          <a:xfrm>
            <a:off x="2850148" y="4230250"/>
            <a:ext cx="3235648" cy="258506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2842" y="975348"/>
            <a:ext cx="3198042" cy="3119947"/>
            <a:chOff x="92039" y="1081663"/>
            <a:chExt cx="2628011" cy="2520310"/>
          </a:xfrm>
        </p:grpSpPr>
        <p:pic>
          <p:nvPicPr>
            <p:cNvPr id="6" name="Picture 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039" y="1097596"/>
              <a:ext cx="2628011" cy="250437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518199" y="1081663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30x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72598" y="1050342"/>
            <a:ext cx="2945865" cy="2989681"/>
            <a:chOff x="2330546" y="1081662"/>
            <a:chExt cx="2588695" cy="2520311"/>
          </a:xfrm>
        </p:grpSpPr>
        <p:pic>
          <p:nvPicPr>
            <p:cNvPr id="7" name="Picture 6"/>
            <p:cNvPicPr/>
            <p:nvPr/>
          </p:nvPicPr>
          <p:blipFill rotWithShape="1">
            <a:blip r:embed="rId6"/>
            <a:srcRect l="6626"/>
            <a:stretch/>
          </p:blipFill>
          <p:spPr>
            <a:xfrm>
              <a:off x="2330546" y="1091246"/>
              <a:ext cx="2588695" cy="251072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92432" y="1081662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300x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30124" y="1021991"/>
            <a:ext cx="3218095" cy="3046384"/>
            <a:chOff x="4404166" y="1081661"/>
            <a:chExt cx="2529069" cy="2566668"/>
          </a:xfrm>
        </p:grpSpPr>
        <p:pic>
          <p:nvPicPr>
            <p:cNvPr id="8" name="Picture 7"/>
            <p:cNvPicPr/>
            <p:nvPr/>
          </p:nvPicPr>
          <p:blipFill rotWithShape="1">
            <a:blip r:embed="rId7"/>
            <a:srcRect l="6517"/>
            <a:stretch/>
          </p:blipFill>
          <p:spPr>
            <a:xfrm>
              <a:off x="4404166" y="1091246"/>
              <a:ext cx="2529069" cy="255708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45478" y="1081661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300x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0971" y="1061711"/>
            <a:ext cx="8166216" cy="2874110"/>
            <a:chOff x="92040" y="3350137"/>
            <a:chExt cx="5886026" cy="1800671"/>
          </a:xfrm>
        </p:grpSpPr>
        <p:pic>
          <p:nvPicPr>
            <p:cNvPr id="15" name="Picture 14"/>
            <p:cNvPicPr/>
            <p:nvPr/>
          </p:nvPicPr>
          <p:blipFill rotWithShape="1">
            <a:blip r:embed="rId8"/>
            <a:srcRect l="7962" b="9448"/>
            <a:stretch/>
          </p:blipFill>
          <p:spPr>
            <a:xfrm>
              <a:off x="401289" y="3386960"/>
              <a:ext cx="1732280" cy="1553845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 rotWithShape="1">
            <a:blip r:embed="rId9"/>
            <a:srcRect l="7962" b="9300"/>
            <a:stretch/>
          </p:blipFill>
          <p:spPr>
            <a:xfrm>
              <a:off x="2335920" y="3369219"/>
              <a:ext cx="1729105" cy="1553845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10"/>
            <a:srcRect l="8502" b="8856"/>
            <a:stretch/>
          </p:blipFill>
          <p:spPr>
            <a:xfrm>
              <a:off x="4267376" y="3350137"/>
              <a:ext cx="1710690" cy="1553845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641740" y="4953958"/>
              <a:ext cx="1226820" cy="196850"/>
            </a:xfrm>
            <a:prstGeom prst="rect">
              <a:avLst/>
            </a:prstGeom>
          </p:spPr>
        </p:pic>
        <p:pic>
          <p:nvPicPr>
            <p:cNvPr id="25" name="Picture 24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040" y="3460184"/>
              <a:ext cx="173990" cy="137414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60971" y="4017025"/>
            <a:ext cx="8166216" cy="2556920"/>
            <a:chOff x="108227" y="5173137"/>
            <a:chExt cx="5923547" cy="1596495"/>
          </a:xfrm>
        </p:grpSpPr>
        <p:pic>
          <p:nvPicPr>
            <p:cNvPr id="19" name="Picture 18"/>
            <p:cNvPicPr/>
            <p:nvPr/>
          </p:nvPicPr>
          <p:blipFill rotWithShape="1">
            <a:blip r:embed="rId13"/>
            <a:srcRect l="8771" b="9205"/>
            <a:stretch/>
          </p:blipFill>
          <p:spPr>
            <a:xfrm>
              <a:off x="456043" y="5173137"/>
              <a:ext cx="1689100" cy="1553845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 rotWithShape="1">
            <a:blip r:embed="rId14"/>
            <a:srcRect l="8502" b="9300"/>
            <a:stretch/>
          </p:blipFill>
          <p:spPr>
            <a:xfrm>
              <a:off x="2395677" y="5215787"/>
              <a:ext cx="1718945" cy="1553845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 rotWithShape="1">
            <a:blip r:embed="rId15"/>
            <a:srcRect l="8502" b="8856"/>
            <a:stretch/>
          </p:blipFill>
          <p:spPr>
            <a:xfrm>
              <a:off x="4321084" y="5188491"/>
              <a:ext cx="1710690" cy="1553845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8227" y="5215787"/>
              <a:ext cx="173990" cy="137414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31324" y="1721624"/>
            <a:ext cx="4312754" cy="3301398"/>
            <a:chOff x="6331984" y="3142700"/>
            <a:chExt cx="2703860" cy="1746987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6184506" y="3913619"/>
              <a:ext cx="487916" cy="192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Accuracy</a:t>
              </a:r>
              <a:endParaRPr lang="en-US" sz="1400" dirty="0"/>
            </a:p>
          </p:txBody>
        </p:sp>
        <p:pic>
          <p:nvPicPr>
            <p:cNvPr id="31" name="Picture 30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6566964" y="3438077"/>
              <a:ext cx="2468880" cy="145161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92050" y="3142700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3-samples 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07466" y="1733557"/>
            <a:ext cx="4199254" cy="3289465"/>
            <a:chOff x="6335579" y="5014221"/>
            <a:chExt cx="2751065" cy="1755411"/>
          </a:xfrm>
        </p:grpSpPr>
        <p:sp>
          <p:nvSpPr>
            <p:cNvPr id="29" name="TextBox 28"/>
            <p:cNvSpPr txBox="1"/>
            <p:nvPr/>
          </p:nvSpPr>
          <p:spPr>
            <a:xfrm rot="16200000">
              <a:off x="6190373" y="5864595"/>
              <a:ext cx="492047" cy="201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Accuracy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22251" y="5014221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-samples </a:t>
              </a:r>
              <a:endParaRPr lang="en-US" sz="1400" dirty="0"/>
            </a:p>
          </p:txBody>
        </p:sp>
        <p:pic>
          <p:nvPicPr>
            <p:cNvPr id="37" name="Picture 3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6617764" y="5331357"/>
              <a:ext cx="2468880" cy="1438275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1579" y="4927987"/>
            <a:ext cx="1052425" cy="10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20114" y="9585"/>
            <a:ext cx="9143999" cy="844285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Analyze TCGA Whole-Exome Data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8288" y="8442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058137" y="3559666"/>
            <a:ext cx="3757056" cy="3199949"/>
            <a:chOff x="424782" y="1327233"/>
            <a:chExt cx="3757056" cy="3199949"/>
          </a:xfrm>
        </p:grpSpPr>
        <p:pic>
          <p:nvPicPr>
            <p:cNvPr id="4" name="Picture 3" descr="C:\Users\lliu80\Desktop\Cancers\manuscript\MAGOS\biorxiv\Figure 5.jpe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0"/>
            <a:stretch/>
          </p:blipFill>
          <p:spPr bwMode="auto">
            <a:xfrm>
              <a:off x="424782" y="1417900"/>
              <a:ext cx="3608995" cy="3109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lliu80\Desktop\Cancers\manuscript\MAGOS\biorxiv\Figure 5.jpe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88" t="4630" b="78814"/>
            <a:stretch/>
          </p:blipFill>
          <p:spPr bwMode="auto">
            <a:xfrm>
              <a:off x="2583460" y="1327233"/>
              <a:ext cx="1598378" cy="7576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45463" y="964482"/>
            <a:ext cx="883350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N</a:t>
            </a:r>
            <a:r>
              <a:rPr lang="en-US" sz="2400" dirty="0" smtClean="0"/>
              <a:t>umber of </a:t>
            </a:r>
            <a:r>
              <a:rPr lang="en-US" sz="2400" dirty="0" err="1" smtClean="0"/>
              <a:t>subclones</a:t>
            </a:r>
            <a:r>
              <a:rPr lang="en-US" sz="2400" dirty="0" smtClean="0"/>
              <a:t> in primary tumors is an independent prognostic factor.</a:t>
            </a:r>
          </a:p>
          <a:p>
            <a:pPr marL="801688" indent="-288925">
              <a:buFont typeface="Courier New" panose="02070309020205020404" pitchFamily="49" charset="0"/>
              <a:buChar char="o"/>
            </a:pPr>
            <a:r>
              <a:rPr lang="en-US" sz="2000" dirty="0" smtClean="0"/>
              <a:t>Covariates: age of diagnosis, sex, and tumor stage</a:t>
            </a:r>
          </a:p>
          <a:p>
            <a:pPr marL="801688" indent="-288925">
              <a:buFont typeface="Courier New" panose="02070309020205020404" pitchFamily="49" charset="0"/>
              <a:buChar char="o"/>
            </a:pPr>
            <a:r>
              <a:rPr lang="en-US" sz="2000" dirty="0" smtClean="0"/>
              <a:t>The fewer </a:t>
            </a:r>
            <a:r>
              <a:rPr lang="en-US" sz="2000" dirty="0" err="1" smtClean="0"/>
              <a:t>subclones</a:t>
            </a:r>
            <a:r>
              <a:rPr lang="en-US" sz="2000" dirty="0" smtClean="0"/>
              <a:t> a tumor has, the longer the patient survives.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428" y="2701956"/>
            <a:ext cx="29418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331 liver adenocarcinomas</a:t>
            </a:r>
          </a:p>
          <a:p>
            <a:pPr algn="ctr"/>
            <a:r>
              <a:rPr lang="en-US" sz="1600" dirty="0"/>
              <a:t>Cox regression </a:t>
            </a:r>
            <a:r>
              <a:rPr lang="en-US" sz="1600" i="1" dirty="0" smtClean="0"/>
              <a:t>P</a:t>
            </a:r>
            <a:r>
              <a:rPr lang="en-US" sz="1600" dirty="0" smtClean="0"/>
              <a:t>=0.01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5" t="610" r="4684" b="81766"/>
          <a:stretch/>
        </p:blipFill>
        <p:spPr>
          <a:xfrm>
            <a:off x="2771326" y="3559666"/>
            <a:ext cx="1811613" cy="10698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42361" y="2727486"/>
            <a:ext cx="27238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7,468 tumors of 33 types</a:t>
            </a:r>
          </a:p>
          <a:p>
            <a:pPr algn="ctr"/>
            <a:r>
              <a:rPr lang="en-US" sz="1600" dirty="0"/>
              <a:t>Cox regression </a:t>
            </a:r>
            <a:r>
              <a:rPr lang="en-US" sz="1600" i="1" dirty="0" smtClean="0"/>
              <a:t>P</a:t>
            </a:r>
            <a:r>
              <a:rPr lang="en-US" sz="1600" dirty="0" smtClean="0"/>
              <a:t>&lt;0.0001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9" y="3433642"/>
            <a:ext cx="4518906" cy="32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15846</TotalTime>
  <Words>209</Words>
  <Application>Microsoft Office PowerPoint</Application>
  <PresentationFormat>On-screen Show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Fangsong Std R</vt:lpstr>
      <vt:lpstr>Arial</vt:lpstr>
      <vt:lpstr>Calibri</vt:lpstr>
      <vt:lpstr>Cambria Math</vt:lpstr>
      <vt:lpstr>Courier New</vt:lpstr>
      <vt:lpstr>Wingdings</vt:lpstr>
      <vt:lpstr>Office Theme</vt:lpstr>
      <vt:lpstr>Discovering Subclones in Tumors  Sequenced at 30x Depths</vt:lpstr>
      <vt:lpstr>Cancer Evolution &amp; Subclone Inferences</vt:lpstr>
      <vt:lpstr>Challenges to Existing Methods</vt:lpstr>
      <vt:lpstr>MAGOS</vt:lpstr>
      <vt:lpstr>Performance</vt:lpstr>
      <vt:lpstr>Analyze TCGA Whole-Exome Data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In The Post-Genomic Era</dc:title>
  <dc:creator>Li Liu</dc:creator>
  <cp:lastModifiedBy>Moloney, Caitlin</cp:lastModifiedBy>
  <cp:revision>2208</cp:revision>
  <dcterms:created xsi:type="dcterms:W3CDTF">2017-08-30T23:47:30Z</dcterms:created>
  <dcterms:modified xsi:type="dcterms:W3CDTF">2019-11-27T20:56:40Z</dcterms:modified>
</cp:coreProperties>
</file>