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360" r:id="rId7"/>
    <p:sldId id="361" r:id="rId8"/>
    <p:sldId id="357" r:id="rId9"/>
    <p:sldId id="362" r:id="rId10"/>
    <p:sldId id="351" r:id="rId11"/>
    <p:sldId id="352" r:id="rId12"/>
    <p:sldId id="353" r:id="rId13"/>
    <p:sldId id="366" r:id="rId14"/>
    <p:sldId id="374" r:id="rId15"/>
    <p:sldId id="375" r:id="rId16"/>
    <p:sldId id="373" r:id="rId17"/>
    <p:sldId id="359" r:id="rId18"/>
    <p:sldId id="376" r:id="rId19"/>
    <p:sldId id="294" r:id="rId20"/>
    <p:sldId id="278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2F5597"/>
    <a:srgbClr val="601B73"/>
    <a:srgbClr val="8C0202"/>
    <a:srgbClr val="A677B9"/>
    <a:srgbClr val="E78D8D"/>
    <a:srgbClr val="4CEC44"/>
    <a:srgbClr val="73BDAA"/>
    <a:srgbClr val="46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2" autoAdjust="0"/>
    <p:restoredTop sz="81687" autoAdjust="0"/>
  </p:normalViewPr>
  <p:slideViewPr>
    <p:cSldViewPr snapToGrid="0">
      <p:cViewPr varScale="1">
        <p:scale>
          <a:sx n="56" d="100"/>
          <a:sy n="56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2721659020101"/>
          <c:y val="4.0188174810541002E-2"/>
          <c:w val="0.62717952755905515"/>
          <c:h val="0.793792962192727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BetweenVillages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2.5000000000000001E-2</c:v>
                </c:pt>
                <c:pt idx="1">
                  <c:v>7.4999999999999997E-2</c:v>
                </c:pt>
                <c:pt idx="2">
                  <c:v>0.125</c:v>
                </c:pt>
                <c:pt idx="3">
                  <c:v>0.17499999999999999</c:v>
                </c:pt>
                <c:pt idx="4">
                  <c:v>0.22500000000000001</c:v>
                </c:pt>
                <c:pt idx="5">
                  <c:v>0.27500000000000002</c:v>
                </c:pt>
                <c:pt idx="6">
                  <c:v>0.32500000000000001</c:v>
                </c:pt>
                <c:pt idx="7">
                  <c:v>0.375</c:v>
                </c:pt>
                <c:pt idx="8">
                  <c:v>0.42499999999999999</c:v>
                </c:pt>
                <c:pt idx="9">
                  <c:v>0.47499999999999998</c:v>
                </c:pt>
                <c:pt idx="10">
                  <c:v>0.5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0.31520681265206812</c:v>
                </c:pt>
                <c:pt idx="1">
                  <c:v>0.51995133819951334</c:v>
                </c:pt>
                <c:pt idx="2">
                  <c:v>0.14622871046228711</c:v>
                </c:pt>
                <c:pt idx="3">
                  <c:v>1.7761557177615572E-2</c:v>
                </c:pt>
                <c:pt idx="4">
                  <c:v>7.2992700729927003E-4</c:v>
                </c:pt>
                <c:pt idx="5">
                  <c:v>1.2165450121654502E-4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71-D64D-B7BA-6DF92EA05F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WithinVillageBetweenHosts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2.5000000000000001E-2</c:v>
                </c:pt>
                <c:pt idx="1">
                  <c:v>7.4999999999999997E-2</c:v>
                </c:pt>
                <c:pt idx="2">
                  <c:v>0.125</c:v>
                </c:pt>
                <c:pt idx="3">
                  <c:v>0.17499999999999999</c:v>
                </c:pt>
                <c:pt idx="4">
                  <c:v>0.22500000000000001</c:v>
                </c:pt>
                <c:pt idx="5">
                  <c:v>0.27500000000000002</c:v>
                </c:pt>
                <c:pt idx="6">
                  <c:v>0.32500000000000001</c:v>
                </c:pt>
                <c:pt idx="7">
                  <c:v>0.375</c:v>
                </c:pt>
                <c:pt idx="8">
                  <c:v>0.42499999999999999</c:v>
                </c:pt>
                <c:pt idx="9">
                  <c:v>0.47499999999999998</c:v>
                </c:pt>
                <c:pt idx="10">
                  <c:v>0.5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1.3574660633484163E-2</c:v>
                </c:pt>
                <c:pt idx="1">
                  <c:v>0.17466063348416289</c:v>
                </c:pt>
                <c:pt idx="2">
                  <c:v>0.34298642533936652</c:v>
                </c:pt>
                <c:pt idx="3">
                  <c:v>0.25158371040723981</c:v>
                </c:pt>
                <c:pt idx="4">
                  <c:v>0.11855203619909502</c:v>
                </c:pt>
                <c:pt idx="5">
                  <c:v>3.8009049773755653E-2</c:v>
                </c:pt>
                <c:pt idx="6">
                  <c:v>2.0814479638009049E-2</c:v>
                </c:pt>
                <c:pt idx="7">
                  <c:v>1.085972850678733E-2</c:v>
                </c:pt>
                <c:pt idx="8">
                  <c:v>1.085972850678733E-2</c:v>
                </c:pt>
                <c:pt idx="9">
                  <c:v>7.2398190045248872E-3</c:v>
                </c:pt>
                <c:pt idx="10">
                  <c:v>1.085972850678733E-2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B71-D64D-B7BA-6DF92EA05F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WithinHost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2.5000000000000001E-2</c:v>
                </c:pt>
                <c:pt idx="1">
                  <c:v>7.4999999999999997E-2</c:v>
                </c:pt>
                <c:pt idx="2">
                  <c:v>0.125</c:v>
                </c:pt>
                <c:pt idx="3">
                  <c:v>0.17499999999999999</c:v>
                </c:pt>
                <c:pt idx="4">
                  <c:v>0.22500000000000001</c:v>
                </c:pt>
                <c:pt idx="5">
                  <c:v>0.27500000000000002</c:v>
                </c:pt>
                <c:pt idx="6">
                  <c:v>0.32500000000000001</c:v>
                </c:pt>
                <c:pt idx="7">
                  <c:v>0.375</c:v>
                </c:pt>
                <c:pt idx="8">
                  <c:v>0.42499999999999999</c:v>
                </c:pt>
                <c:pt idx="9">
                  <c:v>0.47499999999999998</c:v>
                </c:pt>
                <c:pt idx="10">
                  <c:v>0.5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2.0183486238532111E-2</c:v>
                </c:pt>
                <c:pt idx="1">
                  <c:v>0.20550458715596331</c:v>
                </c:pt>
                <c:pt idx="2">
                  <c:v>0.34128440366972479</c:v>
                </c:pt>
                <c:pt idx="3">
                  <c:v>0.16146788990825689</c:v>
                </c:pt>
                <c:pt idx="4">
                  <c:v>7.8899082568807344E-2</c:v>
                </c:pt>
                <c:pt idx="5">
                  <c:v>3.8532110091743121E-2</c:v>
                </c:pt>
                <c:pt idx="6">
                  <c:v>2.7522935779816515E-2</c:v>
                </c:pt>
                <c:pt idx="7">
                  <c:v>2.3853211009174313E-2</c:v>
                </c:pt>
                <c:pt idx="8">
                  <c:v>4.0366972477064222E-2</c:v>
                </c:pt>
                <c:pt idx="9">
                  <c:v>2.3853211009174313E-2</c:v>
                </c:pt>
                <c:pt idx="10">
                  <c:v>3.8532110091743121E-2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B71-D64D-B7BA-6DF92EA05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211304"/>
        <c:axId val="580206208"/>
      </c:scatterChart>
      <c:valAx>
        <c:axId val="580211304"/>
        <c:scaling>
          <c:orientation val="minMax"/>
          <c:max val="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Rare Allele Sharing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38941709892212001"/>
              <c:y val="0.91519064024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06208"/>
        <c:crosses val="autoZero"/>
        <c:crossBetween val="midCat"/>
      </c:valAx>
      <c:valAx>
        <c:axId val="58020620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Probability Density</a:t>
                </a:r>
              </a:p>
            </c:rich>
          </c:tx>
          <c:layout>
            <c:manualLayout>
              <c:xMode val="edge"/>
              <c:yMode val="edge"/>
              <c:x val="9.3749507307613403E-3"/>
              <c:y val="0.263522978372468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11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88300138953225"/>
          <c:y val="7.9877144047659804E-2"/>
          <c:w val="0.22170680870773507"/>
          <c:h val="0.2061479913736423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EF7CD-E161-457C-9C6C-AFA3A342670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3021-6B68-4366-9406-CC7B0D5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MESENTERIC VENULES of the large intestine;</a:t>
            </a:r>
            <a:r>
              <a:rPr lang="en-US" baseline="0" dirty="0"/>
              <a:t> immune response is to hundreds of thousands of fertilized eggs released daily by a mating pair; eggs become lodged in various places as they seek to leave the body (cause different symptoms depending on where they “land”)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4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 of human reservoir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0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Listed as a neglected tropical disease;</a:t>
            </a:r>
            <a:r>
              <a:rPr lang="en-US" baseline="0" dirty="0"/>
              <a:t> infects more than 200mil people worldwide; estimated to kill thousands/year; in tropical areas (Africa, Asia, South America) economic impact is second only to malaria;</a:t>
            </a:r>
            <a:r>
              <a:rPr lang="en-US" dirty="0"/>
              <a:t> treated with </a:t>
            </a:r>
            <a:r>
              <a:rPr lang="en-US" dirty="0" err="1"/>
              <a:t>praziquantel</a:t>
            </a:r>
            <a:r>
              <a:rPr lang="en-US" dirty="0"/>
              <a:t> (can be administered annually, and also when disease is found)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Closer villages exhibit significantly higher rare allele sharing between </a:t>
            </a:r>
            <a:r>
              <a:rPr lang="en-US" dirty="0" err="1"/>
              <a:t>miracids</a:t>
            </a:r>
            <a:r>
              <a:rPr lang="en-US" dirty="0"/>
              <a:t>.</a:t>
            </a:r>
          </a:p>
          <a:p>
            <a:r>
              <a:rPr lang="en-US" dirty="0"/>
              <a:t>A sign of local reservoirs.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1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schistosomiasis</a:t>
            </a:r>
            <a:r>
              <a:rPr lang="en-US" baseline="0" dirty="0" smtClean="0"/>
              <a:t> is a globally relevant disease, we will focus on rural Sichuan China – China stands as an example of </a:t>
            </a:r>
            <a:r>
              <a:rPr lang="en-US" baseline="0" dirty="0" err="1" smtClean="0"/>
              <a:t>schisto</a:t>
            </a:r>
            <a:r>
              <a:rPr lang="en-US" baseline="0" dirty="0" smtClean="0"/>
              <a:t> control, but infection persists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 </a:t>
            </a:r>
            <a:r>
              <a:rPr lang="en-US" dirty="0" err="1"/>
              <a:t>Genomiphi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geographic separation of the villages seen in PCA</a:t>
            </a:r>
          </a:p>
          <a:p>
            <a:r>
              <a:rPr lang="en-US" dirty="0"/>
              <a:t>PC1 (x-axis) = 8.1%; PC2 (y-axis) = 5.1%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pairs</a:t>
            </a:r>
            <a:r>
              <a:rPr lang="en-US" baseline="0" dirty="0"/>
              <a:t> of </a:t>
            </a:r>
            <a:r>
              <a:rPr lang="en-US" baseline="0" dirty="0" err="1"/>
              <a:t>miracids</a:t>
            </a:r>
            <a:r>
              <a:rPr lang="en-US" baseline="0" dirty="0"/>
              <a:t> are more closely related when they come from the same or nearby </a:t>
            </a:r>
            <a:r>
              <a:rPr lang="en-US" baseline="0" dirty="0" smtClean="0"/>
              <a:t>villages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there were a number of things we found through</a:t>
            </a:r>
            <a:r>
              <a:rPr lang="en-US" baseline="0" dirty="0" smtClean="0"/>
              <a:t> analyses of relatedness patterns, I’m going to focus on one in particular, which we are terming a “meta-relationship”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3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of the three possibilities provide important insight into transmission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43021-6B68-4366-9406-CC7B0D5925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9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1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321F-7760-407B-9172-06190508AAE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CC9B-64EA-42EE-857A-038E21D3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447" y="1306295"/>
            <a:ext cx="11403106" cy="3210456"/>
          </a:xfrm>
        </p:spPr>
        <p:txBody>
          <a:bodyPr>
            <a:normAutofit fontScale="90000"/>
          </a:bodyPr>
          <a:lstStyle/>
          <a:p>
            <a:r>
              <a:rPr lang="en-US" dirty="0"/>
              <a:t>A pedigree-level examination of </a:t>
            </a:r>
            <a:r>
              <a:rPr lang="en-US" i="1" dirty="0"/>
              <a:t>Schistosoma japonicum</a:t>
            </a:r>
            <a:r>
              <a:rPr lang="en-US" dirty="0"/>
              <a:t> following schistosomiasis reemergence in rural China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6939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Rocky ISCB</a:t>
            </a:r>
          </a:p>
          <a:p>
            <a:r>
              <a:rPr lang="en-US" dirty="0"/>
              <a:t>December 2019</a:t>
            </a:r>
          </a:p>
          <a:p>
            <a:r>
              <a:rPr lang="en-US" dirty="0"/>
              <a:t>LE Timm, JA </a:t>
            </a:r>
            <a:r>
              <a:rPr lang="en-US" dirty="0" err="1"/>
              <a:t>Shortt</a:t>
            </a:r>
            <a:r>
              <a:rPr lang="en-US" dirty="0"/>
              <a:t>, &amp; DD Pollock</a:t>
            </a:r>
          </a:p>
        </p:txBody>
      </p:sp>
      <p:pic>
        <p:nvPicPr>
          <p:cNvPr id="4" name="Picture 10" descr="Image result for cu anschutz logo">
            <a:extLst>
              <a:ext uri="{FF2B5EF4-FFF2-40B4-BE49-F238E27FC236}">
                <a16:creationId xmlns:a16="http://schemas.microsoft.com/office/drawing/2014/main" id="{C6B7AC9F-A116-E844-9270-896F9E4E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1" y="0"/>
            <a:ext cx="3918884" cy="13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nih logo">
            <a:extLst>
              <a:ext uri="{FF2B5EF4-FFF2-40B4-BE49-F238E27FC236}">
                <a16:creationId xmlns:a16="http://schemas.microsoft.com/office/drawing/2014/main" id="{41DD6C30-B3B1-7D4B-AC61-3918C8DD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17" y="270215"/>
            <a:ext cx="4967754" cy="7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 result for sichuan center for disease control and prevention">
            <a:extLst>
              <a:ext uri="{FF2B5EF4-FFF2-40B4-BE49-F238E27FC236}">
                <a16:creationId xmlns:a16="http://schemas.microsoft.com/office/drawing/2014/main" id="{F783E97F-ED98-8F4C-BEF5-F3BAA576D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72" y="132847"/>
            <a:ext cx="1609037" cy="9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A vignette…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Meta-relationships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41809" y="1565085"/>
            <a:ext cx="5362556" cy="3727830"/>
            <a:chOff x="6341809" y="1267209"/>
            <a:chExt cx="5362556" cy="372783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89AD1EB-8F5D-DC4B-AFD3-6FF5EB5A0F23}"/>
                </a:ext>
              </a:extLst>
            </p:cNvPr>
            <p:cNvSpPr/>
            <p:nvPr/>
          </p:nvSpPr>
          <p:spPr>
            <a:xfrm>
              <a:off x="10857868" y="2199535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16027E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D15B568-A0E7-2241-B973-31110F106D21}"/>
                </a:ext>
              </a:extLst>
            </p:cNvPr>
            <p:cNvSpPr/>
            <p:nvPr/>
          </p:nvSpPr>
          <p:spPr>
            <a:xfrm>
              <a:off x="7283431" y="1547484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16027B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7B12F59-C364-734C-8EEF-8D618E1AA6EE}"/>
                </a:ext>
              </a:extLst>
            </p:cNvPr>
            <p:cNvSpPr/>
            <p:nvPr/>
          </p:nvSpPr>
          <p:spPr>
            <a:xfrm>
              <a:off x="6341809" y="2199535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16027A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17F6AC4-1B21-A14D-9553-291682622EF9}"/>
                </a:ext>
              </a:extLst>
            </p:cNvPr>
            <p:cNvSpPr/>
            <p:nvPr/>
          </p:nvSpPr>
          <p:spPr>
            <a:xfrm>
              <a:off x="9653425" y="1547483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16027D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3481B09-52B1-424E-986C-73451E1F81E6}"/>
                </a:ext>
              </a:extLst>
            </p:cNvPr>
            <p:cNvSpPr/>
            <p:nvPr/>
          </p:nvSpPr>
          <p:spPr>
            <a:xfrm>
              <a:off x="8468428" y="1267209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16027C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CC60DB-D633-B545-806D-7E431BE3CC60}"/>
                </a:ext>
              </a:extLst>
            </p:cNvPr>
            <p:cNvSpPr/>
            <p:nvPr/>
          </p:nvSpPr>
          <p:spPr>
            <a:xfrm>
              <a:off x="6347896" y="3683169"/>
              <a:ext cx="834323" cy="379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16030E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34AADD-69D8-E14B-876A-4490360A5642}"/>
                </a:ext>
              </a:extLst>
            </p:cNvPr>
            <p:cNvSpPr/>
            <p:nvPr/>
          </p:nvSpPr>
          <p:spPr>
            <a:xfrm>
              <a:off x="8468428" y="4615424"/>
              <a:ext cx="834323" cy="379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16030B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5F1E9FB-99F6-124C-ABBD-3B1F35FB686E}"/>
                </a:ext>
              </a:extLst>
            </p:cNvPr>
            <p:cNvSpPr/>
            <p:nvPr/>
          </p:nvSpPr>
          <p:spPr>
            <a:xfrm>
              <a:off x="10863956" y="3681293"/>
              <a:ext cx="834323" cy="379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16030A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90" idx="2"/>
            </p:cNvCxnSpPr>
            <p:nvPr/>
          </p:nvCxnSpPr>
          <p:spPr>
            <a:xfrm flipV="1">
              <a:off x="7188306" y="1875711"/>
              <a:ext cx="518374" cy="487938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93" idx="2"/>
            </p:cNvCxnSpPr>
            <p:nvPr/>
          </p:nvCxnSpPr>
          <p:spPr>
            <a:xfrm flipV="1">
              <a:off x="7188306" y="1595436"/>
              <a:ext cx="1703371" cy="768213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92" idx="2"/>
            </p:cNvCxnSpPr>
            <p:nvPr/>
          </p:nvCxnSpPr>
          <p:spPr>
            <a:xfrm flipV="1">
              <a:off x="7188306" y="1875710"/>
              <a:ext cx="2888368" cy="487939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89" idx="1"/>
            </p:cNvCxnSpPr>
            <p:nvPr/>
          </p:nvCxnSpPr>
          <p:spPr>
            <a:xfrm>
              <a:off x="7188306" y="2363649"/>
              <a:ext cx="3669562" cy="0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2"/>
              <a:endCxn id="96" idx="0"/>
            </p:cNvCxnSpPr>
            <p:nvPr/>
          </p:nvCxnSpPr>
          <p:spPr>
            <a:xfrm>
              <a:off x="6765058" y="2527762"/>
              <a:ext cx="4516060" cy="1153531"/>
            </a:xfrm>
            <a:prstGeom prst="straightConnector1">
              <a:avLst/>
            </a:prstGeom>
            <a:ln w="57150">
              <a:solidFill>
                <a:srgbClr val="C00000">
                  <a:alpha val="6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2"/>
              <a:endCxn id="95" idx="0"/>
            </p:cNvCxnSpPr>
            <p:nvPr/>
          </p:nvCxnSpPr>
          <p:spPr>
            <a:xfrm>
              <a:off x="6765058" y="2527762"/>
              <a:ext cx="2120532" cy="2087662"/>
            </a:xfrm>
            <a:prstGeom prst="straightConnector1">
              <a:avLst/>
            </a:prstGeom>
            <a:ln w="57150">
              <a:solidFill>
                <a:srgbClr val="C0000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2"/>
              <a:endCxn id="94" idx="0"/>
            </p:cNvCxnSpPr>
            <p:nvPr/>
          </p:nvCxnSpPr>
          <p:spPr>
            <a:xfrm>
              <a:off x="6765058" y="2527762"/>
              <a:ext cx="0" cy="1155407"/>
            </a:xfrm>
            <a:prstGeom prst="straightConnector1">
              <a:avLst/>
            </a:prstGeom>
            <a:ln w="57150">
              <a:solidFill>
                <a:srgbClr val="C0000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3" idx="2"/>
              <a:endCxn id="90" idx="2"/>
            </p:cNvCxnSpPr>
            <p:nvPr/>
          </p:nvCxnSpPr>
          <p:spPr>
            <a:xfrm flipH="1">
              <a:off x="7706680" y="1595436"/>
              <a:ext cx="1184997" cy="280275"/>
            </a:xfrm>
            <a:prstGeom prst="straightConnector1">
              <a:avLst/>
            </a:prstGeom>
            <a:ln w="57150">
              <a:solidFill>
                <a:srgbClr val="C00000">
                  <a:alpha val="9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2" idx="2"/>
              <a:endCxn id="90" idx="2"/>
            </p:cNvCxnSpPr>
            <p:nvPr/>
          </p:nvCxnSpPr>
          <p:spPr>
            <a:xfrm flipH="1">
              <a:off x="7706680" y="1875710"/>
              <a:ext cx="2369994" cy="1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89" idx="1"/>
              <a:endCxn id="90" idx="2"/>
            </p:cNvCxnSpPr>
            <p:nvPr/>
          </p:nvCxnSpPr>
          <p:spPr>
            <a:xfrm flipH="1" flipV="1">
              <a:off x="7706680" y="1875711"/>
              <a:ext cx="3151188" cy="487938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6" idx="0"/>
              <a:endCxn id="90" idx="2"/>
            </p:cNvCxnSpPr>
            <p:nvPr/>
          </p:nvCxnSpPr>
          <p:spPr>
            <a:xfrm flipH="1" flipV="1">
              <a:off x="7706680" y="1875711"/>
              <a:ext cx="3574438" cy="1805582"/>
            </a:xfrm>
            <a:prstGeom prst="straightConnector1">
              <a:avLst/>
            </a:prstGeom>
            <a:ln w="57150">
              <a:solidFill>
                <a:srgbClr val="C00000">
                  <a:alpha val="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5" idx="0"/>
              <a:endCxn id="90" idx="2"/>
            </p:cNvCxnSpPr>
            <p:nvPr/>
          </p:nvCxnSpPr>
          <p:spPr>
            <a:xfrm flipH="1" flipV="1">
              <a:off x="7706680" y="1875711"/>
              <a:ext cx="1178910" cy="2739713"/>
            </a:xfrm>
            <a:prstGeom prst="straightConnector1">
              <a:avLst/>
            </a:prstGeom>
            <a:ln w="57150">
              <a:solidFill>
                <a:srgbClr val="C0000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4" idx="0"/>
              <a:endCxn id="90" idx="2"/>
            </p:cNvCxnSpPr>
            <p:nvPr/>
          </p:nvCxnSpPr>
          <p:spPr>
            <a:xfrm flipV="1">
              <a:off x="6765058" y="1875711"/>
              <a:ext cx="941622" cy="1807458"/>
            </a:xfrm>
            <a:prstGeom prst="straightConnector1">
              <a:avLst/>
            </a:prstGeom>
            <a:ln w="57150">
              <a:solidFill>
                <a:srgbClr val="C00000">
                  <a:alpha val="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2" idx="2"/>
              <a:endCxn id="93" idx="2"/>
            </p:cNvCxnSpPr>
            <p:nvPr/>
          </p:nvCxnSpPr>
          <p:spPr>
            <a:xfrm flipH="1" flipV="1">
              <a:off x="8891677" y="1595436"/>
              <a:ext cx="1184997" cy="280274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89" idx="1"/>
              <a:endCxn id="93" idx="2"/>
            </p:cNvCxnSpPr>
            <p:nvPr/>
          </p:nvCxnSpPr>
          <p:spPr>
            <a:xfrm flipH="1" flipV="1">
              <a:off x="8891677" y="1595436"/>
              <a:ext cx="1966191" cy="768213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6" idx="0"/>
              <a:endCxn id="93" idx="2"/>
            </p:cNvCxnSpPr>
            <p:nvPr/>
          </p:nvCxnSpPr>
          <p:spPr>
            <a:xfrm flipH="1" flipV="1">
              <a:off x="8891677" y="1595436"/>
              <a:ext cx="2389441" cy="2085857"/>
            </a:xfrm>
            <a:prstGeom prst="straightConnector1">
              <a:avLst/>
            </a:prstGeom>
            <a:ln w="57150">
              <a:solidFill>
                <a:srgbClr val="C00000">
                  <a:alpha val="1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5" idx="0"/>
              <a:endCxn id="93" idx="2"/>
            </p:cNvCxnSpPr>
            <p:nvPr/>
          </p:nvCxnSpPr>
          <p:spPr>
            <a:xfrm flipV="1">
              <a:off x="8885590" y="1595436"/>
              <a:ext cx="6087" cy="3019988"/>
            </a:xfrm>
            <a:prstGeom prst="straightConnector1">
              <a:avLst/>
            </a:prstGeom>
            <a:ln w="57150">
              <a:solidFill>
                <a:srgbClr val="C00000">
                  <a:alpha val="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4" idx="0"/>
              <a:endCxn id="93" idx="2"/>
            </p:cNvCxnSpPr>
            <p:nvPr/>
          </p:nvCxnSpPr>
          <p:spPr>
            <a:xfrm flipV="1">
              <a:off x="6765058" y="1595436"/>
              <a:ext cx="2126619" cy="2087733"/>
            </a:xfrm>
            <a:prstGeom prst="straightConnector1">
              <a:avLst/>
            </a:prstGeom>
            <a:ln w="57150">
              <a:solidFill>
                <a:srgbClr val="C00000">
                  <a:alpha val="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89" idx="1"/>
              <a:endCxn id="92" idx="2"/>
            </p:cNvCxnSpPr>
            <p:nvPr/>
          </p:nvCxnSpPr>
          <p:spPr>
            <a:xfrm flipH="1" flipV="1">
              <a:off x="10076674" y="1875710"/>
              <a:ext cx="781194" cy="487939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6" idx="0"/>
              <a:endCxn id="92" idx="2"/>
            </p:cNvCxnSpPr>
            <p:nvPr/>
          </p:nvCxnSpPr>
          <p:spPr>
            <a:xfrm flipH="1" flipV="1">
              <a:off x="10076674" y="1875710"/>
              <a:ext cx="1204444" cy="1805583"/>
            </a:xfrm>
            <a:prstGeom prst="straightConnector1">
              <a:avLst/>
            </a:prstGeom>
            <a:ln w="57150">
              <a:solidFill>
                <a:srgbClr val="C00000">
                  <a:alpha val="4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5" idx="0"/>
              <a:endCxn id="92" idx="2"/>
            </p:cNvCxnSpPr>
            <p:nvPr/>
          </p:nvCxnSpPr>
          <p:spPr>
            <a:xfrm flipV="1">
              <a:off x="8885590" y="1875710"/>
              <a:ext cx="1191084" cy="2739714"/>
            </a:xfrm>
            <a:prstGeom prst="straightConnector1">
              <a:avLst/>
            </a:prstGeom>
            <a:ln w="57150">
              <a:solidFill>
                <a:srgbClr val="C00000">
                  <a:alpha val="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4" idx="0"/>
              <a:endCxn id="92" idx="2"/>
            </p:cNvCxnSpPr>
            <p:nvPr/>
          </p:nvCxnSpPr>
          <p:spPr>
            <a:xfrm flipV="1">
              <a:off x="6765058" y="1875710"/>
              <a:ext cx="3311616" cy="1807459"/>
            </a:xfrm>
            <a:prstGeom prst="straightConnector1">
              <a:avLst/>
            </a:prstGeom>
            <a:ln w="5715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6" idx="0"/>
              <a:endCxn id="89" idx="2"/>
            </p:cNvCxnSpPr>
            <p:nvPr/>
          </p:nvCxnSpPr>
          <p:spPr>
            <a:xfrm flipH="1" flipV="1">
              <a:off x="11281117" y="2527762"/>
              <a:ext cx="1" cy="1153531"/>
            </a:xfrm>
            <a:prstGeom prst="straightConnector1">
              <a:avLst/>
            </a:prstGeom>
            <a:ln w="57150">
              <a:solidFill>
                <a:srgbClr val="C00000">
                  <a:alpha val="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5" idx="0"/>
              <a:endCxn id="89" idx="2"/>
            </p:cNvCxnSpPr>
            <p:nvPr/>
          </p:nvCxnSpPr>
          <p:spPr>
            <a:xfrm flipV="1">
              <a:off x="8885590" y="2527762"/>
              <a:ext cx="2395527" cy="2087662"/>
            </a:xfrm>
            <a:prstGeom prst="straightConnector1">
              <a:avLst/>
            </a:prstGeom>
            <a:ln w="57150">
              <a:solidFill>
                <a:srgbClr val="C0000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4" idx="0"/>
              <a:endCxn id="89" idx="2"/>
            </p:cNvCxnSpPr>
            <p:nvPr/>
          </p:nvCxnSpPr>
          <p:spPr>
            <a:xfrm flipV="1">
              <a:off x="6765058" y="2527762"/>
              <a:ext cx="4516059" cy="1155407"/>
            </a:xfrm>
            <a:prstGeom prst="straightConnector1">
              <a:avLst/>
            </a:prstGeom>
            <a:ln w="57150">
              <a:solidFill>
                <a:srgbClr val="C00000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5" idx="0"/>
              <a:endCxn id="96" idx="1"/>
            </p:cNvCxnSpPr>
            <p:nvPr/>
          </p:nvCxnSpPr>
          <p:spPr>
            <a:xfrm flipV="1">
              <a:off x="8885590" y="3871101"/>
              <a:ext cx="1978366" cy="744323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4" idx="3"/>
              <a:endCxn id="96" idx="1"/>
            </p:cNvCxnSpPr>
            <p:nvPr/>
          </p:nvCxnSpPr>
          <p:spPr>
            <a:xfrm flipV="1">
              <a:off x="7182219" y="3871101"/>
              <a:ext cx="3681737" cy="1876"/>
            </a:xfrm>
            <a:prstGeom prst="straightConnector1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5" idx="0"/>
              <a:endCxn id="94" idx="3"/>
            </p:cNvCxnSpPr>
            <p:nvPr/>
          </p:nvCxnSpPr>
          <p:spPr>
            <a:xfrm flipH="1" flipV="1">
              <a:off x="7182219" y="3872977"/>
              <a:ext cx="1703371" cy="742447"/>
            </a:xfrm>
            <a:prstGeom prst="straightConnector1">
              <a:avLst/>
            </a:prstGeom>
            <a:ln w="57150">
              <a:solidFill>
                <a:srgbClr val="C0000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59339" y="6339016"/>
            <a:ext cx="562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 probabilities of 1</a:t>
            </a:r>
            <a:r>
              <a:rPr lang="en-US" baseline="30000" dirty="0"/>
              <a:t>st</a:t>
            </a:r>
            <a:r>
              <a:rPr lang="en-US" dirty="0"/>
              <a:t> degree relationships (siblings)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9067" y="1340671"/>
            <a:ext cx="5892800" cy="179199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76687" y="3687270"/>
            <a:ext cx="5892800" cy="179199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6130" y="2033449"/>
            <a:ext cx="91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Host1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126130" y="4398601"/>
            <a:ext cx="91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Host2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6650" y="2856273"/>
            <a:ext cx="5166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village</a:t>
            </a:r>
          </a:p>
          <a:p>
            <a:r>
              <a:rPr lang="en-US" sz="2400" dirty="0" smtClean="0"/>
              <a:t>Same collection event (December 2010)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4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8200" y="1802612"/>
            <a:ext cx="5308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Posterior probabilities of 2</a:t>
            </a:r>
            <a:r>
              <a:rPr lang="en-US" sz="2000" baseline="30000" dirty="0"/>
              <a:t>nd</a:t>
            </a:r>
            <a:r>
              <a:rPr lang="en-US" sz="2000" dirty="0"/>
              <a:t> degree relationships</a:t>
            </a:r>
          </a:p>
          <a:p>
            <a:pPr marL="342900" indent="-342900">
              <a:buAutoNum type="arabicParenR"/>
            </a:pPr>
            <a:r>
              <a:rPr lang="en-US" sz="2000" dirty="0"/>
              <a:t>double first cousins</a:t>
            </a:r>
          </a:p>
          <a:p>
            <a:pPr marL="342900" indent="-342900">
              <a:buAutoNum type="arabicParenR"/>
            </a:pPr>
            <a:r>
              <a:rPr lang="en-US" sz="2000" dirty="0"/>
              <a:t>half-siblings</a:t>
            </a:r>
          </a:p>
          <a:p>
            <a:pPr marL="342900" indent="-342900">
              <a:buFontTx/>
              <a:buAutoNum type="arabicParenR"/>
            </a:pPr>
            <a:r>
              <a:rPr lang="en-US" sz="2000" dirty="0"/>
              <a:t>aunt/uncle-niece/nephew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41809" y="1565085"/>
            <a:ext cx="5362556" cy="3727830"/>
            <a:chOff x="6341809" y="1267209"/>
            <a:chExt cx="5362556" cy="372783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89AD1EB-8F5D-DC4B-AFD3-6FF5EB5A0F23}"/>
                </a:ext>
              </a:extLst>
            </p:cNvPr>
            <p:cNvSpPr/>
            <p:nvPr/>
          </p:nvSpPr>
          <p:spPr>
            <a:xfrm>
              <a:off x="10857868" y="2199535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16027E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D15B568-A0E7-2241-B973-31110F106D21}"/>
                </a:ext>
              </a:extLst>
            </p:cNvPr>
            <p:cNvSpPr/>
            <p:nvPr/>
          </p:nvSpPr>
          <p:spPr>
            <a:xfrm>
              <a:off x="7283431" y="1547484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16027B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7B12F59-C364-734C-8EEF-8D618E1AA6EE}"/>
                </a:ext>
              </a:extLst>
            </p:cNvPr>
            <p:cNvSpPr/>
            <p:nvPr/>
          </p:nvSpPr>
          <p:spPr>
            <a:xfrm>
              <a:off x="6341809" y="2199535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16027A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17F6AC4-1B21-A14D-9553-291682622EF9}"/>
                </a:ext>
              </a:extLst>
            </p:cNvPr>
            <p:cNvSpPr/>
            <p:nvPr/>
          </p:nvSpPr>
          <p:spPr>
            <a:xfrm>
              <a:off x="9653425" y="1547483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16027D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3481B09-52B1-424E-986C-73451E1F81E6}"/>
                </a:ext>
              </a:extLst>
            </p:cNvPr>
            <p:cNvSpPr/>
            <p:nvPr/>
          </p:nvSpPr>
          <p:spPr>
            <a:xfrm>
              <a:off x="8468428" y="1267209"/>
              <a:ext cx="846497" cy="32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16027C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CC60DB-D633-B545-806D-7E431BE3CC60}"/>
                </a:ext>
              </a:extLst>
            </p:cNvPr>
            <p:cNvSpPr/>
            <p:nvPr/>
          </p:nvSpPr>
          <p:spPr>
            <a:xfrm>
              <a:off x="6347896" y="3683169"/>
              <a:ext cx="834323" cy="379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16030E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34AADD-69D8-E14B-876A-4490360A5642}"/>
                </a:ext>
              </a:extLst>
            </p:cNvPr>
            <p:cNvSpPr/>
            <p:nvPr/>
          </p:nvSpPr>
          <p:spPr>
            <a:xfrm>
              <a:off x="8468428" y="4615424"/>
              <a:ext cx="834323" cy="379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16030B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5F1E9FB-99F6-124C-ABBD-3B1F35FB686E}"/>
                </a:ext>
              </a:extLst>
            </p:cNvPr>
            <p:cNvSpPr/>
            <p:nvPr/>
          </p:nvSpPr>
          <p:spPr>
            <a:xfrm>
              <a:off x="10863956" y="3681293"/>
              <a:ext cx="834323" cy="379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16030A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90" idx="2"/>
            </p:cNvCxnSpPr>
            <p:nvPr/>
          </p:nvCxnSpPr>
          <p:spPr>
            <a:xfrm flipV="1">
              <a:off x="7188306" y="1875711"/>
              <a:ext cx="518374" cy="487938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93" idx="2"/>
            </p:cNvCxnSpPr>
            <p:nvPr/>
          </p:nvCxnSpPr>
          <p:spPr>
            <a:xfrm flipV="1">
              <a:off x="7188306" y="1595436"/>
              <a:ext cx="1703371" cy="768213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92" idx="2"/>
            </p:cNvCxnSpPr>
            <p:nvPr/>
          </p:nvCxnSpPr>
          <p:spPr>
            <a:xfrm flipV="1">
              <a:off x="7188306" y="1875710"/>
              <a:ext cx="2888368" cy="487939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3"/>
              <a:endCxn id="89" idx="1"/>
            </p:cNvCxnSpPr>
            <p:nvPr/>
          </p:nvCxnSpPr>
          <p:spPr>
            <a:xfrm>
              <a:off x="7188306" y="2363649"/>
              <a:ext cx="3669562" cy="0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2"/>
              <a:endCxn id="96" idx="0"/>
            </p:cNvCxnSpPr>
            <p:nvPr/>
          </p:nvCxnSpPr>
          <p:spPr>
            <a:xfrm>
              <a:off x="6765058" y="2527762"/>
              <a:ext cx="4516060" cy="1153531"/>
            </a:xfrm>
            <a:prstGeom prst="straightConnector1">
              <a:avLst/>
            </a:prstGeom>
            <a:ln w="57150">
              <a:solidFill>
                <a:srgbClr val="00B0F0">
                  <a:alpha val="3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2"/>
              <a:endCxn id="95" idx="0"/>
            </p:cNvCxnSpPr>
            <p:nvPr/>
          </p:nvCxnSpPr>
          <p:spPr>
            <a:xfrm>
              <a:off x="6765058" y="2527762"/>
              <a:ext cx="2120532" cy="2087662"/>
            </a:xfrm>
            <a:prstGeom prst="straightConnector1">
              <a:avLst/>
            </a:prstGeom>
            <a:ln w="57150">
              <a:solidFill>
                <a:srgbClr val="00B0F0">
                  <a:alpha val="4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1" idx="2"/>
              <a:endCxn id="94" idx="0"/>
            </p:cNvCxnSpPr>
            <p:nvPr/>
          </p:nvCxnSpPr>
          <p:spPr>
            <a:xfrm>
              <a:off x="6765058" y="2527762"/>
              <a:ext cx="0" cy="1155407"/>
            </a:xfrm>
            <a:prstGeom prst="straightConnector1">
              <a:avLst/>
            </a:prstGeom>
            <a:ln w="57150">
              <a:solidFill>
                <a:srgbClr val="00B0F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0" idx="2"/>
              <a:endCxn id="93" idx="2"/>
            </p:cNvCxnSpPr>
            <p:nvPr/>
          </p:nvCxnSpPr>
          <p:spPr>
            <a:xfrm flipV="1">
              <a:off x="7706680" y="1595436"/>
              <a:ext cx="1184997" cy="280275"/>
            </a:xfrm>
            <a:prstGeom prst="straightConnector1">
              <a:avLst/>
            </a:prstGeom>
            <a:ln w="57150">
              <a:solidFill>
                <a:srgbClr val="00B0F0">
                  <a:alpha val="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0" idx="2"/>
              <a:endCxn id="92" idx="2"/>
            </p:cNvCxnSpPr>
            <p:nvPr/>
          </p:nvCxnSpPr>
          <p:spPr>
            <a:xfrm flipV="1">
              <a:off x="7706680" y="1875710"/>
              <a:ext cx="2369994" cy="1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0" idx="2"/>
              <a:endCxn id="89" idx="1"/>
            </p:cNvCxnSpPr>
            <p:nvPr/>
          </p:nvCxnSpPr>
          <p:spPr>
            <a:xfrm>
              <a:off x="7706680" y="1875711"/>
              <a:ext cx="3151188" cy="487938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0" idx="2"/>
              <a:endCxn id="96" idx="0"/>
            </p:cNvCxnSpPr>
            <p:nvPr/>
          </p:nvCxnSpPr>
          <p:spPr>
            <a:xfrm>
              <a:off x="7706680" y="1875711"/>
              <a:ext cx="3574438" cy="1805582"/>
            </a:xfrm>
            <a:prstGeom prst="straightConnector1">
              <a:avLst/>
            </a:prstGeom>
            <a:ln w="57150">
              <a:solidFill>
                <a:srgbClr val="00B0F0">
                  <a:alpha val="7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0" idx="2"/>
              <a:endCxn id="95" idx="0"/>
            </p:cNvCxnSpPr>
            <p:nvPr/>
          </p:nvCxnSpPr>
          <p:spPr>
            <a:xfrm>
              <a:off x="7706680" y="1875711"/>
              <a:ext cx="1178910" cy="2739713"/>
            </a:xfrm>
            <a:prstGeom prst="straightConnector1">
              <a:avLst/>
            </a:prstGeom>
            <a:ln w="57150">
              <a:solidFill>
                <a:srgbClr val="00B0F0">
                  <a:alpha val="1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0" idx="2"/>
              <a:endCxn id="94" idx="0"/>
            </p:cNvCxnSpPr>
            <p:nvPr/>
          </p:nvCxnSpPr>
          <p:spPr>
            <a:xfrm flipH="1">
              <a:off x="6765058" y="1875711"/>
              <a:ext cx="941622" cy="1807458"/>
            </a:xfrm>
            <a:prstGeom prst="straightConnector1">
              <a:avLst/>
            </a:prstGeom>
            <a:ln w="57150">
              <a:solidFill>
                <a:srgbClr val="00B0F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3" idx="2"/>
              <a:endCxn id="92" idx="2"/>
            </p:cNvCxnSpPr>
            <p:nvPr/>
          </p:nvCxnSpPr>
          <p:spPr>
            <a:xfrm>
              <a:off x="8891677" y="1595436"/>
              <a:ext cx="1184997" cy="280274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3" idx="2"/>
              <a:endCxn id="89" idx="1"/>
            </p:cNvCxnSpPr>
            <p:nvPr/>
          </p:nvCxnSpPr>
          <p:spPr>
            <a:xfrm>
              <a:off x="8891677" y="1595436"/>
              <a:ext cx="1966191" cy="768213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3" idx="2"/>
              <a:endCxn id="96" idx="0"/>
            </p:cNvCxnSpPr>
            <p:nvPr/>
          </p:nvCxnSpPr>
          <p:spPr>
            <a:xfrm>
              <a:off x="8891677" y="1595436"/>
              <a:ext cx="2389441" cy="2085857"/>
            </a:xfrm>
            <a:prstGeom prst="straightConnector1">
              <a:avLst/>
            </a:prstGeom>
            <a:ln w="57150">
              <a:solidFill>
                <a:srgbClr val="00B0F0">
                  <a:alpha val="8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3" idx="2"/>
              <a:endCxn id="95" idx="0"/>
            </p:cNvCxnSpPr>
            <p:nvPr/>
          </p:nvCxnSpPr>
          <p:spPr>
            <a:xfrm flipH="1">
              <a:off x="8885590" y="1595436"/>
              <a:ext cx="6087" cy="3019988"/>
            </a:xfrm>
            <a:prstGeom prst="straightConnector1">
              <a:avLst/>
            </a:prstGeom>
            <a:ln w="57150"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3" idx="2"/>
              <a:endCxn id="94" idx="0"/>
            </p:cNvCxnSpPr>
            <p:nvPr/>
          </p:nvCxnSpPr>
          <p:spPr>
            <a:xfrm flipH="1">
              <a:off x="6765058" y="1595436"/>
              <a:ext cx="2126619" cy="2087733"/>
            </a:xfrm>
            <a:prstGeom prst="straightConnector1">
              <a:avLst/>
            </a:prstGeom>
            <a:ln w="57150">
              <a:solidFill>
                <a:srgbClr val="00B0F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2" idx="2"/>
              <a:endCxn id="89" idx="1"/>
            </p:cNvCxnSpPr>
            <p:nvPr/>
          </p:nvCxnSpPr>
          <p:spPr>
            <a:xfrm>
              <a:off x="10076674" y="1875710"/>
              <a:ext cx="781194" cy="487939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2" idx="2"/>
              <a:endCxn id="96" idx="0"/>
            </p:cNvCxnSpPr>
            <p:nvPr/>
          </p:nvCxnSpPr>
          <p:spPr>
            <a:xfrm>
              <a:off x="10076674" y="1875710"/>
              <a:ext cx="1204444" cy="1805583"/>
            </a:xfrm>
            <a:prstGeom prst="straightConnector1">
              <a:avLst/>
            </a:prstGeom>
            <a:ln w="57150">
              <a:solidFill>
                <a:srgbClr val="00B0F0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2" idx="2"/>
              <a:endCxn id="95" idx="0"/>
            </p:cNvCxnSpPr>
            <p:nvPr/>
          </p:nvCxnSpPr>
          <p:spPr>
            <a:xfrm flipH="1">
              <a:off x="8885590" y="1875710"/>
              <a:ext cx="1191084" cy="2739714"/>
            </a:xfrm>
            <a:prstGeom prst="straightConnector1">
              <a:avLst/>
            </a:prstGeom>
            <a:ln w="57150">
              <a:solidFill>
                <a:srgbClr val="00B0F0">
                  <a:alpha val="7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2" idx="2"/>
              <a:endCxn id="94" idx="0"/>
            </p:cNvCxnSpPr>
            <p:nvPr/>
          </p:nvCxnSpPr>
          <p:spPr>
            <a:xfrm flipH="1">
              <a:off x="6765058" y="1875710"/>
              <a:ext cx="3311616" cy="1807459"/>
            </a:xfrm>
            <a:prstGeom prst="straightConnector1">
              <a:avLst/>
            </a:prstGeom>
            <a:ln w="57150">
              <a:solidFill>
                <a:srgbClr val="00B0F0">
                  <a:alpha val="8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89" idx="2"/>
              <a:endCxn id="96" idx="0"/>
            </p:cNvCxnSpPr>
            <p:nvPr/>
          </p:nvCxnSpPr>
          <p:spPr>
            <a:xfrm>
              <a:off x="11281117" y="2527762"/>
              <a:ext cx="1" cy="1153531"/>
            </a:xfrm>
            <a:prstGeom prst="straightConnector1">
              <a:avLst/>
            </a:prstGeom>
            <a:ln w="57150">
              <a:solidFill>
                <a:srgbClr val="00B0F0">
                  <a:alpha val="8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89" idx="2"/>
              <a:endCxn id="95" idx="0"/>
            </p:cNvCxnSpPr>
            <p:nvPr/>
          </p:nvCxnSpPr>
          <p:spPr>
            <a:xfrm flipH="1">
              <a:off x="8885590" y="2527762"/>
              <a:ext cx="2395527" cy="2087662"/>
            </a:xfrm>
            <a:prstGeom prst="straightConnector1">
              <a:avLst/>
            </a:prstGeom>
            <a:ln w="57150">
              <a:solidFill>
                <a:srgbClr val="00B0F0">
                  <a:alpha val="6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89" idx="2"/>
              <a:endCxn id="94" idx="0"/>
            </p:cNvCxnSpPr>
            <p:nvPr/>
          </p:nvCxnSpPr>
          <p:spPr>
            <a:xfrm flipH="1">
              <a:off x="6765058" y="2527762"/>
              <a:ext cx="4516059" cy="1155407"/>
            </a:xfrm>
            <a:prstGeom prst="straightConnector1">
              <a:avLst/>
            </a:prstGeom>
            <a:ln w="57150">
              <a:solidFill>
                <a:srgbClr val="00B0F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6" idx="1"/>
              <a:endCxn id="95" idx="0"/>
            </p:cNvCxnSpPr>
            <p:nvPr/>
          </p:nvCxnSpPr>
          <p:spPr>
            <a:xfrm flipH="1">
              <a:off x="8885590" y="3871101"/>
              <a:ext cx="1978366" cy="744323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6" idx="1"/>
              <a:endCxn id="94" idx="3"/>
            </p:cNvCxnSpPr>
            <p:nvPr/>
          </p:nvCxnSpPr>
          <p:spPr>
            <a:xfrm flipH="1">
              <a:off x="7182219" y="3871101"/>
              <a:ext cx="3681737" cy="1876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96">
              <a:extLst>
                <a:ext uri="{FF2B5EF4-FFF2-40B4-BE49-F238E27FC236}">
                  <a16:creationId xmlns:a16="http://schemas.microsoft.com/office/drawing/2014/main" id="{CB8A6744-60D5-7741-AD00-A94187F0F944}"/>
                </a:ext>
              </a:extLst>
            </p:cNvPr>
            <p:cNvCxnSpPr>
              <a:cxnSpLocks/>
              <a:stCxn id="94" idx="3"/>
              <a:endCxn id="95" idx="0"/>
            </p:cNvCxnSpPr>
            <p:nvPr/>
          </p:nvCxnSpPr>
          <p:spPr>
            <a:xfrm>
              <a:off x="7182219" y="3872977"/>
              <a:ext cx="1703371" cy="742447"/>
            </a:xfrm>
            <a:prstGeom prst="straightConnector1">
              <a:avLst/>
            </a:prstGeom>
            <a:ln w="57150">
              <a:solidFill>
                <a:srgbClr val="00B0F0">
                  <a:alpha val="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Meta-relationships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Image result for male symb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-1964" r="58398" b="-1972"/>
          <a:stretch/>
        </p:blipFill>
        <p:spPr bwMode="auto">
          <a:xfrm>
            <a:off x="1219046" y="3429000"/>
            <a:ext cx="423741" cy="6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3BD0EDC-977C-2049-BB38-F1F899054081}"/>
              </a:ext>
            </a:extLst>
          </p:cNvPr>
          <p:cNvGrpSpPr/>
          <p:nvPr/>
        </p:nvGrpSpPr>
        <p:grpSpPr>
          <a:xfrm>
            <a:off x="971127" y="3738550"/>
            <a:ext cx="2886541" cy="1730721"/>
            <a:chOff x="971127" y="3738550"/>
            <a:chExt cx="2886541" cy="1730721"/>
          </a:xfrm>
        </p:grpSpPr>
        <p:pic>
          <p:nvPicPr>
            <p:cNvPr id="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1061736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2189880" y="4910890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3299288" y="4910889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823301" y="3738550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423766" y="3738550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295622" y="4421423"/>
              <a:ext cx="2268424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95622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429834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64046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" descr="Image result for male symb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0" t="-1964" r="-3012" b="-1972"/>
          <a:stretch/>
        </p:blipFill>
        <p:spPr bwMode="auto">
          <a:xfrm>
            <a:off x="9789260" y="3445052"/>
            <a:ext cx="594399" cy="6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53C147A-97BC-C842-AF51-013892F765E5}"/>
              </a:ext>
            </a:extLst>
          </p:cNvPr>
          <p:cNvGrpSpPr/>
          <p:nvPr/>
        </p:nvGrpSpPr>
        <p:grpSpPr>
          <a:xfrm>
            <a:off x="6432116" y="3754602"/>
            <a:ext cx="5185836" cy="1709694"/>
            <a:chOff x="6432116" y="3754602"/>
            <a:chExt cx="5185836" cy="170969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418501" y="3754602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9018966" y="3754602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744480" y="4437476"/>
              <a:ext cx="4561108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56610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890822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025034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0159246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1293458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6522725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7656937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8791148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9925360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11059572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05B290CA-B977-A94A-8E5D-E696442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Meta-relationships</a:t>
            </a:r>
            <a:endParaRPr lang="en-US" dirty="0"/>
          </a:p>
        </p:txBody>
      </p:sp>
      <p:pic>
        <p:nvPicPr>
          <p:cNvPr id="24" name="Picture 2" descr="Image result for male symb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0" t="-1964" r="-3012" b="-1972"/>
          <a:stretch/>
        </p:blipFill>
        <p:spPr bwMode="auto">
          <a:xfrm>
            <a:off x="3194060" y="3429000"/>
            <a:ext cx="594399" cy="6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male symb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-1964" r="58398" b="-1972"/>
          <a:stretch/>
        </p:blipFill>
        <p:spPr bwMode="auto">
          <a:xfrm>
            <a:off x="7814246" y="3445052"/>
            <a:ext cx="423741" cy="6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05B290CA-B977-A94A-8E5D-E696442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Double </a:t>
            </a:r>
            <a:r>
              <a:rPr lang="en-US" dirty="0"/>
              <a:t>first cousins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161BB1-CABC-6349-BC33-84C894EB3A28}"/>
              </a:ext>
            </a:extLst>
          </p:cNvPr>
          <p:cNvSpPr txBox="1"/>
          <p:nvPr/>
        </p:nvSpPr>
        <p:spPr>
          <a:xfrm>
            <a:off x="616137" y="6262042"/>
            <a:ext cx="749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Evidence of a very small </a:t>
            </a:r>
            <a:r>
              <a:rPr lang="en-US" sz="2400" dirty="0" smtClean="0"/>
              <a:t>population and a lot of inbreeding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15DAA8-72DE-8D4C-8084-44F941C7B71A}"/>
              </a:ext>
            </a:extLst>
          </p:cNvPr>
          <p:cNvGrpSpPr/>
          <p:nvPr/>
        </p:nvGrpSpPr>
        <p:grpSpPr>
          <a:xfrm>
            <a:off x="1430917" y="1232340"/>
            <a:ext cx="8655543" cy="2212712"/>
            <a:chOff x="1430917" y="1232340"/>
            <a:chExt cx="8655543" cy="2212712"/>
          </a:xfrm>
        </p:grpSpPr>
        <p:pic>
          <p:nvPicPr>
            <p:cNvPr id="46" name="Picture 2" descr="Image result for male symbol">
              <a:extLst>
                <a:ext uri="{FF2B5EF4-FFF2-40B4-BE49-F238E27FC236}">
                  <a16:creationId xmlns:a16="http://schemas.microsoft.com/office/drawing/2014/main" id="{FFC8C358-200E-2E4D-9D80-E9B53B8F4B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4891280" y="1232340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male symbol">
              <a:extLst>
                <a:ext uri="{FF2B5EF4-FFF2-40B4-BE49-F238E27FC236}">
                  <a16:creationId xmlns:a16="http://schemas.microsoft.com/office/drawing/2014/main" id="{76216639-620E-C642-8A27-ABF21F8B72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0" t="-1964" r="-3012" b="-1972"/>
            <a:stretch/>
          </p:blipFill>
          <p:spPr bwMode="auto">
            <a:xfrm>
              <a:off x="6866294" y="1232340"/>
              <a:ext cx="594399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2765160-3A9A-0842-A517-37BB679C6907}"/>
                </a:ext>
              </a:extLst>
            </p:cNvPr>
            <p:cNvCxnSpPr/>
            <p:nvPr/>
          </p:nvCxnSpPr>
          <p:spPr>
            <a:xfrm>
              <a:off x="5495535" y="1541890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928A36C-8BE0-C547-B837-39F415F46A0B}"/>
                </a:ext>
              </a:extLst>
            </p:cNvPr>
            <p:cNvCxnSpPr/>
            <p:nvPr/>
          </p:nvCxnSpPr>
          <p:spPr>
            <a:xfrm flipV="1">
              <a:off x="6096000" y="1541890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6E7850-F8D5-6B4C-9714-24842AD0D8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30917" y="2201848"/>
              <a:ext cx="8655542" cy="12484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39565DC-B42B-2548-9399-89877A5952B7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430917" y="2201848"/>
              <a:ext cx="0" cy="12271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BBFB0A-1499-4B49-9719-050527E9E5F2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 flipV="1">
              <a:off x="10086459" y="2224763"/>
              <a:ext cx="1" cy="1220289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D35337-2B8E-7349-87D7-A5E4D0F66A44}"/>
              </a:ext>
            </a:extLst>
          </p:cNvPr>
          <p:cNvGrpSpPr/>
          <p:nvPr/>
        </p:nvGrpSpPr>
        <p:grpSpPr>
          <a:xfrm>
            <a:off x="971127" y="3429000"/>
            <a:ext cx="2886541" cy="2040271"/>
            <a:chOff x="971127" y="3429000"/>
            <a:chExt cx="2886541" cy="2040271"/>
          </a:xfrm>
        </p:grpSpPr>
        <p:pic>
          <p:nvPicPr>
            <p:cNvPr id="23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1219046" y="3429000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1061736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2189880" y="4910890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3299288" y="4910889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823301" y="3738550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423766" y="3738550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295622" y="4421423"/>
              <a:ext cx="2268424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95622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429834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64046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0" t="-1964" r="-3012" b="-1972"/>
            <a:stretch/>
          </p:blipFill>
          <p:spPr bwMode="auto">
            <a:xfrm>
              <a:off x="3194060" y="3429000"/>
              <a:ext cx="594399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60D21-4E38-C948-AD6E-E82F126201D1}"/>
              </a:ext>
            </a:extLst>
          </p:cNvPr>
          <p:cNvGrpSpPr/>
          <p:nvPr/>
        </p:nvGrpSpPr>
        <p:grpSpPr>
          <a:xfrm>
            <a:off x="6432116" y="3445052"/>
            <a:ext cx="5185836" cy="2019244"/>
            <a:chOff x="6432116" y="3445052"/>
            <a:chExt cx="5185836" cy="2019244"/>
          </a:xfrm>
        </p:grpSpPr>
        <p:pic>
          <p:nvPicPr>
            <p:cNvPr id="41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0" t="-1964" r="-3012" b="-1972"/>
            <a:stretch/>
          </p:blipFill>
          <p:spPr bwMode="auto">
            <a:xfrm>
              <a:off x="9789260" y="3445052"/>
              <a:ext cx="594399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8418501" y="3754602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9018966" y="3754602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744480" y="4437476"/>
              <a:ext cx="4561108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56610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890822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025034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0159246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1293458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6522725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7656937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8791148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9925360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11059572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7814246" y="3445052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AF8A822-5AC3-B444-B04A-59583759AAD2}"/>
              </a:ext>
            </a:extLst>
          </p:cNvPr>
          <p:cNvGrpSpPr/>
          <p:nvPr/>
        </p:nvGrpSpPr>
        <p:grpSpPr>
          <a:xfrm>
            <a:off x="3491259" y="2302599"/>
            <a:ext cx="4534858" cy="1142453"/>
            <a:chOff x="3491259" y="2302599"/>
            <a:chExt cx="4534858" cy="1142453"/>
          </a:xfrm>
        </p:grpSpPr>
        <p:pic>
          <p:nvPicPr>
            <p:cNvPr id="61" name="Picture 2" descr="Image result for male symbol">
              <a:extLst>
                <a:ext uri="{FF2B5EF4-FFF2-40B4-BE49-F238E27FC236}">
                  <a16:creationId xmlns:a16="http://schemas.microsoft.com/office/drawing/2014/main" id="{F3012FB9-D9E1-5F44-B7B4-147CEA0F3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4507835" y="2302599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Image result for male symbol">
              <a:extLst>
                <a:ext uri="{FF2B5EF4-FFF2-40B4-BE49-F238E27FC236}">
                  <a16:creationId xmlns:a16="http://schemas.microsoft.com/office/drawing/2014/main" id="{D033404D-2367-2C4D-AC12-7C63926B95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0" t="-1964" r="-3012" b="-1972"/>
            <a:stretch/>
          </p:blipFill>
          <p:spPr bwMode="auto">
            <a:xfrm>
              <a:off x="6482849" y="2302599"/>
              <a:ext cx="594399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569BF04-0048-C24A-9DDC-795232921014}"/>
                </a:ext>
              </a:extLst>
            </p:cNvPr>
            <p:cNvCxnSpPr/>
            <p:nvPr/>
          </p:nvCxnSpPr>
          <p:spPr>
            <a:xfrm>
              <a:off x="5112090" y="2612149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F37166C-91A0-654D-8726-365EF993DDD2}"/>
                </a:ext>
              </a:extLst>
            </p:cNvPr>
            <p:cNvCxnSpPr/>
            <p:nvPr/>
          </p:nvCxnSpPr>
          <p:spPr>
            <a:xfrm flipV="1">
              <a:off x="5712555" y="2612149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11D71EE-8C82-0B41-8312-8EF279A69C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1259" y="3284590"/>
              <a:ext cx="4534857" cy="2833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89985E-C367-AA41-BBF5-1A22DF932B07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3491260" y="3297236"/>
              <a:ext cx="0" cy="131764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0FD34B9-27A2-8148-B96C-99BCF2CF2E89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H="1" flipV="1">
              <a:off x="8026116" y="3285824"/>
              <a:ext cx="1" cy="15922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0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05B290CA-B977-A94A-8E5D-E696442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Half-siblings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70E5-55F2-B24B-9607-341F86AE0E9F}"/>
              </a:ext>
            </a:extLst>
          </p:cNvPr>
          <p:cNvGrpSpPr/>
          <p:nvPr/>
        </p:nvGrpSpPr>
        <p:grpSpPr>
          <a:xfrm>
            <a:off x="971127" y="2595619"/>
            <a:ext cx="2886541" cy="2040271"/>
            <a:chOff x="971127" y="3429000"/>
            <a:chExt cx="2886541" cy="2040271"/>
          </a:xfrm>
        </p:grpSpPr>
        <p:pic>
          <p:nvPicPr>
            <p:cNvPr id="23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1219046" y="3429000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1061736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2189880" y="4910890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3299288" y="4910889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823301" y="3738550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423766" y="3738550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295622" y="4421423"/>
              <a:ext cx="2268424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95622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429834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64046" y="4398495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0" t="-1964" r="-3012" b="-1972"/>
            <a:stretch/>
          </p:blipFill>
          <p:spPr bwMode="auto">
            <a:xfrm>
              <a:off x="3194060" y="3429000"/>
              <a:ext cx="594399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8EB13-DF3B-E349-A817-2613B17C6854}"/>
              </a:ext>
            </a:extLst>
          </p:cNvPr>
          <p:cNvGrpSpPr/>
          <p:nvPr/>
        </p:nvGrpSpPr>
        <p:grpSpPr>
          <a:xfrm>
            <a:off x="6432116" y="2611671"/>
            <a:ext cx="5185836" cy="2019244"/>
            <a:chOff x="6432116" y="3445052"/>
            <a:chExt cx="5185836" cy="2019244"/>
          </a:xfrm>
        </p:grpSpPr>
        <p:pic>
          <p:nvPicPr>
            <p:cNvPr id="41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0" t="-1964" r="-3012" b="-1972"/>
            <a:stretch/>
          </p:blipFill>
          <p:spPr bwMode="auto">
            <a:xfrm>
              <a:off x="9789260" y="3445052"/>
              <a:ext cx="594399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8418501" y="3754602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9018966" y="3754602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744480" y="4437476"/>
              <a:ext cx="4561108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56610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890822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025034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0159246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1293458" y="4414547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6522725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7656937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8791148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9925360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11059572" y="490591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7814246" y="3445052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E3F7AE7-55A8-0948-8147-EA58CFEC83D6}"/>
              </a:ext>
            </a:extLst>
          </p:cNvPr>
          <p:cNvSpPr txBox="1"/>
          <p:nvPr/>
        </p:nvSpPr>
        <p:spPr>
          <a:xfrm rot="19559423">
            <a:off x="1360954" y="208567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85BC68-D022-4142-B2A0-0178497ACC61}"/>
              </a:ext>
            </a:extLst>
          </p:cNvPr>
          <p:cNvSpPr txBox="1"/>
          <p:nvPr/>
        </p:nvSpPr>
        <p:spPr>
          <a:xfrm rot="19559423">
            <a:off x="7934719" y="210974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64F330-530F-3049-B4ED-83F0D4297C6E}"/>
              </a:ext>
            </a:extLst>
          </p:cNvPr>
          <p:cNvSpPr txBox="1"/>
          <p:nvPr/>
        </p:nvSpPr>
        <p:spPr>
          <a:xfrm>
            <a:off x="616137" y="6262042"/>
            <a:ext cx="483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Evidence of a high degree of clonality</a:t>
            </a:r>
          </a:p>
        </p:txBody>
      </p:sp>
    </p:spTree>
    <p:extLst>
      <p:ext uri="{BB962C8B-B14F-4D97-AF65-F5344CB8AC3E}">
        <p14:creationId xmlns:p14="http://schemas.microsoft.com/office/powerpoint/2010/main" val="980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4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52532" y="1526393"/>
            <a:ext cx="2886541" cy="2040271"/>
            <a:chOff x="7348745" y="2890945"/>
            <a:chExt cx="2886541" cy="2040271"/>
          </a:xfrm>
        </p:grpSpPr>
        <p:pic>
          <p:nvPicPr>
            <p:cNvPr id="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7439354" y="4367860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8567498" y="4372835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9676906" y="4372834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7596664" y="2890945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0" t="-1964" r="-3012" b="-1972"/>
            <a:stretch/>
          </p:blipFill>
          <p:spPr bwMode="auto">
            <a:xfrm>
              <a:off x="9571678" y="2890945"/>
              <a:ext cx="594399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8200919" y="3200495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801384" y="3200495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673240" y="3883368"/>
              <a:ext cx="2268424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673240" y="3860440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807452" y="3860440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9941664" y="3860440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14854" y="1577034"/>
            <a:ext cx="5185836" cy="2019244"/>
            <a:chOff x="3149600" y="2965978"/>
            <a:chExt cx="7239003" cy="2982384"/>
          </a:xfrm>
        </p:grpSpPr>
        <p:grpSp>
          <p:nvGrpSpPr>
            <p:cNvPr id="33" name="Group 32"/>
            <p:cNvGrpSpPr/>
            <p:nvPr/>
          </p:nvGrpSpPr>
          <p:grpSpPr>
            <a:xfrm>
              <a:off x="3585635" y="2965978"/>
              <a:ext cx="6366934" cy="2109257"/>
              <a:chOff x="2438403" y="515409"/>
              <a:chExt cx="6366934" cy="2109257"/>
            </a:xfrm>
          </p:grpSpPr>
          <p:pic>
            <p:nvPicPr>
              <p:cNvPr id="40" name="Picture 2" descr="Image result for male symbol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t="-1964" r="58398" b="-1972"/>
              <a:stretch/>
            </p:blipFill>
            <p:spPr bwMode="auto">
              <a:xfrm>
                <a:off x="3931709" y="515409"/>
                <a:ext cx="591508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Image result for male symbol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10" t="-1964" r="-3012" b="-1972"/>
              <a:stretch/>
            </p:blipFill>
            <p:spPr bwMode="auto">
              <a:xfrm>
                <a:off x="6688667" y="515409"/>
                <a:ext cx="829732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Straight Connector 41"/>
              <p:cNvCxnSpPr/>
              <p:nvPr/>
            </p:nvCxnSpPr>
            <p:spPr>
              <a:xfrm>
                <a:off x="4775200" y="972609"/>
                <a:ext cx="16764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613400" y="972609"/>
                <a:ext cx="0" cy="1008591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2438403" y="1981200"/>
                <a:ext cx="6366934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2455336" y="1947334"/>
                <a:ext cx="0" cy="677332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4038603" y="1947334"/>
                <a:ext cx="0" cy="677332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621870" y="1947334"/>
                <a:ext cx="0" cy="677332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7205137" y="1947334"/>
                <a:ext cx="0" cy="677332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8788404" y="1947334"/>
                <a:ext cx="0" cy="677332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3257123" y="5149949"/>
              <a:ext cx="690890" cy="90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4840390" y="5149949"/>
              <a:ext cx="690890" cy="90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6423657" y="5149949"/>
              <a:ext cx="690890" cy="90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8006924" y="5149949"/>
              <a:ext cx="690890" cy="90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9590191" y="5149949"/>
              <a:ext cx="690890" cy="90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Straight Connector 38"/>
          <p:cNvCxnSpPr/>
          <p:nvPr/>
        </p:nvCxnSpPr>
        <p:spPr>
          <a:xfrm>
            <a:off x="5626288" y="2569457"/>
            <a:ext cx="120093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626288" y="2569457"/>
            <a:ext cx="0" cy="1216812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Image result for male symb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0" t="-1964" r="-3012" b="-1972"/>
          <a:stretch/>
        </p:blipFill>
        <p:spPr bwMode="auto">
          <a:xfrm>
            <a:off x="5248197" y="3920396"/>
            <a:ext cx="594399" cy="6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14579" y="3916343"/>
            <a:ext cx="2886541" cy="2040271"/>
            <a:chOff x="2959498" y="2097911"/>
            <a:chExt cx="2886541" cy="2040271"/>
          </a:xfrm>
        </p:grpSpPr>
        <p:pic>
          <p:nvPicPr>
            <p:cNvPr id="48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3050107" y="3574826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4178251" y="3579801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schistosoma japonicum miracid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29067" r="8460" b="11705"/>
            <a:stretch/>
          </p:blipFill>
          <p:spPr bwMode="auto">
            <a:xfrm rot="16200000">
              <a:off x="5287659" y="3579800"/>
              <a:ext cx="467772" cy="64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male symbo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t="-1964" r="58398" b="-1972"/>
            <a:stretch/>
          </p:blipFill>
          <p:spPr bwMode="auto">
            <a:xfrm>
              <a:off x="3207417" y="2097911"/>
              <a:ext cx="423741" cy="6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Straight Connector 56"/>
            <p:cNvCxnSpPr/>
            <p:nvPr/>
          </p:nvCxnSpPr>
          <p:spPr>
            <a:xfrm>
              <a:off x="3811672" y="2407461"/>
              <a:ext cx="1200930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412137" y="2407461"/>
              <a:ext cx="0" cy="68287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3283993" y="3090334"/>
              <a:ext cx="2268424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283993" y="3067406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418205" y="3067406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552417" y="3067406"/>
              <a:ext cx="0" cy="4585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C259F452-8722-2D40-8740-CF6A3F51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Aunt/uncle-niece/nephew (</a:t>
            </a:r>
            <a:r>
              <a:rPr lang="en-US" dirty="0" err="1" smtClean="0"/>
              <a:t>piblings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F31BAD-38D5-AD42-8C3D-42A25356E1B6}"/>
              </a:ext>
            </a:extLst>
          </p:cNvPr>
          <p:cNvSpPr txBox="1"/>
          <p:nvPr/>
        </p:nvSpPr>
        <p:spPr>
          <a:xfrm>
            <a:off x="616137" y="6262042"/>
            <a:ext cx="687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Evidence of a direct human-snail-human transmission</a:t>
            </a:r>
          </a:p>
        </p:txBody>
      </p:sp>
    </p:spTree>
    <p:extLst>
      <p:ext uri="{BB962C8B-B14F-4D97-AF65-F5344CB8AC3E}">
        <p14:creationId xmlns:p14="http://schemas.microsoft.com/office/powerpoint/2010/main" val="703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from non-human mammals</a:t>
            </a:r>
          </a:p>
          <a:p>
            <a:endParaRPr lang="en-US" dirty="0"/>
          </a:p>
          <a:p>
            <a:r>
              <a:rPr lang="en-US" dirty="0"/>
              <a:t>Identify </a:t>
            </a:r>
            <a:r>
              <a:rPr lang="en-US" dirty="0" smtClean="0"/>
              <a:t>any additional </a:t>
            </a:r>
            <a:r>
              <a:rPr lang="en-US" dirty="0"/>
              <a:t>examples of </a:t>
            </a:r>
            <a:r>
              <a:rPr lang="en-US" dirty="0" smtClean="0"/>
              <a:t>meta-relatedness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Develop a means of differentiating between the types of relatedness </a:t>
            </a:r>
            <a:r>
              <a:rPr lang="en-US" dirty="0" smtClean="0"/>
              <a:t>(double first cousins </a:t>
            </a:r>
            <a:r>
              <a:rPr lang="en-US" dirty="0"/>
              <a:t>vs </a:t>
            </a:r>
            <a:r>
              <a:rPr lang="en-US" dirty="0" smtClean="0"/>
              <a:t>half-siblings vs </a:t>
            </a:r>
            <a:r>
              <a:rPr lang="en-US" dirty="0" err="1" smtClean="0"/>
              <a:t>piblings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1442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haplotypes -&gt; capable of rapidly pulling clusters of sites in linkage disequilibrium </a:t>
            </a:r>
            <a:r>
              <a:rPr lang="en-US" dirty="0" smtClean="0"/>
              <a:t>(</a:t>
            </a:r>
            <a:r>
              <a:rPr lang="en-US" dirty="0" err="1" smtClean="0"/>
              <a:t>microhaplotypes</a:t>
            </a:r>
            <a:r>
              <a:rPr lang="en-US" dirty="0" smtClean="0"/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Simulate </a:t>
            </a:r>
            <a:r>
              <a:rPr lang="en-US" dirty="0" smtClean="0"/>
              <a:t>recombination </a:t>
            </a:r>
            <a:r>
              <a:rPr lang="en-US" dirty="0"/>
              <a:t>-&gt; </a:t>
            </a:r>
            <a:r>
              <a:rPr lang="en-US" dirty="0" smtClean="0"/>
              <a:t>generate pedigrees including all relationships of interest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Identify </a:t>
            </a:r>
            <a:r>
              <a:rPr lang="en-US" dirty="0" smtClean="0"/>
              <a:t>expected </a:t>
            </a:r>
            <a:r>
              <a:rPr lang="en-US" b="1" dirty="0"/>
              <a:t>patterns</a:t>
            </a:r>
            <a:r>
              <a:rPr lang="en-US" dirty="0"/>
              <a:t> of </a:t>
            </a:r>
            <a:r>
              <a:rPr lang="en-US" dirty="0" smtClean="0"/>
              <a:t>allele sharing </a:t>
            </a:r>
            <a:r>
              <a:rPr lang="en-US" dirty="0"/>
              <a:t>for different </a:t>
            </a:r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545200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Providing unprecedented insight into disease transmission at the individual parasite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16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235"/>
          <p:cNvSpPr/>
          <p:nvPr/>
        </p:nvSpPr>
        <p:spPr>
          <a:xfrm>
            <a:off x="3638682" y="3401117"/>
            <a:ext cx="2468880" cy="2468880"/>
          </a:xfrm>
          <a:prstGeom prst="rect">
            <a:avLst/>
          </a:prstGeom>
          <a:solidFill>
            <a:srgbClr val="2F5597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3645565" y="936862"/>
            <a:ext cx="2468880" cy="2468880"/>
          </a:xfrm>
          <a:prstGeom prst="rect">
            <a:avLst/>
          </a:prstGeom>
          <a:solidFill>
            <a:srgbClr val="2F559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31" y="5429904"/>
            <a:ext cx="2807558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234" name="Group 233"/>
          <p:cNvGrpSpPr/>
          <p:nvPr/>
        </p:nvGrpSpPr>
        <p:grpSpPr>
          <a:xfrm>
            <a:off x="3709458" y="1098564"/>
            <a:ext cx="4773085" cy="4660872"/>
            <a:chOff x="3540946" y="1227746"/>
            <a:chExt cx="4773085" cy="4660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C1C17F-1A4F-8E4E-9EF2-19D07FF7E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3460" y="1254548"/>
              <a:ext cx="626944" cy="31002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EE23E0-6812-6A46-867C-A8133F4D0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2021" y="1254548"/>
              <a:ext cx="1208383" cy="81156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C448D4-4EB2-8E48-9D76-6777EE961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0234" y="1254548"/>
              <a:ext cx="1560170" cy="132735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4D46C7-DCF1-E44F-9A4F-00A5C362F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0652" y="1254548"/>
              <a:ext cx="1719752" cy="194766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485AE8-089D-0B45-B529-A76862474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0946" y="1254548"/>
              <a:ext cx="1759458" cy="239412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7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7F9DE0-C9E8-5843-AF6A-8EFEE7E09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3676" y="1254548"/>
              <a:ext cx="1706728" cy="295934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CE456D-B320-0642-8B23-30E80696F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1254548"/>
              <a:ext cx="1425930" cy="362535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4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D555ED-0916-0B49-8C91-880D6DCDC3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171" y="1254548"/>
              <a:ext cx="921233" cy="419161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AC0318C-ACFB-2440-84D6-1067C1867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854" y="1254548"/>
              <a:ext cx="186550" cy="463407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B21A81-704C-3E48-84F5-ED33DE15DF6B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1048520" cy="459032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77D491-D873-A748-B961-05FFD7BC7E79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2057782" cy="441746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50BE14-ECF1-7947-BB30-01966C0C1BAD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2666792" cy="371404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5091272-88F5-2A48-9E46-AE97F851F852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2909734" cy="307181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DE9EC2-F6E2-4E42-A231-C5A2DC913821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3013627" cy="254800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AD9188-535F-F141-82CA-90046DCCC5A4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2998556" cy="203875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FC7F4D-BE1E-4F43-BB9F-DB48C5C24305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2938820" cy="156695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60CC2A-0A70-DF45-83CA-0D5B02BFF93C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2770198" cy="107156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0132D3D-F89B-6748-B6C7-E3280B8141FB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2422626" cy="62898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283A6B-F2E7-9A46-A6F5-231B3006EA9E}"/>
                </a:ext>
              </a:extLst>
            </p:cNvPr>
            <p:cNvCxnSpPr>
              <a:cxnSpLocks/>
            </p:cNvCxnSpPr>
            <p:nvPr/>
          </p:nvCxnSpPr>
          <p:spPr>
            <a:xfrm>
              <a:off x="5300404" y="1254548"/>
              <a:ext cx="1891869" cy="18185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DE93AAE-2FD8-C743-8991-A05AEB132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0404" y="1227746"/>
              <a:ext cx="1095709" cy="2680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A226820-5FD8-1044-B985-31634CFF9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2021" y="1564568"/>
              <a:ext cx="581439" cy="50154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21FA06-8A43-FA4F-87EC-BAC6422EB6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0946" y="1564568"/>
              <a:ext cx="1132514" cy="208410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F7AD30-C095-5B45-BF6A-8ABCE9764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3676" y="1564568"/>
              <a:ext cx="1079784" cy="264932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C53569A-411E-C443-BDB9-AA41B3CB0E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1564568"/>
              <a:ext cx="798986" cy="331533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AEECEAE-3C0A-AC4C-A577-8B3CC4C6C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171" y="1564568"/>
              <a:ext cx="294289" cy="388159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728C242-6C9A-9143-A824-3DFF9CBFFDE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440394" cy="432405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CA35B0-8D1E-A04D-9F67-E31640DE9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0234" y="1564568"/>
              <a:ext cx="933226" cy="101733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D53D776-8F0B-0F42-A52B-4CE91ED8CD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0652" y="1564568"/>
              <a:ext cx="1092808" cy="163764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85DD11-5189-1A46-9090-50AC916657D0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3640571" cy="223798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A330CA-B533-5444-8FA7-9E89E5607B4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3536678" cy="276179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B4D3CB-6E78-4646-9E15-D8243EB54ED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3293736" cy="340402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7BAD4D-1B5E-6E41-9E46-6E4A11CB184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2684726" cy="410744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C2EFAF7-25B4-B141-921B-60F4D17E25BF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1675464" cy="428030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1445632-B8A4-3041-88EC-DC7BB3922C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3460" y="1227746"/>
              <a:ext cx="1722653" cy="33682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5D2404F-8AF9-4E47-875D-FC4D2FFF0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3460" y="1436405"/>
              <a:ext cx="2518813" cy="12816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FD00E5E-0340-834F-A6DC-22CD1414CA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3049570" cy="31896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B525FC6-9929-EF45-A281-B4DBDCD2C65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3397142" cy="76154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F564E5-4905-9A4B-8B68-788488169C20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3565764" cy="125693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62EDA40-532A-544D-883C-6D3DD1D070F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0" y="1564568"/>
              <a:ext cx="3625500" cy="172873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61682EC-01C7-7841-969F-F300EC2AC9DD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4206939" cy="122719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9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DA009E2-7733-9C41-9C28-17F40257C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0946" y="2066109"/>
              <a:ext cx="551075" cy="158255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5EB930D-29F1-334E-8F0E-547D145EB3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3676" y="2066109"/>
              <a:ext cx="498345" cy="214777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7592C8-8E3A-444C-B2DE-9C6E86C33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2066109"/>
              <a:ext cx="217547" cy="281379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B30FD72-0AAC-CC4A-B65B-FE43F02B571F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287150" cy="338005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3353234-F9C5-6E4B-8282-CE2976C0F710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1021833" cy="382250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8286E73-B383-0149-8EB0-FAE113C50A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0234" y="2066109"/>
              <a:ext cx="351787" cy="51579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00C5CD1-F99C-AC45-8BCE-3803585E9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0652" y="2066109"/>
              <a:ext cx="511369" cy="113610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8597710-E219-BD4D-AAEC-D916815F20D4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4222010" cy="173644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8DC63C6-6320-5248-AEE6-21F00AC6FEC1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4118117" cy="226025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F48893-669F-E344-B34D-4AC9C7450130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3875175" cy="290248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6047EE1-B367-774D-9E93-BA2DA312660D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3266165" cy="360590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7683517-01D2-5045-A4CE-6DC42E398FBA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2256903" cy="377876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B01E75-BD52-0741-8E0D-4224BEF2D6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21" y="1227746"/>
              <a:ext cx="2304092" cy="83836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87496A-F8DB-C24F-B900-75CD0C4F3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21" y="1436405"/>
              <a:ext cx="3100252" cy="62970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6684727-94EE-0641-A8A4-C323D02E2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21" y="1883537"/>
              <a:ext cx="3631009" cy="18257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80308A0-181B-7A41-AEFB-D12445B55D73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3978581" cy="26000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D1CFEB6-643E-7945-828D-CBA6C1DE3731}"/>
                </a:ext>
              </a:extLst>
            </p:cNvPr>
            <p:cNvCxnSpPr>
              <a:cxnSpLocks/>
            </p:cNvCxnSpPr>
            <p:nvPr/>
          </p:nvCxnSpPr>
          <p:spPr>
            <a:xfrm>
              <a:off x="4092021" y="2066109"/>
              <a:ext cx="4147203" cy="75539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5CA4797-915B-BF4C-8CC9-1954AD4E1E7B}"/>
                </a:ext>
              </a:extLst>
            </p:cNvPr>
            <p:cNvCxnSpPr>
              <a:cxnSpLocks/>
            </p:cNvCxnSpPr>
            <p:nvPr/>
          </p:nvCxnSpPr>
          <p:spPr>
            <a:xfrm>
              <a:off x="8239224" y="2821503"/>
              <a:ext cx="59736" cy="47179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F82BF5B-9945-464E-958A-357ADC6C7E4D}"/>
                </a:ext>
              </a:extLst>
            </p:cNvPr>
            <p:cNvCxnSpPr>
              <a:cxnSpLocks/>
            </p:cNvCxnSpPr>
            <p:nvPr/>
          </p:nvCxnSpPr>
          <p:spPr>
            <a:xfrm>
              <a:off x="8070602" y="2326115"/>
              <a:ext cx="228358" cy="96718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BF1E920-AA12-9245-9271-724F16BAF88B}"/>
                </a:ext>
              </a:extLst>
            </p:cNvPr>
            <p:cNvCxnSpPr>
              <a:cxnSpLocks/>
            </p:cNvCxnSpPr>
            <p:nvPr/>
          </p:nvCxnSpPr>
          <p:spPr>
            <a:xfrm>
              <a:off x="8070602" y="2326115"/>
              <a:ext cx="168622" cy="49538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8117BF-5C94-F140-AB3D-00495464D244}"/>
                </a:ext>
              </a:extLst>
            </p:cNvPr>
            <p:cNvCxnSpPr>
              <a:cxnSpLocks/>
            </p:cNvCxnSpPr>
            <p:nvPr/>
          </p:nvCxnSpPr>
          <p:spPr>
            <a:xfrm>
              <a:off x="7192273" y="1436405"/>
              <a:ext cx="530757" cy="44713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22EF61-2FD2-A948-9CE6-556DB02BDB78}"/>
                </a:ext>
              </a:extLst>
            </p:cNvPr>
            <p:cNvCxnSpPr>
              <a:cxnSpLocks/>
            </p:cNvCxnSpPr>
            <p:nvPr/>
          </p:nvCxnSpPr>
          <p:spPr>
            <a:xfrm>
              <a:off x="7192273" y="1436405"/>
              <a:ext cx="878329" cy="88971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BCABDD-3719-4D40-A879-D8BDE9512D8C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13" y="1227746"/>
              <a:ext cx="796160" cy="20865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DA71EF1-BB03-564C-BB61-3175385BEC87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13" y="1227746"/>
              <a:ext cx="1326917" cy="65579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CB2D83E-362F-D048-BC0A-CCB960358C76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13" y="1227746"/>
              <a:ext cx="1674489" cy="109836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54A92E8-DBBF-7D46-9D7F-B2BEB648C5A0}"/>
                </a:ext>
              </a:extLst>
            </p:cNvPr>
            <p:cNvCxnSpPr>
              <a:cxnSpLocks/>
            </p:cNvCxnSpPr>
            <p:nvPr/>
          </p:nvCxnSpPr>
          <p:spPr>
            <a:xfrm>
              <a:off x="7192273" y="1436405"/>
              <a:ext cx="1106687" cy="185689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B1E03FB-50D6-C24C-98D6-48850506CA12}"/>
                </a:ext>
              </a:extLst>
            </p:cNvPr>
            <p:cNvCxnSpPr>
              <a:cxnSpLocks/>
            </p:cNvCxnSpPr>
            <p:nvPr/>
          </p:nvCxnSpPr>
          <p:spPr>
            <a:xfrm>
              <a:off x="7192273" y="1436405"/>
              <a:ext cx="1046951" cy="138509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330A84A-A2E1-714D-A488-C1DD5A82E6A8}"/>
                </a:ext>
              </a:extLst>
            </p:cNvPr>
            <p:cNvCxnSpPr>
              <a:cxnSpLocks/>
            </p:cNvCxnSpPr>
            <p:nvPr/>
          </p:nvCxnSpPr>
          <p:spPr>
            <a:xfrm>
              <a:off x="7723030" y="1883537"/>
              <a:ext cx="575930" cy="140976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4B2F960-78DB-704A-9C26-EF5D64AC8DC2}"/>
                </a:ext>
              </a:extLst>
            </p:cNvPr>
            <p:cNvCxnSpPr>
              <a:cxnSpLocks/>
            </p:cNvCxnSpPr>
            <p:nvPr/>
          </p:nvCxnSpPr>
          <p:spPr>
            <a:xfrm>
              <a:off x="7723030" y="1883537"/>
              <a:ext cx="516194" cy="93796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32101D-7A1C-D548-B716-E6AEF754C4C1}"/>
                </a:ext>
              </a:extLst>
            </p:cNvPr>
            <p:cNvCxnSpPr>
              <a:cxnSpLocks/>
            </p:cNvCxnSpPr>
            <p:nvPr/>
          </p:nvCxnSpPr>
          <p:spPr>
            <a:xfrm>
              <a:off x="7723030" y="1883537"/>
              <a:ext cx="347572" cy="44257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9DBF0C7-E4F7-C248-8238-20E289988189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13" y="1227746"/>
              <a:ext cx="1843111" cy="159375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163E00-FE57-F94A-988C-2BC098141DCD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13" y="1227746"/>
              <a:ext cx="1902847" cy="206555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CBE200-CD00-564A-9FF2-C614E0FF5E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1227746"/>
              <a:ext cx="47189" cy="461712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431BA96-80EA-E14F-9577-D81014296F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1436405"/>
              <a:ext cx="843349" cy="440846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868313-E30E-F24D-98B5-0B31DEC723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1883537"/>
              <a:ext cx="1374106" cy="396133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FFE4F04-3623-A045-A8C3-25C7B1C80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2326115"/>
              <a:ext cx="1721678" cy="351875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D42F447-15B1-1F42-B19D-B2EE5AC9BD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2821503"/>
              <a:ext cx="1890300" cy="302337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6285C0E-51A9-4648-B5F1-54E0FD71A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3293300"/>
              <a:ext cx="1950036" cy="255157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70B8150-3690-D344-A8A9-AB6F367B81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8924" y="5672013"/>
              <a:ext cx="1009262" cy="17286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707E0D1-A01D-0F46-AA89-81D7A120E26E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13" y="1227746"/>
              <a:ext cx="962073" cy="444426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3F4C882-31B2-4F43-81E9-AF2506E02DB6}"/>
                </a:ext>
              </a:extLst>
            </p:cNvPr>
            <p:cNvCxnSpPr>
              <a:cxnSpLocks/>
            </p:cNvCxnSpPr>
            <p:nvPr/>
          </p:nvCxnSpPr>
          <p:spPr>
            <a:xfrm>
              <a:off x="7192273" y="1436405"/>
              <a:ext cx="165913" cy="423560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0761DCB-8DC2-164A-A761-094D8C6C1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186" y="1883537"/>
              <a:ext cx="364844" cy="378847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45C9868-3E2C-E548-A05D-F67CE2F333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186" y="2326115"/>
              <a:ext cx="712416" cy="334589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D6CB7C2-E142-BA44-88E1-D7E40BB34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186" y="2821503"/>
              <a:ext cx="881038" cy="285051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6B481A1-A755-354B-8FD2-67554EE3F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186" y="3293300"/>
              <a:ext cx="940774" cy="237871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5262F9A-90E9-DA46-8DEB-E7E02E8CBC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186" y="4968594"/>
              <a:ext cx="609010" cy="70341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0560F87-D59E-FD45-96CE-D07797B734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4968594"/>
              <a:ext cx="1618272" cy="87627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139D45E-5C43-C647-8E08-03890D9092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96113" y="1227746"/>
              <a:ext cx="1571083" cy="374084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C51C1EF-22A8-2045-9A16-79FBDA74D9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2273" y="1436405"/>
              <a:ext cx="774923" cy="353218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5F0A8B1-D33A-4948-AEC1-9141296998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3030" y="1883537"/>
              <a:ext cx="244166" cy="308505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B070111-A380-AC4D-B134-02229E3B6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7196" y="2326115"/>
              <a:ext cx="103406" cy="264247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32C1C39-9A17-4945-8122-B27946FF4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7196" y="2821503"/>
              <a:ext cx="272028" cy="214709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3AE8146-7EF7-5946-B922-A8D2C555C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7196" y="3293300"/>
              <a:ext cx="331764" cy="167529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C922DC6-6001-B24E-A667-7E70A2D44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7196" y="4326361"/>
              <a:ext cx="242942" cy="64223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00B047F-C0D3-9543-8BA5-F161F3923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8186" y="4326361"/>
              <a:ext cx="851952" cy="134565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E76C989-A5E0-DD44-8CC1-B2FDA0A4F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8924" y="4326361"/>
              <a:ext cx="1861214" cy="151851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87421A5-200F-9143-8D13-B1BC1C605B1B}"/>
                </a:ext>
              </a:extLst>
            </p:cNvPr>
            <p:cNvCxnSpPr>
              <a:cxnSpLocks/>
            </p:cNvCxnSpPr>
            <p:nvPr/>
          </p:nvCxnSpPr>
          <p:spPr>
            <a:xfrm>
              <a:off x="6396113" y="1227746"/>
              <a:ext cx="1814025" cy="309861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8A4D3BA-05FF-EA4F-8D90-ABD8BF86489B}"/>
                </a:ext>
              </a:extLst>
            </p:cNvPr>
            <p:cNvCxnSpPr>
              <a:cxnSpLocks/>
            </p:cNvCxnSpPr>
            <p:nvPr/>
          </p:nvCxnSpPr>
          <p:spPr>
            <a:xfrm>
              <a:off x="7192273" y="1436405"/>
              <a:ext cx="1017865" cy="288995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AE742F7-72B6-5648-AA83-E788DB829FF2}"/>
                </a:ext>
              </a:extLst>
            </p:cNvPr>
            <p:cNvCxnSpPr>
              <a:cxnSpLocks/>
            </p:cNvCxnSpPr>
            <p:nvPr/>
          </p:nvCxnSpPr>
          <p:spPr>
            <a:xfrm>
              <a:off x="8070602" y="2326115"/>
              <a:ext cx="139536" cy="200024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5D0EFF0-4EA9-AF4B-AFAB-B5255594C6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0138" y="2821503"/>
              <a:ext cx="29086" cy="150485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D2B8FF4-5CAF-9541-9BFC-9419B82531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030" y="3293300"/>
              <a:ext cx="132930" cy="103988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006BC1F-CFDF-D54F-9B25-B7C71E31B8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0138" y="3802556"/>
              <a:ext cx="103893" cy="52380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E57344C-625C-A84B-B9C6-4868825AC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0138" y="3802556"/>
              <a:ext cx="103893" cy="52380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2811699-8F52-FD4F-877A-6EDD4DA23B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7196" y="3802556"/>
              <a:ext cx="346835" cy="116603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7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D700DAD-8AA8-8848-898B-C28886041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186" y="3802556"/>
              <a:ext cx="955845" cy="186945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446A48C-2AFC-C342-845E-DDB5A2E9F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924" y="3802556"/>
              <a:ext cx="1965107" cy="204231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BF76C66-E4A1-E844-B762-6C63739F84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96113" y="1227746"/>
              <a:ext cx="1917918" cy="257481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54637D6-A57C-3646-A697-D223FA29FD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2273" y="1436405"/>
              <a:ext cx="1121758" cy="236615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01EFD1-46B1-A148-85A3-E0FE8B581B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3030" y="1883537"/>
              <a:ext cx="591001" cy="191901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0E7561E-370F-5346-843E-037ED061E8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70602" y="2326115"/>
              <a:ext cx="243429" cy="147644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3DF6793-BAA5-8D49-ADDE-7E42FA74A7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39224" y="2821503"/>
              <a:ext cx="74807" cy="98105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5A5FFC6-B25F-7049-8A05-F2BD798F24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8960" y="3293300"/>
              <a:ext cx="15071" cy="50925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C805918-5DB7-4C42-996B-7E1C3EB6092D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52730" cy="56522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13E0891-A5C7-1843-AC9F-F39164D675C9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333528" cy="123123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22F64A3-983F-D347-A1D9-92B96F772E83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838225" cy="179749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53C5255-9683-5748-8FAA-C211BFB01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2581907"/>
              <a:ext cx="199288" cy="106676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D8877E-42F8-D24F-9C2A-0C90DFB8F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3202217"/>
              <a:ext cx="39706" cy="44645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B71502B-97DA-B941-80A1-5CB9614E311C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1572908" cy="223995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04A055D-3991-CE47-AEBF-6ED6F95358CB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4773085" cy="15388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B31BA54-C228-084B-8159-C8D60D099F3C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4669192" cy="67769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0658F94-A4FB-0C46-8D78-2A4AF3E428B4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4426250" cy="131992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ADCB7C9-99A8-A545-A4E4-E376FAAA8214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3817240" cy="202334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139B5F5-2E56-344A-A4DA-98B9818BD160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46" y="3648668"/>
              <a:ext cx="2807978" cy="219620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77EAD7-D069-5842-AF93-1A3B5B587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1227746"/>
              <a:ext cx="2855167" cy="242092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FAC737F-C35D-534C-AC0A-3203CEA8D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1436405"/>
              <a:ext cx="3651327" cy="221226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0D2B03D-23FE-7343-92B4-0169E73BC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1883537"/>
              <a:ext cx="4182084" cy="176513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C130133-9D7A-C144-9D07-0A39BBB957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2326115"/>
              <a:ext cx="4529656" cy="132255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184DA9A-1ECA-4A48-820A-742F48DF4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2821503"/>
              <a:ext cx="4698278" cy="82716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B899531-BA19-F74E-A873-A6F878638E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946" y="3293300"/>
              <a:ext cx="4758014" cy="35536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3E92E16-1CA0-ED4E-A07F-223E9421ACC2}"/>
                </a:ext>
              </a:extLst>
            </p:cNvPr>
            <p:cNvCxnSpPr>
              <a:cxnSpLocks/>
            </p:cNvCxnSpPr>
            <p:nvPr/>
          </p:nvCxnSpPr>
          <p:spPr>
            <a:xfrm>
              <a:off x="3593676" y="4213888"/>
              <a:ext cx="280798" cy="66601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BD84AEA-0FF6-E64D-A7C7-4831B456CD9E}"/>
                </a:ext>
              </a:extLst>
            </p:cNvPr>
            <p:cNvCxnSpPr>
              <a:cxnSpLocks/>
            </p:cNvCxnSpPr>
            <p:nvPr/>
          </p:nvCxnSpPr>
          <p:spPr>
            <a:xfrm>
              <a:off x="3593676" y="4213888"/>
              <a:ext cx="785495" cy="123227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69F4E77-0F96-574E-96F6-0A591B50E6E8}"/>
                </a:ext>
              </a:extLst>
            </p:cNvPr>
            <p:cNvCxnSpPr>
              <a:cxnSpLocks/>
            </p:cNvCxnSpPr>
            <p:nvPr/>
          </p:nvCxnSpPr>
          <p:spPr>
            <a:xfrm>
              <a:off x="3593676" y="4213888"/>
              <a:ext cx="1520178" cy="167473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33C1540-A548-BD46-A5BB-9024CF201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2581907"/>
              <a:ext cx="146558" cy="163198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7550437-0035-9643-8AB4-DA91176EAB66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13024" cy="101167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CA85F18-C8D1-FC45-AD93-1FE5AC7DD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3802556"/>
              <a:ext cx="4720355" cy="41133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D3E1D20-1660-FD46-BBB9-354CF82E5770}"/>
                </a:ext>
              </a:extLst>
            </p:cNvPr>
            <p:cNvCxnSpPr>
              <a:cxnSpLocks/>
            </p:cNvCxnSpPr>
            <p:nvPr/>
          </p:nvCxnSpPr>
          <p:spPr>
            <a:xfrm>
              <a:off x="3593676" y="4213888"/>
              <a:ext cx="4616462" cy="11247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954384B-352E-EC48-A516-BABBB21B262D}"/>
                </a:ext>
              </a:extLst>
            </p:cNvPr>
            <p:cNvCxnSpPr>
              <a:cxnSpLocks/>
            </p:cNvCxnSpPr>
            <p:nvPr/>
          </p:nvCxnSpPr>
          <p:spPr>
            <a:xfrm>
              <a:off x="3593676" y="4213888"/>
              <a:ext cx="4373520" cy="75470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47862BD-E030-A540-AFF8-284A4E524788}"/>
                </a:ext>
              </a:extLst>
            </p:cNvPr>
            <p:cNvCxnSpPr>
              <a:cxnSpLocks/>
            </p:cNvCxnSpPr>
            <p:nvPr/>
          </p:nvCxnSpPr>
          <p:spPr>
            <a:xfrm>
              <a:off x="3593676" y="4213888"/>
              <a:ext cx="3764510" cy="145812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9552E2F-77D6-9E47-B10D-558109F2BC05}"/>
                </a:ext>
              </a:extLst>
            </p:cNvPr>
            <p:cNvCxnSpPr>
              <a:cxnSpLocks/>
            </p:cNvCxnSpPr>
            <p:nvPr/>
          </p:nvCxnSpPr>
          <p:spPr>
            <a:xfrm>
              <a:off x="3593676" y="4213888"/>
              <a:ext cx="2755248" cy="163098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E8335C0-EAFA-DC40-B132-8F3837B37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1227746"/>
              <a:ext cx="2802437" cy="298614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E2386A1-282E-CD48-B0E5-C2385E09BC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1436405"/>
              <a:ext cx="3598597" cy="277748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35277EA-C6B2-2841-981A-7F5F527BE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1883537"/>
              <a:ext cx="4129354" cy="233035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5354847-0293-8E45-9EBF-7112D8B0F6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2326115"/>
              <a:ext cx="4476926" cy="188777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B11DF47-9EDF-8140-820E-5AB836261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2821503"/>
              <a:ext cx="4645548" cy="139238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6F03A37-05D2-BD4F-98CF-0B560DA22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3676" y="3293300"/>
              <a:ext cx="4705284" cy="92058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41A03E7C-4A93-2342-AAE6-D5DAC7285D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4474" y="4879905"/>
              <a:ext cx="504697" cy="56625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BE95B92-3A00-FD4C-87E7-54D53837A4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4474" y="4879905"/>
              <a:ext cx="1239380" cy="100871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E38DF52-55DB-AB4D-8687-7D65A1DF4A67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134240" cy="229799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CB1573E-7859-644A-B1FC-86B27A9A5818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293822" cy="167768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E391E77-F1AA-574F-A562-EB74D797E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3802556"/>
              <a:ext cx="4439557" cy="107734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5383679-DF22-4947-BE76-8384E172D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4326361"/>
              <a:ext cx="4335664" cy="55354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8FAF32E-B8E5-8C43-A4C6-DD38DE9B65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4474" y="4879905"/>
              <a:ext cx="4092722" cy="8868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B85B569-41EB-3246-9389-AD9F389C6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4474" y="4879905"/>
              <a:ext cx="3483712" cy="79210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2511313-300A-634F-9A00-1DD74AAF48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4474" y="4879905"/>
              <a:ext cx="2474450" cy="96496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5B8769C-4808-AC48-BC3B-5D4239D0C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1227746"/>
              <a:ext cx="2521639" cy="365215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5786D66-8FD1-A74E-BAFF-D2A3531F98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1436405"/>
              <a:ext cx="3317799" cy="344350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F112C40-F0FC-EE4A-806B-4E021BED1B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1883537"/>
              <a:ext cx="3848556" cy="299636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958AE17-440B-D04C-9254-FD412F8738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2326115"/>
              <a:ext cx="4196128" cy="255379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AED07B5-DE02-8E4B-8E63-8BF95181A8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2821503"/>
              <a:ext cx="4364750" cy="205840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590EE38-AD3D-A248-B84A-7F481E9CD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474" y="3293300"/>
              <a:ext cx="4424486" cy="158660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3096735-E4C2-DB46-8E57-E6781CE197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9171" y="5446160"/>
              <a:ext cx="734683" cy="44245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95F87F9-2216-074E-A750-FD685F56A0F8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638937" cy="286425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514A66-6520-3841-AB75-D87840D207C0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798519" cy="224394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7F06D08-0DAD-D442-AE45-70D3565C8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171" y="3802556"/>
              <a:ext cx="3934860" cy="164360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47074C3-0A6E-974B-8AED-FA76DDBC50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171" y="4326361"/>
              <a:ext cx="3830967" cy="111979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0A82E90-76BC-3143-8E8B-9566AB7239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171" y="4968594"/>
              <a:ext cx="3588025" cy="47756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077A3EC-9D29-AD41-8797-E699E9013C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9171" y="5446160"/>
              <a:ext cx="2979015" cy="22585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702FE02-5B84-ED4B-ADEB-7C49A439C8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9171" y="5446160"/>
              <a:ext cx="1969753" cy="39871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982C3C3-D488-274B-945C-953C9663E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171" y="1227746"/>
              <a:ext cx="2016942" cy="421841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0DA652E7-0DFB-7C48-BD03-73D34E42B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171" y="1436405"/>
              <a:ext cx="2813102" cy="400975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8DB26446-2C9C-F34F-A683-C925F694D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171" y="1883537"/>
              <a:ext cx="3343859" cy="356262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5987F6B-41CD-714B-A38D-790C1702F9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171" y="2326115"/>
              <a:ext cx="3691431" cy="312004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EF1D703-8A82-AE42-B0BC-5E88E08E9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171" y="2821503"/>
              <a:ext cx="3860053" cy="262465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EEB75AD-B664-F240-BC53-DA1ED78F4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171" y="3293300"/>
              <a:ext cx="3919789" cy="215286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5CE777A-AC8C-AF4F-AF33-F4968498B8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0234" y="2581907"/>
              <a:ext cx="1373620" cy="330671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DFEFE31-441C-214B-9C67-9D9E6D0510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0652" y="3202217"/>
              <a:ext cx="1533202" cy="268640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2DF9687-DE48-6B41-B85F-3931A0FD4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3802556"/>
              <a:ext cx="3200177" cy="208606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4575B53-2822-8B4B-B147-D3BA926D1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4326361"/>
              <a:ext cx="3096284" cy="156225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15D16BD-AAA4-054B-A890-6CC566ED0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4968594"/>
              <a:ext cx="2853342" cy="92002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BEB8E1C-1ABA-2A45-B1BD-CB4B15012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5672013"/>
              <a:ext cx="2244332" cy="21660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30BEAE28-453D-764C-BC99-222E26F1F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5844873"/>
              <a:ext cx="1235070" cy="4374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C357815-3BB0-1F4C-8A16-25DA6D10C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1234260"/>
              <a:ext cx="1321080" cy="465435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9E2A820-E871-B445-BBAB-841630C7A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1436405"/>
              <a:ext cx="2078419" cy="445221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D75D0DC-E178-9449-B9A0-BC08F90C3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1883537"/>
              <a:ext cx="2609176" cy="400508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AD35C0F-B350-E54A-A395-26C8E7B5D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2326115"/>
              <a:ext cx="2956748" cy="356250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1824DBC-0B21-8A41-BF74-41CCE9EC5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2821503"/>
              <a:ext cx="3125370" cy="3067115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CEAF9B1B-2863-1745-8757-E9CD34CF3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54" y="3293300"/>
              <a:ext cx="3185106" cy="2595318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7D8BC93-C0D1-C94A-B49F-FE3281445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0652" y="2581907"/>
              <a:ext cx="159582" cy="62031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10F371E-E6E9-E745-9AAE-D2EBD8FE9385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4573797" cy="122064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202D695-FB06-254A-A1BA-D3ED4D76AEEF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4469904" cy="174445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9E086EB-57DF-044F-88D6-372F5E725591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4226962" cy="238668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DAC1366-BF48-F644-A1E4-026A3D6BFB4B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3617952" cy="309010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2BD2D40-CB0B-B24D-827E-8709C60B2E46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2608690" cy="326296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4BC545D1-022D-D04C-B1A3-B1ACAE870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234" y="1244323"/>
              <a:ext cx="2701565" cy="133758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98C540A-100C-A74D-B80E-30939BFF4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234" y="1436405"/>
              <a:ext cx="3452039" cy="114550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1B93C4B-EF5B-A643-B0B7-1106124D4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234" y="1883537"/>
              <a:ext cx="3982796" cy="69837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AA49CF0-3F35-254F-9621-A7629E16B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234" y="2326115"/>
              <a:ext cx="4330368" cy="25579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F0F59B6-1924-D04E-97B4-8D8E6728F035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4498990" cy="23959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B41CC47-56F8-BA4F-92AB-D686CF5ECBBE}"/>
                </a:ext>
              </a:extLst>
            </p:cNvPr>
            <p:cNvCxnSpPr>
              <a:cxnSpLocks/>
            </p:cNvCxnSpPr>
            <p:nvPr/>
          </p:nvCxnSpPr>
          <p:spPr>
            <a:xfrm>
              <a:off x="3740234" y="2581907"/>
              <a:ext cx="4558726" cy="71139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0F2BCB8-1487-614A-8BC9-B2F709D59645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4733379" cy="600339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C7FF5B25-DFB2-AE4C-A8E6-295A72E00877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4629486" cy="112414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B195572-3995-D840-B620-D8BEDF0E0BCF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4386544" cy="1766377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1DB6453-41AD-584E-9789-0C3BA49AF3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0652" y="1436405"/>
              <a:ext cx="3611621" cy="176581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AFC98FB-3158-6D4D-9296-F139852E1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0652" y="1883537"/>
              <a:ext cx="4142378" cy="1318680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BEBA820-DF7B-3D49-93EE-7503F1BBA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0652" y="2326115"/>
              <a:ext cx="4489950" cy="876102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263ABCC-9E43-1346-9F34-13329FCC0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0652" y="2821503"/>
              <a:ext cx="4658572" cy="380714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77A1FBF-4191-3347-8E66-30D6266C9069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4718308" cy="91083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67AD957-238A-0B45-8BAD-479E5B1AC34C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3777534" cy="246979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8121619-568D-234F-89DD-3F9969A52D7F}"/>
                </a:ext>
              </a:extLst>
            </p:cNvPr>
            <p:cNvCxnSpPr>
              <a:cxnSpLocks/>
            </p:cNvCxnSpPr>
            <p:nvPr/>
          </p:nvCxnSpPr>
          <p:spPr>
            <a:xfrm>
              <a:off x="3580652" y="3202217"/>
              <a:ext cx="2768272" cy="2642656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5F40830-E90A-3A4B-87E2-9E8F4462E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0652" y="1227746"/>
              <a:ext cx="2815461" cy="1974471"/>
            </a:xfrm>
            <a:prstGeom prst="line">
              <a:avLst/>
            </a:prstGeom>
            <a:ln w="38100">
              <a:solidFill>
                <a:schemeClr val="bg1">
                  <a:lumMod val="50000"/>
                  <a:alpha val="1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237"/>
          <p:cNvSpPr/>
          <p:nvPr/>
        </p:nvSpPr>
        <p:spPr>
          <a:xfrm>
            <a:off x="6108361" y="3402027"/>
            <a:ext cx="2468880" cy="2468880"/>
          </a:xfrm>
          <a:prstGeom prst="rect">
            <a:avLst/>
          </a:prstGeom>
          <a:solidFill>
            <a:srgbClr val="385723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6108760" y="933147"/>
            <a:ext cx="2468880" cy="2468880"/>
          </a:xfrm>
          <a:prstGeom prst="rect">
            <a:avLst/>
          </a:prstGeom>
          <a:solidFill>
            <a:srgbClr val="385723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976" y="3022491"/>
            <a:ext cx="2357717" cy="1498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Pollock Lab</a:t>
            </a:r>
          </a:p>
          <a:p>
            <a:pPr marL="0" indent="0">
              <a:buNone/>
            </a:pPr>
            <a:r>
              <a:rPr lang="en-US" sz="2000" dirty="0"/>
              <a:t>David Pollock</a:t>
            </a:r>
          </a:p>
          <a:p>
            <a:pPr marL="0" indent="0">
              <a:buNone/>
            </a:pPr>
            <a:r>
              <a:rPr lang="en-US" sz="2000" dirty="0"/>
              <a:t>Jonathan </a:t>
            </a:r>
            <a:r>
              <a:rPr lang="en-US" sz="2000" dirty="0" err="1"/>
              <a:t>Shortt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81835" y="5068640"/>
            <a:ext cx="3272118" cy="126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Epidemiology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Beth Carlton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Andrea Buchwald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79224" y="4505418"/>
            <a:ext cx="3272118" cy="1961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Sequencing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Todd </a:t>
            </a:r>
            <a:r>
              <a:rPr lang="en-US" sz="2000" dirty="0" err="1"/>
              <a:t>Castoe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Drew </a:t>
            </a:r>
            <a:r>
              <a:rPr lang="en-US" sz="2000" dirty="0" err="1"/>
              <a:t>Schield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Nicky Hales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Zachary </a:t>
            </a:r>
            <a:r>
              <a:rPr lang="en-US" sz="2000" dirty="0" err="1"/>
              <a:t>Nikolakis</a:t>
            </a:r>
            <a:endParaRPr lang="en-US" sz="2000" dirty="0"/>
          </a:p>
        </p:txBody>
      </p:sp>
      <p:pic>
        <p:nvPicPr>
          <p:cNvPr id="1028" name="Picture 4" descr="Image result for nih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92" y="1708802"/>
            <a:ext cx="4967754" cy="7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u anschut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6" y="1506070"/>
            <a:ext cx="3918884" cy="13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t arlington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23930" r="20397" b="17569"/>
          <a:stretch/>
        </p:blipFill>
        <p:spPr bwMode="auto">
          <a:xfrm>
            <a:off x="7140388" y="4505418"/>
            <a:ext cx="1277471" cy="16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63871" y="2947302"/>
            <a:ext cx="5428129" cy="1498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Sichuan Center for Disease Control &amp; Prevention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Yang Liu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Bo </a:t>
            </a:r>
            <a:r>
              <a:rPr lang="en-US" sz="2000" dirty="0" err="1"/>
              <a:t>Zhong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1038" name="Picture 14" descr="Image result for sichuan center for disease control and preven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32" y="3229818"/>
            <a:ext cx="1128253" cy="6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Schistosoma</a:t>
            </a:r>
            <a:r>
              <a:rPr lang="en-US" dirty="0"/>
              <a:t> &amp; Schistosomiasis</a:t>
            </a:r>
          </a:p>
        </p:txBody>
      </p:sp>
      <p:pic>
        <p:nvPicPr>
          <p:cNvPr id="3074" name="Picture 2" descr="Image result for schistosomiasis infection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23" y="1331248"/>
            <a:ext cx="7377953" cy="53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086600" y="2455105"/>
            <a:ext cx="2350341" cy="781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6600" y="3751729"/>
            <a:ext cx="2350341" cy="76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261770" y="2455105"/>
            <a:ext cx="3759901" cy="572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79043" y="3894704"/>
            <a:ext cx="3942628" cy="6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age result for sichuan provi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41" y="2455105"/>
            <a:ext cx="2584730" cy="20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and Geographic Structure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A0E09C-2BA7-3C4D-A93B-23089E731862}"/>
              </a:ext>
            </a:extLst>
          </p:cNvPr>
          <p:cNvGrpSpPr/>
          <p:nvPr/>
        </p:nvGrpSpPr>
        <p:grpSpPr>
          <a:xfrm>
            <a:off x="3067794" y="1565983"/>
            <a:ext cx="6056411" cy="5292017"/>
            <a:chOff x="39589" y="1431781"/>
            <a:chExt cx="6056411" cy="5292017"/>
          </a:xfrm>
        </p:grpSpPr>
        <p:pic>
          <p:nvPicPr>
            <p:cNvPr id="15" name="Picture 14" descr="RASbyEuclideanDistanceBoxplot_v2.pdf">
              <a:extLst>
                <a:ext uri="{FF2B5EF4-FFF2-40B4-BE49-F238E27FC236}">
                  <a16:creationId xmlns:a16="http://schemas.microsoft.com/office/drawing/2014/main" id="{14A32250-7DB5-5F42-BCFE-1278075F5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" t="57690" b="6719"/>
            <a:stretch/>
          </p:blipFill>
          <p:spPr>
            <a:xfrm>
              <a:off x="982133" y="1431781"/>
              <a:ext cx="5113867" cy="44610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3245AD-45E7-234A-84BD-91E777E0A552}"/>
                </a:ext>
              </a:extLst>
            </p:cNvPr>
            <p:cNvSpPr txBox="1"/>
            <p:nvPr/>
          </p:nvSpPr>
          <p:spPr>
            <a:xfrm>
              <a:off x="505721" y="5056887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FDAFC8-1774-CB4A-AF8A-847807652883}"/>
                </a:ext>
              </a:extLst>
            </p:cNvPr>
            <p:cNvSpPr txBox="1"/>
            <p:nvPr/>
          </p:nvSpPr>
          <p:spPr>
            <a:xfrm>
              <a:off x="505721" y="261233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8880CC-AEE7-3840-A1FB-87DDB68C769F}"/>
                </a:ext>
              </a:extLst>
            </p:cNvPr>
            <p:cNvSpPr txBox="1"/>
            <p:nvPr/>
          </p:nvSpPr>
          <p:spPr>
            <a:xfrm>
              <a:off x="1521724" y="5892802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1-10km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F2E46F-2450-2A4A-911A-412F63DA11C1}"/>
                </a:ext>
              </a:extLst>
            </p:cNvPr>
            <p:cNvSpPr txBox="1"/>
            <p:nvPr/>
          </p:nvSpPr>
          <p:spPr>
            <a:xfrm>
              <a:off x="3025031" y="5892801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10-20km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C20836-F0BE-B844-B166-7B409AABAB57}"/>
                </a:ext>
              </a:extLst>
            </p:cNvPr>
            <p:cNvSpPr txBox="1"/>
            <p:nvPr/>
          </p:nvSpPr>
          <p:spPr>
            <a:xfrm>
              <a:off x="4594381" y="5892801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20-30km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1140B0-6339-C040-92A6-B5EC983360CA}"/>
                </a:ext>
              </a:extLst>
            </p:cNvPr>
            <p:cNvSpPr txBox="1"/>
            <p:nvPr/>
          </p:nvSpPr>
          <p:spPr>
            <a:xfrm>
              <a:off x="2122364" y="6262133"/>
              <a:ext cx="2833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Inter-Village Distance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825681-56C6-2B4A-992A-1B00BFD830B9}"/>
                </a:ext>
              </a:extLst>
            </p:cNvPr>
            <p:cNvSpPr txBox="1"/>
            <p:nvPr/>
          </p:nvSpPr>
          <p:spPr>
            <a:xfrm rot="16200000">
              <a:off x="-1702554" y="3327060"/>
              <a:ext cx="3945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Rare Allele Sharing Proportion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Schistosoma</a:t>
            </a:r>
            <a:r>
              <a:rPr lang="en-US" dirty="0"/>
              <a:t> &amp; Schistosomiasis</a:t>
            </a:r>
          </a:p>
        </p:txBody>
      </p:sp>
      <p:pic>
        <p:nvPicPr>
          <p:cNvPr id="2050" name="Picture 2" descr="Image result for schistosomiasis life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36" y="1690688"/>
            <a:ext cx="6221506" cy="515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chistosoma japonicum miracid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29067" r="8460" b="11705"/>
          <a:stretch/>
        </p:blipFill>
        <p:spPr bwMode="auto">
          <a:xfrm rot="16200000">
            <a:off x="3307158" y="4977901"/>
            <a:ext cx="1616219" cy="21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174908" y="5202518"/>
            <a:ext cx="1177055" cy="90543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5626" y="6537874"/>
            <a:ext cx="863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FZ </a:t>
            </a:r>
            <a:r>
              <a:rPr lang="en-US" sz="1400" dirty="0" err="1">
                <a:solidFill>
                  <a:schemeClr val="bg1"/>
                </a:solidFill>
              </a:rPr>
              <a:t>Hapan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184" y="1717602"/>
            <a:ext cx="45624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mating pair can produce hundreds of thousands of fertilized eggs per day</a:t>
            </a:r>
          </a:p>
        </p:txBody>
      </p:sp>
    </p:spTree>
    <p:extLst>
      <p:ext uri="{BB962C8B-B14F-4D97-AF65-F5344CB8AC3E}">
        <p14:creationId xmlns:p14="http://schemas.microsoft.com/office/powerpoint/2010/main" val="7250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Re-emergence of Schistosomiasis in Sichuan Province, China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06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1950s: Schistosomiasis control programs </a:t>
            </a:r>
            <a:r>
              <a:rPr lang="en-US" dirty="0" smtClean="0"/>
              <a:t>introduced – </a:t>
            </a:r>
            <a:r>
              <a:rPr lang="en-US" dirty="0" err="1" smtClean="0"/>
              <a:t>mollusciciding</a:t>
            </a:r>
            <a:r>
              <a:rPr lang="en-US" dirty="0" smtClean="0"/>
              <a:t> &amp; mass administration of </a:t>
            </a:r>
            <a:r>
              <a:rPr lang="en-US" dirty="0" err="1" smtClean="0"/>
              <a:t>praziquantel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2000s: </a:t>
            </a:r>
            <a:r>
              <a:rPr lang="en-US" dirty="0" smtClean="0"/>
              <a:t>recorded </a:t>
            </a:r>
            <a:r>
              <a:rPr lang="en-US" dirty="0"/>
              <a:t>infections </a:t>
            </a:r>
            <a:r>
              <a:rPr lang="en-US" dirty="0" smtClean="0"/>
              <a:t>had declined 99%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However, several regions experience…</a:t>
            </a:r>
          </a:p>
          <a:p>
            <a:pPr lvl="1"/>
            <a:r>
              <a:rPr lang="en-US" dirty="0"/>
              <a:t>No further declines</a:t>
            </a:r>
          </a:p>
          <a:p>
            <a:pPr lvl="1"/>
            <a:r>
              <a:rPr lang="en-US" dirty="0"/>
              <a:t>Increasing infection rates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9179" y="5553604"/>
            <a:ext cx="487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does infection persist? </a:t>
            </a:r>
          </a:p>
        </p:txBody>
      </p:sp>
    </p:spTree>
    <p:extLst>
      <p:ext uri="{BB962C8B-B14F-4D97-AF65-F5344CB8AC3E}">
        <p14:creationId xmlns:p14="http://schemas.microsoft.com/office/powerpoint/2010/main" val="31768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sources of new infections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611" t="31843" r="33750" b="37524"/>
          <a:stretch/>
        </p:blipFill>
        <p:spPr>
          <a:xfrm>
            <a:off x="1773150" y="1749141"/>
            <a:ext cx="8645699" cy="45619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7751" y="1930399"/>
            <a:ext cx="3109982" cy="43807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Generation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1715" y="1852376"/>
            <a:ext cx="542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Whole genome amplification </a:t>
            </a:r>
            <a:r>
              <a:rPr lang="en-US" sz="2400" dirty="0" smtClean="0"/>
              <a:t>+ </a:t>
            </a:r>
            <a:r>
              <a:rPr lang="en-US" sz="2400" dirty="0" err="1" smtClean="0"/>
              <a:t>ddRADseq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33,901 SNPs across 200 </a:t>
            </a:r>
            <a:r>
              <a:rPr lang="en-US" sz="2400" dirty="0" smtClean="0"/>
              <a:t>individuals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35AFC-D80B-3541-950D-B3F386FBD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0" y="1538287"/>
            <a:ext cx="5030827" cy="50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and Geographic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A516BE-D0F4-1F4F-9131-FAA0ECF2E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33" y="1431781"/>
            <a:ext cx="3269422" cy="3277922"/>
          </a:xfrm>
          <a:prstGeom prst="rect">
            <a:avLst/>
          </a:prstGeom>
        </p:spPr>
      </p:pic>
      <p:pic>
        <p:nvPicPr>
          <p:cNvPr id="12" name="Picture 11" descr="RevisedPCA_20190523_nosibs.pdf">
            <a:extLst>
              <a:ext uri="{FF2B5EF4-FFF2-40B4-BE49-F238E27FC236}">
                <a16:creationId xmlns:a16="http://schemas.microsoft.com/office/drawing/2014/main" id="{889BBD1C-BA7D-9341-B315-7BEE3E1E2F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12698" b="8740"/>
          <a:stretch/>
        </p:blipFill>
        <p:spPr>
          <a:xfrm>
            <a:off x="838200" y="1513802"/>
            <a:ext cx="8068733" cy="4956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06242F-81E0-EC4F-992C-7FAAF74941B6}"/>
              </a:ext>
            </a:extLst>
          </p:cNvPr>
          <p:cNvSpPr txBox="1"/>
          <p:nvPr/>
        </p:nvSpPr>
        <p:spPr>
          <a:xfrm>
            <a:off x="2510112" y="5445172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Southernmost village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8F5C1-CDE0-0F4F-9B19-CDB88D3C52CE}"/>
              </a:ext>
            </a:extLst>
          </p:cNvPr>
          <p:cNvSpPr txBox="1"/>
          <p:nvPr/>
        </p:nvSpPr>
        <p:spPr>
          <a:xfrm>
            <a:off x="5588000" y="4041890"/>
            <a:ext cx="22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Northernmost village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D6481-89DB-D74A-8DE8-04D3C6299F22}"/>
              </a:ext>
            </a:extLst>
          </p:cNvPr>
          <p:cNvSpPr txBox="1"/>
          <p:nvPr/>
        </p:nvSpPr>
        <p:spPr>
          <a:xfrm>
            <a:off x="2593918" y="1662731"/>
            <a:ext cx="20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Easternmost village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917F9-A00D-5C48-8D79-9CE2956C8458}"/>
              </a:ext>
            </a:extLst>
          </p:cNvPr>
          <p:cNvSpPr txBox="1"/>
          <p:nvPr/>
        </p:nvSpPr>
        <p:spPr>
          <a:xfrm>
            <a:off x="1546118" y="3191775"/>
            <a:ext cx="209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Westernmost village</a:t>
            </a:r>
          </a:p>
        </p:txBody>
      </p:sp>
    </p:spTree>
    <p:extLst>
      <p:ext uri="{BB962C8B-B14F-4D97-AF65-F5344CB8AC3E}">
        <p14:creationId xmlns:p14="http://schemas.microsoft.com/office/powerpoint/2010/main" val="28772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does infection persist?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54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Local sources of infection are implicated (as opposed to inter-village transport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1" y="4826000"/>
            <a:ext cx="10515600" cy="694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/>
              <a:t>By what mechanism?</a:t>
            </a:r>
          </a:p>
        </p:txBody>
      </p:sp>
    </p:spTree>
    <p:extLst>
      <p:ext uri="{BB962C8B-B14F-4D97-AF65-F5344CB8AC3E}">
        <p14:creationId xmlns:p14="http://schemas.microsoft.com/office/powerpoint/2010/main" val="32102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Inferring Relatedness between </a:t>
            </a:r>
            <a:r>
              <a:rPr lang="en-US" dirty="0" err="1"/>
              <a:t>Miracidia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5AC26C5-AECC-2E4F-9479-91E1EA109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262575"/>
              </p:ext>
            </p:extLst>
          </p:nvPr>
        </p:nvGraphicFramePr>
        <p:xfrm>
          <a:off x="838200" y="1690688"/>
          <a:ext cx="10795000" cy="423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F15BA9-3A4A-1C46-A5A1-AFD5355D9BE1}"/>
              </a:ext>
            </a:extLst>
          </p:cNvPr>
          <p:cNvCxnSpPr/>
          <p:nvPr/>
        </p:nvCxnSpPr>
        <p:spPr>
          <a:xfrm>
            <a:off x="3640157" y="2970336"/>
            <a:ext cx="0" cy="2246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FDE5F1-78DC-9C4E-8CA7-D070ABEB7764}"/>
              </a:ext>
            </a:extLst>
          </p:cNvPr>
          <p:cNvCxnSpPr/>
          <p:nvPr/>
        </p:nvCxnSpPr>
        <p:spPr>
          <a:xfrm>
            <a:off x="5195907" y="4331678"/>
            <a:ext cx="0" cy="885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93D672-49E6-4843-B44C-DF5023D46FEF}"/>
              </a:ext>
            </a:extLst>
          </p:cNvPr>
          <p:cNvCxnSpPr/>
          <p:nvPr/>
        </p:nvCxnSpPr>
        <p:spPr>
          <a:xfrm>
            <a:off x="7958157" y="4839678"/>
            <a:ext cx="0" cy="377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988106-6B1D-4740-AF97-BCADB1F96F03}"/>
              </a:ext>
            </a:extLst>
          </p:cNvPr>
          <p:cNvCxnSpPr/>
          <p:nvPr/>
        </p:nvCxnSpPr>
        <p:spPr>
          <a:xfrm>
            <a:off x="2370157" y="2527762"/>
            <a:ext cx="0" cy="2689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C64FE8-3C56-E04B-A24E-E481DFD86B96}"/>
              </a:ext>
            </a:extLst>
          </p:cNvPr>
          <p:cNvSpPr txBox="1"/>
          <p:nvPr/>
        </p:nvSpPr>
        <p:spPr>
          <a:xfrm>
            <a:off x="3294326" y="2335250"/>
            <a:ext cx="198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degree relatives</a:t>
            </a:r>
          </a:p>
          <a:p>
            <a:r>
              <a:rPr lang="en-US" dirty="0"/>
              <a:t>(first cousins)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D8929-2F9A-D545-A590-A7E1732A05F4}"/>
              </a:ext>
            </a:extLst>
          </p:cNvPr>
          <p:cNvSpPr txBox="1"/>
          <p:nvPr/>
        </p:nvSpPr>
        <p:spPr>
          <a:xfrm>
            <a:off x="1569092" y="1972166"/>
            <a:ext cx="112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Unrelated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B842BA-8291-C94D-AB50-E57DE305C966}"/>
              </a:ext>
            </a:extLst>
          </p:cNvPr>
          <p:cNvSpPr txBox="1"/>
          <p:nvPr/>
        </p:nvSpPr>
        <p:spPr>
          <a:xfrm>
            <a:off x="4738707" y="3685347"/>
            <a:ext cx="198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degree </a:t>
            </a:r>
            <a:r>
              <a:rPr lang="en-US" dirty="0" smtClean="0"/>
              <a:t>relatives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624AAC-A10D-D64E-810B-95457FC52E1F}"/>
              </a:ext>
            </a:extLst>
          </p:cNvPr>
          <p:cNvSpPr txBox="1"/>
          <p:nvPr/>
        </p:nvSpPr>
        <p:spPr>
          <a:xfrm>
            <a:off x="7512587" y="4212693"/>
            <a:ext cx="201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 relatives</a:t>
            </a:r>
          </a:p>
          <a:p>
            <a:r>
              <a:rPr lang="en-US" dirty="0"/>
              <a:t>(siblings)</a:t>
            </a:r>
          </a:p>
        </p:txBody>
      </p:sp>
    </p:spTree>
    <p:extLst>
      <p:ext uri="{BB962C8B-B14F-4D97-AF65-F5344CB8AC3E}">
        <p14:creationId xmlns:p14="http://schemas.microsoft.com/office/powerpoint/2010/main" val="34237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30633</TotalTime>
  <Words>633</Words>
  <Application>Microsoft Office PowerPoint</Application>
  <PresentationFormat>Widescreen</PresentationFormat>
  <Paragraphs>137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 pedigree-level examination of Schistosoma japonicum following schistosomiasis reemergence in rural China</vt:lpstr>
      <vt:lpstr>Acknowledgments</vt:lpstr>
      <vt:lpstr>Schistosoma &amp; Schistosomiasis</vt:lpstr>
      <vt:lpstr>Re-emergence of Schistosomiasis in Sichuan Province, China</vt:lpstr>
      <vt:lpstr>Identify sources of new infections</vt:lpstr>
      <vt:lpstr>Data Generation</vt:lpstr>
      <vt:lpstr>Genetic and Geographic Structure</vt:lpstr>
      <vt:lpstr>Why does infection persist?</vt:lpstr>
      <vt:lpstr>Inferring Relatedness between Miracidia</vt:lpstr>
      <vt:lpstr>A vignette…</vt:lpstr>
      <vt:lpstr>Meta-relationships</vt:lpstr>
      <vt:lpstr>Meta-relationships</vt:lpstr>
      <vt:lpstr>Meta-relationships</vt:lpstr>
      <vt:lpstr>Double first cousins</vt:lpstr>
      <vt:lpstr>Half-siblings</vt:lpstr>
      <vt:lpstr>Aunt/uncle-niece/nephew (piblings)</vt:lpstr>
      <vt:lpstr>Moving Forward</vt:lpstr>
      <vt:lpstr>Towards Differentiation</vt:lpstr>
      <vt:lpstr>Questions?</vt:lpstr>
      <vt:lpstr>Schistosoma &amp; Schistosomiasis</vt:lpstr>
      <vt:lpstr>Genetic and Geographic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pedigrees in the infectious trematode worm, Schistosoma japonicum</dc:title>
  <dc:creator>L Timm</dc:creator>
  <cp:lastModifiedBy>Caitlin Moloney</cp:lastModifiedBy>
  <cp:revision>418</cp:revision>
  <dcterms:created xsi:type="dcterms:W3CDTF">2019-03-27T16:56:16Z</dcterms:created>
  <dcterms:modified xsi:type="dcterms:W3CDTF">2019-12-06T14:27:09Z</dcterms:modified>
</cp:coreProperties>
</file>