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7" r:id="rId1"/>
  </p:sldMasterIdLst>
  <p:notesMasterIdLst>
    <p:notesMasterId r:id="rId8"/>
  </p:notesMasterIdLst>
  <p:handoutMasterIdLst>
    <p:handoutMasterId r:id="rId9"/>
  </p:handoutMasterIdLst>
  <p:sldIdLst>
    <p:sldId id="1051" r:id="rId2"/>
    <p:sldId id="1052" r:id="rId3"/>
    <p:sldId id="1056" r:id="rId4"/>
    <p:sldId id="1057" r:id="rId5"/>
    <p:sldId id="1060" r:id="rId6"/>
    <p:sldId id="1059" r:id="rId7"/>
  </p:sldIdLst>
  <p:sldSz cx="9144000" cy="6858000" type="screen4x3"/>
  <p:notesSz cx="6950075" cy="923607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3399"/>
    <a:srgbClr val="0000FF"/>
    <a:srgbClr val="006600"/>
    <a:srgbClr val="D60093"/>
    <a:srgbClr val="FF3300"/>
    <a:srgbClr val="0033CC"/>
    <a:srgbClr val="990099"/>
    <a:srgbClr val="6600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73651" autoAdjust="0"/>
  </p:normalViewPr>
  <p:slideViewPr>
    <p:cSldViewPr>
      <p:cViewPr varScale="1">
        <p:scale>
          <a:sx n="50" d="100"/>
          <a:sy n="50" d="100"/>
        </p:scale>
        <p:origin x="170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80" y="-102"/>
      </p:cViewPr>
      <p:guideLst>
        <p:guide orient="horz" pos="2909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1A3-4359-98B5-4A78C4A105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1A3-4359-98B5-4A78C4A105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Sheet4!$A$2:$A$3</c:f>
              <c:strCache>
                <c:ptCount val="2"/>
                <c:pt idx="0">
                  <c:v>ΔΔG&gt;0</c:v>
                </c:pt>
                <c:pt idx="1">
                  <c:v>ΔΔG&lt;0</c:v>
                </c:pt>
              </c:strCache>
            </c:strRef>
          </c:cat>
          <c:val>
            <c:numRef>
              <c:f>Sheet4!$B$2:$B$3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A3-4359-98B5-4A78C4A10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67B-4D06-9B12-1CE447248072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7B-4D06-9B12-1CE4472480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Sheet4!$O$2:$O$3</c:f>
              <c:strCache>
                <c:ptCount val="2"/>
                <c:pt idx="0">
                  <c:v>|ΔΔG|&gt;0.5</c:v>
                </c:pt>
                <c:pt idx="1">
                  <c:v>|ΔΔG|&lt;0.5</c:v>
                </c:pt>
              </c:strCache>
            </c:strRef>
          </c:cat>
          <c:val>
            <c:numRef>
              <c:f>Sheet4!$P$2:$P$3</c:f>
              <c:numCache>
                <c:formatCode>0%</c:formatCode>
                <c:ptCount val="2"/>
                <c:pt idx="0">
                  <c:v>0.85</c:v>
                </c:pt>
                <c:pt idx="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7B-4D06-9B12-1CE447248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B1A-4754-82CA-C97FC99CCF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B1A-4754-82CA-C97FC99CCFF6}"/>
              </c:ext>
            </c:extLst>
          </c:dPt>
          <c:dLbls>
            <c:dLbl>
              <c:idx val="1"/>
              <c:layout>
                <c:manualLayout>
                  <c:x val="7.3195428696412948E-2"/>
                  <c:y val="0.10763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1A-4754-82CA-C97FC99CCF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DDDG!$A$2:$A$3</c:f>
              <c:strCache>
                <c:ptCount val="2"/>
                <c:pt idx="0">
                  <c:v>ΔΔΔG&gt;0</c:v>
                </c:pt>
                <c:pt idx="1">
                  <c:v>ΔΔΔG&lt;0</c:v>
                </c:pt>
              </c:strCache>
            </c:strRef>
          </c:cat>
          <c:val>
            <c:numRef>
              <c:f>DDDG!$B$2:$B$3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1A-4754-82CA-C97FC99CCF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DC4-4C4A-B561-87D5BEA85BE1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DC4-4C4A-B561-87D5BEA85B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DDDG!$O$2:$O$3</c:f>
              <c:strCache>
                <c:ptCount val="2"/>
                <c:pt idx="0">
                  <c:v>|ΔΔΔG|&gt;0.5</c:v>
                </c:pt>
                <c:pt idx="1">
                  <c:v>|ΔΔΔG|&lt;0.5</c:v>
                </c:pt>
              </c:strCache>
            </c:strRef>
          </c:cat>
          <c:val>
            <c:numRef>
              <c:f>DDDG!$P$2:$P$3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C4-4C4A-B561-87D5BEA85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4D3D635-FC5B-4219-98EC-379D276DF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91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4047721-AF0C-4893-AD2C-7A02E4829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47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fld id="{2C48B743-2A27-47FA-9A40-02673AFBE910}" type="slidenum">
              <a:rPr lang="en-US" smtClean="0">
                <a:solidFill>
                  <a:srgbClr val="000000"/>
                </a:solidFill>
              </a:rPr>
              <a:pPr eaLnBrk="1" hangingPunct="1"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40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fld id="{D3E179C0-A7DB-4A47-BE45-9F159A352561}" type="slidenum">
              <a:rPr lang="en-US" smtClean="0"/>
              <a:pPr eaLnBrk="1" hangingPunct="1">
                <a:defRPr/>
              </a:pPr>
              <a:t>2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18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047721-AF0C-4893-AD2C-7A02E4829B3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04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fld id="{152CB583-5ED0-461E-9CC5-02E7EDBF141A}" type="slidenum">
              <a:rPr lang="en-US" smtClean="0"/>
              <a:pPr eaLnBrk="1" hangingPunct="1">
                <a:defRPr/>
              </a:pPr>
              <a:t>4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44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047721-AF0C-4893-AD2C-7A02E4829B3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96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047721-AF0C-4893-AD2C-7A02E4829B3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5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F3A8389C-9CF9-4BBF-B77F-C8F22C1BB1FA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BC67B3A5-B958-48D1-9368-40EEF785F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3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52B93C91-3551-4B5C-902D-88F100859930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48AB9E18-7E22-4453-8DFF-B41CB49AE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8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A4FBD69B-08DF-421A-80B6-179887B16F45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98EF90DB-CC87-4366-94B2-D04B244D2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9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390227E2-25DD-4A4B-A277-2B099AFA221A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EE829095-8B9F-4689-8B44-2F1283A4B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4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2C95A690-EAEA-4BBD-A0BE-50BEE7EB12F8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840F2110-D712-4A60-A693-3861FE3FC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8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0BF648CD-E6A3-4A93-9026-82DC1E2C7EEB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4C37AE70-576A-4F0D-B678-443A59D16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6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1ADFAD19-0033-4AC6-884C-547B183B4D82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FBE49785-BFA1-42C7-95FE-C5DE7349F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BA662577-45E9-41A5-B985-707DD3DCD0EC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AB05BCD5-39FB-4C79-9E4E-8ECA2D0F5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4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A0759E26-E7E0-4427-B7F4-9AA6A9CBBD3B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74BED09D-4E02-43D5-B9B1-39D0C557F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7C95893D-3917-4E27-A6FD-91AF53D66144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37B4BC7B-382F-4AC3-97B5-CC22879F9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4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7F29A6A8-E29C-4B6B-9E58-7255F98152CD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97D7E7A1-F181-486E-A70D-1407877A3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6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0FC3D432-9190-43A0-8775-AA398F33390E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726C002B-7F77-4EE8-880F-5C8AE0E31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11" Type="http://schemas.openxmlformats.org/officeDocument/2006/relationships/image" Target="../media/image1.w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597" y="658960"/>
            <a:ext cx="88924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Computational Analysis of Kinesin Mutations Implicated in Hereditary Spastic Paraplegias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56968" y="5373216"/>
            <a:ext cx="3568606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1" dirty="0">
                <a:solidFill>
                  <a:srgbClr val="0070C0"/>
                </a:solidFill>
              </a:rPr>
              <a:t>Shaolei Teng</a:t>
            </a:r>
          </a:p>
          <a:p>
            <a:pPr algn="ctr"/>
            <a:endParaRPr lang="en-US" sz="800" b="1" dirty="0">
              <a:solidFill>
                <a:srgbClr val="0070C0"/>
              </a:solidFill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Department of Biology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Howard University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832803" y="149548"/>
            <a:ext cx="72169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Britannic Bold" panose="020B0903060703020204" pitchFamily="34" charset="0"/>
              </a:rPr>
              <a:t>Rocky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68DD98-F062-4715-A51E-65423781AECB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1655301"/>
            <a:ext cx="4104456" cy="3547397"/>
          </a:xfrm>
          <a:prstGeom prst="rect">
            <a:avLst/>
          </a:prstGeom>
        </p:spPr>
      </p:pic>
      <p:graphicFrame>
        <p:nvGraphicFramePr>
          <p:cNvPr id="6" name="Object 89">
            <a:extLst>
              <a:ext uri="{FF2B5EF4-FFF2-40B4-BE49-F238E27FC236}">
                <a16:creationId xmlns:a16="http://schemas.microsoft.com/office/drawing/2014/main" id="{E7EF47CB-BF0E-46ED-B842-3237ED2046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280158"/>
              </p:ext>
            </p:extLst>
          </p:nvPr>
        </p:nvGraphicFramePr>
        <p:xfrm>
          <a:off x="2411760" y="2312002"/>
          <a:ext cx="105238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5" imgW="634725" imgH="190417" progId="Equation.3">
                  <p:embed/>
                </p:oleObj>
              </mc:Choice>
              <mc:Fallback>
                <p:oleObj name="Equation" r:id="rId5" imgW="634725" imgH="190417" progId="Equation.3">
                  <p:embed/>
                  <p:pic>
                    <p:nvPicPr>
                      <p:cNvPr id="44" name="Object 89">
                        <a:extLst>
                          <a:ext uri="{FF2B5EF4-FFF2-40B4-BE49-F238E27FC236}">
                            <a16:creationId xmlns:a16="http://schemas.microsoft.com/office/drawing/2014/main" id="{C32F9641-AF3C-4BC0-9927-80EB6D182C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312002"/>
                        <a:ext cx="105238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9">
            <a:extLst>
              <a:ext uri="{FF2B5EF4-FFF2-40B4-BE49-F238E27FC236}">
                <a16:creationId xmlns:a16="http://schemas.microsoft.com/office/drawing/2014/main" id="{011BF668-6E8C-4BCE-9F3A-E7B78246A8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611443"/>
              </p:ext>
            </p:extLst>
          </p:nvPr>
        </p:nvGraphicFramePr>
        <p:xfrm>
          <a:off x="2411760" y="2731510"/>
          <a:ext cx="123977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7" imgW="723586" imgH="190417" progId="Equation.3">
                  <p:embed/>
                </p:oleObj>
              </mc:Choice>
              <mc:Fallback>
                <p:oleObj name="Equation" r:id="rId7" imgW="723586" imgH="190417" progId="Equation.3">
                  <p:embed/>
                  <p:pic>
                    <p:nvPicPr>
                      <p:cNvPr id="45" name="Object 49">
                        <a:extLst>
                          <a:ext uri="{FF2B5EF4-FFF2-40B4-BE49-F238E27FC236}">
                            <a16:creationId xmlns:a16="http://schemas.microsoft.com/office/drawing/2014/main" id="{C5A3027A-9C7C-4160-BB62-370C3EFE3C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731510"/>
                        <a:ext cx="1239778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540050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99DEC8-C517-42F0-A581-F8AA23C06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503185"/>
            <a:ext cx="4104456" cy="2287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37D373-E800-4276-A38E-5C4D43124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37238"/>
            <a:ext cx="4320480" cy="2843890"/>
          </a:xfrm>
          <a:prstGeom prst="rect">
            <a:avLst/>
          </a:prstGeom>
        </p:spPr>
      </p:pic>
      <p:sp>
        <p:nvSpPr>
          <p:cNvPr id="54275" name="Rectangle 18"/>
          <p:cNvSpPr>
            <a:spLocks noGrp="1" noChangeArrowheads="1"/>
          </p:cNvSpPr>
          <p:nvPr>
            <p:ph type="title"/>
          </p:nvPr>
        </p:nvSpPr>
        <p:spPr>
          <a:xfrm>
            <a:off x="27366" y="146384"/>
            <a:ext cx="9011344" cy="7064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Hereditary Spastic Paraplegia (HSP) and Kinesin Mutations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DCF0A3-52BD-42B1-A512-057352D31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52822"/>
            <a:ext cx="8640960" cy="10081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HSPs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rare genetically neurodegenerative disorders characterized various neurological features including progressive spastic weakness, urinary sphincter dysfunction, extra pyramidal signs and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intellectual disability (ID).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BA1D60-56B2-42E9-B74C-65C2358F85C7}"/>
              </a:ext>
            </a:extLst>
          </p:cNvPr>
          <p:cNvSpPr/>
          <p:nvPr/>
        </p:nvSpPr>
        <p:spPr>
          <a:xfrm>
            <a:off x="6634635" y="4503185"/>
            <a:ext cx="20521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https://spatax.wordpress.com/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E66043-F052-4783-A37C-C03E72DEE05D}"/>
              </a:ext>
            </a:extLst>
          </p:cNvPr>
          <p:cNvSpPr/>
          <p:nvPr/>
        </p:nvSpPr>
        <p:spPr>
          <a:xfrm>
            <a:off x="238968" y="2072689"/>
            <a:ext cx="4333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&gt; 76 </a:t>
            </a:r>
            <a:r>
              <a:rPr lang="en-US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different</a:t>
            </a:r>
            <a:r>
              <a:rPr lang="en-US" dirty="0"/>
              <a:t> spastic gait disease-loci with 59 corresponding spastic paraplegia genes (SPGs): </a:t>
            </a:r>
            <a:r>
              <a:rPr lang="en-US" dirty="0" err="1"/>
              <a:t>Spartin</a:t>
            </a:r>
            <a:r>
              <a:rPr lang="en-US" dirty="0"/>
              <a:t> (SPG20), </a:t>
            </a:r>
            <a:r>
              <a:rPr lang="en-US" b="1" dirty="0"/>
              <a:t>KIF1A (SPG30), KIF5A (SPG10), </a:t>
            </a:r>
            <a:r>
              <a:rPr lang="en-US" dirty="0"/>
              <a:t>etc.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8E4E0D3-4508-4643-979F-68102141BEA4}"/>
              </a:ext>
            </a:extLst>
          </p:cNvPr>
          <p:cNvSpPr txBox="1">
            <a:spLocks/>
          </p:cNvSpPr>
          <p:nvPr/>
        </p:nvSpPr>
        <p:spPr bwMode="auto">
          <a:xfrm>
            <a:off x="272800" y="3805329"/>
            <a:ext cx="4691085" cy="7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Kinesin family proteins (KIFs): microtubule-dependent molecular motors that directionally transport membrane vesicles, protein complexes and mRNAs.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7D96B5-1CA7-40BD-B392-1320E8565B79}"/>
              </a:ext>
            </a:extLst>
          </p:cNvPr>
          <p:cNvSpPr/>
          <p:nvPr/>
        </p:nvSpPr>
        <p:spPr>
          <a:xfrm>
            <a:off x="6415810" y="6421375"/>
            <a:ext cx="21082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/>
              <a:t>Eur J Hum Genet</a:t>
            </a:r>
            <a:r>
              <a:rPr lang="en-US" sz="1100" dirty="0"/>
              <a:t>. 2019 Sep 5.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EC5646-BF24-4864-A19E-54EA6948E156}"/>
              </a:ext>
            </a:extLst>
          </p:cNvPr>
          <p:cNvSpPr/>
          <p:nvPr/>
        </p:nvSpPr>
        <p:spPr>
          <a:xfrm>
            <a:off x="914661" y="5085184"/>
            <a:ext cx="36183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“Variants in the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KIF1A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gene can cause autosomal recessive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spastic paraplegia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30, autosomal recessive hereditary sensory neuropathy, or autosomal (de novo) dominant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mental retardation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type 9.”</a:t>
            </a:r>
          </a:p>
        </p:txBody>
      </p:sp>
    </p:spTree>
    <p:extLst>
      <p:ext uri="{BB962C8B-B14F-4D97-AF65-F5344CB8AC3E}">
        <p14:creationId xmlns:p14="http://schemas.microsoft.com/office/powerpoint/2010/main" val="655583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</p:txBody>
      </p:sp>
      <p:sp>
        <p:nvSpPr>
          <p:cNvPr id="53" name="AutoShape 38">
            <a:extLst>
              <a:ext uri="{FF2B5EF4-FFF2-40B4-BE49-F238E27FC236}">
                <a16:creationId xmlns:a16="http://schemas.microsoft.com/office/drawing/2014/main" id="{5D8964D2-E972-48D3-A117-B5AB02154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784" y="776096"/>
            <a:ext cx="1922321" cy="577659"/>
          </a:xfrm>
          <a:prstGeom prst="can">
            <a:avLst>
              <a:gd name="adj" fmla="val 25000"/>
            </a:avLst>
          </a:prstGeom>
          <a:solidFill>
            <a:srgbClr val="006600"/>
          </a:soli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PDB</a:t>
            </a:r>
          </a:p>
        </p:txBody>
      </p:sp>
      <p:sp>
        <p:nvSpPr>
          <p:cNvPr id="56" name="AutoShape 38">
            <a:extLst>
              <a:ext uri="{FF2B5EF4-FFF2-40B4-BE49-F238E27FC236}">
                <a16:creationId xmlns:a16="http://schemas.microsoft.com/office/drawing/2014/main" id="{FD3DCAB6-CDC1-476C-86CF-17CD7477F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370" y="1602874"/>
            <a:ext cx="1605617" cy="625129"/>
          </a:xfrm>
          <a:prstGeom prst="can">
            <a:avLst>
              <a:gd name="adj" fmla="val 25000"/>
            </a:avLst>
          </a:prstGeom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zh-CN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HGMD</a:t>
            </a:r>
          </a:p>
        </p:txBody>
      </p:sp>
      <p:sp>
        <p:nvSpPr>
          <p:cNvPr id="59" name="AutoShape 38">
            <a:extLst>
              <a:ext uri="{FF2B5EF4-FFF2-40B4-BE49-F238E27FC236}">
                <a16:creationId xmlns:a16="http://schemas.microsoft.com/office/drawing/2014/main" id="{93793186-6115-442E-97B7-75C6B303D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303" y="2330334"/>
            <a:ext cx="1605617" cy="625129"/>
          </a:xfrm>
          <a:prstGeom prst="can">
            <a:avLst>
              <a:gd name="adj" fmla="val 25000"/>
            </a:avLst>
          </a:prstGeom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ClinVar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41">
            <a:extLst>
              <a:ext uri="{FF2B5EF4-FFF2-40B4-BE49-F238E27FC236}">
                <a16:creationId xmlns:a16="http://schemas.microsoft.com/office/drawing/2014/main" id="{3F3C3890-7043-4134-B5A6-9A977F4B6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517" y="3934396"/>
            <a:ext cx="292900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Protein Stability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(Folding Energy Change)</a:t>
            </a:r>
          </a:p>
        </p:txBody>
      </p:sp>
      <p:sp>
        <p:nvSpPr>
          <p:cNvPr id="63" name="Rectangle 87">
            <a:extLst>
              <a:ext uri="{FF2B5EF4-FFF2-40B4-BE49-F238E27FC236}">
                <a16:creationId xmlns:a16="http://schemas.microsoft.com/office/drawing/2014/main" id="{E4C4E81E-1185-4EFE-992F-2B5088EDD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444" y="8017632"/>
            <a:ext cx="422904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l-GR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ΔΔ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G &gt; 0: Destabilize monomer  </a:t>
            </a:r>
          </a:p>
        </p:txBody>
      </p:sp>
      <p:sp>
        <p:nvSpPr>
          <p:cNvPr id="64" name="Rectangle 41">
            <a:extLst>
              <a:ext uri="{FF2B5EF4-FFF2-40B4-BE49-F238E27FC236}">
                <a16:creationId xmlns:a16="http://schemas.microsoft.com/office/drawing/2014/main" id="{EABC2AB1-5202-4DAE-AC11-BF5674CEB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857" y="3936180"/>
            <a:ext cx="348685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Protein-Protein Interaction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(Binding Energy Change)</a:t>
            </a:r>
          </a:p>
        </p:txBody>
      </p:sp>
      <p:sp>
        <p:nvSpPr>
          <p:cNvPr id="65" name="Rectangle 44">
            <a:extLst>
              <a:ext uri="{FF2B5EF4-FFF2-40B4-BE49-F238E27FC236}">
                <a16:creationId xmlns:a16="http://schemas.microsoft.com/office/drawing/2014/main" id="{6D54BAF8-9AC0-47E2-9D1F-E82DCEFBF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2858" y="8017631"/>
            <a:ext cx="621650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l-GR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ΔΔΔ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G &gt; 0: Destabilize complex, weaken affinity </a:t>
            </a:r>
          </a:p>
        </p:txBody>
      </p:sp>
      <p:sp>
        <p:nvSpPr>
          <p:cNvPr id="66" name="Rectangle 48">
            <a:extLst>
              <a:ext uri="{FF2B5EF4-FFF2-40B4-BE49-F238E27FC236}">
                <a16:creationId xmlns:a16="http://schemas.microsoft.com/office/drawing/2014/main" id="{49030524-F761-4079-984B-6DBDCEA71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3589" y="8486705"/>
            <a:ext cx="618605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l-GR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ΔΔΔ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G &lt; 0: Stabilize complex, strengthen affinity</a:t>
            </a:r>
          </a:p>
        </p:txBody>
      </p:sp>
      <p:sp>
        <p:nvSpPr>
          <p:cNvPr id="67" name="Down Arrow 46">
            <a:extLst>
              <a:ext uri="{FF2B5EF4-FFF2-40B4-BE49-F238E27FC236}">
                <a16:creationId xmlns:a16="http://schemas.microsoft.com/office/drawing/2014/main" id="{9CA0EB50-D9C1-42C4-B227-624981319DF8}"/>
              </a:ext>
            </a:extLst>
          </p:cNvPr>
          <p:cNvSpPr/>
          <p:nvPr/>
        </p:nvSpPr>
        <p:spPr>
          <a:xfrm rot="16361257">
            <a:off x="2205469" y="2204748"/>
            <a:ext cx="320879" cy="232017"/>
          </a:xfrm>
          <a:prstGeom prst="downArrow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41">
            <a:extLst>
              <a:ext uri="{FF2B5EF4-FFF2-40B4-BE49-F238E27FC236}">
                <a16:creationId xmlns:a16="http://schemas.microsoft.com/office/drawing/2014/main" id="{AD9F702E-D8D0-475F-889B-91CFE16E7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14" y="681064"/>
            <a:ext cx="16484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HSP &amp; ID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Mutations</a:t>
            </a:r>
          </a:p>
        </p:txBody>
      </p:sp>
      <p:sp>
        <p:nvSpPr>
          <p:cNvPr id="71" name="Rectangle 87">
            <a:extLst>
              <a:ext uri="{FF2B5EF4-FFF2-40B4-BE49-F238E27FC236}">
                <a16:creationId xmlns:a16="http://schemas.microsoft.com/office/drawing/2014/main" id="{65750CAF-3143-4DD7-9550-CBF607FAB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700" y="8506178"/>
            <a:ext cx="391485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l-GR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ΔΔ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G &lt; 0: Stabilize monomer 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F88226C-6CD9-4831-A58A-2C4F46A61512}"/>
              </a:ext>
            </a:extLst>
          </p:cNvPr>
          <p:cNvSpPr/>
          <p:nvPr/>
        </p:nvSpPr>
        <p:spPr>
          <a:xfrm>
            <a:off x="5957" y="3789040"/>
            <a:ext cx="24778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Mutation Pathogenicity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CADD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696E06E-3EBC-41DB-8040-9EDF003E9E90}"/>
              </a:ext>
            </a:extLst>
          </p:cNvPr>
          <p:cNvSpPr/>
          <p:nvPr/>
        </p:nvSpPr>
        <p:spPr>
          <a:xfrm>
            <a:off x="36083" y="4797152"/>
            <a:ext cx="23756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Conservation Score</a:t>
            </a:r>
          </a:p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phyloP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Arrow: Down 78">
            <a:extLst>
              <a:ext uri="{FF2B5EF4-FFF2-40B4-BE49-F238E27FC236}">
                <a16:creationId xmlns:a16="http://schemas.microsoft.com/office/drawing/2014/main" id="{5961A6AB-E4C9-40A8-8525-5B7FE4556722}"/>
              </a:ext>
            </a:extLst>
          </p:cNvPr>
          <p:cNvSpPr/>
          <p:nvPr/>
        </p:nvSpPr>
        <p:spPr>
          <a:xfrm>
            <a:off x="16973458" y="7490558"/>
            <a:ext cx="758288" cy="41372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423B6AB0-7FDB-4BB8-84B4-C7FE04DFF5BA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050813" y="1791735"/>
            <a:ext cx="2850683" cy="1995539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99C95660-F2A2-4C22-8A1E-6063DE0D783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15495" t="7912" r="28874" b="7547"/>
          <a:stretch/>
        </p:blipFill>
        <p:spPr>
          <a:xfrm>
            <a:off x="2484225" y="4663606"/>
            <a:ext cx="1038208" cy="1015663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BD61D0F-F371-48D3-9220-811A29755C1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/>
          <a:srcRect l="27197" t="14874" r="36375" b="25702"/>
          <a:stretch/>
        </p:blipFill>
        <p:spPr>
          <a:xfrm>
            <a:off x="5364088" y="4664610"/>
            <a:ext cx="1073690" cy="1014659"/>
          </a:xfrm>
          <a:prstGeom prst="rect">
            <a:avLst/>
          </a:prstGeom>
        </p:spPr>
      </p:pic>
      <p:pic>
        <p:nvPicPr>
          <p:cNvPr id="83" name="Picture 2">
            <a:extLst>
              <a:ext uri="{FF2B5EF4-FFF2-40B4-BE49-F238E27FC236}">
                <a16:creationId xmlns:a16="http://schemas.microsoft.com/office/drawing/2014/main" id="{AD1670F2-C003-4F55-81FC-86F5FB9FE17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932" y="1373681"/>
            <a:ext cx="1584721" cy="189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Down Arrow 46">
            <a:extLst>
              <a:ext uri="{FF2B5EF4-FFF2-40B4-BE49-F238E27FC236}">
                <a16:creationId xmlns:a16="http://schemas.microsoft.com/office/drawing/2014/main" id="{2F2687D7-4DC9-45B1-915F-44C72D048280}"/>
              </a:ext>
            </a:extLst>
          </p:cNvPr>
          <p:cNvSpPr/>
          <p:nvPr/>
        </p:nvSpPr>
        <p:spPr>
          <a:xfrm>
            <a:off x="5213747" y="1589875"/>
            <a:ext cx="320879" cy="232017"/>
          </a:xfrm>
          <a:prstGeom prst="downArrow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A8CA2-EF1F-4BE0-A052-C9B369575957}"/>
              </a:ext>
            </a:extLst>
          </p:cNvPr>
          <p:cNvSpPr/>
          <p:nvPr/>
        </p:nvSpPr>
        <p:spPr>
          <a:xfrm>
            <a:off x="5926389" y="825696"/>
            <a:ext cx="247781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KIFs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Mouse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977406-DA8A-49A3-A32F-BDAD9E05AE62}"/>
              </a:ext>
            </a:extLst>
          </p:cNvPr>
          <p:cNvSpPr/>
          <p:nvPr/>
        </p:nvSpPr>
        <p:spPr>
          <a:xfrm>
            <a:off x="6243762" y="1915438"/>
            <a:ext cx="26492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KIF1A &amp; 5A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 Domain (MD) 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690D82-756C-4400-923A-16B799DC828C}"/>
              </a:ext>
            </a:extLst>
          </p:cNvPr>
          <p:cNvSpPr/>
          <p:nvPr/>
        </p:nvSpPr>
        <p:spPr>
          <a:xfrm>
            <a:off x="6645760" y="3244914"/>
            <a:ext cx="1092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Tubulin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2770D58-7BD2-49FF-94A8-D31B18D5EEE8}"/>
              </a:ext>
            </a:extLst>
          </p:cNvPr>
          <p:cNvCxnSpPr>
            <a:cxnSpLocks/>
          </p:cNvCxnSpPr>
          <p:nvPr/>
        </p:nvCxnSpPr>
        <p:spPr>
          <a:xfrm>
            <a:off x="4114080" y="2213810"/>
            <a:ext cx="1561444" cy="3331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Down Arrow 46">
            <a:extLst>
              <a:ext uri="{FF2B5EF4-FFF2-40B4-BE49-F238E27FC236}">
                <a16:creationId xmlns:a16="http://schemas.microsoft.com/office/drawing/2014/main" id="{FB0EC130-E1BB-46A0-B154-A105370C6184}"/>
              </a:ext>
            </a:extLst>
          </p:cNvPr>
          <p:cNvSpPr/>
          <p:nvPr/>
        </p:nvSpPr>
        <p:spPr>
          <a:xfrm rot="2291363">
            <a:off x="4211020" y="3675541"/>
            <a:ext cx="320879" cy="232017"/>
          </a:xfrm>
          <a:prstGeom prst="downArrow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Down Arrow 46">
            <a:extLst>
              <a:ext uri="{FF2B5EF4-FFF2-40B4-BE49-F238E27FC236}">
                <a16:creationId xmlns:a16="http://schemas.microsoft.com/office/drawing/2014/main" id="{6BCA005C-DA13-48EF-BA5C-194B3F196DC8}"/>
              </a:ext>
            </a:extLst>
          </p:cNvPr>
          <p:cNvSpPr/>
          <p:nvPr/>
        </p:nvSpPr>
        <p:spPr>
          <a:xfrm rot="18463556">
            <a:off x="6180700" y="3626136"/>
            <a:ext cx="320879" cy="232017"/>
          </a:xfrm>
          <a:prstGeom prst="downArrow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865BEC-2F2F-4EA8-A713-1A6C4A6BA817}"/>
              </a:ext>
            </a:extLst>
          </p:cNvPr>
          <p:cNvSpPr/>
          <p:nvPr/>
        </p:nvSpPr>
        <p:spPr>
          <a:xfrm>
            <a:off x="5599879" y="1479481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Homology modeling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B4B74E-1A91-4E67-AA3A-401EB849BC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536" y="5846593"/>
            <a:ext cx="4717201" cy="8227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2BBBB6-5DD5-4A74-BBE5-EE2F69D3A1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1730" y="5897166"/>
            <a:ext cx="4378978" cy="829276"/>
          </a:xfrm>
          <a:prstGeom prst="rect">
            <a:avLst/>
          </a:prstGeom>
        </p:spPr>
      </p:pic>
      <p:sp>
        <p:nvSpPr>
          <p:cNvPr id="33" name="Rectangle 88">
            <a:extLst>
              <a:ext uri="{FF2B5EF4-FFF2-40B4-BE49-F238E27FC236}">
                <a16:creationId xmlns:a16="http://schemas.microsoft.com/office/drawing/2014/main" id="{4719CA32-4691-4AA2-ADCF-35C9103E9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2498" y="5531483"/>
            <a:ext cx="63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b="1" dirty="0"/>
              <a:t>&lt;  0 </a:t>
            </a:r>
          </a:p>
        </p:txBody>
      </p:sp>
      <p:graphicFrame>
        <p:nvGraphicFramePr>
          <p:cNvPr id="34" name="Object 89">
            <a:extLst>
              <a:ext uri="{FF2B5EF4-FFF2-40B4-BE49-F238E27FC236}">
                <a16:creationId xmlns:a16="http://schemas.microsoft.com/office/drawing/2014/main" id="{C99F736F-EA67-4089-9488-09752FC7C9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155035"/>
              </p:ext>
            </p:extLst>
          </p:nvPr>
        </p:nvGraphicFramePr>
        <p:xfrm>
          <a:off x="3587886" y="4799522"/>
          <a:ext cx="105238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Equation" r:id="rId10" imgW="634725" imgH="190417" progId="Equation.3">
                  <p:embed/>
                </p:oleObj>
              </mc:Choice>
              <mc:Fallback>
                <p:oleObj name="Equation" r:id="rId10" imgW="634725" imgH="190417" progId="Equation.3">
                  <p:embed/>
                  <p:pic>
                    <p:nvPicPr>
                      <p:cNvPr id="13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886" y="4799522"/>
                        <a:ext cx="105238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90">
            <a:extLst>
              <a:ext uri="{FF2B5EF4-FFF2-40B4-BE49-F238E27FC236}">
                <a16:creationId xmlns:a16="http://schemas.microsoft.com/office/drawing/2014/main" id="{C7288EDB-7792-4539-9A73-3F71136FE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281" y="4797152"/>
            <a:ext cx="5757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b="1" dirty="0"/>
              <a:t>&gt; 0 </a:t>
            </a:r>
          </a:p>
        </p:txBody>
      </p:sp>
      <p:sp>
        <p:nvSpPr>
          <p:cNvPr id="36" name="Rectangle 44">
            <a:extLst>
              <a:ext uri="{FF2B5EF4-FFF2-40B4-BE49-F238E27FC236}">
                <a16:creationId xmlns:a16="http://schemas.microsoft.com/office/drawing/2014/main" id="{C25F5DD2-1266-4529-AD50-D87944575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031" y="4513849"/>
            <a:ext cx="17043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Destabilize MD</a:t>
            </a:r>
            <a:endParaRPr lang="en-US" altLang="zh-CN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7" name="Rectangle 44">
            <a:extLst>
              <a:ext uri="{FF2B5EF4-FFF2-40B4-BE49-F238E27FC236}">
                <a16:creationId xmlns:a16="http://schemas.microsoft.com/office/drawing/2014/main" id="{B28C0CAF-A328-478B-90CF-68D786250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089" y="5234570"/>
            <a:ext cx="14734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Stabilize MD</a:t>
            </a:r>
            <a:endParaRPr lang="en-US" altLang="zh-CN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9" name="Rectangle 44">
            <a:extLst>
              <a:ext uri="{FF2B5EF4-FFF2-40B4-BE49-F238E27FC236}">
                <a16:creationId xmlns:a16="http://schemas.microsoft.com/office/drawing/2014/main" id="{902CF304-6E02-496B-8950-AFBFBF02C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6652" y="4493213"/>
            <a:ext cx="29270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Destabilize Kinesin-Tubulin</a:t>
            </a:r>
            <a:endParaRPr lang="en-US" altLang="zh-CN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40" name="Object 49">
            <a:extLst>
              <a:ext uri="{FF2B5EF4-FFF2-40B4-BE49-F238E27FC236}">
                <a16:creationId xmlns:a16="http://schemas.microsoft.com/office/drawing/2014/main" id="{94C95754-004D-4396-B44A-77A4819B8E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914976"/>
              </p:ext>
            </p:extLst>
          </p:nvPr>
        </p:nvGraphicFramePr>
        <p:xfrm>
          <a:off x="6534581" y="4808381"/>
          <a:ext cx="123977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Equation" r:id="rId12" imgW="723586" imgH="190417" progId="Equation.3">
                  <p:embed/>
                </p:oleObj>
              </mc:Choice>
              <mc:Fallback>
                <p:oleObj name="Equation" r:id="rId12" imgW="723586" imgH="190417" progId="Equation.3">
                  <p:embed/>
                  <p:pic>
                    <p:nvPicPr>
                      <p:cNvPr id="24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581" y="4808381"/>
                        <a:ext cx="1239778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4">
            <a:extLst>
              <a:ext uri="{FF2B5EF4-FFF2-40B4-BE49-F238E27FC236}">
                <a16:creationId xmlns:a16="http://schemas.microsoft.com/office/drawing/2014/main" id="{227E9236-579D-469A-A77C-B1F0AFAA0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433" y="5224563"/>
            <a:ext cx="26962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Stabilize Kinesin-Tubulin</a:t>
            </a:r>
            <a:endParaRPr lang="en-US" altLang="zh-CN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42" name="Rectangle 88">
            <a:extLst>
              <a:ext uri="{FF2B5EF4-FFF2-40B4-BE49-F238E27FC236}">
                <a16:creationId xmlns:a16="http://schemas.microsoft.com/office/drawing/2014/main" id="{10FD8DB0-54ED-416F-9F63-79B0741BD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4432" y="5530454"/>
            <a:ext cx="63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b="1" dirty="0"/>
              <a:t>&lt;  0 </a:t>
            </a:r>
          </a:p>
        </p:txBody>
      </p:sp>
      <p:sp>
        <p:nvSpPr>
          <p:cNvPr id="43" name="Rectangle 90">
            <a:extLst>
              <a:ext uri="{FF2B5EF4-FFF2-40B4-BE49-F238E27FC236}">
                <a16:creationId xmlns:a16="http://schemas.microsoft.com/office/drawing/2014/main" id="{56184DAD-EAE9-4E23-AF7F-6621ADDB3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3957" y="4789331"/>
            <a:ext cx="63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b="1" dirty="0"/>
              <a:t>&gt;  0 </a:t>
            </a:r>
          </a:p>
        </p:txBody>
      </p:sp>
      <p:graphicFrame>
        <p:nvGraphicFramePr>
          <p:cNvPr id="44" name="Object 89">
            <a:extLst>
              <a:ext uri="{FF2B5EF4-FFF2-40B4-BE49-F238E27FC236}">
                <a16:creationId xmlns:a16="http://schemas.microsoft.com/office/drawing/2014/main" id="{C32F9641-AF3C-4BC0-9927-80EB6D182C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096007"/>
              </p:ext>
            </p:extLst>
          </p:nvPr>
        </p:nvGraphicFramePr>
        <p:xfrm>
          <a:off x="3591620" y="5529609"/>
          <a:ext cx="105238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Equation" r:id="rId10" imgW="634725" imgH="190417" progId="Equation.3">
                  <p:embed/>
                </p:oleObj>
              </mc:Choice>
              <mc:Fallback>
                <p:oleObj name="Equation" r:id="rId10" imgW="634725" imgH="190417" progId="Equation.3">
                  <p:embed/>
                  <p:pic>
                    <p:nvPicPr>
                      <p:cNvPr id="34" name="Object 89">
                        <a:extLst>
                          <a:ext uri="{FF2B5EF4-FFF2-40B4-BE49-F238E27FC236}">
                            <a16:creationId xmlns:a16="http://schemas.microsoft.com/office/drawing/2014/main" id="{C99F736F-EA67-4089-9488-09752FC7C9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1620" y="5529609"/>
                        <a:ext cx="105238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9">
            <a:extLst>
              <a:ext uri="{FF2B5EF4-FFF2-40B4-BE49-F238E27FC236}">
                <a16:creationId xmlns:a16="http://schemas.microsoft.com/office/drawing/2014/main" id="{C5A3027A-9C7C-4160-BB62-370C3EFE3C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110601"/>
              </p:ext>
            </p:extLst>
          </p:nvPr>
        </p:nvGraphicFramePr>
        <p:xfrm>
          <a:off x="6516216" y="5529610"/>
          <a:ext cx="123977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Equation" r:id="rId12" imgW="723586" imgH="190417" progId="Equation.3">
                  <p:embed/>
                </p:oleObj>
              </mc:Choice>
              <mc:Fallback>
                <p:oleObj name="Equation" r:id="rId12" imgW="723586" imgH="190417" progId="Equation.3">
                  <p:embed/>
                  <p:pic>
                    <p:nvPicPr>
                      <p:cNvPr id="40" name="Object 49">
                        <a:extLst>
                          <a:ext uri="{FF2B5EF4-FFF2-40B4-BE49-F238E27FC236}">
                            <a16:creationId xmlns:a16="http://schemas.microsoft.com/office/drawing/2014/main" id="{94C95754-004D-4396-B44A-77A4819B8E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5529610"/>
                        <a:ext cx="1239778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7896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53253" name="Rectangle 1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53254" name="Rectangle 1"/>
          <p:cNvSpPr>
            <a:spLocks noChangeArrowheads="1"/>
          </p:cNvSpPr>
          <p:nvPr/>
        </p:nvSpPr>
        <p:spPr bwMode="auto">
          <a:xfrm>
            <a:off x="34925" y="457508"/>
            <a:ext cx="9145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The Effects of Kinesin Mutations</a:t>
            </a:r>
          </a:p>
        </p:txBody>
      </p:sp>
      <p:sp>
        <p:nvSpPr>
          <p:cNvPr id="27" name="Rectangle 41">
            <a:extLst>
              <a:ext uri="{FF2B5EF4-FFF2-40B4-BE49-F238E27FC236}">
                <a16:creationId xmlns:a16="http://schemas.microsoft.com/office/drawing/2014/main" id="{CF91B1D8-021B-48EB-9414-86DC91B29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150" y="980728"/>
            <a:ext cx="62582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Protein Stability (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ΔΔ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G: Folding Energy Change)</a:t>
            </a:r>
          </a:p>
        </p:txBody>
      </p:sp>
      <p:sp>
        <p:nvSpPr>
          <p:cNvPr id="28" name="Rectangle 41">
            <a:extLst>
              <a:ext uri="{FF2B5EF4-FFF2-40B4-BE49-F238E27FC236}">
                <a16:creationId xmlns:a16="http://schemas.microsoft.com/office/drawing/2014/main" id="{FFB2FD3B-68CA-465C-BD85-6E6C20C7D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65" y="4058882"/>
            <a:ext cx="6974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Protein-Protein Interaction (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ΔΔΔ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G:Binding Energy Change)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EE1C87A1-7824-4994-A224-F7A840738E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07506"/>
              </p:ext>
            </p:extLst>
          </p:nvPr>
        </p:nvGraphicFramePr>
        <p:xfrm>
          <a:off x="52665" y="11968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7DD901BE-C55A-4362-BBB7-E7615ADC2F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195914"/>
              </p:ext>
            </p:extLst>
          </p:nvPr>
        </p:nvGraphicFramePr>
        <p:xfrm>
          <a:off x="3918071" y="127403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48E5C614-8AE3-4F7D-9D50-52CCB78FBE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051038"/>
              </p:ext>
            </p:extLst>
          </p:nvPr>
        </p:nvGraphicFramePr>
        <p:xfrm>
          <a:off x="72008" y="41421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A0787F83-04E0-49B7-9DA7-541E7FAA9D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7682695"/>
              </p:ext>
            </p:extLst>
          </p:nvPr>
        </p:nvGraphicFramePr>
        <p:xfrm>
          <a:off x="3960440" y="41421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32845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6E51E8A-CA9A-4C32-BC3B-D539E35103F0}"/>
              </a:ext>
            </a:extLst>
          </p:cNvPr>
          <p:cNvSpPr/>
          <p:nvPr/>
        </p:nvSpPr>
        <p:spPr>
          <a:xfrm>
            <a:off x="2945977" y="6906130"/>
            <a:ext cx="42511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ea typeface="Arial" panose="020B0604020202020204" pitchFamily="34" charset="0"/>
              </a:rPr>
              <a:t>S69</a:t>
            </a:r>
            <a:endParaRPr lang="en-US" sz="1050" b="1" dirty="0">
              <a:solidFill>
                <a:srgbClr val="99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1">
            <a:extLst>
              <a:ext uri="{FF2B5EF4-FFF2-40B4-BE49-F238E27FC236}">
                <a16:creationId xmlns:a16="http://schemas.microsoft.com/office/drawing/2014/main" id="{C9762AE8-BDD0-4129-BF85-DD40B3C73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457508"/>
            <a:ext cx="9109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Mutation Pathogenicity and Conservation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0889E5-C34B-4AB6-9A1E-B130FF7E6A67}"/>
              </a:ext>
            </a:extLst>
          </p:cNvPr>
          <p:cNvSpPr/>
          <p:nvPr/>
        </p:nvSpPr>
        <p:spPr>
          <a:xfrm>
            <a:off x="5652120" y="1879664"/>
            <a:ext cx="33661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The mutations affecting protein-protein interaction could cause significant damaging effects on kinesin function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B47BF-BAA4-4689-A7EB-6E6AE5EE8CF9}"/>
              </a:ext>
            </a:extLst>
          </p:cNvPr>
          <p:cNvSpPr/>
          <p:nvPr/>
        </p:nvSpPr>
        <p:spPr>
          <a:xfrm>
            <a:off x="5695528" y="4293096"/>
            <a:ext cx="3024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Kinesin mutations with small effects on protein stability of kinesin monomer domains are more conserved in mammalians.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0A8A46-B6B2-4057-935D-34BDCBC10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29658"/>
            <a:ext cx="5444008" cy="546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1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">
            <a:extLst>
              <a:ext uri="{FF2B5EF4-FFF2-40B4-BE49-F238E27FC236}">
                <a16:creationId xmlns:a16="http://schemas.microsoft.com/office/drawing/2014/main" id="{C9762AE8-BDD0-4129-BF85-DD40B3C73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313492"/>
            <a:ext cx="9109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Kinesin Mutations associated with ID and HSP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9A6E73-904F-4F20-A7DF-9D9875EB360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l="29203" t="24374" r="39683" b="20805"/>
          <a:stretch/>
        </p:blipFill>
        <p:spPr>
          <a:xfrm>
            <a:off x="971600" y="2621924"/>
            <a:ext cx="2926080" cy="2743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2A8951-AE13-402B-8699-C1E34444CFC8}"/>
              </a:ext>
            </a:extLst>
          </p:cNvPr>
          <p:cNvSpPr/>
          <p:nvPr/>
        </p:nvSpPr>
        <p:spPr>
          <a:xfrm>
            <a:off x="2851707" y="4350116"/>
            <a:ext cx="784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E253</a:t>
            </a:r>
            <a:endParaRPr lang="en-US" sz="2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D20B1D-0BD9-45B5-BF01-669523AF21FF}"/>
              </a:ext>
            </a:extLst>
          </p:cNvPr>
          <p:cNvSpPr/>
          <p:nvPr/>
        </p:nvSpPr>
        <p:spPr>
          <a:xfrm>
            <a:off x="1819677" y="3702044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A255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68DDAC6-41BB-4B81-A4B8-C755291046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149724"/>
              </p:ext>
            </p:extLst>
          </p:nvPr>
        </p:nvGraphicFramePr>
        <p:xfrm>
          <a:off x="240201" y="1397788"/>
          <a:ext cx="4248472" cy="1134109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>
                      <a16:colId xmlns:a16="http://schemas.microsoft.com/office/drawing/2014/main" val="3746292256"/>
                    </a:ext>
                  </a:extLst>
                </a:gridCol>
                <a:gridCol w="624069">
                  <a:extLst>
                    <a:ext uri="{9D8B030D-6E8A-4147-A177-3AD203B41FA5}">
                      <a16:colId xmlns:a16="http://schemas.microsoft.com/office/drawing/2014/main" val="3950859213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120493473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16442779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939233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666069343"/>
                    </a:ext>
                  </a:extLst>
                </a:gridCol>
              </a:tblGrid>
              <a:tr h="411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Mutation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ΔΔ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ΔΔΔ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phyloP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CADD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Disease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979293"/>
                  </a:ext>
                </a:extLst>
              </a:tr>
              <a:tr h="3611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E253K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-0.789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7.303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297650"/>
                  </a:ext>
                </a:extLst>
              </a:tr>
              <a:tr h="3611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A255V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1.543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2.194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9.693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5.979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HSP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336307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AD62DE29-DEC3-4F18-8643-6C47CA2CF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2527" y="980728"/>
            <a:ext cx="53539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/>
              <a:t>KIF1A Mutations associated with ID and HSP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4594BD-E5EE-4131-83F8-D1148DDA280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27197" t="14874" r="36375" b="25702"/>
          <a:stretch/>
        </p:blipFill>
        <p:spPr>
          <a:xfrm>
            <a:off x="5417919" y="2699776"/>
            <a:ext cx="2926080" cy="27432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B79CE0E-9AF7-46F7-8179-62735CA6E4CC}"/>
              </a:ext>
            </a:extLst>
          </p:cNvPr>
          <p:cNvSpPr/>
          <p:nvPr/>
        </p:nvSpPr>
        <p:spPr>
          <a:xfrm>
            <a:off x="7164288" y="4123944"/>
            <a:ext cx="784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E251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361306-D366-49BC-83B8-3D3F47B493D6}"/>
              </a:ext>
            </a:extLst>
          </p:cNvPr>
          <p:cNvSpPr/>
          <p:nvPr/>
        </p:nvSpPr>
        <p:spPr>
          <a:xfrm>
            <a:off x="5940152" y="3329366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339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K253</a:t>
            </a:r>
            <a:endParaRPr lang="en-US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61125B9-7F38-450F-8D06-5A1AE4114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770870"/>
              </p:ext>
            </p:extLst>
          </p:nvPr>
        </p:nvGraphicFramePr>
        <p:xfrm>
          <a:off x="4840311" y="1423134"/>
          <a:ext cx="4127500" cy="1143000"/>
        </p:xfrm>
        <a:graphic>
          <a:graphicData uri="http://schemas.openxmlformats.org/drawingml/2006/table">
            <a:tbl>
              <a:tblPr/>
              <a:tblGrid>
                <a:gridCol w="850900">
                  <a:extLst>
                    <a:ext uri="{9D8B030D-6E8A-4147-A177-3AD203B41FA5}">
                      <a16:colId xmlns:a16="http://schemas.microsoft.com/office/drawing/2014/main" val="803711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1668144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00921228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976246018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828868616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50562994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Mutation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ΔΔ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ΔΔΔ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phyloP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CADD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Disease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35577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E251K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-0.68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7.322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HSP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78915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K253N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-1.83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1.092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6.094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HSP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742182"/>
                  </a:ext>
                </a:extLst>
              </a:tr>
            </a:tbl>
          </a:graphicData>
        </a:graphic>
      </p:graphicFrame>
      <p:sp>
        <p:nvSpPr>
          <p:cNvPr id="17" name="Rectangle 1">
            <a:extLst>
              <a:ext uri="{FF2B5EF4-FFF2-40B4-BE49-F238E27FC236}">
                <a16:creationId xmlns:a16="http://schemas.microsoft.com/office/drawing/2014/main" id="{7BA59A6F-51E8-465D-BEFC-2411D4FD5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651" y="971436"/>
            <a:ext cx="5544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/>
              <a:t>KIF5A Mutations associated with HSP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E26A1A-C81F-4423-A6EB-5C4BA94F06A9}"/>
              </a:ext>
            </a:extLst>
          </p:cNvPr>
          <p:cNvSpPr/>
          <p:nvPr/>
        </p:nvSpPr>
        <p:spPr>
          <a:xfrm>
            <a:off x="94380" y="5578038"/>
            <a:ext cx="4680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ID-related mutation E253K in KIF1A can significantly destabilize the protein stability of kinesin-microtubule binding domains.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6F34AE-3C5D-4DA3-9F4F-D5145AC65BF3}"/>
              </a:ext>
            </a:extLst>
          </p:cNvPr>
          <p:cNvSpPr/>
          <p:nvPr/>
        </p:nvSpPr>
        <p:spPr>
          <a:xfrm>
            <a:off x="4774900" y="5578038"/>
            <a:ext cx="44070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HSP mutation K253N in KIF5A, located in complex interface, can reduce the binding affinity of kinesin-tubulin complex. </a:t>
            </a:r>
          </a:p>
        </p:txBody>
      </p:sp>
    </p:spTree>
    <p:extLst>
      <p:ext uri="{BB962C8B-B14F-4D97-AF65-F5344CB8AC3E}">
        <p14:creationId xmlns:p14="http://schemas.microsoft.com/office/powerpoint/2010/main" val="3547432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67211</TotalTime>
  <Words>411</Words>
  <Application>Microsoft Office PowerPoint</Application>
  <PresentationFormat>On-screen Show (4:3)</PresentationFormat>
  <Paragraphs>104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宋体</vt:lpstr>
      <vt:lpstr>Arial</vt:lpstr>
      <vt:lpstr>Britannic Bold</vt:lpstr>
      <vt:lpstr>Calibri</vt:lpstr>
      <vt:lpstr>Times New Roman</vt:lpstr>
      <vt:lpstr>Wingdings</vt:lpstr>
      <vt:lpstr>Office Theme</vt:lpstr>
      <vt:lpstr>Equation</vt:lpstr>
      <vt:lpstr>PowerPoint Presentation</vt:lpstr>
      <vt:lpstr>Hereditary Spastic Paraplegia (HSP) and Kinesin Mutations</vt:lpstr>
      <vt:lpstr>Approach</vt:lpstr>
      <vt:lpstr>PowerPoint Presentation</vt:lpstr>
      <vt:lpstr>PowerPoint Presentation</vt:lpstr>
      <vt:lpstr>PowerPoint Presentation</vt:lpstr>
    </vt:vector>
  </TitlesOfParts>
  <Company>番茄花园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effects of human SNPs on protein-protein interactions</dc:title>
  <dc:creator>番茄花园</dc:creator>
  <cp:lastModifiedBy>Moloney, Caitlin</cp:lastModifiedBy>
  <cp:revision>1384</cp:revision>
  <cp:lastPrinted>2015-01-13T15:48:50Z</cp:lastPrinted>
  <dcterms:created xsi:type="dcterms:W3CDTF">2008-09-18T01:44:47Z</dcterms:created>
  <dcterms:modified xsi:type="dcterms:W3CDTF">2019-12-05T14:58:17Z</dcterms:modified>
</cp:coreProperties>
</file>