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42" r:id="rId2"/>
    <p:sldId id="443" r:id="rId3"/>
    <p:sldId id="595" r:id="rId4"/>
    <p:sldId id="584" r:id="rId5"/>
    <p:sldId id="445" r:id="rId6"/>
    <p:sldId id="5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Hong (CBER)" initials="YH(" lastIdx="10" clrIdx="0">
    <p:extLst>
      <p:ext uri="{19B8F6BF-5375-455C-9EA6-DF929625EA0E}">
        <p15:presenceInfo xmlns:p15="http://schemas.microsoft.com/office/powerpoint/2012/main" userId="S-1-5-21-1078081533-606747145-839522115-25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6EF"/>
    <a:srgbClr val="007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9" autoAdjust="0"/>
    <p:restoredTop sz="95326" autoAdjust="0"/>
  </p:normalViewPr>
  <p:slideViewPr>
    <p:cSldViewPr snapToGrid="0">
      <p:cViewPr varScale="1">
        <p:scale>
          <a:sx n="101" d="100"/>
          <a:sy n="101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BDFB8-78A8-4FCF-B012-13878D0A4305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56C28-F7BA-43D5-9162-18063142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0.25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6C28-F7BA-43D5-9162-180631420A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6C28-F7BA-43D5-9162-180631420A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6C28-F7BA-43D5-9162-180631420A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6C28-F7BA-43D5-9162-180631420A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6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57258" y="64097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1" y="177802"/>
            <a:ext cx="848455" cy="1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1023679"/>
            <a:ext cx="11345471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2009776"/>
            <a:ext cx="11345471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0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57258" y="64097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1" y="177802"/>
            <a:ext cx="848455" cy="1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6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57258" y="64097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1" y="177802"/>
            <a:ext cx="848455" cy="1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457258" y="64097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1" y="177802"/>
            <a:ext cx="848455" cy="1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6" r:id="rId4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://www.fda.gov/media/106725/download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63083" y="3405419"/>
            <a:ext cx="10967659" cy="1362075"/>
          </a:xfrm>
        </p:spPr>
        <p:txBody>
          <a:bodyPr>
            <a:noAutofit/>
          </a:bodyPr>
          <a:lstStyle/>
          <a:p>
            <a:r>
              <a:rPr lang="en-US" sz="5000" cap="none" dirty="0"/>
              <a:t>Biotherapeutic Protein Immunogenicity Risk Assessment with TCPro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63084" y="4751836"/>
            <a:ext cx="10363200" cy="1500187"/>
          </a:xfrm>
        </p:spPr>
        <p:txBody>
          <a:bodyPr/>
          <a:lstStyle/>
          <a:p>
            <a:r>
              <a:rPr lang="en-US" dirty="0"/>
              <a:t>Osman N Yogurtcu, FDA/CBER/OBE/ABRA [</a:t>
            </a:r>
            <a:r>
              <a:rPr lang="en-US" u="sng" dirty="0">
                <a:solidFill>
                  <a:schemeClr val="accent1"/>
                </a:solidFill>
              </a:rPr>
              <a:t>osman.yogurtcu@fda.hhs.gov</a:t>
            </a:r>
            <a:r>
              <a:rPr lang="en-US" dirty="0"/>
              <a:t>]</a:t>
            </a:r>
          </a:p>
          <a:p>
            <a:r>
              <a:rPr lang="en-US" sz="2000" dirty="0"/>
              <a:t>ISCB ROCKY 2019 | Dec 5 – 7, 2019 | Aspen/Snowmass, CO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467" b="1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ea typeface="ＭＳ Ｐゴシック" charset="-128"/>
                <a:cs typeface="Helvetica"/>
              </a:rPr>
              <a:t>www.fda.gov</a:t>
            </a:r>
            <a:endParaRPr lang="en-US" sz="1467" b="1" dirty="0">
              <a:solidFill>
                <a:srgbClr val="1F497D">
                  <a:lumMod val="60000"/>
                  <a:lumOff val="40000"/>
                </a:srgbClr>
              </a:solidFill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648CA1-2D86-4384-A29F-DD5E6A3239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19909"/>
            <a:ext cx="12191999" cy="2063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accent2"/>
                </a:solidFill>
              </a:rPr>
              <a:t>DISCLOSURE</a:t>
            </a:r>
          </a:p>
          <a:p>
            <a:pPr algn="ctr"/>
            <a:r>
              <a:rPr lang="en-US" altLang="en-US" dirty="0"/>
              <a:t>“I have no relevant financial relationships to disclose for this session.”</a:t>
            </a:r>
          </a:p>
          <a:p>
            <a:pPr algn="ctr"/>
            <a:r>
              <a:rPr lang="en-US" altLang="en-US" dirty="0"/>
              <a:t>“My comments and contributions are an informal communication and represent my own best judgment. These comments do not bind or obligate FDA.”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3AB68-D504-44A5-ADE1-4032DB0BB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90" t="6996" r="-12190"/>
          <a:stretch/>
        </p:blipFill>
        <p:spPr>
          <a:xfrm>
            <a:off x="290650" y="1215098"/>
            <a:ext cx="11669483" cy="39863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89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753481"/>
            <a:ext cx="11345471" cy="1196218"/>
          </a:xfrm>
        </p:spPr>
        <p:txBody>
          <a:bodyPr>
            <a:normAutofit/>
          </a:bodyPr>
          <a:lstStyle/>
          <a:p>
            <a:r>
              <a:rPr lang="en-US" sz="6000" dirty="0"/>
              <a:t>What is Immunogenicity?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2009776"/>
            <a:ext cx="11345471" cy="42860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Immunogenicity is the ability of a product to trigger an immune response in the body.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467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ea typeface="ＭＳ Ｐゴシック" charset="-128"/>
                <a:cs typeface="Helvetica"/>
              </a:rPr>
              <a:t>www.fda.gov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CD0442-9499-4211-AFFA-E9A83CF2DEFE}"/>
              </a:ext>
            </a:extLst>
          </p:cNvPr>
          <p:cNvGrpSpPr/>
          <p:nvPr/>
        </p:nvGrpSpPr>
        <p:grpSpPr>
          <a:xfrm>
            <a:off x="431801" y="3613314"/>
            <a:ext cx="11033034" cy="1453126"/>
            <a:chOff x="431801" y="3613314"/>
            <a:chExt cx="11033034" cy="14531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7D4DAE-BFC2-4E00-86EB-D9B3B4289B8E}"/>
                </a:ext>
              </a:extLst>
            </p:cNvPr>
            <p:cNvSpPr txBox="1"/>
            <p:nvPr/>
          </p:nvSpPr>
          <p:spPr>
            <a:xfrm>
              <a:off x="4442938" y="3613314"/>
              <a:ext cx="3010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IMMUNOGENICITY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96E687-11E5-4722-A25A-470DB28C8B73}"/>
                </a:ext>
              </a:extLst>
            </p:cNvPr>
            <p:cNvSpPr txBox="1"/>
            <p:nvPr/>
          </p:nvSpPr>
          <p:spPr>
            <a:xfrm>
              <a:off x="431801" y="4420109"/>
              <a:ext cx="5002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Wanted Immunogenicity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926A7D-E514-418E-B989-C745395171EA}"/>
                </a:ext>
              </a:extLst>
            </p:cNvPr>
            <p:cNvSpPr txBox="1"/>
            <p:nvPr/>
          </p:nvSpPr>
          <p:spPr>
            <a:xfrm>
              <a:off x="6462487" y="4420109"/>
              <a:ext cx="500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Unwanted Immunogenicity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AAFEE28B-3463-4CF1-8ECF-91DEE9F17FF3}"/>
                </a:ext>
              </a:extLst>
            </p:cNvPr>
            <p:cNvCxnSpPr>
              <a:stCxn id="5" idx="3"/>
              <a:endCxn id="7" idx="0"/>
            </p:cNvCxnSpPr>
            <p:nvPr/>
          </p:nvCxnSpPr>
          <p:spPr>
            <a:xfrm>
              <a:off x="7453699" y="3874924"/>
              <a:ext cx="1509962" cy="54518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35BB02A1-F9E7-4756-99BD-62C553E4302E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rot="10800000" flipV="1">
              <a:off x="2932976" y="3874923"/>
              <a:ext cx="1509963" cy="54518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Representative images showing vaccines and allergen extracts">
            <a:extLst>
              <a:ext uri="{FF2B5EF4-FFF2-40B4-BE49-F238E27FC236}">
                <a16:creationId xmlns:a16="http://schemas.microsoft.com/office/drawing/2014/main" id="{EBAAD334-E623-4DC4-AEF2-4FC8E791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1" y="4817243"/>
            <a:ext cx="5002348" cy="14492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EF9A07-68F4-463C-8A45-7BFDE7067C20}"/>
              </a:ext>
            </a:extLst>
          </p:cNvPr>
          <p:cNvSpPr txBox="1"/>
          <p:nvPr/>
        </p:nvSpPr>
        <p:spPr>
          <a:xfrm>
            <a:off x="6462487" y="4904190"/>
            <a:ext cx="500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Biotherapeutic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Nucleotides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Proteins (e.g. Monoclonal antibodies)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791965-8CA7-4286-8DEF-08641C248DDB}"/>
              </a:ext>
            </a:extLst>
          </p:cNvPr>
          <p:cNvGrpSpPr/>
          <p:nvPr/>
        </p:nvGrpSpPr>
        <p:grpSpPr>
          <a:xfrm>
            <a:off x="10027451" y="4925319"/>
            <a:ext cx="732445" cy="865881"/>
            <a:chOff x="10027451" y="4925319"/>
            <a:chExt cx="732445" cy="8658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099D7F-B7E6-4F73-8B21-0ED8F11E2518}"/>
                </a:ext>
              </a:extLst>
            </p:cNvPr>
            <p:cNvSpPr txBox="1"/>
            <p:nvPr/>
          </p:nvSpPr>
          <p:spPr>
            <a:xfrm>
              <a:off x="10027451" y="4925319"/>
              <a:ext cx="73244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TCPro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357EBF0-5F03-43E5-A713-09664CB7BF29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10393673" y="5294651"/>
              <a:ext cx="1" cy="4965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3598BAE-F95C-4B50-A23B-D5225D038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381" r="1"/>
          <a:stretch/>
        </p:blipFill>
        <p:spPr>
          <a:xfrm>
            <a:off x="274980" y="82046"/>
            <a:ext cx="10328097" cy="35307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9AD9F7-1836-4AB8-9401-63463D0992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60" t="25534" r="17797" b="30890"/>
          <a:stretch/>
        </p:blipFill>
        <p:spPr>
          <a:xfrm>
            <a:off x="756835" y="7157"/>
            <a:ext cx="9636838" cy="356160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F081373-2130-4572-B5E0-8364D206B6B0}"/>
              </a:ext>
            </a:extLst>
          </p:cNvPr>
          <p:cNvGrpSpPr/>
          <p:nvPr/>
        </p:nvGrpSpPr>
        <p:grpSpPr>
          <a:xfrm>
            <a:off x="6930683" y="2036922"/>
            <a:ext cx="732445" cy="865881"/>
            <a:chOff x="10027451" y="4925319"/>
            <a:chExt cx="732445" cy="8658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D1783-AEA6-4C8C-BD41-5589A1F0BD25}"/>
                </a:ext>
              </a:extLst>
            </p:cNvPr>
            <p:cNvSpPr txBox="1"/>
            <p:nvPr/>
          </p:nvSpPr>
          <p:spPr>
            <a:xfrm>
              <a:off x="10027451" y="4925319"/>
              <a:ext cx="73244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TCPro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BE17445-4048-4B35-89DE-14DCF854209E}"/>
                </a:ext>
              </a:extLst>
            </p:cNvPr>
            <p:cNvCxnSpPr>
              <a:stCxn id="21" idx="2"/>
            </p:cNvCxnSpPr>
            <p:nvPr/>
          </p:nvCxnSpPr>
          <p:spPr>
            <a:xfrm flipH="1">
              <a:off x="10393673" y="5294651"/>
              <a:ext cx="1" cy="4965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6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BF08-6985-4B95-B1A4-672E1715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2720"/>
            <a:ext cx="11345471" cy="1776979"/>
          </a:xfrm>
        </p:spPr>
        <p:txBody>
          <a:bodyPr>
            <a:normAutofit/>
          </a:bodyPr>
          <a:lstStyle/>
          <a:p>
            <a:r>
              <a:rPr lang="en-US" sz="4400" i="1" u="sng" dirty="0"/>
              <a:t>ex vivo </a:t>
            </a:r>
            <a:r>
              <a:rPr lang="en-US" sz="4400" u="sng" dirty="0"/>
              <a:t>T Cell Activation Assays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4400" dirty="0"/>
              <a:t>Immunogenicity Risk Evaluation in the Lab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037936-2083-4983-AA69-B830002C89E2}"/>
              </a:ext>
            </a:extLst>
          </p:cNvPr>
          <p:cNvGrpSpPr/>
          <p:nvPr/>
        </p:nvGrpSpPr>
        <p:grpSpPr>
          <a:xfrm>
            <a:off x="1060096" y="1949699"/>
            <a:ext cx="10088880" cy="4441471"/>
            <a:chOff x="1051560" y="2009776"/>
            <a:chExt cx="10088880" cy="4441471"/>
          </a:xfrm>
        </p:grpSpPr>
        <p:pic>
          <p:nvPicPr>
            <p:cNvPr id="1026" name="Picture 2" descr="https://journals.plos.org/plosone/article/figure/image?size=large&amp;id=10.1371/journal.pone.0178544.g001">
              <a:extLst>
                <a:ext uri="{FF2B5EF4-FFF2-40B4-BE49-F238E27FC236}">
                  <a16:creationId xmlns:a16="http://schemas.microsoft.com/office/drawing/2014/main" id="{28C37FB2-1FE1-4BBA-988F-0A2320B5A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560" y="2009776"/>
              <a:ext cx="10088880" cy="4441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CC0558-ABB9-451B-857F-EE5ECD18FD9E}"/>
                </a:ext>
              </a:extLst>
            </p:cNvPr>
            <p:cNvSpPr/>
            <p:nvPr/>
          </p:nvSpPr>
          <p:spPr>
            <a:xfrm>
              <a:off x="1464310" y="6130743"/>
              <a:ext cx="924630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222222"/>
                  </a:solidFill>
                  <a:latin typeface="Arial" panose="020B0604020202020204" pitchFamily="34" charset="0"/>
                </a:rPr>
                <a:t>Schultz, Heidi S., et al. "Quantitative analysis of the CD4+ T cell response to therapeutic antibodies in healthy donors using a novel T cell: PBMC assay." </a:t>
              </a:r>
              <a:r>
                <a:rPr lang="en-US" sz="800" b="1" i="1" dirty="0" err="1">
                  <a:solidFill>
                    <a:srgbClr val="222222"/>
                  </a:solidFill>
                  <a:latin typeface="Arial" panose="020B0604020202020204" pitchFamily="34" charset="0"/>
                </a:rPr>
                <a:t>PloS</a:t>
              </a:r>
              <a:r>
                <a:rPr lang="en-US" sz="800" b="1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 one</a:t>
              </a:r>
              <a:r>
                <a:rPr lang="en-US" sz="800" b="1" dirty="0">
                  <a:solidFill>
                    <a:srgbClr val="222222"/>
                  </a:solidFill>
                  <a:latin typeface="Arial" panose="020B0604020202020204" pitchFamily="34" charset="0"/>
                </a:rPr>
                <a:t> 12.5 (2017): e0178544.</a:t>
              </a:r>
              <a:endParaRPr lang="en-US" sz="8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250F20-CECC-49EF-87C5-19ABDE024A30}"/>
              </a:ext>
            </a:extLst>
          </p:cNvPr>
          <p:cNvSpPr txBox="1"/>
          <p:nvPr/>
        </p:nvSpPr>
        <p:spPr>
          <a:xfrm>
            <a:off x="1060096" y="6340942"/>
            <a:ext cx="100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TYPICAL WORKFLOW OF </a:t>
            </a:r>
            <a:r>
              <a:rPr lang="en-US" b="1" i="1" dirty="0">
                <a:solidFill>
                  <a:schemeClr val="accent2"/>
                </a:solidFill>
              </a:rPr>
              <a:t>ex vivo </a:t>
            </a:r>
            <a:r>
              <a:rPr lang="en-US" b="1" dirty="0">
                <a:solidFill>
                  <a:schemeClr val="accent2"/>
                </a:solidFill>
              </a:rPr>
              <a:t>T CELL ACTIVATION ASSAYS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54670E-5321-4885-BACC-C56AE62A282F}"/>
              </a:ext>
            </a:extLst>
          </p:cNvPr>
          <p:cNvGrpSpPr/>
          <p:nvPr/>
        </p:nvGrpSpPr>
        <p:grpSpPr>
          <a:xfrm>
            <a:off x="5463532" y="2269235"/>
            <a:ext cx="3762695" cy="3793908"/>
            <a:chOff x="587151" y="2660599"/>
            <a:chExt cx="3762695" cy="37939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F8C2228-6FFB-40E1-97E0-42A8DE60D1CA}"/>
                </a:ext>
              </a:extLst>
            </p:cNvPr>
            <p:cNvGrpSpPr/>
            <p:nvPr/>
          </p:nvGrpSpPr>
          <p:grpSpPr>
            <a:xfrm>
              <a:off x="587151" y="2660599"/>
              <a:ext cx="3697895" cy="3482327"/>
              <a:chOff x="587151" y="2660599"/>
              <a:chExt cx="3697895" cy="348232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79BF32F-5252-4268-B76B-80992E9EF6FF}"/>
                  </a:ext>
                </a:extLst>
              </p:cNvPr>
              <p:cNvSpPr/>
              <p:nvPr/>
            </p:nvSpPr>
            <p:spPr>
              <a:xfrm>
                <a:off x="587151" y="2660599"/>
                <a:ext cx="3697895" cy="3482327"/>
              </a:xfrm>
              <a:prstGeom prst="ellipse">
                <a:avLst/>
              </a:prstGeom>
              <a:solidFill>
                <a:schemeClr val="accent3">
                  <a:alpha val="15000"/>
                </a:schemeClr>
              </a:solidFill>
              <a:ln w="285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A9B26E-998A-4449-AA98-61D4F74450D4}"/>
                  </a:ext>
                </a:extLst>
              </p:cNvPr>
              <p:cNvSpPr txBox="1"/>
              <p:nvPr/>
            </p:nvSpPr>
            <p:spPr>
              <a:xfrm>
                <a:off x="2479700" y="539411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675A0A-44F0-436E-B3E1-FE1E9D8B6F28}"/>
                </a:ext>
              </a:extLst>
            </p:cNvPr>
            <p:cNvSpPr txBox="1"/>
            <p:nvPr/>
          </p:nvSpPr>
          <p:spPr>
            <a:xfrm>
              <a:off x="949712" y="5808176"/>
              <a:ext cx="3400134" cy="646331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3. Coculture immune cells with the protein biotherapeutic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B36F3A-A482-42CB-901C-CB98476AED82}"/>
              </a:ext>
            </a:extLst>
          </p:cNvPr>
          <p:cNvGrpSpPr/>
          <p:nvPr/>
        </p:nvGrpSpPr>
        <p:grpSpPr>
          <a:xfrm>
            <a:off x="9290847" y="2342200"/>
            <a:ext cx="1987549" cy="3274434"/>
            <a:chOff x="705858" y="2712963"/>
            <a:chExt cx="1987549" cy="32744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F20BA4-A3EA-4868-8AD3-93AB45466C32}"/>
                </a:ext>
              </a:extLst>
            </p:cNvPr>
            <p:cNvGrpSpPr/>
            <p:nvPr/>
          </p:nvGrpSpPr>
          <p:grpSpPr>
            <a:xfrm>
              <a:off x="820903" y="3378632"/>
              <a:ext cx="1726011" cy="2608765"/>
              <a:chOff x="820903" y="3378632"/>
              <a:chExt cx="1726011" cy="260876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097090B-A551-4B57-8D3B-7575FEAD8BE9}"/>
                  </a:ext>
                </a:extLst>
              </p:cNvPr>
              <p:cNvSpPr/>
              <p:nvPr/>
            </p:nvSpPr>
            <p:spPr>
              <a:xfrm>
                <a:off x="820903" y="3378632"/>
                <a:ext cx="1726011" cy="2517150"/>
              </a:xfrm>
              <a:prstGeom prst="ellipse">
                <a:avLst/>
              </a:prstGeom>
              <a:solidFill>
                <a:schemeClr val="accent3">
                  <a:alpha val="15000"/>
                </a:schemeClr>
              </a:solidFill>
              <a:ln w="285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CAE349-ABD0-4B57-88CB-6A6606F6A0E3}"/>
                  </a:ext>
                </a:extLst>
              </p:cNvPr>
              <p:cNvSpPr txBox="1"/>
              <p:nvPr/>
            </p:nvSpPr>
            <p:spPr>
              <a:xfrm>
                <a:off x="1529554" y="552573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4EDC41-8A0A-46A7-B42D-28F13ECAE447}"/>
                </a:ext>
              </a:extLst>
            </p:cNvPr>
            <p:cNvSpPr txBox="1"/>
            <p:nvPr/>
          </p:nvSpPr>
          <p:spPr>
            <a:xfrm>
              <a:off x="705858" y="2712963"/>
              <a:ext cx="1987549" cy="646331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4. Measure T Cell activation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E00F096-46F5-4F4D-B547-192C9E3A6ADE}"/>
              </a:ext>
            </a:extLst>
          </p:cNvPr>
          <p:cNvSpPr txBox="1"/>
          <p:nvPr/>
        </p:nvSpPr>
        <p:spPr>
          <a:xfrm>
            <a:off x="0" y="6417698"/>
            <a:ext cx="12192000" cy="38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b="1" u="sng" dirty="0">
                <a:solidFill>
                  <a:schemeClr val="accent2"/>
                </a:solidFill>
              </a:rPr>
              <a:t>PRO</a:t>
            </a:r>
            <a:r>
              <a:rPr lang="en-US" sz="1900" b="1" dirty="0">
                <a:solidFill>
                  <a:schemeClr val="accent2"/>
                </a:solidFill>
              </a:rPr>
              <a:t>: Successful predictor of clinical immunogenicity</a:t>
            </a:r>
            <a:r>
              <a:rPr lang="en-US" sz="1900" b="1" dirty="0">
                <a:solidFill>
                  <a:srgbClr val="FFFF00"/>
                </a:solidFill>
              </a:rPr>
              <a:t>||</a:t>
            </a:r>
            <a:r>
              <a:rPr lang="en-US" b="1" u="sng" dirty="0">
                <a:solidFill>
                  <a:schemeClr val="tx2"/>
                </a:solidFill>
              </a:rPr>
              <a:t>CON</a:t>
            </a:r>
            <a:r>
              <a:rPr lang="en-US" sz="1900" b="1" dirty="0">
                <a:solidFill>
                  <a:schemeClr val="tx2"/>
                </a:solidFill>
              </a:rPr>
              <a:t>: Very expensive, limited number of donors, takes ~2 Months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614831-88A3-43DB-9C20-E987C8173353}"/>
              </a:ext>
            </a:extLst>
          </p:cNvPr>
          <p:cNvGrpSpPr/>
          <p:nvPr/>
        </p:nvGrpSpPr>
        <p:grpSpPr>
          <a:xfrm>
            <a:off x="2443185" y="1715364"/>
            <a:ext cx="5971242" cy="4582799"/>
            <a:chOff x="907885" y="2010057"/>
            <a:chExt cx="5971242" cy="45827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2DA51F-3697-4DAA-B84F-267E5C96E585}"/>
                </a:ext>
              </a:extLst>
            </p:cNvPr>
            <p:cNvGrpSpPr/>
            <p:nvPr/>
          </p:nvGrpSpPr>
          <p:grpSpPr>
            <a:xfrm>
              <a:off x="907885" y="2292399"/>
              <a:ext cx="3215416" cy="4300457"/>
              <a:chOff x="907885" y="2292399"/>
              <a:chExt cx="3215416" cy="430045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1264193-9124-44DB-A73B-07707E3CB3B5}"/>
                  </a:ext>
                </a:extLst>
              </p:cNvPr>
              <p:cNvSpPr/>
              <p:nvPr/>
            </p:nvSpPr>
            <p:spPr>
              <a:xfrm rot="1215481">
                <a:off x="907885" y="2292399"/>
                <a:ext cx="3215416" cy="4300457"/>
              </a:xfrm>
              <a:prstGeom prst="ellipse">
                <a:avLst/>
              </a:prstGeom>
              <a:solidFill>
                <a:schemeClr val="accent3">
                  <a:alpha val="15000"/>
                </a:schemeClr>
              </a:solidFill>
              <a:ln w="285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DB034-AE4D-4CE5-95D9-8DC194DA82E1}"/>
                  </a:ext>
                </a:extLst>
              </p:cNvPr>
              <p:cNvSpPr txBox="1"/>
              <p:nvPr/>
            </p:nvSpPr>
            <p:spPr>
              <a:xfrm>
                <a:off x="2527978" y="40309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B59141-DA06-40A5-B394-FD1F90AA053C}"/>
                </a:ext>
              </a:extLst>
            </p:cNvPr>
            <p:cNvSpPr txBox="1"/>
            <p:nvPr/>
          </p:nvSpPr>
          <p:spPr>
            <a:xfrm>
              <a:off x="3478993" y="2010057"/>
              <a:ext cx="3400134" cy="92333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2. Collect Peripheral Blood Mononuclear Cells (PBMC) from the donors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FA34CE-A5E2-4632-B82B-7B31C7A94929}"/>
              </a:ext>
            </a:extLst>
          </p:cNvPr>
          <p:cNvGrpSpPr/>
          <p:nvPr/>
        </p:nvGrpSpPr>
        <p:grpSpPr>
          <a:xfrm>
            <a:off x="17072" y="2683985"/>
            <a:ext cx="3149600" cy="3211797"/>
            <a:chOff x="17072" y="2683985"/>
            <a:chExt cx="3149600" cy="32117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68C6BB-723A-41B0-8898-84D2B036A261}"/>
                </a:ext>
              </a:extLst>
            </p:cNvPr>
            <p:cNvGrpSpPr/>
            <p:nvPr/>
          </p:nvGrpSpPr>
          <p:grpSpPr>
            <a:xfrm>
              <a:off x="820904" y="3335396"/>
              <a:ext cx="1346200" cy="2560386"/>
              <a:chOff x="820904" y="3335396"/>
              <a:chExt cx="1346200" cy="256038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5D1B427-BB9E-42C3-B166-C53BEBB22101}"/>
                  </a:ext>
                </a:extLst>
              </p:cNvPr>
              <p:cNvSpPr/>
              <p:nvPr/>
            </p:nvSpPr>
            <p:spPr>
              <a:xfrm>
                <a:off x="820904" y="3378632"/>
                <a:ext cx="1346200" cy="2517150"/>
              </a:xfrm>
              <a:prstGeom prst="ellipse">
                <a:avLst/>
              </a:prstGeom>
              <a:solidFill>
                <a:schemeClr val="accent3">
                  <a:alpha val="15000"/>
                </a:schemeClr>
              </a:solidFill>
              <a:ln w="285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202739-E746-4AC6-A519-A8D7B2E17ACD}"/>
                  </a:ext>
                </a:extLst>
              </p:cNvPr>
              <p:cNvSpPr txBox="1"/>
              <p:nvPr/>
            </p:nvSpPr>
            <p:spPr>
              <a:xfrm>
                <a:off x="1323925" y="333539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20D818-B4A8-44DF-8D72-0F693591BB7A}"/>
                </a:ext>
              </a:extLst>
            </p:cNvPr>
            <p:cNvSpPr txBox="1"/>
            <p:nvPr/>
          </p:nvSpPr>
          <p:spPr>
            <a:xfrm>
              <a:off x="17072" y="2683985"/>
              <a:ext cx="3149600" cy="646331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1. Genetic sequencing of healthy donors for HLA allele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9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861632"/>
            <a:ext cx="11345471" cy="92602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TCPro?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2" y="1847728"/>
            <a:ext cx="11345471" cy="45795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TCPro is a computational tool that mimics </a:t>
            </a:r>
            <a:r>
              <a:rPr lang="en-US" i="1" dirty="0"/>
              <a:t>ex vivo </a:t>
            </a:r>
            <a:r>
              <a:rPr lang="en-US" dirty="0"/>
              <a:t>T cell activation assays to evaluate product immunogenicity risk using immunogenetic information of a larger population.</a:t>
            </a:r>
          </a:p>
          <a:p>
            <a:endParaRPr lang="en-US" dirty="0"/>
          </a:p>
          <a:p>
            <a:r>
              <a:rPr lang="en-US" dirty="0"/>
              <a:t>TCPro was written on Matlab</a:t>
            </a:r>
          </a:p>
          <a:p>
            <a:pPr lvl="1"/>
            <a:r>
              <a:rPr lang="en-US" dirty="0"/>
              <a:t>Immune cell reaction mechanisms modeled with Ordinary Differential Equations</a:t>
            </a:r>
          </a:p>
          <a:p>
            <a:pPr lvl="1"/>
            <a:r>
              <a:rPr lang="en-US" dirty="0"/>
              <a:t>All model parameters were obtained from published </a:t>
            </a:r>
            <a:r>
              <a:rPr lang="en-US" i="1" dirty="0"/>
              <a:t>in vitro </a:t>
            </a:r>
            <a:r>
              <a:rPr lang="en-US" dirty="0"/>
              <a:t>data</a:t>
            </a:r>
          </a:p>
          <a:p>
            <a:endParaRPr lang="en-US" sz="4500" dirty="0"/>
          </a:p>
          <a:p>
            <a:r>
              <a:rPr lang="en-US" dirty="0"/>
              <a:t>To run TCPro, the users would need three inputs: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dirty="0"/>
              <a:t>Amino acid sequence of the test product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dirty="0"/>
              <a:t>Immunogenomics of humans in the cohort - a list of patient HLA-DRB1 alleles</a:t>
            </a:r>
          </a:p>
          <a:p>
            <a:pPr marL="1352535" lvl="1" indent="-742950">
              <a:buFont typeface="+mj-lt"/>
              <a:buAutoNum type="arabicPeriod"/>
            </a:pPr>
            <a:r>
              <a:rPr lang="en-US" dirty="0"/>
              <a:t>Number of drug-cognizant Helper T cells in a patient’s body</a:t>
            </a:r>
          </a:p>
          <a:p>
            <a:pPr marL="1352535" lvl="1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467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ea typeface="ＭＳ Ｐゴシック" charset="-128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02249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8DE786-75AE-4D63-B2E7-BBAE4CD00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9478" y="1681225"/>
            <a:ext cx="4868092" cy="5150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Validation of TCPro using Data from </a:t>
            </a:r>
            <a:br>
              <a:rPr lang="en-US" sz="4400" dirty="0"/>
            </a:br>
            <a:r>
              <a:rPr lang="fr-FR" sz="4400" i="1" dirty="0"/>
              <a:t>ex vivo </a:t>
            </a:r>
            <a:r>
              <a:rPr lang="fr-FR" sz="4400" dirty="0"/>
              <a:t>T </a:t>
            </a:r>
            <a:r>
              <a:rPr lang="fr-FR" sz="4400" dirty="0" err="1"/>
              <a:t>Cell</a:t>
            </a:r>
            <a:r>
              <a:rPr lang="fr-FR" sz="4400" dirty="0"/>
              <a:t> Activation </a:t>
            </a:r>
            <a:r>
              <a:rPr lang="fr-FR" sz="4400" dirty="0" err="1"/>
              <a:t>Assays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81226"/>
            <a:ext cx="5834743" cy="47037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Immunogenicity assay data </a:t>
            </a:r>
            <a:r>
              <a:rPr lang="en-US" sz="2900" dirty="0"/>
              <a:t>(FDA-OTAT) </a:t>
            </a:r>
          </a:p>
          <a:p>
            <a:pPr lvl="1"/>
            <a:r>
              <a:rPr lang="en-US" sz="2400" dirty="0"/>
              <a:t>Blood samples from 50 healthy donors </a:t>
            </a:r>
          </a:p>
          <a:p>
            <a:pPr lvl="1"/>
            <a:r>
              <a:rPr lang="en-US" sz="2400" dirty="0"/>
              <a:t>Donors are HLA allele-typed</a:t>
            </a:r>
          </a:p>
          <a:p>
            <a:pPr lvl="1"/>
            <a:r>
              <a:rPr lang="en-US" sz="2400" dirty="0"/>
              <a:t>13 protein drugs tested</a:t>
            </a:r>
          </a:p>
          <a:p>
            <a:pPr lvl="1"/>
            <a:r>
              <a:rPr lang="en-US" sz="2400" dirty="0"/>
              <a:t>%donors demonstrating immune response calculated</a:t>
            </a:r>
          </a:p>
          <a:p>
            <a:pPr lvl="1"/>
            <a:endParaRPr lang="en-US" sz="2400" dirty="0"/>
          </a:p>
          <a:p>
            <a:r>
              <a:rPr lang="en-US" sz="3400" dirty="0"/>
              <a:t>Use TCPro:</a:t>
            </a:r>
          </a:p>
          <a:p>
            <a:pPr lvl="1"/>
            <a:r>
              <a:rPr lang="en-US" sz="2600" dirty="0"/>
              <a:t>Simulate the same assays </a:t>
            </a:r>
            <a:r>
              <a:rPr lang="en-US" sz="2600" i="1" dirty="0"/>
              <a:t>in silico</a:t>
            </a:r>
          </a:p>
          <a:p>
            <a:pPr lvl="1"/>
            <a:r>
              <a:rPr lang="en-US" sz="2600" dirty="0"/>
              <a:t>Absolute %error in the mean with TCPro is 4.2</a:t>
            </a:r>
          </a:p>
          <a:p>
            <a:endParaRPr lang="en-US" sz="2800" i="1" dirty="0"/>
          </a:p>
          <a:p>
            <a:r>
              <a:rPr lang="en-US" sz="4000" dirty="0"/>
              <a:t>ALSO, significant correlations with preclinical and clinical immunogenicity measurements of 15 protein-based biotherapeutics (on the market or withdrawn)</a:t>
            </a:r>
            <a:endParaRPr lang="en-US" sz="4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467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ea typeface="ＭＳ Ｐゴシック" charset="-128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1545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TCPro Predicts Large Variability in Immunogenicity of Individual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704376"/>
            <a:ext cx="6555130" cy="465012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1272 Virtual Patients tested on TCPro </a:t>
            </a:r>
          </a:p>
          <a:p>
            <a:pPr lvl="1"/>
            <a:r>
              <a:rPr lang="en-US" sz="1867" dirty="0"/>
              <a:t>Obtained HLA-DRB immune allelic information from the 1000 Genomes*</a:t>
            </a:r>
          </a:p>
          <a:p>
            <a:endParaRPr lang="en-US" sz="1700" dirty="0"/>
          </a:p>
          <a:p>
            <a:r>
              <a:rPr lang="en-US" sz="2400" dirty="0"/>
              <a:t>We treated this virtual cohort with different full-length protein-based biotherapeutics</a:t>
            </a:r>
          </a:p>
          <a:p>
            <a:endParaRPr lang="en-US" sz="2200" dirty="0"/>
          </a:p>
          <a:p>
            <a:r>
              <a:rPr lang="en-US" sz="2400" dirty="0"/>
              <a:t>Our analysis showed a large degree of variability in patient responses for some of the drugs </a:t>
            </a:r>
          </a:p>
          <a:p>
            <a:pPr lvl="1"/>
            <a:r>
              <a:rPr lang="en-US" sz="1867" dirty="0"/>
              <a:t>Each dot on the figure represents the probability of immunogenicity of one virtual patient with distinct set of immune alleles.</a:t>
            </a:r>
          </a:p>
          <a:p>
            <a:endParaRPr lang="en-US" sz="2200" dirty="0"/>
          </a:p>
          <a:p>
            <a:r>
              <a:rPr lang="en-US" sz="2400" dirty="0"/>
              <a:t>TCPro predicts insignificant differences among different ethno-geographic cohorts*</a:t>
            </a:r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467" b="1" dirty="0">
                <a:solidFill>
                  <a:srgbClr val="1F497D">
                    <a:lumMod val="60000"/>
                    <a:lumOff val="40000"/>
                  </a:srgbClr>
                </a:solidFill>
                <a:latin typeface="Helvetica"/>
                <a:ea typeface="ＭＳ Ｐゴシック" charset="-128"/>
                <a:cs typeface="Helvetica"/>
              </a:rPr>
              <a:t>www.fda.gov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F1C249-B367-4B2A-82EA-BA088F02C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5651" y="1586672"/>
            <a:ext cx="4392772" cy="52713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9A926E-BAA9-4846-AC1E-D50727903665}"/>
              </a:ext>
            </a:extLst>
          </p:cNvPr>
          <p:cNvSpPr/>
          <p:nvPr/>
        </p:nvSpPr>
        <p:spPr>
          <a:xfrm>
            <a:off x="280661" y="6398695"/>
            <a:ext cx="51998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r>
              <a:rPr lang="en-US" u="sng" dirty="0"/>
              <a:t>1000 Genomes</a:t>
            </a:r>
            <a:r>
              <a:rPr lang="en-US" dirty="0"/>
              <a:t>: www.internationalgenome.org/data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2210A6-7FE2-43D7-884F-64DC515D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7"/>
            <a:ext cx="1714512" cy="160872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14405A-9CA0-4E6B-91F0-DE8865F67DE2}"/>
              </a:ext>
            </a:extLst>
          </p:cNvPr>
          <p:cNvSpPr/>
          <p:nvPr/>
        </p:nvSpPr>
        <p:spPr>
          <a:xfrm>
            <a:off x="5606221" y="6472208"/>
            <a:ext cx="1899544" cy="215444"/>
          </a:xfrm>
          <a:prstGeom prst="rect">
            <a:avLst/>
          </a:prstGeom>
          <a:solidFill>
            <a:srgbClr val="B5D6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5"/>
              </a:rPr>
              <a:t>www.fda.gov/media/106725/download</a:t>
            </a:r>
            <a:endParaRPr lang="en-US" sz="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F3C123-F56F-4D02-8A0B-0A3FEB9AB7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961" t="-3278" r="-1963" b="-951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69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7186</TotalTime>
  <Words>488</Words>
  <Application>Microsoft Office PowerPoint</Application>
  <PresentationFormat>Widescreen</PresentationFormat>
  <Paragraphs>76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Helvetica</vt:lpstr>
      <vt:lpstr>ppt1DB1.tmp</vt:lpstr>
      <vt:lpstr>Biotherapeutic Protein Immunogenicity Risk Assessment with TCPro</vt:lpstr>
      <vt:lpstr>What is Immunogenicity?</vt:lpstr>
      <vt:lpstr>ex vivo T Cell Activation Assays: Immunogenicity Risk Evaluation in the Lab</vt:lpstr>
      <vt:lpstr>What is TCPro?</vt:lpstr>
      <vt:lpstr>Validation of TCPro using Data from  ex vivo T Cell Activation Assays</vt:lpstr>
      <vt:lpstr>TCPro Predicts Large Variability in Immunogenicity of Individual Patients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Biotherapeutic Protein Immunogenicity Risk Assessment with TCPro</dc:title>
  <dc:creator>Yogurtcu, Osman</dc:creator>
  <cp:lastModifiedBy>Caitlin Moloney</cp:lastModifiedBy>
  <cp:revision>162</cp:revision>
  <dcterms:created xsi:type="dcterms:W3CDTF">2019-10-25T12:59:19Z</dcterms:created>
  <dcterms:modified xsi:type="dcterms:W3CDTF">2019-11-27T20:43:05Z</dcterms:modified>
</cp:coreProperties>
</file>