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91"/>
    <p:restoredTop sz="99694" autoAdjust="0"/>
  </p:normalViewPr>
  <p:slideViewPr>
    <p:cSldViewPr snapToGrid="0" snapToObjects="1">
      <p:cViewPr varScale="1">
        <p:scale>
          <a:sx n="69" d="100"/>
          <a:sy n="69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55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72611"/>
            <a:ext cx="8229600" cy="10611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reproducible, automated classification method for single cell RNA-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with feature filtering based on information content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731339"/>
            <a:ext cx="8229599" cy="12651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Ziyou</a:t>
            </a:r>
            <a:r>
              <a:rPr lang="de-DE" sz="13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Ren, Martin Gerlach, </a:t>
            </a: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Hanyu</a:t>
            </a:r>
            <a:r>
              <a:rPr lang="de-DE" sz="13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Shi, Alexander V. </a:t>
            </a: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Misharin</a:t>
            </a:r>
            <a:r>
              <a:rPr lang="de-DE" sz="13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GR Scott </a:t>
            </a: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Budinger</a:t>
            </a:r>
            <a:r>
              <a:rPr lang="de-DE" sz="13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Luís A. </a:t>
            </a: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Nunes</a:t>
            </a:r>
            <a:r>
              <a:rPr lang="de-DE" sz="13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Amaral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CE31F-59CD-1D41-AB7F-C7F71B5A2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81" y="3250922"/>
            <a:ext cx="1233854" cy="1233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3F2DD-66EB-E74D-B54D-CB93ABDD9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69" y="3254024"/>
            <a:ext cx="1312711" cy="1299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FCB129-C4F2-F947-ADD9-0EC769F7D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269" y="3254024"/>
            <a:ext cx="972397" cy="128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67CB7-5113-9249-B4DA-E434D11AC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803" y="3270146"/>
            <a:ext cx="1200951" cy="1233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83D87-4B3E-2A4C-B5C4-0A1BA2D43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680" y="3250922"/>
            <a:ext cx="908787" cy="12723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C718E12-CCB3-D343-A280-E5B2E77F6AC3}"/>
              </a:ext>
            </a:extLst>
          </p:cNvPr>
          <p:cNvSpPr txBox="1">
            <a:spLocks/>
          </p:cNvSpPr>
          <p:nvPr/>
        </p:nvSpPr>
        <p:spPr>
          <a:xfrm>
            <a:off x="5921969" y="6366170"/>
            <a:ext cx="4114800" cy="483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135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Ziyou.ren@northwestern.edu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85" y="85476"/>
            <a:ext cx="8690828" cy="152938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Establishing ground truth in benchmarking </a:t>
            </a:r>
            <a:r>
              <a:rPr lang="en-US" sz="3200" dirty="0" err="1"/>
              <a:t>scRNA-seq</a:t>
            </a:r>
            <a:r>
              <a:rPr lang="en-US" sz="3200" dirty="0"/>
              <a:t> clustering algorithm is challenging and can induce circularity.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6E12CD-FCB1-464E-A775-0B83FDDACE0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977DB-5DD9-C243-863B-45AAAD2D4182}"/>
              </a:ext>
            </a:extLst>
          </p:cNvPr>
          <p:cNvSpPr/>
          <p:nvPr/>
        </p:nvSpPr>
        <p:spPr>
          <a:xfrm>
            <a:off x="4357313" y="6425058"/>
            <a:ext cx="13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stem-ui"/>
              </a:rPr>
              <a:t>@Ziyou2015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76052-7F3B-A348-9C85-18F2D7DF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59" y="6465247"/>
            <a:ext cx="373815" cy="302790"/>
          </a:xfrm>
          <a:prstGeom prst="rect">
            <a:avLst/>
          </a:prstGeom>
        </p:spPr>
      </p:pic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F816593-E170-4B40-B9C7-DB315921C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54445"/>
              </p:ext>
            </p:extLst>
          </p:nvPr>
        </p:nvGraphicFramePr>
        <p:xfrm>
          <a:off x="4187427" y="2120169"/>
          <a:ext cx="3344733" cy="20374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819">
                  <a:extLst>
                    <a:ext uri="{9D8B030D-6E8A-4147-A177-3AD203B41FA5}">
                      <a16:colId xmlns:a16="http://schemas.microsoft.com/office/drawing/2014/main" val="3199086865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1405264864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2067082919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147647708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1885791060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246123121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88329226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g</a:t>
                      </a:r>
                      <a:r>
                        <a:rPr lang="en-US" sz="1900" u="none" strike="noStrike" baseline="-25000" dirty="0">
                          <a:effectLst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g</a:t>
                      </a:r>
                      <a:r>
                        <a:rPr lang="en-US" sz="1900" u="none" strike="noStrike" baseline="-25000" dirty="0">
                          <a:effectLst/>
                        </a:rPr>
                        <a:t>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g</a:t>
                      </a:r>
                      <a:r>
                        <a:rPr lang="en-US" sz="1900" u="none" strike="noStrike" baseline="-25000" dirty="0">
                          <a:effectLst/>
                        </a:rPr>
                        <a:t>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g</a:t>
                      </a:r>
                      <a:r>
                        <a:rPr lang="en-US" sz="1900" u="none" strike="noStrike" baseline="-25000" dirty="0">
                          <a:effectLst/>
                        </a:rPr>
                        <a:t>N-1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 err="1">
                          <a:effectLst/>
                        </a:rPr>
                        <a:t>g</a:t>
                      </a:r>
                      <a:r>
                        <a:rPr lang="en-US" sz="1900" u="none" strike="noStrike" baseline="-25000" dirty="0" err="1">
                          <a:effectLst/>
                        </a:rPr>
                        <a:t>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709699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C</a:t>
                      </a:r>
                      <a:r>
                        <a:rPr lang="en-US" sz="1900" u="none" strike="noStrike" baseline="-25000">
                          <a:effectLst/>
                        </a:rPr>
                        <a:t>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x</a:t>
                      </a:r>
                      <a:r>
                        <a:rPr lang="en-US" sz="1900" u="none" strike="noStrike" baseline="-25000" dirty="0">
                          <a:effectLst/>
                        </a:rPr>
                        <a:t>11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x</a:t>
                      </a:r>
                      <a:r>
                        <a:rPr lang="en-US" sz="1900" u="none" strike="noStrike" baseline="-25000" dirty="0">
                          <a:effectLst/>
                        </a:rPr>
                        <a:t>12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x</a:t>
                      </a:r>
                      <a:r>
                        <a:rPr lang="en-US" sz="1900" u="none" strike="noStrike" baseline="-25000" dirty="0">
                          <a:effectLst/>
                        </a:rPr>
                        <a:t>13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2127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C</a:t>
                      </a:r>
                      <a:r>
                        <a:rPr lang="en-US" sz="1900" u="none" strike="noStrike" baseline="-25000">
                          <a:effectLst/>
                        </a:rPr>
                        <a:t>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x</a:t>
                      </a:r>
                      <a:r>
                        <a:rPr lang="en-US" sz="1900" u="none" strike="noStrike" baseline="-25000" dirty="0">
                          <a:effectLst/>
                        </a:rPr>
                        <a:t>21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x</a:t>
                      </a:r>
                      <a:r>
                        <a:rPr lang="en-US" sz="1900" u="none" strike="noStrike" baseline="-25000" dirty="0">
                          <a:effectLst/>
                        </a:rPr>
                        <a:t>22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x</a:t>
                      </a:r>
                      <a:r>
                        <a:rPr lang="en-US" sz="1900" u="none" strike="noStrike" baseline="-25000" dirty="0">
                          <a:effectLst/>
                        </a:rPr>
                        <a:t>23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28055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531687"/>
                  </a:ext>
                </a:extLst>
              </a:tr>
              <a:tr h="36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>
                          <a:effectLst/>
                        </a:rPr>
                        <a:t>C</a:t>
                      </a:r>
                      <a:r>
                        <a:rPr lang="en-US" sz="1900" u="none" strike="noStrike" baseline="-25000">
                          <a:effectLst/>
                        </a:rPr>
                        <a:t>M-1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1848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u="none" strike="noStrike" dirty="0">
                          <a:effectLst/>
                        </a:rPr>
                        <a:t>C</a:t>
                      </a:r>
                      <a:r>
                        <a:rPr lang="en-US" sz="1900" u="none" strike="noStrike" baseline="-25000" dirty="0">
                          <a:effectLst/>
                        </a:rPr>
                        <a:t>M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72767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ABF53AF-D2B6-BB41-9EE5-25FC2355117D}"/>
              </a:ext>
            </a:extLst>
          </p:cNvPr>
          <p:cNvSpPr/>
          <p:nvPr/>
        </p:nvSpPr>
        <p:spPr>
          <a:xfrm>
            <a:off x="3395497" y="311581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Cells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F544B0B-6601-EB46-B689-3F077004D1B3}"/>
              </a:ext>
            </a:extLst>
          </p:cNvPr>
          <p:cNvSpPr/>
          <p:nvPr/>
        </p:nvSpPr>
        <p:spPr>
          <a:xfrm>
            <a:off x="4996279" y="1700583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Features (mRNA)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E7766B5-B129-8344-BAE5-6D99FE0AB83D}"/>
              </a:ext>
            </a:extLst>
          </p:cNvPr>
          <p:cNvCxnSpPr>
            <a:cxnSpLocks/>
          </p:cNvCxnSpPr>
          <p:nvPr/>
        </p:nvCxnSpPr>
        <p:spPr>
          <a:xfrm flipH="1" flipV="1">
            <a:off x="2308581" y="2492761"/>
            <a:ext cx="1063657" cy="7201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2">
            <a:extLst>
              <a:ext uri="{FF2B5EF4-FFF2-40B4-BE49-F238E27FC236}">
                <a16:creationId xmlns:a16="http://schemas.microsoft.com/office/drawing/2014/main" id="{E46507C0-8AB2-A04B-8D65-E6250C7906BE}"/>
              </a:ext>
            </a:extLst>
          </p:cNvPr>
          <p:cNvSpPr txBox="1"/>
          <p:nvPr/>
        </p:nvSpPr>
        <p:spPr>
          <a:xfrm rot="2059744">
            <a:off x="2123575" y="2289260"/>
            <a:ext cx="17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Classification algorithm 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EF329E-BBCC-184C-9390-206C0D37BC49}"/>
              </a:ext>
            </a:extLst>
          </p:cNvPr>
          <p:cNvSpPr>
            <a:spLocks/>
          </p:cNvSpPr>
          <p:nvPr/>
        </p:nvSpPr>
        <p:spPr>
          <a:xfrm>
            <a:off x="253005" y="2228483"/>
            <a:ext cx="1928054" cy="64048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ground truth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06BCA2-A569-764E-9261-18995F97379D}"/>
              </a:ext>
            </a:extLst>
          </p:cNvPr>
          <p:cNvCxnSpPr>
            <a:cxnSpLocks/>
          </p:cNvCxnSpPr>
          <p:nvPr/>
        </p:nvCxnSpPr>
        <p:spPr>
          <a:xfrm flipH="1">
            <a:off x="2181059" y="3450701"/>
            <a:ext cx="1182608" cy="52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E0A64DE3-161E-E44C-9D4F-009E02105CA0}"/>
              </a:ext>
            </a:extLst>
          </p:cNvPr>
          <p:cNvSpPr/>
          <p:nvPr/>
        </p:nvSpPr>
        <p:spPr>
          <a:xfrm>
            <a:off x="253005" y="3671908"/>
            <a:ext cx="1905105" cy="60861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label</a:t>
            </a: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7EAF7B9C-AA24-D949-B238-34C4F8E19BED}"/>
              </a:ext>
            </a:extLst>
          </p:cNvPr>
          <p:cNvSpPr txBox="1"/>
          <p:nvPr/>
        </p:nvSpPr>
        <p:spPr>
          <a:xfrm rot="20067800">
            <a:off x="2046727" y="3725733"/>
            <a:ext cx="1707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algorithm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21E22E9-007A-5240-B75E-C356B705CD00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1209196" y="2868967"/>
            <a:ext cx="7836" cy="81296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517DD80F-C43B-AC42-ABB8-396DD1CBFD2F}"/>
              </a:ext>
            </a:extLst>
          </p:cNvPr>
          <p:cNvSpPr/>
          <p:nvPr/>
        </p:nvSpPr>
        <p:spPr>
          <a:xfrm>
            <a:off x="466877" y="3073316"/>
            <a:ext cx="1470150" cy="396275"/>
          </a:xfrm>
          <a:prstGeom prst="ellipse">
            <a:avLst/>
          </a:prstGeom>
          <a:solidFill>
            <a:srgbClr val="A6A4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E481E2-10FF-114F-9556-866C0A6FF389}"/>
              </a:ext>
            </a:extLst>
          </p:cNvPr>
          <p:cNvCxnSpPr>
            <a:cxnSpLocks/>
          </p:cNvCxnSpPr>
          <p:nvPr/>
        </p:nvCxnSpPr>
        <p:spPr>
          <a:xfrm>
            <a:off x="8375408" y="4361365"/>
            <a:ext cx="4715" cy="8139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C844823-4AA6-7F4A-8A99-9CFC9E12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57627"/>
              </p:ext>
            </p:extLst>
          </p:nvPr>
        </p:nvGraphicFramePr>
        <p:xfrm>
          <a:off x="7663395" y="2120169"/>
          <a:ext cx="1433457" cy="20374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819">
                  <a:extLst>
                    <a:ext uri="{9D8B030D-6E8A-4147-A177-3AD203B41FA5}">
                      <a16:colId xmlns:a16="http://schemas.microsoft.com/office/drawing/2014/main" val="1170373794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3485528312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32310942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900" u="none" strike="noStrike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 err="1">
                          <a:effectLst/>
                        </a:rPr>
                        <a:t>p</a:t>
                      </a:r>
                      <a:r>
                        <a:rPr lang="en-US" sz="1900" u="none" strike="noStrike" baseline="-25000" dirty="0" err="1">
                          <a:effectLst/>
                        </a:rPr>
                        <a:t>k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5418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y</a:t>
                      </a:r>
                      <a:r>
                        <a:rPr lang="en-US" sz="1900" u="none" strike="noStrike" baseline="-25000" dirty="0">
                          <a:effectLst/>
                        </a:rPr>
                        <a:t>11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7629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baseline="0" dirty="0">
                          <a:effectLst/>
                        </a:rPr>
                        <a:t>y</a:t>
                      </a:r>
                      <a:r>
                        <a:rPr lang="en-US" sz="1900" u="none" strike="noStrike" baseline="-25000" dirty="0">
                          <a:effectLst/>
                        </a:rPr>
                        <a:t>21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27977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359842"/>
                  </a:ext>
                </a:extLst>
              </a:tr>
              <a:tr h="3610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>
                          <a:effectLst/>
                        </a:rPr>
                        <a:t>…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2952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u="none" strike="noStrike" dirty="0">
                          <a:effectLst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088398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F2F52029-B0EB-8F47-BB3D-0996680768CD}"/>
              </a:ext>
            </a:extLst>
          </p:cNvPr>
          <p:cNvSpPr/>
          <p:nvPr/>
        </p:nvSpPr>
        <p:spPr>
          <a:xfrm>
            <a:off x="7560066" y="1509506"/>
            <a:ext cx="164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Independent features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7E666166-38E9-5D41-ACC1-1D4D2664D4F0}"/>
              </a:ext>
            </a:extLst>
          </p:cNvPr>
          <p:cNvSpPr txBox="1"/>
          <p:nvPr/>
        </p:nvSpPr>
        <p:spPr>
          <a:xfrm>
            <a:off x="6886916" y="4493697"/>
            <a:ext cx="1799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4AD078-D151-824C-9865-C91AC6FE3459}"/>
              </a:ext>
            </a:extLst>
          </p:cNvPr>
          <p:cNvSpPr>
            <a:spLocks/>
          </p:cNvSpPr>
          <p:nvPr/>
        </p:nvSpPr>
        <p:spPr>
          <a:xfrm>
            <a:off x="7215946" y="5191079"/>
            <a:ext cx="1928054" cy="64048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F5458A-E22C-3F44-825F-84960632AC21}"/>
              </a:ext>
            </a:extLst>
          </p:cNvPr>
          <p:cNvCxnSpPr>
            <a:cxnSpLocks/>
            <a:endCxn id="69" idx="2"/>
          </p:cNvCxnSpPr>
          <p:nvPr/>
        </p:nvCxnSpPr>
        <p:spPr>
          <a:xfrm flipH="1" flipV="1">
            <a:off x="1205558" y="4280521"/>
            <a:ext cx="11474" cy="1230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A7916D-B5B9-4D43-BAB2-97642FA944FA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1201952" y="5500314"/>
            <a:ext cx="6013994" cy="11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10B6668-2217-084F-853B-A6F00D46BB72}"/>
              </a:ext>
            </a:extLst>
          </p:cNvPr>
          <p:cNvSpPr/>
          <p:nvPr/>
        </p:nvSpPr>
        <p:spPr>
          <a:xfrm>
            <a:off x="466877" y="5302176"/>
            <a:ext cx="1470150" cy="396275"/>
          </a:xfrm>
          <a:prstGeom prst="ellipse">
            <a:avLst/>
          </a:prstGeom>
          <a:solidFill>
            <a:srgbClr val="A6A4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14175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69" grpId="0" animBg="1"/>
      <p:bldP spid="70" grpId="0"/>
      <p:bldP spid="72" grpId="0" animBg="1"/>
      <p:bldP spid="40" grpId="0"/>
      <p:bldP spid="41" grpId="0"/>
      <p:bldP spid="4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05" y="119269"/>
            <a:ext cx="8847866" cy="1009816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TotalSeq</a:t>
            </a:r>
            <a:r>
              <a:rPr lang="en-US" sz="3200" dirty="0"/>
              <a:t> to generate independent and reproducible ground truth label for benchmarking.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977DB-5DD9-C243-863B-45AAAD2D4182}"/>
              </a:ext>
            </a:extLst>
          </p:cNvPr>
          <p:cNvSpPr/>
          <p:nvPr/>
        </p:nvSpPr>
        <p:spPr>
          <a:xfrm>
            <a:off x="4357313" y="6425058"/>
            <a:ext cx="13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stem-ui"/>
              </a:rPr>
              <a:t>@Ziyou2015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76052-7F3B-A348-9C85-18F2D7DF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59" y="6465247"/>
            <a:ext cx="373815" cy="30279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DD51E99-915B-9147-A0A0-A0F2AB072660}"/>
              </a:ext>
            </a:extLst>
          </p:cNvPr>
          <p:cNvSpPr txBox="1"/>
          <p:nvPr/>
        </p:nvSpPr>
        <p:spPr>
          <a:xfrm>
            <a:off x="4170344" y="15934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53700F-C54A-B74A-BFDF-1CC7025F1F69}"/>
              </a:ext>
            </a:extLst>
          </p:cNvPr>
          <p:cNvSpPr txBox="1"/>
          <p:nvPr/>
        </p:nvSpPr>
        <p:spPr>
          <a:xfrm>
            <a:off x="4189580" y="365614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B74DA8-666B-7D43-AB11-2781A34FE5A8}"/>
              </a:ext>
            </a:extLst>
          </p:cNvPr>
          <p:cNvSpPr/>
          <p:nvPr/>
        </p:nvSpPr>
        <p:spPr>
          <a:xfrm>
            <a:off x="5722302" y="2748896"/>
            <a:ext cx="1471961" cy="6579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PBMC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(713 cells)</a:t>
            </a: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C9BACFCB-AF82-E149-94E3-9BEF1CDB8623}"/>
              </a:ext>
            </a:extLst>
          </p:cNvPr>
          <p:cNvSpPr/>
          <p:nvPr/>
        </p:nvSpPr>
        <p:spPr>
          <a:xfrm>
            <a:off x="5344586" y="3884825"/>
            <a:ext cx="2231136" cy="827314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CD14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E6E0693-522A-1B4F-BB22-04CFC6EAA2EA}"/>
              </a:ext>
            </a:extLst>
          </p:cNvPr>
          <p:cNvCxnSpPr>
            <a:cxnSpLocks/>
          </p:cNvCxnSpPr>
          <p:nvPr/>
        </p:nvCxnSpPr>
        <p:spPr>
          <a:xfrm>
            <a:off x="6457347" y="3406818"/>
            <a:ext cx="1871" cy="478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93A4F1A-58EE-DD47-A23B-FA859467E9C9}"/>
              </a:ext>
            </a:extLst>
          </p:cNvPr>
          <p:cNvCxnSpPr/>
          <p:nvPr/>
        </p:nvCxnSpPr>
        <p:spPr>
          <a:xfrm flipH="1">
            <a:off x="8071509" y="4277845"/>
            <a:ext cx="1" cy="397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8389322-66A9-F748-AC26-F39AC8216F84}"/>
              </a:ext>
            </a:extLst>
          </p:cNvPr>
          <p:cNvCxnSpPr>
            <a:cxnSpLocks/>
          </p:cNvCxnSpPr>
          <p:nvPr/>
        </p:nvCxnSpPr>
        <p:spPr>
          <a:xfrm>
            <a:off x="7589298" y="4298482"/>
            <a:ext cx="463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4FBBA6F-036B-A640-BD14-B5B482C35497}"/>
              </a:ext>
            </a:extLst>
          </p:cNvPr>
          <p:cNvCxnSpPr/>
          <p:nvPr/>
        </p:nvCxnSpPr>
        <p:spPr>
          <a:xfrm flipH="1">
            <a:off x="4899922" y="4292376"/>
            <a:ext cx="1" cy="397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B62E2AE-4A99-1642-ABEC-C145E41048BD}"/>
              </a:ext>
            </a:extLst>
          </p:cNvPr>
          <p:cNvCxnSpPr>
            <a:cxnSpLocks/>
          </p:cNvCxnSpPr>
          <p:nvPr/>
        </p:nvCxnSpPr>
        <p:spPr>
          <a:xfrm>
            <a:off x="4881413" y="4295429"/>
            <a:ext cx="463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17CD5A-062F-3D47-A32A-3FA16EB1D7CA}"/>
              </a:ext>
            </a:extLst>
          </p:cNvPr>
          <p:cNvSpPr txBox="1"/>
          <p:nvPr/>
        </p:nvSpPr>
        <p:spPr>
          <a:xfrm>
            <a:off x="7472919" y="39553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EAF198-689F-0749-A660-6B43AF5FAAB2}"/>
              </a:ext>
            </a:extLst>
          </p:cNvPr>
          <p:cNvSpPr txBox="1"/>
          <p:nvPr/>
        </p:nvSpPr>
        <p:spPr>
          <a:xfrm>
            <a:off x="4826593" y="395531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DE00D8-AA5B-1D4C-AC82-A22DE49C7CD0}"/>
              </a:ext>
            </a:extLst>
          </p:cNvPr>
          <p:cNvSpPr/>
          <p:nvPr/>
        </p:nvSpPr>
        <p:spPr>
          <a:xfrm>
            <a:off x="7298906" y="4697579"/>
            <a:ext cx="1545207" cy="101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(244 cells)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393375-1642-E849-8363-F345D4119B3F}"/>
              </a:ext>
            </a:extLst>
          </p:cNvPr>
          <p:cNvSpPr/>
          <p:nvPr/>
        </p:nvSpPr>
        <p:spPr>
          <a:xfrm>
            <a:off x="4163942" y="4697579"/>
            <a:ext cx="1471961" cy="6579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469 cells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5123B4A3-6691-5441-96F7-10D22DE23A5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0222" t="12336" b="13210"/>
          <a:stretch/>
        </p:blipFill>
        <p:spPr>
          <a:xfrm>
            <a:off x="3451205" y="1908036"/>
            <a:ext cx="2212848" cy="180136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EF63B7E-36DD-D344-BCCF-BA689B8B0F6A}"/>
              </a:ext>
            </a:extLst>
          </p:cNvPr>
          <p:cNvSpPr txBox="1"/>
          <p:nvPr/>
        </p:nvSpPr>
        <p:spPr>
          <a:xfrm rot="16200000">
            <a:off x="2649063" y="262405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F673E71-46CD-7141-9268-DF4AFE986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903" y="1474840"/>
            <a:ext cx="6858000" cy="47319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9070F7-6D77-9C4B-A6E8-F258AEEB692A}"/>
              </a:ext>
            </a:extLst>
          </p:cNvPr>
          <p:cNvSpPr txBox="1"/>
          <p:nvPr/>
        </p:nvSpPr>
        <p:spPr>
          <a:xfrm>
            <a:off x="121205" y="1620187"/>
            <a:ext cx="3073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available dataset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surface proteins are measured by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TotalSeq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-B antibodies.</a:t>
            </a:r>
          </a:p>
        </p:txBody>
      </p:sp>
    </p:spTree>
    <p:extLst>
      <p:ext uri="{BB962C8B-B14F-4D97-AF65-F5344CB8AC3E}">
        <p14:creationId xmlns:p14="http://schemas.microsoft.com/office/powerpoint/2010/main" val="24977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977DB-5DD9-C243-863B-45AAAD2D4182}"/>
              </a:ext>
            </a:extLst>
          </p:cNvPr>
          <p:cNvSpPr/>
          <p:nvPr/>
        </p:nvSpPr>
        <p:spPr>
          <a:xfrm>
            <a:off x="4357313" y="6425058"/>
            <a:ext cx="13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stem-ui"/>
              </a:rPr>
              <a:t>@Ziyou2015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76052-7F3B-A348-9C85-18F2D7DF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59" y="6465247"/>
            <a:ext cx="373815" cy="302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9CF6FF-40BD-A14B-9CEC-4A08D01C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9" y="1608001"/>
            <a:ext cx="4001555" cy="40540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2D33BD-16F0-9542-8C30-6A88355D911A}"/>
              </a:ext>
            </a:extLst>
          </p:cNvPr>
          <p:cNvGrpSpPr/>
          <p:nvPr/>
        </p:nvGrpSpPr>
        <p:grpSpPr>
          <a:xfrm>
            <a:off x="3851910" y="1926817"/>
            <a:ext cx="5048541" cy="3149244"/>
            <a:chOff x="3910755" y="1535034"/>
            <a:chExt cx="5048541" cy="314924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D41476B-953F-4B4B-925D-BE959917B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6590" b="8144"/>
            <a:stretch/>
          </p:blipFill>
          <p:spPr>
            <a:xfrm>
              <a:off x="3910755" y="1535034"/>
              <a:ext cx="5048541" cy="277991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80A771-D366-9543-A0E8-6F3B1581C351}"/>
                </a:ext>
              </a:extLst>
            </p:cNvPr>
            <p:cNvSpPr txBox="1"/>
            <p:nvPr/>
          </p:nvSpPr>
          <p:spPr>
            <a:xfrm>
              <a:off x="4412974" y="1535034"/>
              <a:ext cx="3154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Protein + random mRNA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ADB347E-F089-5149-B548-0775DEEFB603}"/>
                </a:ext>
              </a:extLst>
            </p:cNvPr>
            <p:cNvGrpSpPr/>
            <p:nvPr/>
          </p:nvGrpSpPr>
          <p:grpSpPr>
            <a:xfrm>
              <a:off x="4622733" y="3372519"/>
              <a:ext cx="1548548" cy="333033"/>
              <a:chOff x="1015870" y="8946449"/>
              <a:chExt cx="1515018" cy="30777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90374A-E0BD-004A-B070-ACEFFF4A8A42}"/>
                  </a:ext>
                </a:extLst>
              </p:cNvPr>
              <p:cNvSpPr/>
              <p:nvPr/>
            </p:nvSpPr>
            <p:spPr>
              <a:xfrm>
                <a:off x="1015870" y="9051551"/>
                <a:ext cx="91440" cy="91440"/>
              </a:xfrm>
              <a:prstGeom prst="rect">
                <a:avLst/>
              </a:prstGeom>
              <a:solidFill>
                <a:srgbClr val="BBD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AB4C08-8BA6-A145-AA5B-F2F26D3E077B}"/>
                  </a:ext>
                </a:extLst>
              </p:cNvPr>
              <p:cNvSpPr txBox="1"/>
              <p:nvPr/>
            </p:nvSpPr>
            <p:spPr>
              <a:xfrm>
                <a:off x="1118322" y="8946449"/>
                <a:ext cx="14125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 = 0.8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157AB4-540F-DB44-846F-529409B50DDF}"/>
                </a:ext>
              </a:extLst>
            </p:cNvPr>
            <p:cNvSpPr txBox="1"/>
            <p:nvPr/>
          </p:nvSpPr>
          <p:spPr>
            <a:xfrm>
              <a:off x="4525077" y="4314946"/>
              <a:ext cx="37134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# of added mRNA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0A7C967-3E5C-B348-9F57-0BA92BEE79AA}"/>
              </a:ext>
            </a:extLst>
          </p:cNvPr>
          <p:cNvSpPr txBox="1">
            <a:spLocks/>
          </p:cNvSpPr>
          <p:nvPr/>
        </p:nvSpPr>
        <p:spPr>
          <a:xfrm>
            <a:off x="181859" y="-41620"/>
            <a:ext cx="8718591" cy="1431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Uninformative mRNAs as one of the key roadblocks for clustering accuracy.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6867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72" y="0"/>
            <a:ext cx="8462228" cy="100981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We develop an information-theory based filter that can identify informative genes for clustering.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977DB-5DD9-C243-863B-45AAAD2D4182}"/>
              </a:ext>
            </a:extLst>
          </p:cNvPr>
          <p:cNvSpPr/>
          <p:nvPr/>
        </p:nvSpPr>
        <p:spPr>
          <a:xfrm>
            <a:off x="4357313" y="6425058"/>
            <a:ext cx="13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stem-ui"/>
              </a:rPr>
              <a:t>@Ziyou2015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76052-7F3B-A348-9C85-18F2D7DF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59" y="6465247"/>
            <a:ext cx="373815" cy="30279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41E2CC8-A580-244A-8603-E72DB23A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6" y="1344168"/>
            <a:ext cx="4631404" cy="410666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6D9068A-C146-EC4C-A305-D7645E0DE9DC}"/>
              </a:ext>
            </a:extLst>
          </p:cNvPr>
          <p:cNvSpPr txBox="1"/>
          <p:nvPr/>
        </p:nvSpPr>
        <p:spPr>
          <a:xfrm>
            <a:off x="1689401" y="5266748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Overall sample UMI frequency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FA4FE94-9457-354D-8782-908F21B542C0}"/>
              </a:ext>
            </a:extLst>
          </p:cNvPr>
          <p:cNvSpPr/>
          <p:nvPr/>
        </p:nvSpPr>
        <p:spPr>
          <a:xfrm>
            <a:off x="5811492" y="1257033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Shannon entropy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DD12A6-2ED2-314A-93A0-FDB5C8CEFE21}"/>
              </a:ext>
            </a:extLst>
          </p:cNvPr>
          <p:cNvSpPr/>
          <p:nvPr/>
        </p:nvSpPr>
        <p:spPr>
          <a:xfrm>
            <a:off x="6090864" y="162636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Entropy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02AA6E-5513-A74D-A255-BE0F08FB5867}"/>
              </a:ext>
            </a:extLst>
          </p:cNvPr>
          <p:cNvCxnSpPr/>
          <p:nvPr/>
        </p:nvCxnSpPr>
        <p:spPr>
          <a:xfrm flipV="1">
            <a:off x="7370064" y="1626365"/>
            <a:ext cx="0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0D94511-B4DC-A641-A4AE-E4CE735B0BA7}"/>
              </a:ext>
            </a:extLst>
          </p:cNvPr>
          <p:cNvSpPr/>
          <p:nvPr/>
        </p:nvSpPr>
        <p:spPr>
          <a:xfrm>
            <a:off x="7370064" y="6079351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Gerlach, M. et al. 2019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CFBF05-3332-394B-8C3C-83D4E6706544}"/>
              </a:ext>
            </a:extLst>
          </p:cNvPr>
          <p:cNvSpPr/>
          <p:nvPr/>
        </p:nvSpPr>
        <p:spPr>
          <a:xfrm>
            <a:off x="7494964" y="163474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FA8CD7-739E-7647-B118-7A71C5509599}"/>
              </a:ext>
            </a:extLst>
          </p:cNvPr>
          <p:cNvCxnSpPr>
            <a:cxnSpLocks/>
          </p:cNvCxnSpPr>
          <p:nvPr/>
        </p:nvCxnSpPr>
        <p:spPr>
          <a:xfrm>
            <a:off x="8820364" y="1661391"/>
            <a:ext cx="0" cy="360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BEEDDC72-C306-F34E-86E7-A2C27E3B2328}"/>
              </a:ext>
            </a:extLst>
          </p:cNvPr>
          <p:cNvSpPr/>
          <p:nvPr/>
        </p:nvSpPr>
        <p:spPr>
          <a:xfrm>
            <a:off x="6090864" y="2088030"/>
            <a:ext cx="320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Null model:  max randomness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BCD579A-5F94-3E40-A4AC-6F54EC6FD14F}"/>
              </a:ext>
            </a:extLst>
          </p:cNvPr>
          <p:cNvSpPr txBox="1"/>
          <p:nvPr/>
        </p:nvSpPr>
        <p:spPr>
          <a:xfrm>
            <a:off x="4049436" y="145444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HLA-A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A3E655C-4A88-F043-B6DF-74E43A7971AD}"/>
              </a:ext>
            </a:extLst>
          </p:cNvPr>
          <p:cNvSpPr txBox="1"/>
          <p:nvPr/>
        </p:nvSpPr>
        <p:spPr>
          <a:xfrm>
            <a:off x="4723290" y="1411124"/>
            <a:ext cx="771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MALAT1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219F4B1-A3C0-F34E-92A9-C99BBDA2184A}"/>
              </a:ext>
            </a:extLst>
          </p:cNvPr>
          <p:cNvSpPr>
            <a:spLocks/>
          </p:cNvSpPr>
          <p:nvPr/>
        </p:nvSpPr>
        <p:spPr>
          <a:xfrm>
            <a:off x="473930" y="5679522"/>
            <a:ext cx="137160" cy="137160"/>
          </a:xfrm>
          <a:prstGeom prst="rect">
            <a:avLst/>
          </a:prstGeom>
          <a:solidFill>
            <a:srgbClr val="A02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ACDB45-3F3D-BC4A-834B-E81144C86E60}"/>
              </a:ext>
            </a:extLst>
          </p:cNvPr>
          <p:cNvSpPr txBox="1"/>
          <p:nvPr/>
        </p:nvSpPr>
        <p:spPr>
          <a:xfrm>
            <a:off x="569038" y="5627890"/>
            <a:ext cx="2768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Least informative gene on cell type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D89489-45E5-C940-A23A-9F2015B3D103}"/>
              </a:ext>
            </a:extLst>
          </p:cNvPr>
          <p:cNvCxnSpPr>
            <a:cxnSpLocks/>
          </p:cNvCxnSpPr>
          <p:nvPr/>
        </p:nvCxnSpPr>
        <p:spPr>
          <a:xfrm>
            <a:off x="1886276" y="1431146"/>
            <a:ext cx="463732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76B5C52A-6A67-DD41-99E7-972807982EFC}"/>
              </a:ext>
            </a:extLst>
          </p:cNvPr>
          <p:cNvSpPr/>
          <p:nvPr/>
        </p:nvSpPr>
        <p:spPr>
          <a:xfrm>
            <a:off x="2308797" y="1292646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Null model</a:t>
            </a:r>
            <a:endParaRPr lang="en-US" sz="1200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7B401C4-FE56-4240-8C26-69462880E4AE}"/>
              </a:ext>
            </a:extLst>
          </p:cNvPr>
          <p:cNvCxnSpPr>
            <a:cxnSpLocks/>
          </p:cNvCxnSpPr>
          <p:nvPr/>
        </p:nvCxnSpPr>
        <p:spPr>
          <a:xfrm flipV="1">
            <a:off x="4002583" y="1862247"/>
            <a:ext cx="0" cy="10978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419BC94-EC50-394E-A86D-59FE5B6A2EE6}"/>
              </a:ext>
            </a:extLst>
          </p:cNvPr>
          <p:cNvSpPr txBox="1"/>
          <p:nvPr/>
        </p:nvSpPr>
        <p:spPr>
          <a:xfrm>
            <a:off x="3754827" y="3014421"/>
            <a:ext cx="59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GNLY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9EBBC7A-5DDB-3D4B-9F19-A2DFA42E8CA8}"/>
              </a:ext>
            </a:extLst>
          </p:cNvPr>
          <p:cNvSpPr txBox="1"/>
          <p:nvPr/>
        </p:nvSpPr>
        <p:spPr>
          <a:xfrm>
            <a:off x="3352464" y="4130981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PTGDS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382375-E4DF-5745-8FFE-E0EB3FF20142}"/>
              </a:ext>
            </a:extLst>
          </p:cNvPr>
          <p:cNvSpPr>
            <a:spLocks noChangeAspect="1"/>
          </p:cNvSpPr>
          <p:nvPr/>
        </p:nvSpPr>
        <p:spPr>
          <a:xfrm>
            <a:off x="3248107" y="5703434"/>
            <a:ext cx="137160" cy="137160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9AFD389-6D97-D94C-B35C-9E262178D576}"/>
              </a:ext>
            </a:extLst>
          </p:cNvPr>
          <p:cNvSpPr txBox="1"/>
          <p:nvPr/>
        </p:nvSpPr>
        <p:spPr>
          <a:xfrm>
            <a:off x="3381760" y="5637034"/>
            <a:ext cx="2617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Informative gene on cell type</a:t>
            </a:r>
          </a:p>
        </p:txBody>
      </p:sp>
    </p:spTree>
    <p:extLst>
      <p:ext uri="{BB962C8B-B14F-4D97-AF65-F5344CB8AC3E}">
        <p14:creationId xmlns:p14="http://schemas.microsoft.com/office/powerpoint/2010/main" val="5288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1" grpId="0"/>
      <p:bldP spid="92" grpId="0" animBg="1"/>
      <p:bldP spid="93" grpId="0"/>
      <p:bldP spid="96" grpId="0"/>
      <p:bldP spid="99" grpId="0"/>
      <p:bldP spid="100" grpId="0"/>
      <p:bldP spid="101" grpId="0" animBg="1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60" y="79348"/>
            <a:ext cx="8462228" cy="100981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Filtering uninformative genes yields improvements in classification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977DB-5DD9-C243-863B-45AAAD2D4182}"/>
              </a:ext>
            </a:extLst>
          </p:cNvPr>
          <p:cNvSpPr/>
          <p:nvPr/>
        </p:nvSpPr>
        <p:spPr>
          <a:xfrm>
            <a:off x="4357313" y="6425058"/>
            <a:ext cx="13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stem-ui"/>
              </a:rPr>
              <a:t>@Ziyou2015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76052-7F3B-A348-9C85-18F2D7DF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59" y="6465247"/>
            <a:ext cx="373815" cy="302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62BC6-8897-6645-802C-EAA7E7CF8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82"/>
          <a:stretch/>
        </p:blipFill>
        <p:spPr>
          <a:xfrm>
            <a:off x="1185423" y="1640114"/>
            <a:ext cx="7116926" cy="3976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B4ACA-F84F-5D49-B406-D0F0A2B3B6F3}"/>
              </a:ext>
            </a:extLst>
          </p:cNvPr>
          <p:cNvSpPr txBox="1"/>
          <p:nvPr/>
        </p:nvSpPr>
        <p:spPr>
          <a:xfrm>
            <a:off x="3248064" y="5548571"/>
            <a:ext cx="330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Percentage of mRNA filtered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24600-E583-9C41-B37C-0221C58484ED}"/>
              </a:ext>
            </a:extLst>
          </p:cNvPr>
          <p:cNvSpPr txBox="1"/>
          <p:nvPr/>
        </p:nvSpPr>
        <p:spPr>
          <a:xfrm>
            <a:off x="181860" y="79348"/>
            <a:ext cx="8962139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develop a benchmarking dataset with a reproducible and independent ground truth label.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demonstrate quantitatively with this benchmark the decrease in accuracy when clustering data with low information content.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implement an algorithm that selects features for data clustering through an information theory-based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NIH T32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DGP conference travelling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 you very much for listening and I am happy to take any questions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357</Words>
  <Application>Microsoft Office PowerPoint</Application>
  <PresentationFormat>On-screen Show (4:3)</PresentationFormat>
  <Paragraphs>136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system-ui</vt:lpstr>
      <vt:lpstr>Times New Roman</vt:lpstr>
      <vt:lpstr>Office Theme</vt:lpstr>
      <vt:lpstr>A reproducible, automated classification method for single cell RNA-Seq data with feature filtering based on information content</vt:lpstr>
      <vt:lpstr>Establishing ground truth in benchmarking scRNA-seq clustering algorithm is challenging and can induce circularity.</vt:lpstr>
      <vt:lpstr>TotalSeq to generate independent and reproducible ground truth label for benchmarking.</vt:lpstr>
      <vt:lpstr>PowerPoint Presentation</vt:lpstr>
      <vt:lpstr>We develop an information-theory based filter that can identify informative genes for clustering. </vt:lpstr>
      <vt:lpstr>Filtering uninformative genes yields improvements in classification accuracy.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Moloney, Caitlin</cp:lastModifiedBy>
  <cp:revision>87</cp:revision>
  <dcterms:created xsi:type="dcterms:W3CDTF">2015-07-21T16:44:10Z</dcterms:created>
  <dcterms:modified xsi:type="dcterms:W3CDTF">2019-12-04T02:18:13Z</dcterms:modified>
</cp:coreProperties>
</file>