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4" r:id="rId1"/>
  </p:sldMasterIdLst>
  <p:notesMasterIdLst>
    <p:notesMasterId r:id="rId35"/>
  </p:notesMasterIdLst>
  <p:handoutMasterIdLst>
    <p:handoutMasterId r:id="rId36"/>
  </p:handoutMasterIdLst>
  <p:sldIdLst>
    <p:sldId id="258" r:id="rId2"/>
    <p:sldId id="289" r:id="rId3"/>
    <p:sldId id="263" r:id="rId4"/>
    <p:sldId id="1756" r:id="rId5"/>
    <p:sldId id="1673" r:id="rId6"/>
    <p:sldId id="282" r:id="rId7"/>
    <p:sldId id="264" r:id="rId8"/>
    <p:sldId id="292" r:id="rId9"/>
    <p:sldId id="268" r:id="rId10"/>
    <p:sldId id="270" r:id="rId11"/>
    <p:sldId id="271" r:id="rId12"/>
    <p:sldId id="272" r:id="rId13"/>
    <p:sldId id="274" r:id="rId14"/>
    <p:sldId id="273" r:id="rId15"/>
    <p:sldId id="277" r:id="rId16"/>
    <p:sldId id="275" r:id="rId17"/>
    <p:sldId id="1675" r:id="rId18"/>
    <p:sldId id="1674" r:id="rId19"/>
    <p:sldId id="1677" r:id="rId20"/>
    <p:sldId id="284" r:id="rId21"/>
    <p:sldId id="280" r:id="rId22"/>
    <p:sldId id="279" r:id="rId23"/>
    <p:sldId id="291" r:id="rId24"/>
    <p:sldId id="285" r:id="rId25"/>
    <p:sldId id="1678" r:id="rId26"/>
    <p:sldId id="288" r:id="rId27"/>
    <p:sldId id="259" r:id="rId28"/>
    <p:sldId id="261" r:id="rId29"/>
    <p:sldId id="262" r:id="rId30"/>
    <p:sldId id="276" r:id="rId31"/>
    <p:sldId id="293" r:id="rId32"/>
    <p:sldId id="256" r:id="rId33"/>
    <p:sldId id="257"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Gasser" initials="LG" lastIdx="9" clrIdx="0"/>
  <p:cmAuthor id="2" name="Roy Smythe" initials="R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BECF"/>
    <a:srgbClr val="6C6C6C"/>
    <a:srgbClr val="004C97"/>
    <a:srgbClr val="1F77B4"/>
    <a:srgbClr val="EB740C"/>
    <a:srgbClr val="FF7F0E"/>
    <a:srgbClr val="001F3E"/>
    <a:srgbClr val="276F5E"/>
    <a:srgbClr val="3D9970"/>
    <a:srgbClr val="00A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40"/>
    <p:restoredTop sz="85714"/>
  </p:normalViewPr>
  <p:slideViewPr>
    <p:cSldViewPr snapToGrid="0" snapToObjects="1">
      <p:cViewPr varScale="1">
        <p:scale>
          <a:sx n="109" d="100"/>
          <a:sy n="109" d="100"/>
        </p:scale>
        <p:origin x="1656" y="184"/>
      </p:cViewPr>
      <p:guideLst>
        <p:guide orient="horz" pos="2160"/>
        <p:guide pos="3840"/>
      </p:guideLst>
    </p:cSldViewPr>
  </p:slideViewPr>
  <p:outlineViewPr>
    <p:cViewPr>
      <p:scale>
        <a:sx n="33" d="100"/>
        <a:sy n="33" d="100"/>
      </p:scale>
      <p:origin x="0" y="-5248"/>
    </p:cViewPr>
  </p:outlineViewPr>
  <p:notesTextViewPr>
    <p:cViewPr>
      <p:scale>
        <a:sx n="120" d="100"/>
        <a:sy n="120" d="100"/>
      </p:scale>
      <p:origin x="0" y="0"/>
    </p:cViewPr>
  </p:notesTextViewPr>
  <p:sorterViewPr>
    <p:cViewPr>
      <p:scale>
        <a:sx n="100" d="100"/>
        <a:sy n="100" d="100"/>
      </p:scale>
      <p:origin x="0" y="0"/>
    </p:cViewPr>
  </p:sorterViewPr>
  <p:notesViewPr>
    <p:cSldViewPr snapToGrid="0" snapToObjects="1">
      <p:cViewPr varScale="1">
        <p:scale>
          <a:sx n="171" d="100"/>
          <a:sy n="171" d="100"/>
        </p:scale>
        <p:origin x="515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785DD-FA47-1C4E-B69F-7FA891618E5F}"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D539304D-8B32-0B47-80E0-C3C5DC53232C}">
      <dgm:prSet phldrT="[Text]" custT="1"/>
      <dgm:spPr>
        <a:noFill/>
        <a:ln>
          <a:noFill/>
        </a:ln>
      </dgm:spPr>
      <dgm:t>
        <a:bodyPr/>
        <a:lstStyle/>
        <a:p>
          <a:r>
            <a:rPr lang="en-US" sz="2400" dirty="0">
              <a:solidFill>
                <a:schemeClr val="tx1">
                  <a:lumMod val="75000"/>
                  <a:lumOff val="25000"/>
                </a:schemeClr>
              </a:solidFill>
              <a:latin typeface="Glacial Indifference" pitchFamily="2" charset="0"/>
            </a:rPr>
            <a:t>Find New Data</a:t>
          </a:r>
        </a:p>
      </dgm:t>
    </dgm:pt>
    <dgm:pt modelId="{BD1C89BC-CF14-DE4D-90AF-17FFEC752E8D}" type="parTrans" cxnId="{5ADAC2B4-6C7B-A440-A427-E481EAE50F37}">
      <dgm:prSet/>
      <dgm:spPr/>
      <dgm:t>
        <a:bodyPr/>
        <a:lstStyle/>
        <a:p>
          <a:endParaRPr lang="en-US" sz="1600">
            <a:solidFill>
              <a:schemeClr val="tx1">
                <a:lumMod val="75000"/>
                <a:lumOff val="25000"/>
              </a:schemeClr>
            </a:solidFill>
            <a:latin typeface="Glacial Indifference" pitchFamily="2" charset="0"/>
          </a:endParaRPr>
        </a:p>
      </dgm:t>
    </dgm:pt>
    <dgm:pt modelId="{83D696FA-86C9-B245-9ABA-F137697B5008}" type="sibTrans" cxnId="{5ADAC2B4-6C7B-A440-A427-E481EAE50F37}">
      <dgm:prSet/>
      <dgm:spPr>
        <a:ln w="127000">
          <a:solidFill>
            <a:schemeClr val="accent1">
              <a:lumMod val="75000"/>
            </a:schemeClr>
          </a:solidFill>
          <a:tailEnd type="triangle"/>
        </a:ln>
      </dgm:spPr>
      <dgm:t>
        <a:bodyPr/>
        <a:lstStyle/>
        <a:p>
          <a:endParaRPr lang="en-US" sz="1600">
            <a:solidFill>
              <a:schemeClr val="tx1">
                <a:lumMod val="75000"/>
                <a:lumOff val="25000"/>
              </a:schemeClr>
            </a:solidFill>
            <a:latin typeface="Glacial Indifference" pitchFamily="2" charset="0"/>
          </a:endParaRPr>
        </a:p>
      </dgm:t>
    </dgm:pt>
    <dgm:pt modelId="{515D0AE1-B608-834A-BDD0-D6F5B4673B3F}">
      <dgm:prSet phldrT="[Text]" custT="1"/>
      <dgm:spPr>
        <a:noFill/>
        <a:ln>
          <a:noFill/>
        </a:ln>
      </dgm:spPr>
      <dgm:t>
        <a:bodyPr/>
        <a:lstStyle/>
        <a:p>
          <a:r>
            <a:rPr lang="en-US" sz="2400" dirty="0">
              <a:solidFill>
                <a:schemeClr val="tx1">
                  <a:lumMod val="75000"/>
                  <a:lumOff val="25000"/>
                </a:schemeClr>
              </a:solidFill>
              <a:latin typeface="Glacial Indifference" pitchFamily="2" charset="0"/>
            </a:rPr>
            <a:t>Incorporate Data</a:t>
          </a:r>
        </a:p>
      </dgm:t>
    </dgm:pt>
    <dgm:pt modelId="{34A6434C-222E-E84C-9597-32C527DDC6E7}" type="parTrans" cxnId="{F8B33116-867E-CC47-A4A2-74B97A1FB439}">
      <dgm:prSet/>
      <dgm:spPr/>
      <dgm:t>
        <a:bodyPr/>
        <a:lstStyle/>
        <a:p>
          <a:endParaRPr lang="en-US" sz="1600">
            <a:solidFill>
              <a:schemeClr val="tx1">
                <a:lumMod val="75000"/>
                <a:lumOff val="25000"/>
              </a:schemeClr>
            </a:solidFill>
            <a:latin typeface="Glacial Indifference" pitchFamily="2" charset="0"/>
          </a:endParaRPr>
        </a:p>
      </dgm:t>
    </dgm:pt>
    <dgm:pt modelId="{D36D4044-BF66-DF45-B49C-03FE203CCEC5}" type="sibTrans" cxnId="{F8B33116-867E-CC47-A4A2-74B97A1FB439}">
      <dgm:prSet/>
      <dgm:spPr>
        <a:ln w="127000">
          <a:solidFill>
            <a:schemeClr val="accent1">
              <a:lumMod val="75000"/>
            </a:schemeClr>
          </a:solidFill>
          <a:tailEnd type="triangle"/>
        </a:ln>
      </dgm:spPr>
      <dgm:t>
        <a:bodyPr/>
        <a:lstStyle/>
        <a:p>
          <a:endParaRPr lang="en-US" sz="1600">
            <a:solidFill>
              <a:schemeClr val="tx1">
                <a:lumMod val="75000"/>
                <a:lumOff val="25000"/>
              </a:schemeClr>
            </a:solidFill>
            <a:latin typeface="Glacial Indifference" pitchFamily="2" charset="0"/>
          </a:endParaRPr>
        </a:p>
      </dgm:t>
    </dgm:pt>
    <dgm:pt modelId="{ED04EF15-8ACC-A346-AB52-9479818ABC84}">
      <dgm:prSet phldrT="[Text]" custT="1"/>
      <dgm:spPr>
        <a:noFill/>
        <a:ln>
          <a:noFill/>
        </a:ln>
      </dgm:spPr>
      <dgm:t>
        <a:bodyPr/>
        <a:lstStyle/>
        <a:p>
          <a:r>
            <a:rPr lang="en-US" sz="2400" dirty="0">
              <a:solidFill>
                <a:schemeClr val="tx1">
                  <a:lumMod val="75000"/>
                  <a:lumOff val="25000"/>
                </a:schemeClr>
              </a:solidFill>
              <a:latin typeface="Glacial Indifference" pitchFamily="2" charset="0"/>
            </a:rPr>
            <a:t>Build new tools</a:t>
          </a:r>
        </a:p>
      </dgm:t>
    </dgm:pt>
    <dgm:pt modelId="{52CF2C27-C5CD-C945-A839-5071B7DC44CC}" type="parTrans" cxnId="{AA05B5F6-43EF-D549-AE04-3421480A33C5}">
      <dgm:prSet/>
      <dgm:spPr/>
      <dgm:t>
        <a:bodyPr/>
        <a:lstStyle/>
        <a:p>
          <a:endParaRPr lang="en-US" sz="1600">
            <a:solidFill>
              <a:schemeClr val="tx1">
                <a:lumMod val="75000"/>
                <a:lumOff val="25000"/>
              </a:schemeClr>
            </a:solidFill>
            <a:latin typeface="Glacial Indifference" pitchFamily="2" charset="0"/>
          </a:endParaRPr>
        </a:p>
      </dgm:t>
    </dgm:pt>
    <dgm:pt modelId="{F0292341-499E-CA4F-98D9-87E61EDDE09F}" type="sibTrans" cxnId="{AA05B5F6-43EF-D549-AE04-3421480A33C5}">
      <dgm:prSet/>
      <dgm:spPr>
        <a:ln w="127000">
          <a:solidFill>
            <a:schemeClr val="accent1">
              <a:lumMod val="75000"/>
            </a:schemeClr>
          </a:solidFill>
          <a:tailEnd type="triangle"/>
        </a:ln>
      </dgm:spPr>
      <dgm:t>
        <a:bodyPr/>
        <a:lstStyle/>
        <a:p>
          <a:endParaRPr lang="en-US" sz="1600">
            <a:solidFill>
              <a:schemeClr val="tx1">
                <a:lumMod val="75000"/>
                <a:lumOff val="25000"/>
              </a:schemeClr>
            </a:solidFill>
            <a:latin typeface="Glacial Indifference" pitchFamily="2" charset="0"/>
          </a:endParaRPr>
        </a:p>
      </dgm:t>
    </dgm:pt>
    <dgm:pt modelId="{09BF490F-ADE0-5040-AA1B-81EC70AFF5D8}" type="pres">
      <dgm:prSet presAssocID="{D2C785DD-FA47-1C4E-B69F-7FA891618E5F}" presName="cycle" presStyleCnt="0">
        <dgm:presLayoutVars>
          <dgm:dir/>
          <dgm:resizeHandles val="exact"/>
        </dgm:presLayoutVars>
      </dgm:prSet>
      <dgm:spPr/>
    </dgm:pt>
    <dgm:pt modelId="{502395CE-4C73-5947-8B90-C412AFEEEB31}" type="pres">
      <dgm:prSet presAssocID="{D539304D-8B32-0B47-80E0-C3C5DC53232C}" presName="node" presStyleLbl="node1" presStyleIdx="0" presStyleCnt="3">
        <dgm:presLayoutVars>
          <dgm:bulletEnabled val="1"/>
        </dgm:presLayoutVars>
      </dgm:prSet>
      <dgm:spPr/>
    </dgm:pt>
    <dgm:pt modelId="{51874668-F43E-F746-AFBE-DCCE707FBFBA}" type="pres">
      <dgm:prSet presAssocID="{D539304D-8B32-0B47-80E0-C3C5DC53232C}" presName="spNode" presStyleCnt="0"/>
      <dgm:spPr/>
    </dgm:pt>
    <dgm:pt modelId="{5BDF1BD8-C260-E34D-9BA5-EFE6A742ECC2}" type="pres">
      <dgm:prSet presAssocID="{83D696FA-86C9-B245-9ABA-F137697B5008}" presName="sibTrans" presStyleLbl="sibTrans1D1" presStyleIdx="0" presStyleCnt="3"/>
      <dgm:spPr/>
    </dgm:pt>
    <dgm:pt modelId="{5CDBFABC-AC22-5E47-B0CC-79663C68E620}" type="pres">
      <dgm:prSet presAssocID="{515D0AE1-B608-834A-BDD0-D6F5B4673B3F}" presName="node" presStyleLbl="node1" presStyleIdx="1" presStyleCnt="3" custScaleX="127397">
        <dgm:presLayoutVars>
          <dgm:bulletEnabled val="1"/>
        </dgm:presLayoutVars>
      </dgm:prSet>
      <dgm:spPr/>
    </dgm:pt>
    <dgm:pt modelId="{4D4556E1-D47B-4046-9025-F4A03F9A99D9}" type="pres">
      <dgm:prSet presAssocID="{515D0AE1-B608-834A-BDD0-D6F5B4673B3F}" presName="spNode" presStyleCnt="0"/>
      <dgm:spPr/>
    </dgm:pt>
    <dgm:pt modelId="{281869B7-D958-2E40-8AA3-4A7CF7213010}" type="pres">
      <dgm:prSet presAssocID="{D36D4044-BF66-DF45-B49C-03FE203CCEC5}" presName="sibTrans" presStyleLbl="sibTrans1D1" presStyleIdx="1" presStyleCnt="3"/>
      <dgm:spPr/>
    </dgm:pt>
    <dgm:pt modelId="{177C6DBF-04F3-234A-A459-C397FCA6898F}" type="pres">
      <dgm:prSet presAssocID="{ED04EF15-8ACC-A346-AB52-9479818ABC84}" presName="node" presStyleLbl="node1" presStyleIdx="2" presStyleCnt="3">
        <dgm:presLayoutVars>
          <dgm:bulletEnabled val="1"/>
        </dgm:presLayoutVars>
      </dgm:prSet>
      <dgm:spPr/>
    </dgm:pt>
    <dgm:pt modelId="{DC84B185-59B6-B848-8803-2B36B081560A}" type="pres">
      <dgm:prSet presAssocID="{ED04EF15-8ACC-A346-AB52-9479818ABC84}" presName="spNode" presStyleCnt="0"/>
      <dgm:spPr/>
    </dgm:pt>
    <dgm:pt modelId="{9E76CE8F-3FD6-6240-8DFB-82741569BBB6}" type="pres">
      <dgm:prSet presAssocID="{F0292341-499E-CA4F-98D9-87E61EDDE09F}" presName="sibTrans" presStyleLbl="sibTrans1D1" presStyleIdx="2" presStyleCnt="3"/>
      <dgm:spPr/>
    </dgm:pt>
  </dgm:ptLst>
  <dgm:cxnLst>
    <dgm:cxn modelId="{1052CF15-F8F6-5C4B-A9F7-7F77B4868B6E}" type="presOf" srcId="{515D0AE1-B608-834A-BDD0-D6F5B4673B3F}" destId="{5CDBFABC-AC22-5E47-B0CC-79663C68E620}" srcOrd="0" destOrd="0" presId="urn:microsoft.com/office/officeart/2005/8/layout/cycle5"/>
    <dgm:cxn modelId="{F8B33116-867E-CC47-A4A2-74B97A1FB439}" srcId="{D2C785DD-FA47-1C4E-B69F-7FA891618E5F}" destId="{515D0AE1-B608-834A-BDD0-D6F5B4673B3F}" srcOrd="1" destOrd="0" parTransId="{34A6434C-222E-E84C-9597-32C527DDC6E7}" sibTransId="{D36D4044-BF66-DF45-B49C-03FE203CCEC5}"/>
    <dgm:cxn modelId="{68C5581C-C792-2742-B475-E15D64849FF9}" type="presOf" srcId="{D36D4044-BF66-DF45-B49C-03FE203CCEC5}" destId="{281869B7-D958-2E40-8AA3-4A7CF7213010}" srcOrd="0" destOrd="0" presId="urn:microsoft.com/office/officeart/2005/8/layout/cycle5"/>
    <dgm:cxn modelId="{A5522757-9F5A-9E48-B9B4-789E7FED1349}" type="presOf" srcId="{F0292341-499E-CA4F-98D9-87E61EDDE09F}" destId="{9E76CE8F-3FD6-6240-8DFB-82741569BBB6}" srcOrd="0" destOrd="0" presId="urn:microsoft.com/office/officeart/2005/8/layout/cycle5"/>
    <dgm:cxn modelId="{0B75DF86-D390-C94B-B95C-85F4CB2AF33B}" type="presOf" srcId="{D539304D-8B32-0B47-80E0-C3C5DC53232C}" destId="{502395CE-4C73-5947-8B90-C412AFEEEB31}" srcOrd="0" destOrd="0" presId="urn:microsoft.com/office/officeart/2005/8/layout/cycle5"/>
    <dgm:cxn modelId="{F165359E-76A0-1A45-B3C6-62BF7C974EB2}" type="presOf" srcId="{83D696FA-86C9-B245-9ABA-F137697B5008}" destId="{5BDF1BD8-C260-E34D-9BA5-EFE6A742ECC2}" srcOrd="0" destOrd="0" presId="urn:microsoft.com/office/officeart/2005/8/layout/cycle5"/>
    <dgm:cxn modelId="{1B7E5FA0-3C25-2F4D-8651-0FE300F0633C}" type="presOf" srcId="{ED04EF15-8ACC-A346-AB52-9479818ABC84}" destId="{177C6DBF-04F3-234A-A459-C397FCA6898F}" srcOrd="0" destOrd="0" presId="urn:microsoft.com/office/officeart/2005/8/layout/cycle5"/>
    <dgm:cxn modelId="{5ADAC2B4-6C7B-A440-A427-E481EAE50F37}" srcId="{D2C785DD-FA47-1C4E-B69F-7FA891618E5F}" destId="{D539304D-8B32-0B47-80E0-C3C5DC53232C}" srcOrd="0" destOrd="0" parTransId="{BD1C89BC-CF14-DE4D-90AF-17FFEC752E8D}" sibTransId="{83D696FA-86C9-B245-9ABA-F137697B5008}"/>
    <dgm:cxn modelId="{C47D6FC3-B30B-D749-8FEC-9ABEAD858BFB}" type="presOf" srcId="{D2C785DD-FA47-1C4E-B69F-7FA891618E5F}" destId="{09BF490F-ADE0-5040-AA1B-81EC70AFF5D8}" srcOrd="0" destOrd="0" presId="urn:microsoft.com/office/officeart/2005/8/layout/cycle5"/>
    <dgm:cxn modelId="{AA05B5F6-43EF-D549-AE04-3421480A33C5}" srcId="{D2C785DD-FA47-1C4E-B69F-7FA891618E5F}" destId="{ED04EF15-8ACC-A346-AB52-9479818ABC84}" srcOrd="2" destOrd="0" parTransId="{52CF2C27-C5CD-C945-A839-5071B7DC44CC}" sibTransId="{F0292341-499E-CA4F-98D9-87E61EDDE09F}"/>
    <dgm:cxn modelId="{D586C94E-812A-2145-9D5B-7D7949BEAD06}" type="presParOf" srcId="{09BF490F-ADE0-5040-AA1B-81EC70AFF5D8}" destId="{502395CE-4C73-5947-8B90-C412AFEEEB31}" srcOrd="0" destOrd="0" presId="urn:microsoft.com/office/officeart/2005/8/layout/cycle5"/>
    <dgm:cxn modelId="{7C61FF7A-821D-ED45-844C-56B3B9D6F4F4}" type="presParOf" srcId="{09BF490F-ADE0-5040-AA1B-81EC70AFF5D8}" destId="{51874668-F43E-F746-AFBE-DCCE707FBFBA}" srcOrd="1" destOrd="0" presId="urn:microsoft.com/office/officeart/2005/8/layout/cycle5"/>
    <dgm:cxn modelId="{769F6E71-DAA4-C44E-9A11-CF5887416A6F}" type="presParOf" srcId="{09BF490F-ADE0-5040-AA1B-81EC70AFF5D8}" destId="{5BDF1BD8-C260-E34D-9BA5-EFE6A742ECC2}" srcOrd="2" destOrd="0" presId="urn:microsoft.com/office/officeart/2005/8/layout/cycle5"/>
    <dgm:cxn modelId="{72E389B6-149F-724B-AA29-CFB19A48D4B4}" type="presParOf" srcId="{09BF490F-ADE0-5040-AA1B-81EC70AFF5D8}" destId="{5CDBFABC-AC22-5E47-B0CC-79663C68E620}" srcOrd="3" destOrd="0" presId="urn:microsoft.com/office/officeart/2005/8/layout/cycle5"/>
    <dgm:cxn modelId="{E8749F8D-B027-9E40-80AF-0543448A981E}" type="presParOf" srcId="{09BF490F-ADE0-5040-AA1B-81EC70AFF5D8}" destId="{4D4556E1-D47B-4046-9025-F4A03F9A99D9}" srcOrd="4" destOrd="0" presId="urn:microsoft.com/office/officeart/2005/8/layout/cycle5"/>
    <dgm:cxn modelId="{A80FF612-2448-2E4A-879E-08434F86FD42}" type="presParOf" srcId="{09BF490F-ADE0-5040-AA1B-81EC70AFF5D8}" destId="{281869B7-D958-2E40-8AA3-4A7CF7213010}" srcOrd="5" destOrd="0" presId="urn:microsoft.com/office/officeart/2005/8/layout/cycle5"/>
    <dgm:cxn modelId="{99AA14DF-99EC-5F48-BBD5-91A6556059B3}" type="presParOf" srcId="{09BF490F-ADE0-5040-AA1B-81EC70AFF5D8}" destId="{177C6DBF-04F3-234A-A459-C397FCA6898F}" srcOrd="6" destOrd="0" presId="urn:microsoft.com/office/officeart/2005/8/layout/cycle5"/>
    <dgm:cxn modelId="{FBB97997-A645-1542-9D78-C77837C4D2ED}" type="presParOf" srcId="{09BF490F-ADE0-5040-AA1B-81EC70AFF5D8}" destId="{DC84B185-59B6-B848-8803-2B36B081560A}" srcOrd="7" destOrd="0" presId="urn:microsoft.com/office/officeart/2005/8/layout/cycle5"/>
    <dgm:cxn modelId="{F9802F67-40F8-E64E-B8E9-3F78F6EA9624}" type="presParOf" srcId="{09BF490F-ADE0-5040-AA1B-81EC70AFF5D8}" destId="{9E76CE8F-3FD6-6240-8DFB-82741569BBB6}"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395CE-4C73-5947-8B90-C412AFEEEB31}">
      <dsp:nvSpPr>
        <dsp:cNvPr id="0" name=""/>
        <dsp:cNvSpPr/>
      </dsp:nvSpPr>
      <dsp:spPr>
        <a:xfrm>
          <a:off x="1446237" y="811"/>
          <a:ext cx="1579610" cy="1026747"/>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Glacial Indifference" pitchFamily="2" charset="0"/>
            </a:rPr>
            <a:t>Find New Data</a:t>
          </a:r>
        </a:p>
      </dsp:txBody>
      <dsp:txXfrm>
        <a:off x="1496359" y="50933"/>
        <a:ext cx="1479366" cy="926503"/>
      </dsp:txXfrm>
    </dsp:sp>
    <dsp:sp modelId="{5BDF1BD8-C260-E34D-9BA5-EFE6A742ECC2}">
      <dsp:nvSpPr>
        <dsp:cNvPr id="0" name=""/>
        <dsp:cNvSpPr/>
      </dsp:nvSpPr>
      <dsp:spPr>
        <a:xfrm>
          <a:off x="865352" y="514185"/>
          <a:ext cx="2741379" cy="2741379"/>
        </a:xfrm>
        <a:custGeom>
          <a:avLst/>
          <a:gdLst/>
          <a:ahLst/>
          <a:cxnLst/>
          <a:rect l="0" t="0" r="0" b="0"/>
          <a:pathLst>
            <a:path>
              <a:moveTo>
                <a:pt x="2373021" y="435744"/>
              </a:moveTo>
              <a:arcTo wR="1370689" hR="1370689" stAng="19019531" swAng="2304454"/>
            </a:path>
          </a:pathLst>
        </a:custGeom>
        <a:noFill/>
        <a:ln w="127000" cap="flat" cmpd="sng" algn="ctr">
          <a:solidFill>
            <a:schemeClr val="accent1">
              <a:lumMod val="75000"/>
            </a:schemeClr>
          </a:solidFill>
          <a:prstDash val="solid"/>
          <a:miter lim="800000"/>
          <a:tailEnd type="triangle"/>
        </a:ln>
        <a:effectLst/>
      </dsp:spPr>
      <dsp:style>
        <a:lnRef idx="1">
          <a:scrgbClr r="0" g="0" b="0"/>
        </a:lnRef>
        <a:fillRef idx="0">
          <a:scrgbClr r="0" g="0" b="0"/>
        </a:fillRef>
        <a:effectRef idx="0">
          <a:scrgbClr r="0" g="0" b="0"/>
        </a:effectRef>
        <a:fontRef idx="minor"/>
      </dsp:style>
    </dsp:sp>
    <dsp:sp modelId="{5CDBFABC-AC22-5E47-B0CC-79663C68E620}">
      <dsp:nvSpPr>
        <dsp:cNvPr id="0" name=""/>
        <dsp:cNvSpPr/>
      </dsp:nvSpPr>
      <dsp:spPr>
        <a:xfrm>
          <a:off x="2416906" y="2056846"/>
          <a:ext cx="2012376" cy="1026747"/>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Glacial Indifference" pitchFamily="2" charset="0"/>
            </a:rPr>
            <a:t>Incorporate Data</a:t>
          </a:r>
        </a:p>
      </dsp:txBody>
      <dsp:txXfrm>
        <a:off x="2467028" y="2106968"/>
        <a:ext cx="1912132" cy="926503"/>
      </dsp:txXfrm>
    </dsp:sp>
    <dsp:sp modelId="{281869B7-D958-2E40-8AA3-4A7CF7213010}">
      <dsp:nvSpPr>
        <dsp:cNvPr id="0" name=""/>
        <dsp:cNvSpPr/>
      </dsp:nvSpPr>
      <dsp:spPr>
        <a:xfrm>
          <a:off x="865352" y="514185"/>
          <a:ext cx="2741379" cy="2741379"/>
        </a:xfrm>
        <a:custGeom>
          <a:avLst/>
          <a:gdLst/>
          <a:ahLst/>
          <a:cxnLst/>
          <a:rect l="0" t="0" r="0" b="0"/>
          <a:pathLst>
            <a:path>
              <a:moveTo>
                <a:pt x="1791875" y="2675064"/>
              </a:moveTo>
              <a:arcTo wR="1370689" hR="1370689" stAng="4326278" swAng="2147444"/>
            </a:path>
          </a:pathLst>
        </a:custGeom>
        <a:noFill/>
        <a:ln w="127000" cap="flat" cmpd="sng" algn="ctr">
          <a:solidFill>
            <a:schemeClr val="accent1">
              <a:lumMod val="75000"/>
            </a:schemeClr>
          </a:solidFill>
          <a:prstDash val="solid"/>
          <a:miter lim="800000"/>
          <a:tailEnd type="triangle"/>
        </a:ln>
        <a:effectLst/>
      </dsp:spPr>
      <dsp:style>
        <a:lnRef idx="1">
          <a:scrgbClr r="0" g="0" b="0"/>
        </a:lnRef>
        <a:fillRef idx="0">
          <a:scrgbClr r="0" g="0" b="0"/>
        </a:fillRef>
        <a:effectRef idx="0">
          <a:scrgbClr r="0" g="0" b="0"/>
        </a:effectRef>
        <a:fontRef idx="minor"/>
      </dsp:style>
    </dsp:sp>
    <dsp:sp modelId="{177C6DBF-04F3-234A-A459-C397FCA6898F}">
      <dsp:nvSpPr>
        <dsp:cNvPr id="0" name=""/>
        <dsp:cNvSpPr/>
      </dsp:nvSpPr>
      <dsp:spPr>
        <a:xfrm>
          <a:off x="259184" y="2056846"/>
          <a:ext cx="1579610" cy="1026747"/>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latin typeface="Glacial Indifference" pitchFamily="2" charset="0"/>
            </a:rPr>
            <a:t>Build new tools</a:t>
          </a:r>
        </a:p>
      </dsp:txBody>
      <dsp:txXfrm>
        <a:off x="309306" y="2106968"/>
        <a:ext cx="1479366" cy="926503"/>
      </dsp:txXfrm>
    </dsp:sp>
    <dsp:sp modelId="{9E76CE8F-3FD6-6240-8DFB-82741569BBB6}">
      <dsp:nvSpPr>
        <dsp:cNvPr id="0" name=""/>
        <dsp:cNvSpPr/>
      </dsp:nvSpPr>
      <dsp:spPr>
        <a:xfrm>
          <a:off x="865352" y="514185"/>
          <a:ext cx="2741379" cy="2741379"/>
        </a:xfrm>
        <a:custGeom>
          <a:avLst/>
          <a:gdLst/>
          <a:ahLst/>
          <a:cxnLst/>
          <a:rect l="0" t="0" r="0" b="0"/>
          <a:pathLst>
            <a:path>
              <a:moveTo>
                <a:pt x="4415" y="1260756"/>
              </a:moveTo>
              <a:arcTo wR="1370689" hR="1370689" stAng="11076015" swAng="2304454"/>
            </a:path>
          </a:pathLst>
        </a:custGeom>
        <a:noFill/>
        <a:ln w="127000" cap="flat" cmpd="sng" algn="ctr">
          <a:solidFill>
            <a:schemeClr val="accent1">
              <a:lumMod val="75000"/>
            </a:schemeClr>
          </a:solidFill>
          <a:prstDash val="solid"/>
          <a:miter lim="800000"/>
          <a:tailEnd type="triangle"/>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302CD4-5566-7C40-9077-66BC304FAA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A5171-49A1-E140-A09F-D4DA8440F6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CEB098-B6FE-234D-A6F7-C8ABBCF4765C}" type="datetimeFigureOut">
              <a:rPr lang="en-US" smtClean="0"/>
              <a:t>12/4/19</a:t>
            </a:fld>
            <a:endParaRPr lang="en-US"/>
          </a:p>
        </p:txBody>
      </p:sp>
      <p:sp>
        <p:nvSpPr>
          <p:cNvPr id="4" name="Footer Placeholder 3">
            <a:extLst>
              <a:ext uri="{FF2B5EF4-FFF2-40B4-BE49-F238E27FC236}">
                <a16:creationId xmlns:a16="http://schemas.microsoft.com/office/drawing/2014/main" id="{1D73E2D0-3FDE-364F-80EB-5B8811475B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14807B-EFA3-BE42-A9FD-765C289B78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141A64-85C0-EC40-9237-1F55085F3295}" type="slidenum">
              <a:rPr lang="en-US" smtClean="0"/>
              <a:t>‹#›</a:t>
            </a:fld>
            <a:endParaRPr lang="en-US"/>
          </a:p>
        </p:txBody>
      </p:sp>
    </p:spTree>
    <p:extLst>
      <p:ext uri="{BB962C8B-B14F-4D97-AF65-F5344CB8AC3E}">
        <p14:creationId xmlns:p14="http://schemas.microsoft.com/office/powerpoint/2010/main" val="2239596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dirty="0">
                <a:latin typeface="Glacial Indifference Regular"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smtClean="0">
                <a:latin typeface="Glacial Indifference Regular" charset="0"/>
              </a:defRPr>
            </a:lvl1pPr>
          </a:lstStyle>
          <a:p>
            <a:pPr>
              <a:defRPr/>
            </a:pPr>
            <a:fld id="{44D46B46-652E-6942-AA77-67E664D9D697}" type="datetimeFigureOut">
              <a:rPr lang="en-US"/>
              <a:pPr>
                <a:defRPr/>
              </a:pPr>
              <a:t>12/4/19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dirty="0">
                <a:latin typeface="Glacial Indifference Regular"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smtClean="0">
                <a:latin typeface="Glacial Indifference Regular" charset="0"/>
              </a:defRPr>
            </a:lvl1pPr>
          </a:lstStyle>
          <a:p>
            <a:pPr>
              <a:defRPr/>
            </a:pPr>
            <a:fld id="{F5FCB593-CFCA-AE4E-ACCF-E8B2279A4BC0}" type="slidenum">
              <a:rPr lang="en-US"/>
              <a:pPr>
                <a:defRPr/>
              </a:pPr>
              <a:t>‹#›</a:t>
            </a:fld>
            <a:endParaRPr lang="en-US" dirty="0"/>
          </a:p>
        </p:txBody>
      </p:sp>
    </p:spTree>
    <p:extLst>
      <p:ext uri="{BB962C8B-B14F-4D97-AF65-F5344CB8AC3E}">
        <p14:creationId xmlns:p14="http://schemas.microsoft.com/office/powerpoint/2010/main" val="769201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lacial Indifference Regular" charset="0"/>
        <a:ea typeface="+mn-ea"/>
        <a:cs typeface="+mn-cs"/>
      </a:defRPr>
    </a:lvl1pPr>
    <a:lvl2pPr marL="457200" algn="l" rtl="0" eaLnBrk="0" fontAlgn="base" hangingPunct="0">
      <a:spcBef>
        <a:spcPct val="30000"/>
      </a:spcBef>
      <a:spcAft>
        <a:spcPct val="0"/>
      </a:spcAft>
      <a:defRPr sz="1200" kern="1200">
        <a:solidFill>
          <a:schemeClr val="tx1"/>
        </a:solidFill>
        <a:latin typeface="Glacial Indifference Regular" charset="0"/>
        <a:ea typeface="+mn-ea"/>
        <a:cs typeface="+mn-cs"/>
      </a:defRPr>
    </a:lvl2pPr>
    <a:lvl3pPr marL="914400" algn="l" rtl="0" eaLnBrk="0" fontAlgn="base" hangingPunct="0">
      <a:spcBef>
        <a:spcPct val="30000"/>
      </a:spcBef>
      <a:spcAft>
        <a:spcPct val="0"/>
      </a:spcAft>
      <a:defRPr sz="1200" kern="1200">
        <a:solidFill>
          <a:schemeClr val="tx1"/>
        </a:solidFill>
        <a:latin typeface="Glacial Indifference Regular" charset="0"/>
        <a:ea typeface="+mn-ea"/>
        <a:cs typeface="+mn-cs"/>
      </a:defRPr>
    </a:lvl3pPr>
    <a:lvl4pPr marL="1371600" algn="l" rtl="0" eaLnBrk="0" fontAlgn="base" hangingPunct="0">
      <a:spcBef>
        <a:spcPct val="30000"/>
      </a:spcBef>
      <a:spcAft>
        <a:spcPct val="0"/>
      </a:spcAft>
      <a:defRPr sz="1200" kern="1200">
        <a:solidFill>
          <a:schemeClr val="tx1"/>
        </a:solidFill>
        <a:latin typeface="Glacial Indifference Regular" charset="0"/>
        <a:ea typeface="+mn-ea"/>
        <a:cs typeface="+mn-cs"/>
      </a:defRPr>
    </a:lvl4pPr>
    <a:lvl5pPr marL="1828800" algn="l" rtl="0" eaLnBrk="0" fontAlgn="base" hangingPunct="0">
      <a:spcBef>
        <a:spcPct val="30000"/>
      </a:spcBef>
      <a:spcAft>
        <a:spcPct val="0"/>
      </a:spcAft>
      <a:defRPr sz="1200" kern="1200">
        <a:solidFill>
          <a:schemeClr val="tx1"/>
        </a:solidFill>
        <a:latin typeface="Glacial Indifference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2</a:t>
            </a:fld>
            <a:endParaRPr lang="en-US" dirty="0"/>
          </a:p>
        </p:txBody>
      </p:sp>
    </p:spTree>
    <p:extLst>
      <p:ext uri="{BB962C8B-B14F-4D97-AF65-F5344CB8AC3E}">
        <p14:creationId xmlns:p14="http://schemas.microsoft.com/office/powerpoint/2010/main" val="145588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3</a:t>
            </a:fld>
            <a:endParaRPr lang="en-US" dirty="0"/>
          </a:p>
        </p:txBody>
      </p:sp>
    </p:spTree>
    <p:extLst>
      <p:ext uri="{BB962C8B-B14F-4D97-AF65-F5344CB8AC3E}">
        <p14:creationId xmlns:p14="http://schemas.microsoft.com/office/powerpoint/2010/main" val="2695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Delivers unmatched specificity, sensitivity, dynamic range, reproducibility, scalability, and speed</a:t>
            </a:r>
          </a:p>
        </p:txBody>
      </p:sp>
      <p:sp>
        <p:nvSpPr>
          <p:cNvPr id="4" name="Slide Number Placeholder 3"/>
          <p:cNvSpPr>
            <a:spLocks noGrp="1"/>
          </p:cNvSpPr>
          <p:nvPr>
            <p:ph type="sldNum" sz="quarter" idx="10"/>
          </p:nvPr>
        </p:nvSpPr>
        <p:spPr/>
        <p:txBody>
          <a:bodyPr/>
          <a:lstStyle/>
          <a:p>
            <a:pPr>
              <a:defRPr/>
            </a:pPr>
            <a:fld id="{45DB6035-E9E5-F94B-AAC1-26460C515BD7}" type="slidenum">
              <a:rPr lang="en-US" smtClean="0"/>
              <a:pPr>
                <a:defRPr/>
              </a:pPr>
              <a:t>4</a:t>
            </a:fld>
            <a:endParaRPr lang="en-US" dirty="0"/>
          </a:p>
        </p:txBody>
      </p:sp>
    </p:spTree>
    <p:extLst>
      <p:ext uri="{BB962C8B-B14F-4D97-AF65-F5344CB8AC3E}">
        <p14:creationId xmlns:p14="http://schemas.microsoft.com/office/powerpoint/2010/main" val="376588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952500"/>
            <a:ext cx="5486400" cy="3086100"/>
          </a:xfrm>
        </p:spPr>
      </p:sp>
      <p:sp>
        <p:nvSpPr>
          <p:cNvPr id="3" name="Notes Placeholder 2"/>
          <p:cNvSpPr>
            <a:spLocks noGrp="1"/>
          </p:cNvSpPr>
          <p:nvPr>
            <p:ph type="body" idx="1"/>
          </p:nvPr>
        </p:nvSpPr>
        <p:spPr/>
        <p:txBody>
          <a:bodyPr/>
          <a:lstStyle/>
          <a:p>
            <a:pPr marL="0" indent="0">
              <a:buFontTx/>
              <a:buNone/>
            </a:pPr>
            <a:r>
              <a:rPr lang="en-US" dirty="0"/>
              <a:t>We have performed the SomaScan Assay on annotated specimens (with associated clinical information) 400,000 times, evaluating protein expression in humans with and without a number of health, wellness and disease conditions and characteristics.  By doing this, and by virtue of the strong biological signal that thousands of proteins provide, we have developed a number of current state and future predictive state tests for health, wellness and disease.  </a:t>
            </a:r>
          </a:p>
          <a:p>
            <a:pPr marL="0" indent="0">
              <a:buFontTx/>
              <a:buNone/>
            </a:pPr>
            <a:endParaRPr lang="en-US" dirty="0"/>
          </a:p>
          <a:p>
            <a:pPr marL="0" indent="0">
              <a:buFontTx/>
              <a:buNone/>
            </a:pPr>
            <a:r>
              <a:rPr lang="en-US" dirty="0"/>
              <a:t>These tests rely on sophisticated protein expression “models” developed using machine learning we have created for each condition or characteristic in question.  We have obtained these specimens from around the world – from both pharma customers who pay SomaLogic to run the assay on clinical trial participants (for drug target validation, new drug target identification, etc.) and from annotated biobanks – many of which had never provided access to corporate enterprises before, but did so for us in exchange for more protein data on each individual in these banks than anyone else in the world could provide by a factor of up to 5X.</a:t>
            </a:r>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5</a:t>
            </a:fld>
            <a:endParaRPr lang="en-US" dirty="0"/>
          </a:p>
        </p:txBody>
      </p:sp>
    </p:spTree>
    <p:extLst>
      <p:ext uri="{BB962C8B-B14F-4D97-AF65-F5344CB8AC3E}">
        <p14:creationId xmlns:p14="http://schemas.microsoft.com/office/powerpoint/2010/main" val="36890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6</a:t>
            </a:fld>
            <a:endParaRPr lang="en-US" dirty="0"/>
          </a:p>
        </p:txBody>
      </p:sp>
    </p:spTree>
    <p:extLst>
      <p:ext uri="{BB962C8B-B14F-4D97-AF65-F5344CB8AC3E}">
        <p14:creationId xmlns:p14="http://schemas.microsoft.com/office/powerpoint/2010/main" val="213624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10</a:t>
            </a:fld>
            <a:endParaRPr lang="en-US" dirty="0"/>
          </a:p>
        </p:txBody>
      </p:sp>
    </p:spTree>
    <p:extLst>
      <p:ext uri="{BB962C8B-B14F-4D97-AF65-F5344CB8AC3E}">
        <p14:creationId xmlns:p14="http://schemas.microsoft.com/office/powerpoint/2010/main" val="75343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12</a:t>
            </a:fld>
            <a:endParaRPr lang="en-US" dirty="0"/>
          </a:p>
        </p:txBody>
      </p:sp>
    </p:spTree>
    <p:extLst>
      <p:ext uri="{BB962C8B-B14F-4D97-AF65-F5344CB8AC3E}">
        <p14:creationId xmlns:p14="http://schemas.microsoft.com/office/powerpoint/2010/main" val="199746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14</a:t>
            </a:fld>
            <a:endParaRPr lang="en-US" dirty="0"/>
          </a:p>
        </p:txBody>
      </p:sp>
    </p:spTree>
    <p:extLst>
      <p:ext uri="{BB962C8B-B14F-4D97-AF65-F5344CB8AC3E}">
        <p14:creationId xmlns:p14="http://schemas.microsoft.com/office/powerpoint/2010/main" val="231144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FCB593-CFCA-AE4E-ACCF-E8B2279A4BC0}" type="slidenum">
              <a:rPr lang="en-US" smtClean="0"/>
              <a:pPr>
                <a:defRPr/>
              </a:pPr>
              <a:t>21</a:t>
            </a:fld>
            <a:endParaRPr lang="en-US" dirty="0"/>
          </a:p>
        </p:txBody>
      </p:sp>
    </p:spTree>
    <p:extLst>
      <p:ext uri="{BB962C8B-B14F-4D97-AF65-F5344CB8AC3E}">
        <p14:creationId xmlns:p14="http://schemas.microsoft.com/office/powerpoint/2010/main" val="3323182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CB833DA8-E2D3-084C-8023-BEACA4BF8B49}"/>
              </a:ext>
            </a:extLst>
          </p:cNvPr>
          <p:cNvSpPr>
            <a:spLocks noGrp="1"/>
          </p:cNvSpPr>
          <p:nvPr>
            <p:ph type="pic" sz="quarter" idx="13"/>
          </p:nvPr>
        </p:nvSpPr>
        <p:spPr bwMode="auto">
          <a:xfrm>
            <a:off x="6678612" y="-22350"/>
            <a:ext cx="5741988" cy="6880349"/>
          </a:xfrm>
          <a:custGeom>
            <a:avLst/>
            <a:gdLst>
              <a:gd name="connsiteX0" fmla="*/ 0 w 5856288"/>
              <a:gd name="connsiteY0" fmla="*/ 0 h 6858000"/>
              <a:gd name="connsiteX1" fmla="*/ 2928144 w 5856288"/>
              <a:gd name="connsiteY1" fmla="*/ 0 h 6858000"/>
              <a:gd name="connsiteX2" fmla="*/ 2928144 w 5856288"/>
              <a:gd name="connsiteY2" fmla="*/ 2609029 h 6858000"/>
              <a:gd name="connsiteX3" fmla="*/ 5856288 w 5856288"/>
              <a:gd name="connsiteY3" fmla="*/ 2609029 h 6858000"/>
              <a:gd name="connsiteX4" fmla="*/ 5856288 w 5856288"/>
              <a:gd name="connsiteY4" fmla="*/ 6858000 h 6858000"/>
              <a:gd name="connsiteX5" fmla="*/ 0 w 5856288"/>
              <a:gd name="connsiteY5" fmla="*/ 6858000 h 6858000"/>
              <a:gd name="connsiteX6" fmla="*/ 0 w 5856288"/>
              <a:gd name="connsiteY6" fmla="*/ 0 h 6858000"/>
              <a:gd name="connsiteX0" fmla="*/ 2133600 w 5856288"/>
              <a:gd name="connsiteY0" fmla="*/ 2679700 h 6858000"/>
              <a:gd name="connsiteX1" fmla="*/ 2928144 w 5856288"/>
              <a:gd name="connsiteY1" fmla="*/ 0 h 6858000"/>
              <a:gd name="connsiteX2" fmla="*/ 2928144 w 5856288"/>
              <a:gd name="connsiteY2" fmla="*/ 2609029 h 6858000"/>
              <a:gd name="connsiteX3" fmla="*/ 5856288 w 5856288"/>
              <a:gd name="connsiteY3" fmla="*/ 2609029 h 6858000"/>
              <a:gd name="connsiteX4" fmla="*/ 5856288 w 5856288"/>
              <a:gd name="connsiteY4" fmla="*/ 6858000 h 6858000"/>
              <a:gd name="connsiteX5" fmla="*/ 0 w 5856288"/>
              <a:gd name="connsiteY5" fmla="*/ 6858000 h 6858000"/>
              <a:gd name="connsiteX6" fmla="*/ 2133600 w 5856288"/>
              <a:gd name="connsiteY6" fmla="*/ 2679700 h 6858000"/>
              <a:gd name="connsiteX0" fmla="*/ 2133600 w 5856288"/>
              <a:gd name="connsiteY0" fmla="*/ 2686871 h 6865171"/>
              <a:gd name="connsiteX1" fmla="*/ 29281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33600 w 5856288"/>
              <a:gd name="connsiteY6" fmla="*/ 2686871 h 6865171"/>
              <a:gd name="connsiteX0" fmla="*/ 2133600 w 5856288"/>
              <a:gd name="connsiteY0" fmla="*/ 2686871 h 6865171"/>
              <a:gd name="connsiteX1" fmla="*/ 8453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33600 w 5856288"/>
              <a:gd name="connsiteY6" fmla="*/ 2686871 h 6865171"/>
              <a:gd name="connsiteX0" fmla="*/ 2146300 w 5856288"/>
              <a:gd name="connsiteY0" fmla="*/ 2648771 h 6865171"/>
              <a:gd name="connsiteX1" fmla="*/ 8453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46300 w 5856288"/>
              <a:gd name="connsiteY6" fmla="*/ 2648771 h 6865171"/>
              <a:gd name="connsiteX0" fmla="*/ 2108200 w 5818188"/>
              <a:gd name="connsiteY0" fmla="*/ 2648771 h 6865171"/>
              <a:gd name="connsiteX1" fmla="*/ 807244 w 5818188"/>
              <a:gd name="connsiteY1" fmla="*/ 7171 h 6865171"/>
              <a:gd name="connsiteX2" fmla="*/ 4388644 w 5818188"/>
              <a:gd name="connsiteY2" fmla="*/ 0 h 6865171"/>
              <a:gd name="connsiteX3" fmla="*/ 5818188 w 5818188"/>
              <a:gd name="connsiteY3" fmla="*/ 2616200 h 6865171"/>
              <a:gd name="connsiteX4" fmla="*/ 5818188 w 5818188"/>
              <a:gd name="connsiteY4" fmla="*/ 6865171 h 6865171"/>
              <a:gd name="connsiteX5" fmla="*/ 0 w 5818188"/>
              <a:gd name="connsiteY5" fmla="*/ 6865171 h 6865171"/>
              <a:gd name="connsiteX6" fmla="*/ 2108200 w 5818188"/>
              <a:gd name="connsiteY6" fmla="*/ 2648771 h 6865171"/>
              <a:gd name="connsiteX0" fmla="*/ 2108200 w 5818188"/>
              <a:gd name="connsiteY0" fmla="*/ 2648771 h 6865171"/>
              <a:gd name="connsiteX1" fmla="*/ 807244 w 5818188"/>
              <a:gd name="connsiteY1" fmla="*/ 7171 h 6865171"/>
              <a:gd name="connsiteX2" fmla="*/ 4388644 w 5818188"/>
              <a:gd name="connsiteY2" fmla="*/ 0 h 6865171"/>
              <a:gd name="connsiteX3" fmla="*/ 5818188 w 5818188"/>
              <a:gd name="connsiteY3" fmla="*/ 2616200 h 6865171"/>
              <a:gd name="connsiteX4" fmla="*/ 3608388 w 5818188"/>
              <a:gd name="connsiteY4" fmla="*/ 6865171 h 6865171"/>
              <a:gd name="connsiteX5" fmla="*/ 0 w 5818188"/>
              <a:gd name="connsiteY5" fmla="*/ 6865171 h 6865171"/>
              <a:gd name="connsiteX6" fmla="*/ 2108200 w 5818188"/>
              <a:gd name="connsiteY6" fmla="*/ 2648771 h 6865171"/>
              <a:gd name="connsiteX0" fmla="*/ 2108200 w 5741988"/>
              <a:gd name="connsiteY0" fmla="*/ 2648771 h 6865171"/>
              <a:gd name="connsiteX1" fmla="*/ 807244 w 5741988"/>
              <a:gd name="connsiteY1" fmla="*/ 7171 h 6865171"/>
              <a:gd name="connsiteX2" fmla="*/ 4388644 w 5741988"/>
              <a:gd name="connsiteY2" fmla="*/ 0 h 6865171"/>
              <a:gd name="connsiteX3" fmla="*/ 5741988 w 5741988"/>
              <a:gd name="connsiteY3" fmla="*/ 2654300 h 6865171"/>
              <a:gd name="connsiteX4" fmla="*/ 3608388 w 5741988"/>
              <a:gd name="connsiteY4" fmla="*/ 6865171 h 6865171"/>
              <a:gd name="connsiteX5" fmla="*/ 0 w 5741988"/>
              <a:gd name="connsiteY5" fmla="*/ 6865171 h 6865171"/>
              <a:gd name="connsiteX6" fmla="*/ 2108200 w 5741988"/>
              <a:gd name="connsiteY6" fmla="*/ 2648771 h 6865171"/>
              <a:gd name="connsiteX0" fmla="*/ 2108200 w 5741988"/>
              <a:gd name="connsiteY0" fmla="*/ 2641600 h 6858000"/>
              <a:gd name="connsiteX1" fmla="*/ 807244 w 5741988"/>
              <a:gd name="connsiteY1" fmla="*/ 0 h 6858000"/>
              <a:gd name="connsiteX2" fmla="*/ 4401344 w 5741988"/>
              <a:gd name="connsiteY2" fmla="*/ 5529 h 6858000"/>
              <a:gd name="connsiteX3" fmla="*/ 5741988 w 5741988"/>
              <a:gd name="connsiteY3" fmla="*/ 2647129 h 6858000"/>
              <a:gd name="connsiteX4" fmla="*/ 3608388 w 5741988"/>
              <a:gd name="connsiteY4" fmla="*/ 6858000 h 6858000"/>
              <a:gd name="connsiteX5" fmla="*/ 0 w 5741988"/>
              <a:gd name="connsiteY5" fmla="*/ 6858000 h 6858000"/>
              <a:gd name="connsiteX6" fmla="*/ 2108200 w 5741988"/>
              <a:gd name="connsiteY6" fmla="*/ 2641600 h 6858000"/>
              <a:gd name="connsiteX0" fmla="*/ 2108200 w 5741988"/>
              <a:gd name="connsiteY0" fmla="*/ 2652798 h 6869198"/>
              <a:gd name="connsiteX1" fmla="*/ 807244 w 5741988"/>
              <a:gd name="connsiteY1" fmla="*/ 11198 h 6869198"/>
              <a:gd name="connsiteX2" fmla="*/ 4401344 w 5741988"/>
              <a:gd name="connsiteY2" fmla="*/ 0 h 6869198"/>
              <a:gd name="connsiteX3" fmla="*/ 5741988 w 5741988"/>
              <a:gd name="connsiteY3" fmla="*/ 2658327 h 6869198"/>
              <a:gd name="connsiteX4" fmla="*/ 3608388 w 5741988"/>
              <a:gd name="connsiteY4" fmla="*/ 6869198 h 6869198"/>
              <a:gd name="connsiteX5" fmla="*/ 0 w 5741988"/>
              <a:gd name="connsiteY5" fmla="*/ 6869198 h 6869198"/>
              <a:gd name="connsiteX6" fmla="*/ 2108200 w 5741988"/>
              <a:gd name="connsiteY6" fmla="*/ 2652798 h 6869198"/>
              <a:gd name="connsiteX0" fmla="*/ 2108200 w 5741988"/>
              <a:gd name="connsiteY0" fmla="*/ 2647222 h 6863622"/>
              <a:gd name="connsiteX1" fmla="*/ 807244 w 5741988"/>
              <a:gd name="connsiteY1" fmla="*/ 5622 h 6863622"/>
              <a:gd name="connsiteX2" fmla="*/ 4401344 w 5741988"/>
              <a:gd name="connsiteY2" fmla="*/ 0 h 6863622"/>
              <a:gd name="connsiteX3" fmla="*/ 5741988 w 5741988"/>
              <a:gd name="connsiteY3" fmla="*/ 2652751 h 6863622"/>
              <a:gd name="connsiteX4" fmla="*/ 3608388 w 5741988"/>
              <a:gd name="connsiteY4" fmla="*/ 6863622 h 6863622"/>
              <a:gd name="connsiteX5" fmla="*/ 0 w 5741988"/>
              <a:gd name="connsiteY5" fmla="*/ 6863622 h 6863622"/>
              <a:gd name="connsiteX6" fmla="*/ 2108200 w 5741988"/>
              <a:gd name="connsiteY6" fmla="*/ 2647222 h 6863622"/>
              <a:gd name="connsiteX0" fmla="*/ 2108200 w 5741988"/>
              <a:gd name="connsiteY0" fmla="*/ 2652751 h 6869151"/>
              <a:gd name="connsiteX1" fmla="*/ 807244 w 5741988"/>
              <a:gd name="connsiteY1" fmla="*/ 0 h 6869151"/>
              <a:gd name="connsiteX2" fmla="*/ 4401344 w 5741988"/>
              <a:gd name="connsiteY2" fmla="*/ 5529 h 6869151"/>
              <a:gd name="connsiteX3" fmla="*/ 5741988 w 5741988"/>
              <a:gd name="connsiteY3" fmla="*/ 2658280 h 6869151"/>
              <a:gd name="connsiteX4" fmla="*/ 3608388 w 5741988"/>
              <a:gd name="connsiteY4" fmla="*/ 6869151 h 6869151"/>
              <a:gd name="connsiteX5" fmla="*/ 0 w 5741988"/>
              <a:gd name="connsiteY5" fmla="*/ 6869151 h 6869151"/>
              <a:gd name="connsiteX6" fmla="*/ 2108200 w 5741988"/>
              <a:gd name="connsiteY6" fmla="*/ 2652751 h 6869151"/>
              <a:gd name="connsiteX0" fmla="*/ 2108200 w 5741988"/>
              <a:gd name="connsiteY0" fmla="*/ 2663949 h 6880349"/>
              <a:gd name="connsiteX1" fmla="*/ 807244 w 5741988"/>
              <a:gd name="connsiteY1" fmla="*/ 11198 h 6880349"/>
              <a:gd name="connsiteX2" fmla="*/ 4401344 w 5741988"/>
              <a:gd name="connsiteY2" fmla="*/ 0 h 6880349"/>
              <a:gd name="connsiteX3" fmla="*/ 5741988 w 5741988"/>
              <a:gd name="connsiteY3" fmla="*/ 2669478 h 6880349"/>
              <a:gd name="connsiteX4" fmla="*/ 3608388 w 5741988"/>
              <a:gd name="connsiteY4" fmla="*/ 6880349 h 6880349"/>
              <a:gd name="connsiteX5" fmla="*/ 0 w 5741988"/>
              <a:gd name="connsiteY5" fmla="*/ 6880349 h 6880349"/>
              <a:gd name="connsiteX6" fmla="*/ 2108200 w 5741988"/>
              <a:gd name="connsiteY6" fmla="*/ 2663949 h 688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1988" h="6880349">
                <a:moveTo>
                  <a:pt x="2108200" y="2663949"/>
                </a:moveTo>
                <a:lnTo>
                  <a:pt x="807244" y="11198"/>
                </a:lnTo>
                <a:lnTo>
                  <a:pt x="4401344" y="0"/>
                </a:lnTo>
                <a:lnTo>
                  <a:pt x="5741988" y="2669478"/>
                </a:lnTo>
                <a:lnTo>
                  <a:pt x="3608388" y="6880349"/>
                </a:lnTo>
                <a:lnTo>
                  <a:pt x="0" y="6880349"/>
                </a:lnTo>
                <a:lnTo>
                  <a:pt x="2108200" y="266394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a:bodyPr>
          <a:lstStyle>
            <a:lvl1pPr marL="0" indent="0" algn="ctr">
              <a:buNone/>
              <a:defRPr sz="1600"/>
            </a:lvl1pPr>
          </a:lstStyle>
          <a:p>
            <a:endParaRPr lang="en-US" dirty="0"/>
          </a:p>
        </p:txBody>
      </p:sp>
      <p:sp>
        <p:nvSpPr>
          <p:cNvPr id="2" name="Title 1">
            <a:extLst>
              <a:ext uri="{FF2B5EF4-FFF2-40B4-BE49-F238E27FC236}">
                <a16:creationId xmlns:a16="http://schemas.microsoft.com/office/drawing/2014/main" id="{5262950A-0C7E-CE4D-B2B9-B94170589350}"/>
              </a:ext>
            </a:extLst>
          </p:cNvPr>
          <p:cNvSpPr>
            <a:spLocks noGrp="1"/>
          </p:cNvSpPr>
          <p:nvPr>
            <p:ph type="ctrTitle"/>
          </p:nvPr>
        </p:nvSpPr>
        <p:spPr>
          <a:xfrm>
            <a:off x="838199" y="1668330"/>
            <a:ext cx="6864927" cy="2387600"/>
          </a:xfrm>
        </p:spPr>
        <p:txBody>
          <a:bodyPr anchor="b">
            <a:normAutofit/>
          </a:bodyPr>
          <a:lstStyle>
            <a:lvl1pPr algn="l">
              <a:lnSpc>
                <a:spcPct val="90000"/>
              </a:lnSpc>
              <a:defRPr sz="4800" b="1"/>
            </a:lvl1pPr>
          </a:lstStyle>
          <a:p>
            <a:r>
              <a:rPr lang="en-US" dirty="0"/>
              <a:t>Click to edit Master title style</a:t>
            </a:r>
          </a:p>
        </p:txBody>
      </p:sp>
      <p:sp>
        <p:nvSpPr>
          <p:cNvPr id="3" name="Subtitle 2">
            <a:extLst>
              <a:ext uri="{FF2B5EF4-FFF2-40B4-BE49-F238E27FC236}">
                <a16:creationId xmlns:a16="http://schemas.microsoft.com/office/drawing/2014/main" id="{553EAA8F-6E30-BB4E-B38E-380104180F26}"/>
              </a:ext>
            </a:extLst>
          </p:cNvPr>
          <p:cNvSpPr>
            <a:spLocks noGrp="1"/>
          </p:cNvSpPr>
          <p:nvPr>
            <p:ph type="subTitle" idx="1"/>
          </p:nvPr>
        </p:nvSpPr>
        <p:spPr>
          <a:xfrm>
            <a:off x="838200" y="4148005"/>
            <a:ext cx="6544056" cy="1152842"/>
          </a:xfrm>
        </p:spPr>
        <p:txBody>
          <a:bodyPr>
            <a:normAutofit/>
          </a:bodyPr>
          <a:lstStyle>
            <a:lvl1pPr marL="0" indent="0" algn="l">
              <a:buNone/>
              <a:defRPr sz="2000">
                <a:solidFill>
                  <a:srgbClr val="5458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F1B4D8A-9381-5D4C-9E87-D96C8450A1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1DF066-37F4-964A-9BE7-5EF586F90292}"/>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6" name="Slide Number Placeholder 5">
            <a:extLst>
              <a:ext uri="{FF2B5EF4-FFF2-40B4-BE49-F238E27FC236}">
                <a16:creationId xmlns:a16="http://schemas.microsoft.com/office/drawing/2014/main" id="{BDB6D6A3-7144-7149-B45E-4D591583D84D}"/>
              </a:ext>
            </a:extLst>
          </p:cNvPr>
          <p:cNvSpPr>
            <a:spLocks noGrp="1"/>
          </p:cNvSpPr>
          <p:nvPr>
            <p:ph type="sldNum" sz="quarter" idx="12"/>
          </p:nvPr>
        </p:nvSpPr>
        <p:spPr/>
        <p:txBody>
          <a:bodyPr/>
          <a:lstStyle/>
          <a:p>
            <a:fld id="{0DE3ABC3-23C9-1446-8C4B-3005995F2FB6}" type="slidenum">
              <a:rPr lang="en-US" smtClean="0"/>
              <a:t>‹#›</a:t>
            </a:fld>
            <a:endParaRPr lang="en-US"/>
          </a:p>
        </p:txBody>
      </p:sp>
      <p:cxnSp>
        <p:nvCxnSpPr>
          <p:cNvPr id="8" name="Straight Connector 7">
            <a:extLst>
              <a:ext uri="{FF2B5EF4-FFF2-40B4-BE49-F238E27FC236}">
                <a16:creationId xmlns:a16="http://schemas.microsoft.com/office/drawing/2014/main" id="{C29F334C-CD2D-1840-AA7A-9358F4714EE9}"/>
              </a:ext>
            </a:extLst>
          </p:cNvPr>
          <p:cNvCxnSpPr/>
          <p:nvPr userDrawn="1"/>
        </p:nvCxnSpPr>
        <p:spPr>
          <a:xfrm>
            <a:off x="900545" y="1330032"/>
            <a:ext cx="6456219" cy="0"/>
          </a:xfrm>
          <a:prstGeom prst="line">
            <a:avLst/>
          </a:prstGeom>
          <a:ln>
            <a:solidFill>
              <a:srgbClr val="54585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B6A7CFF-49A9-954E-96ED-1BFA343111D0}"/>
              </a:ext>
            </a:extLst>
          </p:cNvPr>
          <p:cNvSpPr/>
          <p:nvPr userDrawn="1"/>
        </p:nvSpPr>
        <p:spPr>
          <a:xfrm>
            <a:off x="4038599" y="6708009"/>
            <a:ext cx="4114801" cy="169277"/>
          </a:xfrm>
          <a:prstGeom prst="rect">
            <a:avLst/>
          </a:prstGeom>
        </p:spPr>
        <p:txBody>
          <a:bodyPr wrap="square">
            <a:spAutoFit/>
          </a:bodyPr>
          <a:lstStyle/>
          <a:p>
            <a:pPr marL="0" marR="0" indent="0" algn="ctr" defTabSz="914377" rtl="0" eaLnBrk="0" fontAlgn="base" latinLnBrk="0" hangingPunct="0">
              <a:lnSpc>
                <a:spcPct val="100000"/>
              </a:lnSpc>
              <a:spcBef>
                <a:spcPct val="0"/>
              </a:spcBef>
              <a:spcAft>
                <a:spcPct val="0"/>
              </a:spcAft>
              <a:buClrTx/>
              <a:buSzTx/>
              <a:buFontTx/>
              <a:buNone/>
              <a:tabLst/>
              <a:defRPr/>
            </a:pPr>
            <a:r>
              <a:rPr lang="en-US" sz="500" b="0" i="0" u="none" strike="noStrike" kern="1200" dirty="0">
                <a:solidFill>
                  <a:schemeClr val="tx1">
                    <a:alpha val="40000"/>
                  </a:schemeClr>
                </a:solidFill>
                <a:effectLst/>
                <a:latin typeface="Glacial Indifference" pitchFamily="2" charset="0"/>
                <a:ea typeface="+mn-ea"/>
                <a:cs typeface="+mn-cs"/>
              </a:rPr>
              <a:t>Confidential - </a:t>
            </a:r>
            <a:r>
              <a:rPr lang="en-US" altLang="en-US" sz="500" dirty="0">
                <a:solidFill>
                  <a:schemeClr val="tx1">
                    <a:alpha val="40000"/>
                  </a:schemeClr>
                </a:solidFill>
                <a:latin typeface="Glacial Indifference" charset="0"/>
              </a:rPr>
              <a:t>©2019 SomaLogic, Inc.</a:t>
            </a:r>
            <a:r>
              <a:rPr lang="en-US" altLang="en-US" sz="500" baseline="0" dirty="0">
                <a:solidFill>
                  <a:schemeClr val="tx1">
                    <a:alpha val="40000"/>
                  </a:schemeClr>
                </a:solidFill>
                <a:latin typeface="Glacial Indifference" charset="0"/>
              </a:rPr>
              <a:t> </a:t>
            </a:r>
            <a:endParaRPr lang="en-US" altLang="en-US" sz="500" dirty="0">
              <a:solidFill>
                <a:schemeClr val="tx1">
                  <a:alpha val="40000"/>
                </a:schemeClr>
              </a:solidFill>
              <a:latin typeface="Glacial Indifference" charset="0"/>
            </a:endParaRPr>
          </a:p>
        </p:txBody>
      </p:sp>
    </p:spTree>
    <p:extLst>
      <p:ext uri="{BB962C8B-B14F-4D97-AF65-F5344CB8AC3E}">
        <p14:creationId xmlns:p14="http://schemas.microsoft.com/office/powerpoint/2010/main" val="106502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7C131-80A1-8147-832A-052C5A848CC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587A9A-BDD2-C04A-8454-A4FB9445DCB7}"/>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4" name="Slide Number Placeholder 3">
            <a:extLst>
              <a:ext uri="{FF2B5EF4-FFF2-40B4-BE49-F238E27FC236}">
                <a16:creationId xmlns:a16="http://schemas.microsoft.com/office/drawing/2014/main" id="{4291B766-B8CA-504C-8C2A-E1BF07346AAC}"/>
              </a:ext>
            </a:extLst>
          </p:cNvPr>
          <p:cNvSpPr>
            <a:spLocks noGrp="1"/>
          </p:cNvSpPr>
          <p:nvPr>
            <p:ph type="sldNum" sz="quarter" idx="12"/>
          </p:nvPr>
        </p:nvSpPr>
        <p:spPr/>
        <p:txBody>
          <a:bodyPr/>
          <a:lstStyle/>
          <a:p>
            <a:fld id="{0DE3ABC3-23C9-1446-8C4B-3005995F2FB6}" type="slidenum">
              <a:rPr lang="en-US" smtClean="0"/>
              <a:t>‹#›</a:t>
            </a:fld>
            <a:endParaRPr lang="en-US" dirty="0"/>
          </a:p>
        </p:txBody>
      </p:sp>
    </p:spTree>
    <p:extLst>
      <p:ext uri="{BB962C8B-B14F-4D97-AF65-F5344CB8AC3E}">
        <p14:creationId xmlns:p14="http://schemas.microsoft.com/office/powerpoint/2010/main" val="271768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6E1D83-6BE9-F146-B104-DC59B63CAF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61807A-DC0E-6542-927F-82A881989383}"/>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6" name="Slide Number Placeholder 5">
            <a:extLst>
              <a:ext uri="{FF2B5EF4-FFF2-40B4-BE49-F238E27FC236}">
                <a16:creationId xmlns:a16="http://schemas.microsoft.com/office/drawing/2014/main" id="{A48F4E28-F08F-7E4F-A439-AF4573166184}"/>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7" name="Rectangle 6">
            <a:extLst>
              <a:ext uri="{FF2B5EF4-FFF2-40B4-BE49-F238E27FC236}">
                <a16:creationId xmlns:a16="http://schemas.microsoft.com/office/drawing/2014/main" id="{1F308E22-47C9-C849-BF57-14ECC8F8BEF0}"/>
              </a:ext>
            </a:extLst>
          </p:cNvPr>
          <p:cNvSpPr/>
          <p:nvPr userDrawn="1"/>
        </p:nvSpPr>
        <p:spPr>
          <a:xfrm>
            <a:off x="838199" y="411591"/>
            <a:ext cx="10522865" cy="5812228"/>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Content Placeholder 2">
            <a:extLst>
              <a:ext uri="{FF2B5EF4-FFF2-40B4-BE49-F238E27FC236}">
                <a16:creationId xmlns:a16="http://schemas.microsoft.com/office/drawing/2014/main" id="{B8C9BF71-DB0B-3241-9328-AD4597A14A9E}"/>
              </a:ext>
            </a:extLst>
          </p:cNvPr>
          <p:cNvSpPr>
            <a:spLocks noGrp="1"/>
          </p:cNvSpPr>
          <p:nvPr>
            <p:ph idx="1"/>
          </p:nvPr>
        </p:nvSpPr>
        <p:spPr>
          <a:xfrm>
            <a:off x="1185333" y="411173"/>
            <a:ext cx="4639733" cy="5765790"/>
          </a:xfrm>
        </p:spPr>
        <p:txBody>
          <a:bodyPr anchor="ctr"/>
          <a:lstStyle>
            <a:lvl1pPr>
              <a:spcBef>
                <a:spcPts val="1600"/>
              </a:spcBef>
              <a:buClr>
                <a:schemeClr val="bg1"/>
              </a:buClr>
              <a:defRPr>
                <a:solidFill>
                  <a:schemeClr val="bg1"/>
                </a:solidFill>
              </a:defRPr>
            </a:lvl1pPr>
            <a:lvl2pPr>
              <a:spcBef>
                <a:spcPts val="1000"/>
              </a:spcBef>
              <a:buClr>
                <a:srgbClr val="006BA6"/>
              </a:buClr>
              <a:defRPr>
                <a:solidFill>
                  <a:schemeClr val="bg1"/>
                </a:solidFill>
              </a:defRPr>
            </a:lvl2pPr>
            <a:lvl3pPr>
              <a:spcBef>
                <a:spcPts val="800"/>
              </a:spcBef>
              <a:buClr>
                <a:srgbClr val="006BA6"/>
              </a:buClr>
              <a:defRPr>
                <a:solidFill>
                  <a:schemeClr val="bg1"/>
                </a:solidFill>
              </a:defRPr>
            </a:lvl3pPr>
            <a:lvl4pPr>
              <a:buClr>
                <a:srgbClr val="006BA6"/>
              </a:buClr>
              <a:defRPr>
                <a:solidFill>
                  <a:schemeClr val="bg1"/>
                </a:solidFill>
              </a:defRPr>
            </a:lvl4pPr>
            <a:lvl5pPr>
              <a:spcBef>
                <a:spcPts val="400"/>
              </a:spcBef>
              <a:buClr>
                <a:srgbClr val="006BA6"/>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14A68DCB-CBA9-014E-99CF-CE4AC506FDB0}"/>
              </a:ext>
            </a:extLst>
          </p:cNvPr>
          <p:cNvSpPr>
            <a:spLocks noGrp="1"/>
          </p:cNvSpPr>
          <p:nvPr>
            <p:ph type="pic" sz="quarter" idx="13"/>
          </p:nvPr>
        </p:nvSpPr>
        <p:spPr>
          <a:xfrm>
            <a:off x="6111876" y="411591"/>
            <a:ext cx="5249188" cy="5812228"/>
          </a:xfrm>
        </p:spPr>
        <p:txBody>
          <a:bodyPr anchor="ctr"/>
          <a:lstStyle>
            <a:lvl1pPr algn="ctr">
              <a:defRPr b="1"/>
            </a:lvl1pPr>
          </a:lstStyle>
          <a:p>
            <a:endParaRPr lang="en-US" dirty="0"/>
          </a:p>
        </p:txBody>
      </p:sp>
    </p:spTree>
    <p:extLst>
      <p:ext uri="{BB962C8B-B14F-4D97-AF65-F5344CB8AC3E}">
        <p14:creationId xmlns:p14="http://schemas.microsoft.com/office/powerpoint/2010/main" val="397340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Titl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6" name="Rectangle 5">
            <a:extLst>
              <a:ext uri="{FF2B5EF4-FFF2-40B4-BE49-F238E27FC236}">
                <a16:creationId xmlns:a16="http://schemas.microsoft.com/office/drawing/2014/main" id="{2A5C0CEF-D11D-7843-8F97-D6BF580C4D14}"/>
              </a:ext>
            </a:extLst>
          </p:cNvPr>
          <p:cNvSpPr/>
          <p:nvPr userDrawn="1"/>
        </p:nvSpPr>
        <p:spPr>
          <a:xfrm>
            <a:off x="838200" y="1558776"/>
            <a:ext cx="10515600" cy="4674073"/>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lacial Indifference" charset="0"/>
              <a:ea typeface="Glacial Indifference" charset="0"/>
              <a:cs typeface="Glacial Indifference" charset="0"/>
            </a:endParaRPr>
          </a:p>
        </p:txBody>
      </p:sp>
      <p:sp>
        <p:nvSpPr>
          <p:cNvPr id="7" name="Content Placeholder 2">
            <a:extLst>
              <a:ext uri="{FF2B5EF4-FFF2-40B4-BE49-F238E27FC236}">
                <a16:creationId xmlns:a16="http://schemas.microsoft.com/office/drawing/2014/main" id="{B440908F-8217-DC47-A213-29E8B9A3857F}"/>
              </a:ext>
            </a:extLst>
          </p:cNvPr>
          <p:cNvSpPr>
            <a:spLocks noGrp="1"/>
          </p:cNvSpPr>
          <p:nvPr>
            <p:ph idx="1"/>
          </p:nvPr>
        </p:nvSpPr>
        <p:spPr>
          <a:xfrm>
            <a:off x="1185333" y="1557598"/>
            <a:ext cx="4639733" cy="4619364"/>
          </a:xfrm>
        </p:spPr>
        <p:txBody>
          <a:bodyPr anchor="ctr"/>
          <a:lstStyle>
            <a:lvl1pPr>
              <a:spcBef>
                <a:spcPts val="1600"/>
              </a:spcBef>
              <a:buClr>
                <a:schemeClr val="bg1"/>
              </a:buClr>
              <a:defRPr>
                <a:solidFill>
                  <a:schemeClr val="bg1"/>
                </a:solidFill>
              </a:defRPr>
            </a:lvl1pPr>
            <a:lvl2pPr>
              <a:spcBef>
                <a:spcPts val="1000"/>
              </a:spcBef>
              <a:buClr>
                <a:srgbClr val="006BA6"/>
              </a:buClr>
              <a:defRPr>
                <a:solidFill>
                  <a:schemeClr val="bg1"/>
                </a:solidFill>
              </a:defRPr>
            </a:lvl2pPr>
            <a:lvl3pPr>
              <a:spcBef>
                <a:spcPts val="800"/>
              </a:spcBef>
              <a:buClr>
                <a:srgbClr val="006BA6"/>
              </a:buClr>
              <a:defRPr>
                <a:solidFill>
                  <a:schemeClr val="bg1"/>
                </a:solidFill>
              </a:defRPr>
            </a:lvl3pPr>
            <a:lvl4pPr>
              <a:buClr>
                <a:srgbClr val="006BA6"/>
              </a:buClr>
              <a:defRPr>
                <a:solidFill>
                  <a:schemeClr val="bg1"/>
                </a:solidFill>
              </a:defRPr>
            </a:lvl4pPr>
            <a:lvl5pPr>
              <a:spcBef>
                <a:spcPts val="400"/>
              </a:spcBef>
              <a:buClr>
                <a:srgbClr val="006BA6"/>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73089B99-74F6-F245-960F-30B7F8BEB004}"/>
              </a:ext>
            </a:extLst>
          </p:cNvPr>
          <p:cNvSpPr>
            <a:spLocks noGrp="1"/>
          </p:cNvSpPr>
          <p:nvPr>
            <p:ph type="pic" sz="quarter" idx="13"/>
          </p:nvPr>
        </p:nvSpPr>
        <p:spPr>
          <a:xfrm>
            <a:off x="6111876" y="1558585"/>
            <a:ext cx="5249188" cy="4665234"/>
          </a:xfrm>
        </p:spPr>
        <p:txBody>
          <a:bodyPr anchor="ctr"/>
          <a:lstStyle>
            <a:lvl1pPr algn="ctr">
              <a:defRPr b="1"/>
            </a:lvl1pPr>
          </a:lstStyle>
          <a:p>
            <a:endParaRPr lang="en-US" dirty="0"/>
          </a:p>
        </p:txBody>
      </p:sp>
    </p:spTree>
    <p:extLst>
      <p:ext uri="{BB962C8B-B14F-4D97-AF65-F5344CB8AC3E}">
        <p14:creationId xmlns:p14="http://schemas.microsoft.com/office/powerpoint/2010/main" val="247929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Title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6" name="Rectangle 5">
            <a:extLst>
              <a:ext uri="{FF2B5EF4-FFF2-40B4-BE49-F238E27FC236}">
                <a16:creationId xmlns:a16="http://schemas.microsoft.com/office/drawing/2014/main" id="{2A5C0CEF-D11D-7843-8F97-D6BF580C4D14}"/>
              </a:ext>
            </a:extLst>
          </p:cNvPr>
          <p:cNvSpPr/>
          <p:nvPr userDrawn="1"/>
        </p:nvSpPr>
        <p:spPr>
          <a:xfrm>
            <a:off x="838200" y="1558776"/>
            <a:ext cx="10515600" cy="4674073"/>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lacial Indifference" charset="0"/>
              <a:ea typeface="Glacial Indifference" charset="0"/>
              <a:cs typeface="Glacial Indifference" charset="0"/>
            </a:endParaRPr>
          </a:p>
        </p:txBody>
      </p:sp>
      <p:sp>
        <p:nvSpPr>
          <p:cNvPr id="7" name="Content Placeholder 2">
            <a:extLst>
              <a:ext uri="{FF2B5EF4-FFF2-40B4-BE49-F238E27FC236}">
                <a16:creationId xmlns:a16="http://schemas.microsoft.com/office/drawing/2014/main" id="{B440908F-8217-DC47-A213-29E8B9A3857F}"/>
              </a:ext>
            </a:extLst>
          </p:cNvPr>
          <p:cNvSpPr>
            <a:spLocks noGrp="1"/>
          </p:cNvSpPr>
          <p:nvPr>
            <p:ph idx="1"/>
          </p:nvPr>
        </p:nvSpPr>
        <p:spPr>
          <a:xfrm>
            <a:off x="1185333" y="1557598"/>
            <a:ext cx="9947027" cy="4619364"/>
          </a:xfrm>
        </p:spPr>
        <p:txBody>
          <a:bodyPr anchor="ctr"/>
          <a:lstStyle>
            <a:lvl1pPr>
              <a:spcBef>
                <a:spcPts val="1600"/>
              </a:spcBef>
              <a:buClr>
                <a:schemeClr val="bg1"/>
              </a:buClr>
              <a:defRPr>
                <a:solidFill>
                  <a:schemeClr val="bg1"/>
                </a:solidFill>
              </a:defRPr>
            </a:lvl1pPr>
            <a:lvl2pPr>
              <a:spcBef>
                <a:spcPts val="1000"/>
              </a:spcBef>
              <a:buClr>
                <a:srgbClr val="006BA6"/>
              </a:buClr>
              <a:defRPr>
                <a:solidFill>
                  <a:schemeClr val="bg1"/>
                </a:solidFill>
              </a:defRPr>
            </a:lvl2pPr>
            <a:lvl3pPr>
              <a:spcBef>
                <a:spcPts val="800"/>
              </a:spcBef>
              <a:buClr>
                <a:srgbClr val="006BA6"/>
              </a:buClr>
              <a:defRPr>
                <a:solidFill>
                  <a:schemeClr val="bg1"/>
                </a:solidFill>
              </a:defRPr>
            </a:lvl3pPr>
            <a:lvl4pPr>
              <a:buClr>
                <a:srgbClr val="006BA6"/>
              </a:buClr>
              <a:defRPr>
                <a:solidFill>
                  <a:schemeClr val="bg1"/>
                </a:solidFill>
              </a:defRPr>
            </a:lvl4pPr>
            <a:lvl5pPr>
              <a:spcBef>
                <a:spcPts val="400"/>
              </a:spcBef>
              <a:buClr>
                <a:srgbClr val="006BA6"/>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93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all-ou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6" name="Rectangle 5">
            <a:extLst>
              <a:ext uri="{FF2B5EF4-FFF2-40B4-BE49-F238E27FC236}">
                <a16:creationId xmlns:a16="http://schemas.microsoft.com/office/drawing/2014/main" id="{2A5C0CEF-D11D-7843-8F97-D6BF580C4D14}"/>
              </a:ext>
            </a:extLst>
          </p:cNvPr>
          <p:cNvSpPr/>
          <p:nvPr userDrawn="1"/>
        </p:nvSpPr>
        <p:spPr>
          <a:xfrm>
            <a:off x="838200" y="1558776"/>
            <a:ext cx="10515600" cy="4674073"/>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lacial Indifference" charset="0"/>
              <a:ea typeface="Glacial Indifference" charset="0"/>
              <a:cs typeface="Glacial Indifference" charset="0"/>
            </a:endParaRPr>
          </a:p>
        </p:txBody>
      </p:sp>
    </p:spTree>
    <p:extLst>
      <p:ext uri="{BB962C8B-B14F-4D97-AF65-F5344CB8AC3E}">
        <p14:creationId xmlns:p14="http://schemas.microsoft.com/office/powerpoint/2010/main" val="3463424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 Whit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6" name="Rectangle 5">
            <a:extLst>
              <a:ext uri="{FF2B5EF4-FFF2-40B4-BE49-F238E27FC236}">
                <a16:creationId xmlns:a16="http://schemas.microsoft.com/office/drawing/2014/main" id="{BA894893-4E8D-EE4C-AEF0-D67198EB1BAD}"/>
              </a:ext>
            </a:extLst>
          </p:cNvPr>
          <p:cNvSpPr/>
          <p:nvPr userDrawn="1"/>
        </p:nvSpPr>
        <p:spPr>
          <a:xfrm>
            <a:off x="838200" y="1558776"/>
            <a:ext cx="10515600" cy="467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lacial Indifference" charset="0"/>
                <a:ea typeface="Glacial Indifference" charset="0"/>
                <a:cs typeface="Glacial Indifference" charset="0"/>
              </a:rPr>
              <a:t>   </a:t>
            </a:r>
          </a:p>
        </p:txBody>
      </p:sp>
      <p:sp>
        <p:nvSpPr>
          <p:cNvPr id="8" name="Content Placeholder 2">
            <a:extLst>
              <a:ext uri="{FF2B5EF4-FFF2-40B4-BE49-F238E27FC236}">
                <a16:creationId xmlns:a16="http://schemas.microsoft.com/office/drawing/2014/main" id="{C7AAB4F5-38DC-294E-86D0-A2F8895167F3}"/>
              </a:ext>
            </a:extLst>
          </p:cNvPr>
          <p:cNvSpPr>
            <a:spLocks noGrp="1"/>
          </p:cNvSpPr>
          <p:nvPr>
            <p:ph idx="1"/>
          </p:nvPr>
        </p:nvSpPr>
        <p:spPr>
          <a:xfrm>
            <a:off x="1086235" y="1825625"/>
            <a:ext cx="706716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20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On Whit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6" name="Rectangle 5">
            <a:extLst>
              <a:ext uri="{FF2B5EF4-FFF2-40B4-BE49-F238E27FC236}">
                <a16:creationId xmlns:a16="http://schemas.microsoft.com/office/drawing/2014/main" id="{BA894893-4E8D-EE4C-AEF0-D67198EB1BAD}"/>
              </a:ext>
            </a:extLst>
          </p:cNvPr>
          <p:cNvSpPr/>
          <p:nvPr userDrawn="1"/>
        </p:nvSpPr>
        <p:spPr>
          <a:xfrm>
            <a:off x="838200" y="1558776"/>
            <a:ext cx="10515600" cy="467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lacial Indifference" charset="0"/>
                <a:ea typeface="Glacial Indifference" charset="0"/>
                <a:cs typeface="Glacial Indifference" charset="0"/>
              </a:rPr>
              <a:t>   </a:t>
            </a:r>
          </a:p>
        </p:txBody>
      </p:sp>
    </p:spTree>
    <p:extLst>
      <p:ext uri="{BB962C8B-B14F-4D97-AF65-F5344CB8AC3E}">
        <p14:creationId xmlns:p14="http://schemas.microsoft.com/office/powerpoint/2010/main" val="334499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 Cropp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a:xfrm>
            <a:off x="838199" y="1757927"/>
            <a:ext cx="7201156" cy="2949085"/>
          </a:xfrm>
        </p:spPr>
        <p:txBody>
          <a:bodyPr>
            <a:normAutofit/>
          </a:bodyPr>
          <a:lstStyle>
            <a:lvl1pPr>
              <a:defRPr sz="4800" b="1">
                <a:solidFill>
                  <a:srgbClr val="2413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7" name="Rectangle 6">
            <a:extLst>
              <a:ext uri="{FF2B5EF4-FFF2-40B4-BE49-F238E27FC236}">
                <a16:creationId xmlns:a16="http://schemas.microsoft.com/office/drawing/2014/main" id="{67EE68FD-6420-B14A-9361-D631A3142D94}"/>
              </a:ext>
            </a:extLst>
          </p:cNvPr>
          <p:cNvSpPr/>
          <p:nvPr userDrawn="1"/>
        </p:nvSpPr>
        <p:spPr>
          <a:xfrm>
            <a:off x="838200" y="6718637"/>
            <a:ext cx="10515600" cy="138912"/>
          </a:xfrm>
          <a:prstGeom prst="rect">
            <a:avLst/>
          </a:prstGeom>
          <a:solidFill>
            <a:srgbClr val="241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lacial Indifference" charset="0"/>
              <a:ea typeface="Glacial Indifference" charset="0"/>
              <a:cs typeface="Glacial Indifference" charset="0"/>
            </a:endParaRPr>
          </a:p>
        </p:txBody>
      </p:sp>
      <p:sp>
        <p:nvSpPr>
          <p:cNvPr id="8" name="Rectangle 7">
            <a:extLst>
              <a:ext uri="{FF2B5EF4-FFF2-40B4-BE49-F238E27FC236}">
                <a16:creationId xmlns:a16="http://schemas.microsoft.com/office/drawing/2014/main" id="{A894D6F0-572A-5843-8FF5-CC2607DCCB2E}"/>
              </a:ext>
            </a:extLst>
          </p:cNvPr>
          <p:cNvSpPr/>
          <p:nvPr userDrawn="1"/>
        </p:nvSpPr>
        <p:spPr>
          <a:xfrm>
            <a:off x="5481088" y="6708009"/>
            <a:ext cx="1229825" cy="169277"/>
          </a:xfrm>
          <a:prstGeom prst="rect">
            <a:avLst/>
          </a:prstGeom>
        </p:spPr>
        <p:txBody>
          <a:bodyPr wrap="none">
            <a:spAutoFit/>
          </a:bodyPr>
          <a:lstStyle/>
          <a:p>
            <a:pPr marL="0" marR="0" indent="0" algn="ctr" defTabSz="914377" rtl="0" eaLnBrk="0" fontAlgn="base" latinLnBrk="0" hangingPunct="0">
              <a:lnSpc>
                <a:spcPct val="100000"/>
              </a:lnSpc>
              <a:spcBef>
                <a:spcPct val="0"/>
              </a:spcBef>
              <a:spcAft>
                <a:spcPct val="0"/>
              </a:spcAft>
              <a:buClrTx/>
              <a:buSzTx/>
              <a:buFontTx/>
              <a:buNone/>
              <a:tabLst/>
              <a:defRPr/>
            </a:pPr>
            <a:r>
              <a:rPr lang="en-US" sz="500" b="0" i="0" u="none" strike="noStrike" kern="1200" dirty="0">
                <a:solidFill>
                  <a:schemeClr val="bg1">
                    <a:alpha val="40000"/>
                  </a:schemeClr>
                </a:solidFill>
                <a:effectLst/>
                <a:latin typeface="Glacial Indifference" pitchFamily="2" charset="0"/>
                <a:ea typeface="+mn-ea"/>
                <a:cs typeface="+mn-cs"/>
              </a:rPr>
              <a:t>Confidential - </a:t>
            </a:r>
            <a:r>
              <a:rPr lang="en-US" altLang="en-US" sz="500" dirty="0">
                <a:solidFill>
                  <a:schemeClr val="bg1">
                    <a:alpha val="40000"/>
                  </a:schemeClr>
                </a:solidFill>
                <a:latin typeface="Glacial Indifference" charset="0"/>
              </a:rPr>
              <a:t>©2019 SomaLogic, Inc.</a:t>
            </a:r>
            <a:r>
              <a:rPr lang="en-US" altLang="en-US" sz="500" baseline="0" dirty="0">
                <a:solidFill>
                  <a:schemeClr val="bg1">
                    <a:alpha val="40000"/>
                  </a:schemeClr>
                </a:solidFill>
                <a:latin typeface="Glacial Indifference" charset="0"/>
              </a:rPr>
              <a:t> </a:t>
            </a:r>
            <a:endParaRPr lang="en-US" altLang="en-US" sz="500" dirty="0">
              <a:solidFill>
                <a:schemeClr val="bg1">
                  <a:alpha val="40000"/>
                </a:schemeClr>
              </a:solidFill>
              <a:latin typeface="Glacial Indifference" charset="0"/>
            </a:endParaRPr>
          </a:p>
        </p:txBody>
      </p:sp>
      <p:sp>
        <p:nvSpPr>
          <p:cNvPr id="12" name="Picture Placeholder 13">
            <a:extLst>
              <a:ext uri="{FF2B5EF4-FFF2-40B4-BE49-F238E27FC236}">
                <a16:creationId xmlns:a16="http://schemas.microsoft.com/office/drawing/2014/main" id="{64F3891F-7A4A-0B4A-9407-993A677953E0}"/>
              </a:ext>
            </a:extLst>
          </p:cNvPr>
          <p:cNvSpPr>
            <a:spLocks noGrp="1"/>
          </p:cNvSpPr>
          <p:nvPr>
            <p:ph type="pic" sz="quarter" idx="13"/>
          </p:nvPr>
        </p:nvSpPr>
        <p:spPr bwMode="auto">
          <a:xfrm>
            <a:off x="6678612" y="-22350"/>
            <a:ext cx="5741988" cy="6880349"/>
          </a:xfrm>
          <a:custGeom>
            <a:avLst/>
            <a:gdLst>
              <a:gd name="connsiteX0" fmla="*/ 0 w 5856288"/>
              <a:gd name="connsiteY0" fmla="*/ 0 h 6858000"/>
              <a:gd name="connsiteX1" fmla="*/ 2928144 w 5856288"/>
              <a:gd name="connsiteY1" fmla="*/ 0 h 6858000"/>
              <a:gd name="connsiteX2" fmla="*/ 2928144 w 5856288"/>
              <a:gd name="connsiteY2" fmla="*/ 2609029 h 6858000"/>
              <a:gd name="connsiteX3" fmla="*/ 5856288 w 5856288"/>
              <a:gd name="connsiteY3" fmla="*/ 2609029 h 6858000"/>
              <a:gd name="connsiteX4" fmla="*/ 5856288 w 5856288"/>
              <a:gd name="connsiteY4" fmla="*/ 6858000 h 6858000"/>
              <a:gd name="connsiteX5" fmla="*/ 0 w 5856288"/>
              <a:gd name="connsiteY5" fmla="*/ 6858000 h 6858000"/>
              <a:gd name="connsiteX6" fmla="*/ 0 w 5856288"/>
              <a:gd name="connsiteY6" fmla="*/ 0 h 6858000"/>
              <a:gd name="connsiteX0" fmla="*/ 2133600 w 5856288"/>
              <a:gd name="connsiteY0" fmla="*/ 2679700 h 6858000"/>
              <a:gd name="connsiteX1" fmla="*/ 2928144 w 5856288"/>
              <a:gd name="connsiteY1" fmla="*/ 0 h 6858000"/>
              <a:gd name="connsiteX2" fmla="*/ 2928144 w 5856288"/>
              <a:gd name="connsiteY2" fmla="*/ 2609029 h 6858000"/>
              <a:gd name="connsiteX3" fmla="*/ 5856288 w 5856288"/>
              <a:gd name="connsiteY3" fmla="*/ 2609029 h 6858000"/>
              <a:gd name="connsiteX4" fmla="*/ 5856288 w 5856288"/>
              <a:gd name="connsiteY4" fmla="*/ 6858000 h 6858000"/>
              <a:gd name="connsiteX5" fmla="*/ 0 w 5856288"/>
              <a:gd name="connsiteY5" fmla="*/ 6858000 h 6858000"/>
              <a:gd name="connsiteX6" fmla="*/ 2133600 w 5856288"/>
              <a:gd name="connsiteY6" fmla="*/ 2679700 h 6858000"/>
              <a:gd name="connsiteX0" fmla="*/ 2133600 w 5856288"/>
              <a:gd name="connsiteY0" fmla="*/ 2686871 h 6865171"/>
              <a:gd name="connsiteX1" fmla="*/ 29281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33600 w 5856288"/>
              <a:gd name="connsiteY6" fmla="*/ 2686871 h 6865171"/>
              <a:gd name="connsiteX0" fmla="*/ 2133600 w 5856288"/>
              <a:gd name="connsiteY0" fmla="*/ 2686871 h 6865171"/>
              <a:gd name="connsiteX1" fmla="*/ 8453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33600 w 5856288"/>
              <a:gd name="connsiteY6" fmla="*/ 2686871 h 6865171"/>
              <a:gd name="connsiteX0" fmla="*/ 2146300 w 5856288"/>
              <a:gd name="connsiteY0" fmla="*/ 2648771 h 6865171"/>
              <a:gd name="connsiteX1" fmla="*/ 8453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46300 w 5856288"/>
              <a:gd name="connsiteY6" fmla="*/ 2648771 h 6865171"/>
              <a:gd name="connsiteX0" fmla="*/ 2108200 w 5818188"/>
              <a:gd name="connsiteY0" fmla="*/ 2648771 h 6865171"/>
              <a:gd name="connsiteX1" fmla="*/ 807244 w 5818188"/>
              <a:gd name="connsiteY1" fmla="*/ 7171 h 6865171"/>
              <a:gd name="connsiteX2" fmla="*/ 4388644 w 5818188"/>
              <a:gd name="connsiteY2" fmla="*/ 0 h 6865171"/>
              <a:gd name="connsiteX3" fmla="*/ 5818188 w 5818188"/>
              <a:gd name="connsiteY3" fmla="*/ 2616200 h 6865171"/>
              <a:gd name="connsiteX4" fmla="*/ 5818188 w 5818188"/>
              <a:gd name="connsiteY4" fmla="*/ 6865171 h 6865171"/>
              <a:gd name="connsiteX5" fmla="*/ 0 w 5818188"/>
              <a:gd name="connsiteY5" fmla="*/ 6865171 h 6865171"/>
              <a:gd name="connsiteX6" fmla="*/ 2108200 w 5818188"/>
              <a:gd name="connsiteY6" fmla="*/ 2648771 h 6865171"/>
              <a:gd name="connsiteX0" fmla="*/ 2108200 w 5818188"/>
              <a:gd name="connsiteY0" fmla="*/ 2648771 h 6865171"/>
              <a:gd name="connsiteX1" fmla="*/ 807244 w 5818188"/>
              <a:gd name="connsiteY1" fmla="*/ 7171 h 6865171"/>
              <a:gd name="connsiteX2" fmla="*/ 4388644 w 5818188"/>
              <a:gd name="connsiteY2" fmla="*/ 0 h 6865171"/>
              <a:gd name="connsiteX3" fmla="*/ 5818188 w 5818188"/>
              <a:gd name="connsiteY3" fmla="*/ 2616200 h 6865171"/>
              <a:gd name="connsiteX4" fmla="*/ 3608388 w 5818188"/>
              <a:gd name="connsiteY4" fmla="*/ 6865171 h 6865171"/>
              <a:gd name="connsiteX5" fmla="*/ 0 w 5818188"/>
              <a:gd name="connsiteY5" fmla="*/ 6865171 h 6865171"/>
              <a:gd name="connsiteX6" fmla="*/ 2108200 w 5818188"/>
              <a:gd name="connsiteY6" fmla="*/ 2648771 h 6865171"/>
              <a:gd name="connsiteX0" fmla="*/ 2108200 w 5741988"/>
              <a:gd name="connsiteY0" fmla="*/ 2648771 h 6865171"/>
              <a:gd name="connsiteX1" fmla="*/ 807244 w 5741988"/>
              <a:gd name="connsiteY1" fmla="*/ 7171 h 6865171"/>
              <a:gd name="connsiteX2" fmla="*/ 4388644 w 5741988"/>
              <a:gd name="connsiteY2" fmla="*/ 0 h 6865171"/>
              <a:gd name="connsiteX3" fmla="*/ 5741988 w 5741988"/>
              <a:gd name="connsiteY3" fmla="*/ 2654300 h 6865171"/>
              <a:gd name="connsiteX4" fmla="*/ 3608388 w 5741988"/>
              <a:gd name="connsiteY4" fmla="*/ 6865171 h 6865171"/>
              <a:gd name="connsiteX5" fmla="*/ 0 w 5741988"/>
              <a:gd name="connsiteY5" fmla="*/ 6865171 h 6865171"/>
              <a:gd name="connsiteX6" fmla="*/ 2108200 w 5741988"/>
              <a:gd name="connsiteY6" fmla="*/ 2648771 h 6865171"/>
              <a:gd name="connsiteX0" fmla="*/ 2108200 w 5741988"/>
              <a:gd name="connsiteY0" fmla="*/ 2641600 h 6858000"/>
              <a:gd name="connsiteX1" fmla="*/ 807244 w 5741988"/>
              <a:gd name="connsiteY1" fmla="*/ 0 h 6858000"/>
              <a:gd name="connsiteX2" fmla="*/ 4401344 w 5741988"/>
              <a:gd name="connsiteY2" fmla="*/ 5529 h 6858000"/>
              <a:gd name="connsiteX3" fmla="*/ 5741988 w 5741988"/>
              <a:gd name="connsiteY3" fmla="*/ 2647129 h 6858000"/>
              <a:gd name="connsiteX4" fmla="*/ 3608388 w 5741988"/>
              <a:gd name="connsiteY4" fmla="*/ 6858000 h 6858000"/>
              <a:gd name="connsiteX5" fmla="*/ 0 w 5741988"/>
              <a:gd name="connsiteY5" fmla="*/ 6858000 h 6858000"/>
              <a:gd name="connsiteX6" fmla="*/ 2108200 w 5741988"/>
              <a:gd name="connsiteY6" fmla="*/ 2641600 h 6858000"/>
              <a:gd name="connsiteX0" fmla="*/ 2108200 w 5741988"/>
              <a:gd name="connsiteY0" fmla="*/ 2652798 h 6869198"/>
              <a:gd name="connsiteX1" fmla="*/ 807244 w 5741988"/>
              <a:gd name="connsiteY1" fmla="*/ 11198 h 6869198"/>
              <a:gd name="connsiteX2" fmla="*/ 4401344 w 5741988"/>
              <a:gd name="connsiteY2" fmla="*/ 0 h 6869198"/>
              <a:gd name="connsiteX3" fmla="*/ 5741988 w 5741988"/>
              <a:gd name="connsiteY3" fmla="*/ 2658327 h 6869198"/>
              <a:gd name="connsiteX4" fmla="*/ 3608388 w 5741988"/>
              <a:gd name="connsiteY4" fmla="*/ 6869198 h 6869198"/>
              <a:gd name="connsiteX5" fmla="*/ 0 w 5741988"/>
              <a:gd name="connsiteY5" fmla="*/ 6869198 h 6869198"/>
              <a:gd name="connsiteX6" fmla="*/ 2108200 w 5741988"/>
              <a:gd name="connsiteY6" fmla="*/ 2652798 h 6869198"/>
              <a:gd name="connsiteX0" fmla="*/ 2108200 w 5741988"/>
              <a:gd name="connsiteY0" fmla="*/ 2647222 h 6863622"/>
              <a:gd name="connsiteX1" fmla="*/ 807244 w 5741988"/>
              <a:gd name="connsiteY1" fmla="*/ 5622 h 6863622"/>
              <a:gd name="connsiteX2" fmla="*/ 4401344 w 5741988"/>
              <a:gd name="connsiteY2" fmla="*/ 0 h 6863622"/>
              <a:gd name="connsiteX3" fmla="*/ 5741988 w 5741988"/>
              <a:gd name="connsiteY3" fmla="*/ 2652751 h 6863622"/>
              <a:gd name="connsiteX4" fmla="*/ 3608388 w 5741988"/>
              <a:gd name="connsiteY4" fmla="*/ 6863622 h 6863622"/>
              <a:gd name="connsiteX5" fmla="*/ 0 w 5741988"/>
              <a:gd name="connsiteY5" fmla="*/ 6863622 h 6863622"/>
              <a:gd name="connsiteX6" fmla="*/ 2108200 w 5741988"/>
              <a:gd name="connsiteY6" fmla="*/ 2647222 h 6863622"/>
              <a:gd name="connsiteX0" fmla="*/ 2108200 w 5741988"/>
              <a:gd name="connsiteY0" fmla="*/ 2652751 h 6869151"/>
              <a:gd name="connsiteX1" fmla="*/ 807244 w 5741988"/>
              <a:gd name="connsiteY1" fmla="*/ 0 h 6869151"/>
              <a:gd name="connsiteX2" fmla="*/ 4401344 w 5741988"/>
              <a:gd name="connsiteY2" fmla="*/ 5529 h 6869151"/>
              <a:gd name="connsiteX3" fmla="*/ 5741988 w 5741988"/>
              <a:gd name="connsiteY3" fmla="*/ 2658280 h 6869151"/>
              <a:gd name="connsiteX4" fmla="*/ 3608388 w 5741988"/>
              <a:gd name="connsiteY4" fmla="*/ 6869151 h 6869151"/>
              <a:gd name="connsiteX5" fmla="*/ 0 w 5741988"/>
              <a:gd name="connsiteY5" fmla="*/ 6869151 h 6869151"/>
              <a:gd name="connsiteX6" fmla="*/ 2108200 w 5741988"/>
              <a:gd name="connsiteY6" fmla="*/ 2652751 h 6869151"/>
              <a:gd name="connsiteX0" fmla="*/ 2108200 w 5741988"/>
              <a:gd name="connsiteY0" fmla="*/ 2663949 h 6880349"/>
              <a:gd name="connsiteX1" fmla="*/ 807244 w 5741988"/>
              <a:gd name="connsiteY1" fmla="*/ 11198 h 6880349"/>
              <a:gd name="connsiteX2" fmla="*/ 4401344 w 5741988"/>
              <a:gd name="connsiteY2" fmla="*/ 0 h 6880349"/>
              <a:gd name="connsiteX3" fmla="*/ 5741988 w 5741988"/>
              <a:gd name="connsiteY3" fmla="*/ 2669478 h 6880349"/>
              <a:gd name="connsiteX4" fmla="*/ 3608388 w 5741988"/>
              <a:gd name="connsiteY4" fmla="*/ 6880349 h 6880349"/>
              <a:gd name="connsiteX5" fmla="*/ 0 w 5741988"/>
              <a:gd name="connsiteY5" fmla="*/ 6880349 h 6880349"/>
              <a:gd name="connsiteX6" fmla="*/ 2108200 w 5741988"/>
              <a:gd name="connsiteY6" fmla="*/ 2663949 h 688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1988" h="6880349">
                <a:moveTo>
                  <a:pt x="2108200" y="2663949"/>
                </a:moveTo>
                <a:lnTo>
                  <a:pt x="807244" y="11198"/>
                </a:lnTo>
                <a:lnTo>
                  <a:pt x="4401344" y="0"/>
                </a:lnTo>
                <a:lnTo>
                  <a:pt x="5741988" y="2669478"/>
                </a:lnTo>
                <a:lnTo>
                  <a:pt x="3608388" y="6880349"/>
                </a:lnTo>
                <a:lnTo>
                  <a:pt x="0" y="6880349"/>
                </a:lnTo>
                <a:lnTo>
                  <a:pt x="2108200" y="266394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marL="0" indent="0" algn="ctr">
              <a:buNone/>
              <a:defRPr/>
            </a:lvl1pPr>
          </a:lstStyle>
          <a:p>
            <a:endParaRPr lang="en-US" dirty="0"/>
          </a:p>
        </p:txBody>
      </p:sp>
      <p:sp>
        <p:nvSpPr>
          <p:cNvPr id="13" name="Text Placeholder 2">
            <a:extLst>
              <a:ext uri="{FF2B5EF4-FFF2-40B4-BE49-F238E27FC236}">
                <a16:creationId xmlns:a16="http://schemas.microsoft.com/office/drawing/2014/main" id="{5C41AECF-75A9-7F47-8482-B8BC46C3A8C4}"/>
              </a:ext>
            </a:extLst>
          </p:cNvPr>
          <p:cNvSpPr>
            <a:spLocks noGrp="1"/>
          </p:cNvSpPr>
          <p:nvPr>
            <p:ph type="body" idx="1"/>
          </p:nvPr>
        </p:nvSpPr>
        <p:spPr>
          <a:xfrm>
            <a:off x="831850" y="4589463"/>
            <a:ext cx="659381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5829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5C0CEF-D11D-7843-8F97-D6BF580C4D14}"/>
              </a:ext>
            </a:extLst>
          </p:cNvPr>
          <p:cNvSpPr/>
          <p:nvPr userDrawn="1"/>
        </p:nvSpPr>
        <p:spPr>
          <a:xfrm>
            <a:off x="0" y="0"/>
            <a:ext cx="12192000" cy="6857549"/>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lacial Indifference" charset="0"/>
              <a:ea typeface="Glacial Indifference" charset="0"/>
              <a:cs typeface="Glacial Indifference" charset="0"/>
            </a:endParaRPr>
          </a:p>
        </p:txBody>
      </p:sp>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a:xfrm>
            <a:off x="838198" y="1757927"/>
            <a:ext cx="10515601" cy="2949085"/>
          </a:xfrm>
        </p:spPr>
        <p:txBody>
          <a:bodyPr>
            <a:normAutofit/>
          </a:bodyPr>
          <a:lstStyle>
            <a:lvl1pPr>
              <a:defRPr sz="4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7" name="Rectangle 6">
            <a:extLst>
              <a:ext uri="{FF2B5EF4-FFF2-40B4-BE49-F238E27FC236}">
                <a16:creationId xmlns:a16="http://schemas.microsoft.com/office/drawing/2014/main" id="{67EE68FD-6420-B14A-9361-D631A3142D94}"/>
              </a:ext>
            </a:extLst>
          </p:cNvPr>
          <p:cNvSpPr/>
          <p:nvPr userDrawn="1"/>
        </p:nvSpPr>
        <p:spPr>
          <a:xfrm>
            <a:off x="838200" y="6718637"/>
            <a:ext cx="10515600" cy="138912"/>
          </a:xfrm>
          <a:prstGeom prst="rect">
            <a:avLst/>
          </a:prstGeom>
          <a:solidFill>
            <a:srgbClr val="241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lacial Indifference" charset="0"/>
              <a:ea typeface="Glacial Indifference" charset="0"/>
              <a:cs typeface="Glacial Indifference" charset="0"/>
            </a:endParaRPr>
          </a:p>
        </p:txBody>
      </p:sp>
      <p:sp>
        <p:nvSpPr>
          <p:cNvPr id="8" name="Rectangle 7">
            <a:extLst>
              <a:ext uri="{FF2B5EF4-FFF2-40B4-BE49-F238E27FC236}">
                <a16:creationId xmlns:a16="http://schemas.microsoft.com/office/drawing/2014/main" id="{A894D6F0-572A-5843-8FF5-CC2607DCCB2E}"/>
              </a:ext>
            </a:extLst>
          </p:cNvPr>
          <p:cNvSpPr/>
          <p:nvPr userDrawn="1"/>
        </p:nvSpPr>
        <p:spPr>
          <a:xfrm>
            <a:off x="5481088" y="6708009"/>
            <a:ext cx="1229825" cy="169277"/>
          </a:xfrm>
          <a:prstGeom prst="rect">
            <a:avLst/>
          </a:prstGeom>
        </p:spPr>
        <p:txBody>
          <a:bodyPr wrap="none">
            <a:spAutoFit/>
          </a:bodyPr>
          <a:lstStyle/>
          <a:p>
            <a:pPr marL="0" marR="0" indent="0" algn="ctr" defTabSz="914377" rtl="0" eaLnBrk="0" fontAlgn="base" latinLnBrk="0" hangingPunct="0">
              <a:lnSpc>
                <a:spcPct val="100000"/>
              </a:lnSpc>
              <a:spcBef>
                <a:spcPct val="0"/>
              </a:spcBef>
              <a:spcAft>
                <a:spcPct val="0"/>
              </a:spcAft>
              <a:buClrTx/>
              <a:buSzTx/>
              <a:buFontTx/>
              <a:buNone/>
              <a:tabLst/>
              <a:defRPr/>
            </a:pPr>
            <a:r>
              <a:rPr lang="en-US" sz="500" b="0" i="0" u="none" strike="noStrike" kern="1200" dirty="0">
                <a:solidFill>
                  <a:schemeClr val="bg1">
                    <a:alpha val="40000"/>
                  </a:schemeClr>
                </a:solidFill>
                <a:effectLst/>
                <a:latin typeface="Glacial Indifference" pitchFamily="2" charset="0"/>
                <a:ea typeface="+mn-ea"/>
                <a:cs typeface="+mn-cs"/>
              </a:rPr>
              <a:t>Confidential - </a:t>
            </a:r>
            <a:r>
              <a:rPr lang="en-US" altLang="en-US" sz="500" dirty="0">
                <a:solidFill>
                  <a:schemeClr val="bg1">
                    <a:alpha val="40000"/>
                  </a:schemeClr>
                </a:solidFill>
                <a:latin typeface="Glacial Indifference" charset="0"/>
              </a:rPr>
              <a:t>©2019 SomaLogic, Inc.</a:t>
            </a:r>
            <a:r>
              <a:rPr lang="en-US" altLang="en-US" sz="500" baseline="0" dirty="0">
                <a:solidFill>
                  <a:schemeClr val="bg1">
                    <a:alpha val="40000"/>
                  </a:schemeClr>
                </a:solidFill>
                <a:latin typeface="Glacial Indifference" charset="0"/>
              </a:rPr>
              <a:t> </a:t>
            </a:r>
            <a:endParaRPr lang="en-US" altLang="en-US" sz="500" dirty="0">
              <a:solidFill>
                <a:schemeClr val="bg1">
                  <a:alpha val="40000"/>
                </a:schemeClr>
              </a:solidFill>
              <a:latin typeface="Glacial Indifference" charset="0"/>
            </a:endParaRPr>
          </a:p>
        </p:txBody>
      </p:sp>
      <p:pic>
        <p:nvPicPr>
          <p:cNvPr id="9" name="Picture 8">
            <a:extLst>
              <a:ext uri="{FF2B5EF4-FFF2-40B4-BE49-F238E27FC236}">
                <a16:creationId xmlns:a16="http://schemas.microsoft.com/office/drawing/2014/main" id="{8F78678A-41CF-5F43-B819-5DB4622344E0}"/>
              </a:ext>
            </a:extLst>
          </p:cNvPr>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a:off x="622299" y="6351076"/>
            <a:ext cx="1704975" cy="320378"/>
          </a:xfrm>
          <a:prstGeom prst="rect">
            <a:avLst/>
          </a:prstGeom>
        </p:spPr>
      </p:pic>
      <p:cxnSp>
        <p:nvCxnSpPr>
          <p:cNvPr id="13" name="Straight Connector 12">
            <a:extLst>
              <a:ext uri="{FF2B5EF4-FFF2-40B4-BE49-F238E27FC236}">
                <a16:creationId xmlns:a16="http://schemas.microsoft.com/office/drawing/2014/main" id="{175782D1-1BFC-594F-8BA2-8B6C30523E53}"/>
              </a:ext>
            </a:extLst>
          </p:cNvPr>
          <p:cNvCxnSpPr>
            <a:cxnSpLocks/>
          </p:cNvCxnSpPr>
          <p:nvPr userDrawn="1"/>
        </p:nvCxnSpPr>
        <p:spPr>
          <a:xfrm>
            <a:off x="838200" y="6230699"/>
            <a:ext cx="105156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693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5C0CEF-D11D-7843-8F97-D6BF580C4D14}"/>
              </a:ext>
            </a:extLst>
          </p:cNvPr>
          <p:cNvSpPr/>
          <p:nvPr userDrawn="1"/>
        </p:nvSpPr>
        <p:spPr>
          <a:xfrm>
            <a:off x="0" y="0"/>
            <a:ext cx="12192000" cy="6857549"/>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lacial Indifference" charset="0"/>
              <a:ea typeface="Glacial Indifference" charset="0"/>
              <a:cs typeface="Glacial Indifference" charset="0"/>
            </a:endParaRPr>
          </a:p>
        </p:txBody>
      </p:sp>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a:xfrm>
            <a:off x="838198" y="1757927"/>
            <a:ext cx="10515601" cy="2949085"/>
          </a:xfrm>
        </p:spPr>
        <p:txBody>
          <a:bodyPr>
            <a:normAutofit/>
          </a:bodyPr>
          <a:lstStyle>
            <a:lvl1pPr>
              <a:defRPr sz="4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7" name="Rectangle 6">
            <a:extLst>
              <a:ext uri="{FF2B5EF4-FFF2-40B4-BE49-F238E27FC236}">
                <a16:creationId xmlns:a16="http://schemas.microsoft.com/office/drawing/2014/main" id="{67EE68FD-6420-B14A-9361-D631A3142D94}"/>
              </a:ext>
            </a:extLst>
          </p:cNvPr>
          <p:cNvSpPr/>
          <p:nvPr userDrawn="1"/>
        </p:nvSpPr>
        <p:spPr>
          <a:xfrm>
            <a:off x="838200" y="6718637"/>
            <a:ext cx="10515600" cy="138912"/>
          </a:xfrm>
          <a:prstGeom prst="rect">
            <a:avLst/>
          </a:prstGeom>
          <a:solidFill>
            <a:srgbClr val="241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lacial Indifference" charset="0"/>
              <a:ea typeface="Glacial Indifference" charset="0"/>
              <a:cs typeface="Glacial Indifference" charset="0"/>
            </a:endParaRPr>
          </a:p>
        </p:txBody>
      </p:sp>
      <p:sp>
        <p:nvSpPr>
          <p:cNvPr id="8" name="Rectangle 7">
            <a:extLst>
              <a:ext uri="{FF2B5EF4-FFF2-40B4-BE49-F238E27FC236}">
                <a16:creationId xmlns:a16="http://schemas.microsoft.com/office/drawing/2014/main" id="{A894D6F0-572A-5843-8FF5-CC2607DCCB2E}"/>
              </a:ext>
            </a:extLst>
          </p:cNvPr>
          <p:cNvSpPr/>
          <p:nvPr userDrawn="1"/>
        </p:nvSpPr>
        <p:spPr>
          <a:xfrm>
            <a:off x="5481088" y="6708009"/>
            <a:ext cx="1229825" cy="169277"/>
          </a:xfrm>
          <a:prstGeom prst="rect">
            <a:avLst/>
          </a:prstGeom>
        </p:spPr>
        <p:txBody>
          <a:bodyPr wrap="none">
            <a:spAutoFit/>
          </a:bodyPr>
          <a:lstStyle/>
          <a:p>
            <a:pPr marL="0" marR="0" indent="0" algn="ctr" defTabSz="914377" rtl="0" eaLnBrk="0" fontAlgn="base" latinLnBrk="0" hangingPunct="0">
              <a:lnSpc>
                <a:spcPct val="100000"/>
              </a:lnSpc>
              <a:spcBef>
                <a:spcPct val="0"/>
              </a:spcBef>
              <a:spcAft>
                <a:spcPct val="0"/>
              </a:spcAft>
              <a:buClrTx/>
              <a:buSzTx/>
              <a:buFontTx/>
              <a:buNone/>
              <a:tabLst/>
              <a:defRPr/>
            </a:pPr>
            <a:r>
              <a:rPr lang="en-US" sz="500" b="0" i="0" u="none" strike="noStrike" kern="1200" dirty="0">
                <a:solidFill>
                  <a:schemeClr val="bg1">
                    <a:alpha val="40000"/>
                  </a:schemeClr>
                </a:solidFill>
                <a:effectLst/>
                <a:latin typeface="Glacial Indifference" pitchFamily="2" charset="0"/>
                <a:ea typeface="+mn-ea"/>
                <a:cs typeface="+mn-cs"/>
              </a:rPr>
              <a:t>Confidential - </a:t>
            </a:r>
            <a:r>
              <a:rPr lang="en-US" altLang="en-US" sz="500" dirty="0">
                <a:solidFill>
                  <a:schemeClr val="bg1">
                    <a:alpha val="40000"/>
                  </a:schemeClr>
                </a:solidFill>
                <a:latin typeface="Glacial Indifference" charset="0"/>
              </a:rPr>
              <a:t>©2019 SomaLogic, Inc.</a:t>
            </a:r>
            <a:r>
              <a:rPr lang="en-US" altLang="en-US" sz="500" baseline="0" dirty="0">
                <a:solidFill>
                  <a:schemeClr val="bg1">
                    <a:alpha val="40000"/>
                  </a:schemeClr>
                </a:solidFill>
                <a:latin typeface="Glacial Indifference" charset="0"/>
              </a:rPr>
              <a:t> </a:t>
            </a:r>
            <a:endParaRPr lang="en-US" altLang="en-US" sz="500" dirty="0">
              <a:solidFill>
                <a:schemeClr val="bg1">
                  <a:alpha val="40000"/>
                </a:schemeClr>
              </a:solidFill>
              <a:latin typeface="Glacial Indifference" charset="0"/>
            </a:endParaRPr>
          </a:p>
        </p:txBody>
      </p:sp>
      <p:pic>
        <p:nvPicPr>
          <p:cNvPr id="9" name="Picture 8">
            <a:extLst>
              <a:ext uri="{FF2B5EF4-FFF2-40B4-BE49-F238E27FC236}">
                <a16:creationId xmlns:a16="http://schemas.microsoft.com/office/drawing/2014/main" id="{8F78678A-41CF-5F43-B819-5DB4622344E0}"/>
              </a:ext>
            </a:extLst>
          </p:cNvPr>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a:off x="622299" y="6351076"/>
            <a:ext cx="1704975" cy="320378"/>
          </a:xfrm>
          <a:prstGeom prst="rect">
            <a:avLst/>
          </a:prstGeom>
        </p:spPr>
      </p:pic>
      <p:cxnSp>
        <p:nvCxnSpPr>
          <p:cNvPr id="11" name="Straight Connector 10">
            <a:extLst>
              <a:ext uri="{FF2B5EF4-FFF2-40B4-BE49-F238E27FC236}">
                <a16:creationId xmlns:a16="http://schemas.microsoft.com/office/drawing/2014/main" id="{7FF3421E-F185-8647-8B05-02890AB701E0}"/>
              </a:ext>
            </a:extLst>
          </p:cNvPr>
          <p:cNvCxnSpPr>
            <a:cxnSpLocks/>
          </p:cNvCxnSpPr>
          <p:nvPr userDrawn="1"/>
        </p:nvCxnSpPr>
        <p:spPr>
          <a:xfrm>
            <a:off x="838200" y="6230699"/>
            <a:ext cx="105156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32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ernal,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6F89-8CC5-E84E-9915-BCC7EEEE2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9BF71-DB0B-3241-9328-AD4597A14A9E}"/>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6E1D83-6BE9-F146-B104-DC59B63CAF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61807A-DC0E-6542-927F-82A881989383}"/>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6" name="Slide Number Placeholder 5">
            <a:extLst>
              <a:ext uri="{FF2B5EF4-FFF2-40B4-BE49-F238E27FC236}">
                <a16:creationId xmlns:a16="http://schemas.microsoft.com/office/drawing/2014/main" id="{A48F4E28-F08F-7E4F-A439-AF4573166184}"/>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7" name="TextBox 6">
            <a:extLst>
              <a:ext uri="{FF2B5EF4-FFF2-40B4-BE49-F238E27FC236}">
                <a16:creationId xmlns:a16="http://schemas.microsoft.com/office/drawing/2014/main" id="{882C55ED-4C0B-244B-A7E9-F1C999BF6248}"/>
              </a:ext>
            </a:extLst>
          </p:cNvPr>
          <p:cNvSpPr txBox="1"/>
          <p:nvPr userDrawn="1"/>
        </p:nvSpPr>
        <p:spPr>
          <a:xfrm>
            <a:off x="668923" y="74870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56314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7D21D9-2553-8142-BD2B-A95BE18F7B90}"/>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20330"/>
          <a:stretch/>
        </p:blipFill>
        <p:spPr>
          <a:xfrm>
            <a:off x="0" y="-1"/>
            <a:ext cx="12191999" cy="6863899"/>
          </a:xfrm>
          <a:prstGeom prst="rect">
            <a:avLst/>
          </a:prstGeom>
          <a:gradFill>
            <a:gsLst>
              <a:gs pos="100000">
                <a:schemeClr val="accent1">
                  <a:lumMod val="5000"/>
                  <a:lumOff val="95000"/>
                </a:schemeClr>
              </a:gs>
              <a:gs pos="0">
                <a:schemeClr val="accent1">
                  <a:lumMod val="30000"/>
                  <a:lumOff val="70000"/>
                  <a:alpha val="80000"/>
                </a:schemeClr>
              </a:gs>
            </a:gsLst>
            <a:lin ang="5400000" scaled="1"/>
          </a:gradFill>
        </p:spPr>
      </p:pic>
      <p:sp>
        <p:nvSpPr>
          <p:cNvPr id="18" name="Rectangle 17">
            <a:extLst>
              <a:ext uri="{FF2B5EF4-FFF2-40B4-BE49-F238E27FC236}">
                <a16:creationId xmlns:a16="http://schemas.microsoft.com/office/drawing/2014/main" id="{9A03FFA2-7755-D34F-BEBA-732704CCEB8F}"/>
              </a:ext>
            </a:extLst>
          </p:cNvPr>
          <p:cNvSpPr/>
          <p:nvPr userDrawn="1"/>
        </p:nvSpPr>
        <p:spPr>
          <a:xfrm>
            <a:off x="-1" y="0"/>
            <a:ext cx="12192000" cy="6858000"/>
          </a:xfrm>
          <a:prstGeom prst="rect">
            <a:avLst/>
          </a:prstGeom>
          <a:gradFill flip="none" rotWithShape="1">
            <a:gsLst>
              <a:gs pos="73000">
                <a:schemeClr val="bg1">
                  <a:alpha val="0"/>
                </a:schemeClr>
              </a:gs>
              <a:gs pos="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553EAA8F-6E30-BB4E-B38E-380104180F26}"/>
              </a:ext>
            </a:extLst>
          </p:cNvPr>
          <p:cNvSpPr>
            <a:spLocks noGrp="1"/>
          </p:cNvSpPr>
          <p:nvPr>
            <p:ph type="subTitle" idx="1"/>
          </p:nvPr>
        </p:nvSpPr>
        <p:spPr>
          <a:xfrm>
            <a:off x="838200" y="5556835"/>
            <a:ext cx="10515600" cy="1152842"/>
          </a:xfrm>
        </p:spPr>
        <p:txBody>
          <a:bodyPr>
            <a:normAutofit/>
          </a:bodyPr>
          <a:lstStyle>
            <a:lvl1pPr marL="0" indent="0" algn="ctr">
              <a:buNone/>
              <a:defRPr sz="2000" b="1">
                <a:solidFill>
                  <a:srgbClr val="5458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F1B4D8A-9381-5D4C-9E87-D96C8450A1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1DF066-37F4-964A-9BE7-5EF586F90292}"/>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6" name="Slide Number Placeholder 5">
            <a:extLst>
              <a:ext uri="{FF2B5EF4-FFF2-40B4-BE49-F238E27FC236}">
                <a16:creationId xmlns:a16="http://schemas.microsoft.com/office/drawing/2014/main" id="{BDB6D6A3-7144-7149-B45E-4D591583D84D}"/>
              </a:ext>
            </a:extLst>
          </p:cNvPr>
          <p:cNvSpPr>
            <a:spLocks noGrp="1"/>
          </p:cNvSpPr>
          <p:nvPr>
            <p:ph type="sldNum" sz="quarter" idx="12"/>
          </p:nvPr>
        </p:nvSpPr>
        <p:spPr/>
        <p:txBody>
          <a:bodyPr/>
          <a:lstStyle/>
          <a:p>
            <a:fld id="{0DE3ABC3-23C9-1446-8C4B-3005995F2FB6}" type="slidenum">
              <a:rPr lang="en-US" smtClean="0"/>
              <a:t>‹#›</a:t>
            </a:fld>
            <a:endParaRPr lang="en-US"/>
          </a:p>
        </p:txBody>
      </p:sp>
      <p:pic>
        <p:nvPicPr>
          <p:cNvPr id="16" name="Picture 15">
            <a:extLst>
              <a:ext uri="{FF2B5EF4-FFF2-40B4-BE49-F238E27FC236}">
                <a16:creationId xmlns:a16="http://schemas.microsoft.com/office/drawing/2014/main" id="{053B5A32-B99D-8B46-8A2E-E82B2CB946CB}"/>
              </a:ext>
            </a:extLst>
          </p:cNvPr>
          <p:cNvPicPr>
            <a:picLocks noChangeAspect="1"/>
          </p:cNvPicPr>
          <p:nvPr userDrawn="1"/>
        </p:nvPicPr>
        <p:blipFill>
          <a:blip r:embed="rId3"/>
          <a:stretch>
            <a:fillRect/>
          </a:stretch>
        </p:blipFill>
        <p:spPr>
          <a:xfrm>
            <a:off x="1504042" y="2330499"/>
            <a:ext cx="8811235" cy="1655705"/>
          </a:xfrm>
          <a:prstGeom prst="rect">
            <a:avLst/>
          </a:prstGeom>
        </p:spPr>
      </p:pic>
      <p:cxnSp>
        <p:nvCxnSpPr>
          <p:cNvPr id="8" name="Straight Connector 7">
            <a:extLst>
              <a:ext uri="{FF2B5EF4-FFF2-40B4-BE49-F238E27FC236}">
                <a16:creationId xmlns:a16="http://schemas.microsoft.com/office/drawing/2014/main" id="{C29F334C-CD2D-1840-AA7A-9358F4714EE9}"/>
              </a:ext>
            </a:extLst>
          </p:cNvPr>
          <p:cNvCxnSpPr>
            <a:cxnSpLocks/>
          </p:cNvCxnSpPr>
          <p:nvPr userDrawn="1"/>
        </p:nvCxnSpPr>
        <p:spPr>
          <a:xfrm>
            <a:off x="838200" y="5359253"/>
            <a:ext cx="105156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0B9FED-DF13-A14F-8775-C02189009D61}"/>
              </a:ext>
            </a:extLst>
          </p:cNvPr>
          <p:cNvSpPr/>
          <p:nvPr userDrawn="1"/>
        </p:nvSpPr>
        <p:spPr>
          <a:xfrm>
            <a:off x="5481088" y="6708009"/>
            <a:ext cx="1229825" cy="169277"/>
          </a:xfrm>
          <a:prstGeom prst="rect">
            <a:avLst/>
          </a:prstGeom>
        </p:spPr>
        <p:txBody>
          <a:bodyPr wrap="none">
            <a:spAutoFit/>
          </a:bodyPr>
          <a:lstStyle/>
          <a:p>
            <a:pPr marL="0" marR="0" indent="0" algn="ctr" defTabSz="914377" rtl="0" eaLnBrk="0" fontAlgn="base" latinLnBrk="0" hangingPunct="0">
              <a:lnSpc>
                <a:spcPct val="100000"/>
              </a:lnSpc>
              <a:spcBef>
                <a:spcPct val="0"/>
              </a:spcBef>
              <a:spcAft>
                <a:spcPct val="0"/>
              </a:spcAft>
              <a:buClrTx/>
              <a:buSzTx/>
              <a:buFontTx/>
              <a:buNone/>
              <a:tabLst/>
              <a:defRPr/>
            </a:pPr>
            <a:r>
              <a:rPr lang="en-US" sz="500" b="0" i="0" u="none" strike="noStrike" kern="1200" dirty="0">
                <a:solidFill>
                  <a:schemeClr val="tx1">
                    <a:alpha val="40000"/>
                  </a:schemeClr>
                </a:solidFill>
                <a:effectLst/>
                <a:latin typeface="Glacial Indifference" pitchFamily="2" charset="0"/>
                <a:ea typeface="+mn-ea"/>
                <a:cs typeface="+mn-cs"/>
              </a:rPr>
              <a:t>Confidential - </a:t>
            </a:r>
            <a:r>
              <a:rPr lang="en-US" altLang="en-US" sz="500" dirty="0">
                <a:solidFill>
                  <a:schemeClr val="tx1">
                    <a:alpha val="40000"/>
                  </a:schemeClr>
                </a:solidFill>
                <a:latin typeface="Glacial Indifference" charset="0"/>
              </a:rPr>
              <a:t>©2019 SomaLogic, Inc.</a:t>
            </a:r>
            <a:r>
              <a:rPr lang="en-US" altLang="en-US" sz="500" baseline="0" dirty="0">
                <a:solidFill>
                  <a:schemeClr val="tx1">
                    <a:alpha val="40000"/>
                  </a:schemeClr>
                </a:solidFill>
                <a:latin typeface="Glacial Indifference" charset="0"/>
              </a:rPr>
              <a:t> </a:t>
            </a:r>
            <a:endParaRPr lang="en-US" altLang="en-US" sz="500" dirty="0">
              <a:solidFill>
                <a:schemeClr val="tx1">
                  <a:alpha val="40000"/>
                </a:schemeClr>
              </a:solidFill>
              <a:latin typeface="Glacial Indifference" charset="0"/>
            </a:endParaRPr>
          </a:p>
        </p:txBody>
      </p:sp>
    </p:spTree>
    <p:extLst>
      <p:ext uri="{BB962C8B-B14F-4D97-AF65-F5344CB8AC3E}">
        <p14:creationId xmlns:p14="http://schemas.microsoft.com/office/powerpoint/2010/main" val="323781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7C131-80A1-8147-832A-052C5A848CC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587A9A-BDD2-C04A-8454-A4FB9445DCB7}"/>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4" name="Slide Number Placeholder 3">
            <a:extLst>
              <a:ext uri="{FF2B5EF4-FFF2-40B4-BE49-F238E27FC236}">
                <a16:creationId xmlns:a16="http://schemas.microsoft.com/office/drawing/2014/main" id="{4291B766-B8CA-504C-8C2A-E1BF07346AAC}"/>
              </a:ext>
            </a:extLst>
          </p:cNvPr>
          <p:cNvSpPr>
            <a:spLocks noGrp="1"/>
          </p:cNvSpPr>
          <p:nvPr>
            <p:ph type="sldNum" sz="quarter" idx="12"/>
          </p:nvPr>
        </p:nvSpPr>
        <p:spPr/>
        <p:txBody>
          <a:bodyPr/>
          <a:lstStyle/>
          <a:p>
            <a:fld id="{0DE3ABC3-23C9-1446-8C4B-3005995F2FB6}" type="slidenum">
              <a:rPr lang="en-US" smtClean="0"/>
              <a:t>‹#›</a:t>
            </a:fld>
            <a:endParaRPr lang="en-US" dirty="0"/>
          </a:p>
        </p:txBody>
      </p:sp>
      <p:sp>
        <p:nvSpPr>
          <p:cNvPr id="5" name="Rectangle 4">
            <a:extLst>
              <a:ext uri="{FF2B5EF4-FFF2-40B4-BE49-F238E27FC236}">
                <a16:creationId xmlns:a16="http://schemas.microsoft.com/office/drawing/2014/main" id="{5808C278-AFB5-274A-B49D-F88B45BF8F43}"/>
              </a:ext>
            </a:extLst>
          </p:cNvPr>
          <p:cNvSpPr/>
          <p:nvPr userDrawn="1"/>
        </p:nvSpPr>
        <p:spPr>
          <a:xfrm>
            <a:off x="828997" y="1166015"/>
            <a:ext cx="907749" cy="883714"/>
          </a:xfrm>
          <a:prstGeom prst="rect">
            <a:avLst/>
          </a:prstGeom>
          <a:solidFill>
            <a:srgbClr val="241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D8F105-61D5-954B-97F6-8558F70977AF}"/>
              </a:ext>
            </a:extLst>
          </p:cNvPr>
          <p:cNvSpPr/>
          <p:nvPr userDrawn="1"/>
        </p:nvSpPr>
        <p:spPr>
          <a:xfrm>
            <a:off x="828997" y="2154056"/>
            <a:ext cx="907749" cy="883714"/>
          </a:xfrm>
          <a:prstGeom prst="rect">
            <a:avLst/>
          </a:prstGeom>
          <a:solidFill>
            <a:srgbClr val="707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EE99CFF-01C5-DF4C-BD5D-4EEA71D245AA}"/>
              </a:ext>
            </a:extLst>
          </p:cNvPr>
          <p:cNvSpPr/>
          <p:nvPr userDrawn="1"/>
        </p:nvSpPr>
        <p:spPr>
          <a:xfrm>
            <a:off x="4725937" y="1166015"/>
            <a:ext cx="907749" cy="883714"/>
          </a:xfrm>
          <a:prstGeom prst="rect">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4B4D6AF-8632-F649-A3C5-1E08AD407996}"/>
              </a:ext>
            </a:extLst>
          </p:cNvPr>
          <p:cNvSpPr/>
          <p:nvPr userDrawn="1"/>
        </p:nvSpPr>
        <p:spPr>
          <a:xfrm>
            <a:off x="4725937" y="2154056"/>
            <a:ext cx="907749" cy="883714"/>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ED873E2-F434-5642-A8B2-63798DABE690}"/>
              </a:ext>
            </a:extLst>
          </p:cNvPr>
          <p:cNvSpPr/>
          <p:nvPr userDrawn="1"/>
        </p:nvSpPr>
        <p:spPr>
          <a:xfrm>
            <a:off x="8716941" y="1166015"/>
            <a:ext cx="907749" cy="883714"/>
          </a:xfrm>
          <a:prstGeom prst="rect">
            <a:avLst/>
          </a:prstGeom>
          <a:solidFill>
            <a:srgbClr val="D69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61CFD32-D527-CA4B-AE53-1FD66BAD6AB6}"/>
              </a:ext>
            </a:extLst>
          </p:cNvPr>
          <p:cNvSpPr/>
          <p:nvPr userDrawn="1"/>
        </p:nvSpPr>
        <p:spPr>
          <a:xfrm>
            <a:off x="8716941" y="2154056"/>
            <a:ext cx="907749" cy="883714"/>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9C6B79E-ED0A-FA44-88DE-80F78B9FD5DB}"/>
              </a:ext>
            </a:extLst>
          </p:cNvPr>
          <p:cNvSpPr/>
          <p:nvPr userDrawn="1"/>
        </p:nvSpPr>
        <p:spPr>
          <a:xfrm>
            <a:off x="8716941" y="3135964"/>
            <a:ext cx="907749" cy="883714"/>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BE34AB0-39CD-BA49-9D7C-36758CA8FB24}"/>
              </a:ext>
            </a:extLst>
          </p:cNvPr>
          <p:cNvSpPr/>
          <p:nvPr userDrawn="1"/>
        </p:nvSpPr>
        <p:spPr>
          <a:xfrm>
            <a:off x="8716941" y="4124005"/>
            <a:ext cx="907749" cy="883714"/>
          </a:xfrm>
          <a:prstGeom prst="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29AE080-379F-0F48-9D75-F13C56266708}"/>
              </a:ext>
            </a:extLst>
          </p:cNvPr>
          <p:cNvSpPr/>
          <p:nvPr userDrawn="1"/>
        </p:nvSpPr>
        <p:spPr>
          <a:xfrm>
            <a:off x="8716941" y="5112046"/>
            <a:ext cx="907749" cy="883714"/>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1">
            <a:extLst>
              <a:ext uri="{FF2B5EF4-FFF2-40B4-BE49-F238E27FC236}">
                <a16:creationId xmlns:a16="http://schemas.microsoft.com/office/drawing/2014/main" id="{0C09D16A-B396-694A-8EBC-7806E842A2CF}"/>
              </a:ext>
            </a:extLst>
          </p:cNvPr>
          <p:cNvSpPr txBox="1">
            <a:spLocks/>
          </p:cNvSpPr>
          <p:nvPr userDrawn="1"/>
        </p:nvSpPr>
        <p:spPr>
          <a:xfrm>
            <a:off x="4613459" y="312982"/>
            <a:ext cx="2849027" cy="737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dirty="0"/>
              <a:t>Secondary: </a:t>
            </a:r>
            <a:br>
              <a:rPr lang="en-US" dirty="0"/>
            </a:br>
            <a:r>
              <a:rPr lang="en-US" dirty="0"/>
              <a:t>Primary Accent Colors</a:t>
            </a:r>
          </a:p>
        </p:txBody>
      </p:sp>
      <p:sp>
        <p:nvSpPr>
          <p:cNvPr id="34" name="Title 1">
            <a:extLst>
              <a:ext uri="{FF2B5EF4-FFF2-40B4-BE49-F238E27FC236}">
                <a16:creationId xmlns:a16="http://schemas.microsoft.com/office/drawing/2014/main" id="{B5253EA7-6DEA-8E45-80C8-CCB785C27002}"/>
              </a:ext>
            </a:extLst>
          </p:cNvPr>
          <p:cNvSpPr txBox="1">
            <a:spLocks/>
          </p:cNvSpPr>
          <p:nvPr userDrawn="1"/>
        </p:nvSpPr>
        <p:spPr>
          <a:xfrm>
            <a:off x="8610600" y="312982"/>
            <a:ext cx="3143599" cy="737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dirty="0"/>
              <a:t>Complementary (Tertiary): </a:t>
            </a:r>
          </a:p>
          <a:p>
            <a:pPr fontAlgn="auto">
              <a:spcAft>
                <a:spcPts val="0"/>
              </a:spcAft>
            </a:pPr>
            <a:r>
              <a:rPr lang="en-US" dirty="0"/>
              <a:t>Jewel-Tone Options</a:t>
            </a:r>
          </a:p>
        </p:txBody>
      </p:sp>
      <p:sp>
        <p:nvSpPr>
          <p:cNvPr id="37" name="Title 1">
            <a:extLst>
              <a:ext uri="{FF2B5EF4-FFF2-40B4-BE49-F238E27FC236}">
                <a16:creationId xmlns:a16="http://schemas.microsoft.com/office/drawing/2014/main" id="{DE1E13D0-23D5-4B49-BF99-3306DD545E86}"/>
              </a:ext>
            </a:extLst>
          </p:cNvPr>
          <p:cNvSpPr txBox="1">
            <a:spLocks/>
          </p:cNvSpPr>
          <p:nvPr userDrawn="1"/>
        </p:nvSpPr>
        <p:spPr>
          <a:xfrm>
            <a:off x="1813616" y="1166014"/>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C100</a:t>
            </a:r>
          </a:p>
          <a:p>
            <a:pPr fontAlgn="auto">
              <a:spcAft>
                <a:spcPts val="0"/>
              </a:spcAft>
            </a:pPr>
            <a:r>
              <a:rPr lang="en-US" sz="1000" dirty="0">
                <a:solidFill>
                  <a:schemeClr val="tx1"/>
                </a:solidFill>
              </a:rPr>
              <a:t>M100</a:t>
            </a:r>
          </a:p>
          <a:p>
            <a:pPr fontAlgn="auto">
              <a:spcAft>
                <a:spcPts val="0"/>
              </a:spcAft>
            </a:pPr>
            <a:r>
              <a:rPr lang="en-US" sz="1000" dirty="0">
                <a:solidFill>
                  <a:schemeClr val="tx1"/>
                </a:solidFill>
              </a:rPr>
              <a:t>Y000</a:t>
            </a:r>
          </a:p>
          <a:p>
            <a:pPr fontAlgn="auto">
              <a:spcAft>
                <a:spcPts val="0"/>
              </a:spcAft>
            </a:pPr>
            <a:r>
              <a:rPr lang="en-US" sz="1000" dirty="0">
                <a:solidFill>
                  <a:schemeClr val="tx1"/>
                </a:solidFill>
              </a:rPr>
              <a:t>K022</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PMS273C</a:t>
            </a:r>
          </a:p>
          <a:p>
            <a:pPr fontAlgn="auto">
              <a:spcAft>
                <a:spcPts val="0"/>
              </a:spcAft>
            </a:pPr>
            <a:r>
              <a:rPr lang="en-US" sz="1000" dirty="0">
                <a:solidFill>
                  <a:schemeClr val="tx1"/>
                </a:solidFill>
              </a:rPr>
              <a:t>R036</a:t>
            </a:r>
          </a:p>
          <a:p>
            <a:pPr fontAlgn="auto">
              <a:spcAft>
                <a:spcPts val="0"/>
              </a:spcAft>
            </a:pPr>
            <a:r>
              <a:rPr lang="en-US" sz="1000" dirty="0">
                <a:solidFill>
                  <a:schemeClr val="tx1"/>
                </a:solidFill>
              </a:rPr>
              <a:t>G019</a:t>
            </a:r>
          </a:p>
          <a:p>
            <a:pPr fontAlgn="auto">
              <a:spcAft>
                <a:spcPts val="0"/>
              </a:spcAft>
            </a:pPr>
            <a:r>
              <a:rPr lang="en-US" sz="1000" dirty="0">
                <a:solidFill>
                  <a:schemeClr val="tx1"/>
                </a:solidFill>
              </a:rPr>
              <a:t>B095</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24135F</a:t>
            </a:r>
          </a:p>
        </p:txBody>
      </p:sp>
      <p:sp>
        <p:nvSpPr>
          <p:cNvPr id="38" name="Title 1">
            <a:extLst>
              <a:ext uri="{FF2B5EF4-FFF2-40B4-BE49-F238E27FC236}">
                <a16:creationId xmlns:a16="http://schemas.microsoft.com/office/drawing/2014/main" id="{7D35013D-4722-FB4A-9E16-A8E4C03D3F58}"/>
              </a:ext>
            </a:extLst>
          </p:cNvPr>
          <p:cNvSpPr txBox="1">
            <a:spLocks/>
          </p:cNvSpPr>
          <p:nvPr userDrawn="1"/>
        </p:nvSpPr>
        <p:spPr>
          <a:xfrm>
            <a:off x="1813616" y="2145150"/>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C030</a:t>
            </a:r>
          </a:p>
          <a:p>
            <a:pPr fontAlgn="auto">
              <a:spcAft>
                <a:spcPts val="0"/>
              </a:spcAft>
            </a:pPr>
            <a:r>
              <a:rPr lang="en-US" sz="1000" dirty="0">
                <a:solidFill>
                  <a:schemeClr val="tx1"/>
                </a:solidFill>
              </a:rPr>
              <a:t>M020</a:t>
            </a:r>
          </a:p>
          <a:p>
            <a:pPr fontAlgn="auto">
              <a:spcAft>
                <a:spcPts val="0"/>
              </a:spcAft>
            </a:pPr>
            <a:r>
              <a:rPr lang="en-US" sz="1000" dirty="0">
                <a:solidFill>
                  <a:schemeClr val="tx1"/>
                </a:solidFill>
              </a:rPr>
              <a:t>Y019</a:t>
            </a:r>
          </a:p>
          <a:p>
            <a:pPr fontAlgn="auto">
              <a:spcAft>
                <a:spcPts val="0"/>
              </a:spcAft>
            </a:pPr>
            <a:r>
              <a:rPr lang="en-US" sz="1000" dirty="0">
                <a:solidFill>
                  <a:schemeClr val="tx1"/>
                </a:solidFill>
              </a:rPr>
              <a:t>K058</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PMS424C</a:t>
            </a:r>
          </a:p>
          <a:p>
            <a:pPr fontAlgn="auto">
              <a:spcAft>
                <a:spcPts val="0"/>
              </a:spcAft>
            </a:pPr>
            <a:r>
              <a:rPr lang="en-US" sz="1000" dirty="0">
                <a:solidFill>
                  <a:schemeClr val="tx1"/>
                </a:solidFill>
              </a:rPr>
              <a:t>R112</a:t>
            </a:r>
          </a:p>
          <a:p>
            <a:pPr fontAlgn="auto">
              <a:spcAft>
                <a:spcPts val="0"/>
              </a:spcAft>
            </a:pPr>
            <a:r>
              <a:rPr lang="en-US" sz="1000" dirty="0">
                <a:solidFill>
                  <a:schemeClr val="tx1"/>
                </a:solidFill>
              </a:rPr>
              <a:t>G115</a:t>
            </a:r>
          </a:p>
          <a:p>
            <a:pPr fontAlgn="auto">
              <a:spcAft>
                <a:spcPts val="0"/>
              </a:spcAft>
            </a:pPr>
            <a:r>
              <a:rPr lang="en-US" sz="1000" dirty="0">
                <a:solidFill>
                  <a:schemeClr val="tx1"/>
                </a:solidFill>
              </a:rPr>
              <a:t>B114</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707372</a:t>
            </a:r>
          </a:p>
        </p:txBody>
      </p:sp>
      <p:sp>
        <p:nvSpPr>
          <p:cNvPr id="39" name="Title 1">
            <a:extLst>
              <a:ext uri="{FF2B5EF4-FFF2-40B4-BE49-F238E27FC236}">
                <a16:creationId xmlns:a16="http://schemas.microsoft.com/office/drawing/2014/main" id="{E9D2891E-1ECC-1148-82E6-EC06F03A1C5B}"/>
              </a:ext>
            </a:extLst>
          </p:cNvPr>
          <p:cNvSpPr txBox="1">
            <a:spLocks/>
          </p:cNvSpPr>
          <p:nvPr userDrawn="1"/>
        </p:nvSpPr>
        <p:spPr>
          <a:xfrm>
            <a:off x="5746345" y="1166014"/>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C100</a:t>
            </a:r>
          </a:p>
          <a:p>
            <a:pPr fontAlgn="auto">
              <a:spcAft>
                <a:spcPts val="0"/>
              </a:spcAft>
            </a:pPr>
            <a:r>
              <a:rPr lang="en-US" sz="1000" dirty="0">
                <a:solidFill>
                  <a:schemeClr val="tx1"/>
                </a:solidFill>
              </a:rPr>
              <a:t>M022</a:t>
            </a:r>
          </a:p>
          <a:p>
            <a:pPr fontAlgn="auto">
              <a:spcAft>
                <a:spcPts val="0"/>
              </a:spcAft>
            </a:pPr>
            <a:r>
              <a:rPr lang="en-US" sz="1000" dirty="0">
                <a:solidFill>
                  <a:schemeClr val="tx1"/>
                </a:solidFill>
              </a:rPr>
              <a:t>Y002</a:t>
            </a:r>
          </a:p>
          <a:p>
            <a:pPr fontAlgn="auto">
              <a:spcAft>
                <a:spcPts val="0"/>
              </a:spcAft>
            </a:pPr>
            <a:r>
              <a:rPr lang="en-US" sz="1000" dirty="0">
                <a:solidFill>
                  <a:schemeClr val="tx1"/>
                </a:solidFill>
              </a:rPr>
              <a:t>K018</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PMS307C</a:t>
            </a:r>
          </a:p>
          <a:p>
            <a:pPr fontAlgn="auto">
              <a:spcAft>
                <a:spcPts val="0"/>
              </a:spcAft>
            </a:pPr>
            <a:r>
              <a:rPr lang="en-US" sz="1000" dirty="0">
                <a:solidFill>
                  <a:schemeClr val="tx1"/>
                </a:solidFill>
              </a:rPr>
              <a:t>R000</a:t>
            </a:r>
          </a:p>
          <a:p>
            <a:pPr fontAlgn="auto">
              <a:spcAft>
                <a:spcPts val="0"/>
              </a:spcAft>
            </a:pPr>
            <a:r>
              <a:rPr lang="en-US" sz="1000" dirty="0">
                <a:solidFill>
                  <a:schemeClr val="tx1"/>
                </a:solidFill>
              </a:rPr>
              <a:t>G107</a:t>
            </a:r>
          </a:p>
          <a:p>
            <a:pPr fontAlgn="auto">
              <a:spcAft>
                <a:spcPts val="0"/>
              </a:spcAft>
            </a:pPr>
            <a:r>
              <a:rPr lang="en-US" sz="1000" dirty="0">
                <a:solidFill>
                  <a:schemeClr val="tx1"/>
                </a:solidFill>
              </a:rPr>
              <a:t>B166</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006BA6</a:t>
            </a:r>
          </a:p>
        </p:txBody>
      </p:sp>
      <p:sp>
        <p:nvSpPr>
          <p:cNvPr id="40" name="Title 1">
            <a:extLst>
              <a:ext uri="{FF2B5EF4-FFF2-40B4-BE49-F238E27FC236}">
                <a16:creationId xmlns:a16="http://schemas.microsoft.com/office/drawing/2014/main" id="{54E4D12B-A94E-F042-97EF-AA760935FDC7}"/>
              </a:ext>
            </a:extLst>
          </p:cNvPr>
          <p:cNvSpPr txBox="1">
            <a:spLocks/>
          </p:cNvSpPr>
          <p:nvPr userDrawn="1"/>
        </p:nvSpPr>
        <p:spPr>
          <a:xfrm>
            <a:off x="5746345" y="2145150"/>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C094</a:t>
            </a:r>
          </a:p>
          <a:p>
            <a:pPr fontAlgn="auto">
              <a:spcAft>
                <a:spcPts val="0"/>
              </a:spcAft>
            </a:pPr>
            <a:r>
              <a:rPr lang="en-US" sz="1000" dirty="0">
                <a:solidFill>
                  <a:schemeClr val="tx1"/>
                </a:solidFill>
              </a:rPr>
              <a:t>M000</a:t>
            </a:r>
          </a:p>
          <a:p>
            <a:pPr fontAlgn="auto">
              <a:spcAft>
                <a:spcPts val="0"/>
              </a:spcAft>
            </a:pPr>
            <a:r>
              <a:rPr lang="en-US" sz="1000" dirty="0">
                <a:solidFill>
                  <a:schemeClr val="tx1"/>
                </a:solidFill>
              </a:rPr>
              <a:t>Y048</a:t>
            </a:r>
          </a:p>
          <a:p>
            <a:pPr fontAlgn="auto">
              <a:spcAft>
                <a:spcPts val="0"/>
              </a:spcAft>
            </a:pPr>
            <a:r>
              <a:rPr lang="en-US" sz="1000" dirty="0">
                <a:solidFill>
                  <a:schemeClr val="tx1"/>
                </a:solidFill>
              </a:rPr>
              <a:t>K000</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PMS3272C</a:t>
            </a:r>
          </a:p>
          <a:p>
            <a:pPr fontAlgn="auto">
              <a:spcAft>
                <a:spcPts val="0"/>
              </a:spcAft>
            </a:pPr>
            <a:r>
              <a:rPr lang="en-US" sz="1000" dirty="0">
                <a:solidFill>
                  <a:schemeClr val="tx1"/>
                </a:solidFill>
              </a:rPr>
              <a:t>R000</a:t>
            </a:r>
          </a:p>
          <a:p>
            <a:pPr fontAlgn="auto">
              <a:spcAft>
                <a:spcPts val="0"/>
              </a:spcAft>
            </a:pPr>
            <a:r>
              <a:rPr lang="en-US" sz="1000" dirty="0">
                <a:solidFill>
                  <a:schemeClr val="tx1"/>
                </a:solidFill>
              </a:rPr>
              <a:t>G164</a:t>
            </a:r>
          </a:p>
          <a:p>
            <a:pPr fontAlgn="auto">
              <a:spcAft>
                <a:spcPts val="0"/>
              </a:spcAft>
            </a:pPr>
            <a:r>
              <a:rPr lang="en-US" sz="1000" dirty="0">
                <a:solidFill>
                  <a:schemeClr val="tx1"/>
                </a:solidFill>
              </a:rPr>
              <a:t>B153</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00A499</a:t>
            </a:r>
          </a:p>
        </p:txBody>
      </p:sp>
      <p:sp>
        <p:nvSpPr>
          <p:cNvPr id="41" name="Rectangle 40">
            <a:extLst>
              <a:ext uri="{FF2B5EF4-FFF2-40B4-BE49-F238E27FC236}">
                <a16:creationId xmlns:a16="http://schemas.microsoft.com/office/drawing/2014/main" id="{82DADDFB-9E70-7543-AD97-A52800B4DE75}"/>
              </a:ext>
            </a:extLst>
          </p:cNvPr>
          <p:cNvSpPr/>
          <p:nvPr userDrawn="1"/>
        </p:nvSpPr>
        <p:spPr>
          <a:xfrm>
            <a:off x="4725937" y="3141284"/>
            <a:ext cx="907749" cy="883714"/>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CA86F128-D79B-BD47-9E56-1364C7C62A45}"/>
              </a:ext>
            </a:extLst>
          </p:cNvPr>
          <p:cNvSpPr txBox="1">
            <a:spLocks/>
          </p:cNvSpPr>
          <p:nvPr userDrawn="1"/>
        </p:nvSpPr>
        <p:spPr>
          <a:xfrm>
            <a:off x="5746345" y="3132378"/>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C048</a:t>
            </a:r>
          </a:p>
          <a:p>
            <a:pPr fontAlgn="auto">
              <a:spcAft>
                <a:spcPts val="0"/>
              </a:spcAft>
            </a:pPr>
            <a:r>
              <a:rPr lang="en-US" sz="1000" dirty="0">
                <a:solidFill>
                  <a:schemeClr val="tx1"/>
                </a:solidFill>
              </a:rPr>
              <a:t>M029</a:t>
            </a:r>
          </a:p>
          <a:p>
            <a:pPr fontAlgn="auto">
              <a:spcAft>
                <a:spcPts val="0"/>
              </a:spcAft>
            </a:pPr>
            <a:r>
              <a:rPr lang="en-US" sz="1000" dirty="0">
                <a:solidFill>
                  <a:schemeClr val="tx1"/>
                </a:solidFill>
              </a:rPr>
              <a:t>Y026</a:t>
            </a:r>
          </a:p>
          <a:p>
            <a:pPr fontAlgn="auto">
              <a:spcAft>
                <a:spcPts val="0"/>
              </a:spcAft>
            </a:pPr>
            <a:r>
              <a:rPr lang="en-US" sz="1000" dirty="0">
                <a:solidFill>
                  <a:schemeClr val="tx1"/>
                </a:solidFill>
              </a:rPr>
              <a:t>K076</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PMS425C</a:t>
            </a:r>
          </a:p>
          <a:p>
            <a:pPr fontAlgn="auto">
              <a:spcAft>
                <a:spcPts val="0"/>
              </a:spcAft>
            </a:pPr>
            <a:r>
              <a:rPr lang="en-US" sz="1000" dirty="0">
                <a:solidFill>
                  <a:schemeClr val="tx1"/>
                </a:solidFill>
              </a:rPr>
              <a:t>R084</a:t>
            </a:r>
          </a:p>
          <a:p>
            <a:pPr fontAlgn="auto">
              <a:spcAft>
                <a:spcPts val="0"/>
              </a:spcAft>
            </a:pPr>
            <a:r>
              <a:rPr lang="en-US" sz="1000" dirty="0">
                <a:solidFill>
                  <a:schemeClr val="tx1"/>
                </a:solidFill>
              </a:rPr>
              <a:t>G088</a:t>
            </a:r>
          </a:p>
          <a:p>
            <a:pPr fontAlgn="auto">
              <a:spcAft>
                <a:spcPts val="0"/>
              </a:spcAft>
            </a:pPr>
            <a:r>
              <a:rPr lang="en-US" sz="1000" dirty="0">
                <a:solidFill>
                  <a:schemeClr val="tx1"/>
                </a:solidFill>
              </a:rPr>
              <a:t>B090</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54585A</a:t>
            </a:r>
          </a:p>
        </p:txBody>
      </p:sp>
      <p:sp>
        <p:nvSpPr>
          <p:cNvPr id="43" name="Title 1">
            <a:extLst>
              <a:ext uri="{FF2B5EF4-FFF2-40B4-BE49-F238E27FC236}">
                <a16:creationId xmlns:a16="http://schemas.microsoft.com/office/drawing/2014/main" id="{D78F5C7A-E359-BD4D-9C4D-16152829C9FE}"/>
              </a:ext>
            </a:extLst>
          </p:cNvPr>
          <p:cNvSpPr txBox="1">
            <a:spLocks/>
          </p:cNvSpPr>
          <p:nvPr userDrawn="1"/>
        </p:nvSpPr>
        <p:spPr>
          <a:xfrm>
            <a:off x="9744734" y="1166014"/>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C000</a:t>
            </a:r>
          </a:p>
          <a:p>
            <a:pPr fontAlgn="auto">
              <a:spcAft>
                <a:spcPts val="0"/>
              </a:spcAft>
            </a:pPr>
            <a:r>
              <a:rPr lang="en-US" sz="1000" dirty="0">
                <a:solidFill>
                  <a:schemeClr val="tx1"/>
                </a:solidFill>
              </a:rPr>
              <a:t>M032</a:t>
            </a:r>
          </a:p>
          <a:p>
            <a:pPr fontAlgn="auto">
              <a:spcAft>
                <a:spcPts val="0"/>
              </a:spcAft>
            </a:pPr>
            <a:r>
              <a:rPr lang="en-US" sz="1000" dirty="0">
                <a:solidFill>
                  <a:schemeClr val="tx1"/>
                </a:solidFill>
              </a:rPr>
              <a:t>Y087</a:t>
            </a:r>
          </a:p>
          <a:p>
            <a:pPr fontAlgn="auto">
              <a:spcAft>
                <a:spcPts val="0"/>
              </a:spcAft>
            </a:pPr>
            <a:r>
              <a:rPr lang="en-US" sz="1000" dirty="0">
                <a:solidFill>
                  <a:schemeClr val="tx1"/>
                </a:solidFill>
              </a:rPr>
              <a:t>K008</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PMS7563C</a:t>
            </a:r>
          </a:p>
          <a:p>
            <a:pPr fontAlgn="auto">
              <a:spcAft>
                <a:spcPts val="0"/>
              </a:spcAft>
            </a:pPr>
            <a:r>
              <a:rPr lang="en-US" sz="1000" dirty="0">
                <a:solidFill>
                  <a:schemeClr val="tx1"/>
                </a:solidFill>
              </a:rPr>
              <a:t>R214</a:t>
            </a:r>
          </a:p>
          <a:p>
            <a:pPr fontAlgn="auto">
              <a:spcAft>
                <a:spcPts val="0"/>
              </a:spcAft>
            </a:pPr>
            <a:r>
              <a:rPr lang="en-US" sz="1000" dirty="0">
                <a:solidFill>
                  <a:schemeClr val="tx1"/>
                </a:solidFill>
              </a:rPr>
              <a:t>G154</a:t>
            </a:r>
          </a:p>
          <a:p>
            <a:pPr fontAlgn="auto">
              <a:spcAft>
                <a:spcPts val="0"/>
              </a:spcAft>
            </a:pPr>
            <a:r>
              <a:rPr lang="en-US" sz="1000" dirty="0">
                <a:solidFill>
                  <a:schemeClr val="tx1"/>
                </a:solidFill>
              </a:rPr>
              <a:t>B045</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D69A2D</a:t>
            </a:r>
          </a:p>
        </p:txBody>
      </p:sp>
      <p:sp>
        <p:nvSpPr>
          <p:cNvPr id="44" name="Title 1">
            <a:extLst>
              <a:ext uri="{FF2B5EF4-FFF2-40B4-BE49-F238E27FC236}">
                <a16:creationId xmlns:a16="http://schemas.microsoft.com/office/drawing/2014/main" id="{4B279D67-C55E-7F45-BD92-72170F32CAB6}"/>
              </a:ext>
            </a:extLst>
          </p:cNvPr>
          <p:cNvSpPr txBox="1">
            <a:spLocks/>
          </p:cNvSpPr>
          <p:nvPr userDrawn="1"/>
        </p:nvSpPr>
        <p:spPr>
          <a:xfrm>
            <a:off x="9744734" y="2145150"/>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C095</a:t>
            </a:r>
          </a:p>
          <a:p>
            <a:pPr fontAlgn="auto">
              <a:spcAft>
                <a:spcPts val="0"/>
              </a:spcAft>
            </a:pPr>
            <a:r>
              <a:rPr lang="en-US" sz="1000" dirty="0">
                <a:solidFill>
                  <a:schemeClr val="tx1"/>
                </a:solidFill>
              </a:rPr>
              <a:t>M005</a:t>
            </a:r>
          </a:p>
          <a:p>
            <a:pPr fontAlgn="auto">
              <a:spcAft>
                <a:spcPts val="0"/>
              </a:spcAft>
            </a:pPr>
            <a:r>
              <a:rPr lang="en-US" sz="1000" dirty="0">
                <a:solidFill>
                  <a:schemeClr val="tx1"/>
                </a:solidFill>
              </a:rPr>
              <a:t>Y082</a:t>
            </a:r>
          </a:p>
          <a:p>
            <a:pPr fontAlgn="auto">
              <a:spcAft>
                <a:spcPts val="0"/>
              </a:spcAft>
            </a:pPr>
            <a:r>
              <a:rPr lang="en-US" sz="1000" dirty="0">
                <a:solidFill>
                  <a:schemeClr val="tx1"/>
                </a:solidFill>
              </a:rPr>
              <a:t>K024</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PMS341C</a:t>
            </a:r>
          </a:p>
          <a:p>
            <a:pPr fontAlgn="auto">
              <a:spcAft>
                <a:spcPts val="0"/>
              </a:spcAft>
            </a:pPr>
            <a:r>
              <a:rPr lang="en-US" sz="1000" dirty="0">
                <a:solidFill>
                  <a:schemeClr val="tx1"/>
                </a:solidFill>
              </a:rPr>
              <a:t>R000</a:t>
            </a:r>
          </a:p>
          <a:p>
            <a:pPr fontAlgn="auto">
              <a:spcAft>
                <a:spcPts val="0"/>
              </a:spcAft>
            </a:pPr>
            <a:r>
              <a:rPr lang="en-US" sz="1000" dirty="0">
                <a:solidFill>
                  <a:schemeClr val="tx1"/>
                </a:solidFill>
              </a:rPr>
              <a:t>G122</a:t>
            </a:r>
          </a:p>
          <a:p>
            <a:pPr fontAlgn="auto">
              <a:spcAft>
                <a:spcPts val="0"/>
              </a:spcAft>
            </a:pPr>
            <a:r>
              <a:rPr lang="en-US" sz="1000" dirty="0">
                <a:solidFill>
                  <a:schemeClr val="tx1"/>
                </a:solidFill>
              </a:rPr>
              <a:t>B083</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007A53</a:t>
            </a:r>
          </a:p>
        </p:txBody>
      </p:sp>
      <p:sp>
        <p:nvSpPr>
          <p:cNvPr id="45" name="Title 1">
            <a:extLst>
              <a:ext uri="{FF2B5EF4-FFF2-40B4-BE49-F238E27FC236}">
                <a16:creationId xmlns:a16="http://schemas.microsoft.com/office/drawing/2014/main" id="{5ADECA7A-4F29-8D4B-96C6-DD8EE3ED28EA}"/>
              </a:ext>
            </a:extLst>
          </p:cNvPr>
          <p:cNvSpPr txBox="1">
            <a:spLocks/>
          </p:cNvSpPr>
          <p:nvPr userDrawn="1"/>
        </p:nvSpPr>
        <p:spPr>
          <a:xfrm>
            <a:off x="9744734" y="3132378"/>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C020</a:t>
            </a:r>
          </a:p>
          <a:p>
            <a:pPr fontAlgn="auto">
              <a:spcAft>
                <a:spcPts val="0"/>
              </a:spcAft>
            </a:pPr>
            <a:r>
              <a:rPr lang="en-US" sz="1000" dirty="0">
                <a:solidFill>
                  <a:schemeClr val="tx1"/>
                </a:solidFill>
              </a:rPr>
              <a:t>M100</a:t>
            </a:r>
          </a:p>
          <a:p>
            <a:pPr fontAlgn="auto">
              <a:spcAft>
                <a:spcPts val="0"/>
              </a:spcAft>
            </a:pPr>
            <a:r>
              <a:rPr lang="en-US" sz="1000" dirty="0">
                <a:solidFill>
                  <a:schemeClr val="tx1"/>
                </a:solidFill>
              </a:rPr>
              <a:t>Y011</a:t>
            </a:r>
          </a:p>
          <a:p>
            <a:pPr fontAlgn="auto">
              <a:spcAft>
                <a:spcPts val="0"/>
              </a:spcAft>
            </a:pPr>
            <a:r>
              <a:rPr lang="en-US" sz="1000" dirty="0">
                <a:solidFill>
                  <a:schemeClr val="tx1"/>
                </a:solidFill>
              </a:rPr>
              <a:t>K041</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PMS235C</a:t>
            </a:r>
          </a:p>
          <a:p>
            <a:pPr fontAlgn="auto">
              <a:spcAft>
                <a:spcPts val="0"/>
              </a:spcAft>
            </a:pPr>
            <a:r>
              <a:rPr lang="en-US" sz="1000" dirty="0">
                <a:solidFill>
                  <a:schemeClr val="tx1"/>
                </a:solidFill>
              </a:rPr>
              <a:t>R132</a:t>
            </a:r>
          </a:p>
          <a:p>
            <a:pPr fontAlgn="auto">
              <a:spcAft>
                <a:spcPts val="0"/>
              </a:spcAft>
            </a:pPr>
            <a:r>
              <a:rPr lang="en-US" sz="1000" dirty="0">
                <a:solidFill>
                  <a:schemeClr val="tx1"/>
                </a:solidFill>
              </a:rPr>
              <a:t>G011</a:t>
            </a:r>
          </a:p>
          <a:p>
            <a:pPr fontAlgn="auto">
              <a:spcAft>
                <a:spcPts val="0"/>
              </a:spcAft>
            </a:pPr>
            <a:r>
              <a:rPr lang="en-US" sz="1000" dirty="0">
                <a:solidFill>
                  <a:schemeClr val="tx1"/>
                </a:solidFill>
              </a:rPr>
              <a:t>B085</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840B55</a:t>
            </a:r>
          </a:p>
        </p:txBody>
      </p:sp>
      <p:sp>
        <p:nvSpPr>
          <p:cNvPr id="46" name="Title 1">
            <a:extLst>
              <a:ext uri="{FF2B5EF4-FFF2-40B4-BE49-F238E27FC236}">
                <a16:creationId xmlns:a16="http://schemas.microsoft.com/office/drawing/2014/main" id="{904F4412-7F9A-E549-AC8F-561387195C00}"/>
              </a:ext>
            </a:extLst>
          </p:cNvPr>
          <p:cNvSpPr txBox="1">
            <a:spLocks/>
          </p:cNvSpPr>
          <p:nvPr userDrawn="1"/>
        </p:nvSpPr>
        <p:spPr>
          <a:xfrm>
            <a:off x="9744734" y="4095330"/>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C100</a:t>
            </a:r>
          </a:p>
          <a:p>
            <a:pPr fontAlgn="auto">
              <a:spcAft>
                <a:spcPts val="0"/>
              </a:spcAft>
            </a:pPr>
            <a:r>
              <a:rPr lang="en-US" sz="1000" dirty="0">
                <a:solidFill>
                  <a:schemeClr val="tx1"/>
                </a:solidFill>
              </a:rPr>
              <a:t>M053</a:t>
            </a:r>
          </a:p>
          <a:p>
            <a:pPr fontAlgn="auto">
              <a:spcAft>
                <a:spcPts val="0"/>
              </a:spcAft>
            </a:pPr>
            <a:r>
              <a:rPr lang="en-US" sz="1000" dirty="0">
                <a:solidFill>
                  <a:schemeClr val="tx1"/>
                </a:solidFill>
              </a:rPr>
              <a:t>Y002</a:t>
            </a:r>
          </a:p>
          <a:p>
            <a:pPr fontAlgn="auto">
              <a:spcAft>
                <a:spcPts val="0"/>
              </a:spcAft>
            </a:pPr>
            <a:r>
              <a:rPr lang="en-US" sz="1000" dirty="0">
                <a:solidFill>
                  <a:schemeClr val="tx1"/>
                </a:solidFill>
              </a:rPr>
              <a:t>K016</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PMS2945C</a:t>
            </a:r>
          </a:p>
          <a:p>
            <a:pPr fontAlgn="auto">
              <a:spcAft>
                <a:spcPts val="0"/>
              </a:spcAft>
            </a:pPr>
            <a:r>
              <a:rPr lang="en-US" sz="1000" dirty="0">
                <a:solidFill>
                  <a:schemeClr val="tx1"/>
                </a:solidFill>
              </a:rPr>
              <a:t>R000</a:t>
            </a:r>
          </a:p>
          <a:p>
            <a:pPr fontAlgn="auto">
              <a:spcAft>
                <a:spcPts val="0"/>
              </a:spcAft>
            </a:pPr>
            <a:r>
              <a:rPr lang="en-US" sz="1000" dirty="0">
                <a:solidFill>
                  <a:schemeClr val="tx1"/>
                </a:solidFill>
              </a:rPr>
              <a:t>G076</a:t>
            </a:r>
          </a:p>
          <a:p>
            <a:pPr fontAlgn="auto">
              <a:spcAft>
                <a:spcPts val="0"/>
              </a:spcAft>
            </a:pPr>
            <a:r>
              <a:rPr lang="en-US" sz="1000" dirty="0">
                <a:solidFill>
                  <a:schemeClr val="tx1"/>
                </a:solidFill>
              </a:rPr>
              <a:t>B151</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004C97</a:t>
            </a:r>
          </a:p>
        </p:txBody>
      </p:sp>
      <p:sp>
        <p:nvSpPr>
          <p:cNvPr id="47" name="Title 1">
            <a:extLst>
              <a:ext uri="{FF2B5EF4-FFF2-40B4-BE49-F238E27FC236}">
                <a16:creationId xmlns:a16="http://schemas.microsoft.com/office/drawing/2014/main" id="{530D1025-5250-9840-9A57-4AC2802431F2}"/>
              </a:ext>
            </a:extLst>
          </p:cNvPr>
          <p:cNvSpPr txBox="1">
            <a:spLocks/>
          </p:cNvSpPr>
          <p:nvPr userDrawn="1"/>
        </p:nvSpPr>
        <p:spPr>
          <a:xfrm>
            <a:off x="9744734" y="5090650"/>
            <a:ext cx="1674052" cy="988041"/>
          </a:xfrm>
          <a:prstGeom prst="rect">
            <a:avLst/>
          </a:prstGeom>
        </p:spPr>
        <p:txBody>
          <a:bodyPr vert="horz" lIns="91440" tIns="45720" rIns="91440" bIns="45720" numCol="2" rtlCol="0" anchor="t">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sz="1000" dirty="0">
                <a:solidFill>
                  <a:schemeClr val="tx1"/>
                </a:solidFill>
              </a:rPr>
              <a:t>C095</a:t>
            </a:r>
          </a:p>
          <a:p>
            <a:pPr fontAlgn="auto">
              <a:spcAft>
                <a:spcPts val="0"/>
              </a:spcAft>
            </a:pPr>
            <a:r>
              <a:rPr lang="en-US" sz="1000" dirty="0">
                <a:solidFill>
                  <a:schemeClr val="tx1"/>
                </a:solidFill>
              </a:rPr>
              <a:t>M074</a:t>
            </a:r>
          </a:p>
          <a:p>
            <a:pPr fontAlgn="auto">
              <a:spcAft>
                <a:spcPts val="0"/>
              </a:spcAft>
            </a:pPr>
            <a:r>
              <a:rPr lang="en-US" sz="1000" dirty="0">
                <a:solidFill>
                  <a:schemeClr val="tx1"/>
                </a:solidFill>
              </a:rPr>
              <a:t>Y007</a:t>
            </a:r>
          </a:p>
          <a:p>
            <a:pPr fontAlgn="auto">
              <a:spcAft>
                <a:spcPts val="0"/>
              </a:spcAft>
            </a:pPr>
            <a:r>
              <a:rPr lang="en-US" sz="1000" dirty="0">
                <a:solidFill>
                  <a:schemeClr val="tx1"/>
                </a:solidFill>
              </a:rPr>
              <a:t>K044</a:t>
            </a: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PMS534C</a:t>
            </a:r>
          </a:p>
          <a:p>
            <a:pPr fontAlgn="auto">
              <a:spcAft>
                <a:spcPts val="0"/>
              </a:spcAft>
            </a:pPr>
            <a:r>
              <a:rPr lang="en-US" sz="1000" dirty="0">
                <a:solidFill>
                  <a:schemeClr val="tx1"/>
                </a:solidFill>
              </a:rPr>
              <a:t>R027</a:t>
            </a:r>
          </a:p>
          <a:p>
            <a:pPr fontAlgn="auto">
              <a:spcAft>
                <a:spcPts val="0"/>
              </a:spcAft>
            </a:pPr>
            <a:r>
              <a:rPr lang="en-US" sz="1000" dirty="0">
                <a:solidFill>
                  <a:schemeClr val="tx1"/>
                </a:solidFill>
              </a:rPr>
              <a:t>G054</a:t>
            </a:r>
          </a:p>
          <a:p>
            <a:pPr fontAlgn="auto">
              <a:spcAft>
                <a:spcPts val="0"/>
              </a:spcAft>
            </a:pPr>
            <a:r>
              <a:rPr lang="en-US" sz="1000" dirty="0">
                <a:solidFill>
                  <a:schemeClr val="tx1"/>
                </a:solidFill>
              </a:rPr>
              <a:t>B093</a:t>
            </a:r>
          </a:p>
          <a:p>
            <a:pPr fontAlgn="auto">
              <a:spcAft>
                <a:spcPts val="0"/>
              </a:spcAft>
            </a:pPr>
            <a:endParaRPr lang="en-US" sz="1000" dirty="0">
              <a:solidFill>
                <a:schemeClr val="tx1"/>
              </a:solidFill>
            </a:endParaRPr>
          </a:p>
          <a:p>
            <a:pPr fontAlgn="auto">
              <a:spcAft>
                <a:spcPts val="0"/>
              </a:spcAft>
            </a:pPr>
            <a:endParaRPr lang="en-US" sz="1000" dirty="0">
              <a:solidFill>
                <a:schemeClr val="tx1"/>
              </a:solidFill>
            </a:endParaRPr>
          </a:p>
          <a:p>
            <a:pPr fontAlgn="auto">
              <a:spcAft>
                <a:spcPts val="0"/>
              </a:spcAft>
            </a:pPr>
            <a:r>
              <a:rPr lang="en-US" sz="1000" dirty="0">
                <a:solidFill>
                  <a:schemeClr val="tx1"/>
                </a:solidFill>
              </a:rPr>
              <a:t>1B365D</a:t>
            </a:r>
          </a:p>
        </p:txBody>
      </p:sp>
      <p:sp>
        <p:nvSpPr>
          <p:cNvPr id="48" name="Title 1">
            <a:extLst>
              <a:ext uri="{FF2B5EF4-FFF2-40B4-BE49-F238E27FC236}">
                <a16:creationId xmlns:a16="http://schemas.microsoft.com/office/drawing/2014/main" id="{951C3712-57D6-0C49-85DB-1B4AF8358258}"/>
              </a:ext>
            </a:extLst>
          </p:cNvPr>
          <p:cNvSpPr txBox="1">
            <a:spLocks/>
          </p:cNvSpPr>
          <p:nvPr userDrawn="1"/>
        </p:nvSpPr>
        <p:spPr>
          <a:xfrm>
            <a:off x="724128" y="312982"/>
            <a:ext cx="1812394" cy="737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rgbClr val="006BA6"/>
                </a:solidFill>
                <a:latin typeface="Glacial Indifference" pitchFamily="2" charset="0"/>
                <a:ea typeface="+mj-ea"/>
                <a:cs typeface="+mj-cs"/>
              </a:defRPr>
            </a:lvl1pPr>
          </a:lstStyle>
          <a:p>
            <a:pPr fontAlgn="auto">
              <a:spcAft>
                <a:spcPts val="0"/>
              </a:spcAft>
            </a:pPr>
            <a:r>
              <a:rPr lang="en-US" dirty="0"/>
              <a:t> </a:t>
            </a:r>
            <a:br>
              <a:rPr lang="en-US" dirty="0"/>
            </a:br>
            <a:r>
              <a:rPr lang="en-US" dirty="0"/>
              <a:t>Primary</a:t>
            </a:r>
          </a:p>
        </p:txBody>
      </p:sp>
    </p:spTree>
    <p:extLst>
      <p:ext uri="{BB962C8B-B14F-4D97-AF65-F5344CB8AC3E}">
        <p14:creationId xmlns:p14="http://schemas.microsoft.com/office/powerpoint/2010/main" val="387558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ernal,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6F89-8CC5-E84E-9915-BCC7EEEE2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9BF71-DB0B-3241-9328-AD4597A14A9E}"/>
              </a:ext>
            </a:extLst>
          </p:cNvPr>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 name="Date Placeholder 3">
            <a:extLst>
              <a:ext uri="{FF2B5EF4-FFF2-40B4-BE49-F238E27FC236}">
                <a16:creationId xmlns:a16="http://schemas.microsoft.com/office/drawing/2014/main" id="{186E1D83-6BE9-F146-B104-DC59B63CAF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61807A-DC0E-6542-927F-82A881989383}"/>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6" name="Slide Number Placeholder 5">
            <a:extLst>
              <a:ext uri="{FF2B5EF4-FFF2-40B4-BE49-F238E27FC236}">
                <a16:creationId xmlns:a16="http://schemas.microsoft.com/office/drawing/2014/main" id="{A48F4E28-F08F-7E4F-A439-AF4573166184}"/>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7" name="TextBox 6">
            <a:extLst>
              <a:ext uri="{FF2B5EF4-FFF2-40B4-BE49-F238E27FC236}">
                <a16:creationId xmlns:a16="http://schemas.microsoft.com/office/drawing/2014/main" id="{882C55ED-4C0B-244B-A7E9-F1C999BF6248}"/>
              </a:ext>
            </a:extLst>
          </p:cNvPr>
          <p:cNvSpPr txBox="1"/>
          <p:nvPr userDrawn="1"/>
        </p:nvSpPr>
        <p:spPr>
          <a:xfrm>
            <a:off x="668923" y="74870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0964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6743-7180-C14F-AD0A-25793528EB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CA950A-19B2-D444-9BF0-B3B494DE38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2D8D2-12DC-9E46-80B5-E8CDF45303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9D504D-F174-EA4F-B3A1-34FBB8F6303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AF885F6-25C6-0B4C-A6ED-B60147737512}"/>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7" name="Slide Number Placeholder 6">
            <a:extLst>
              <a:ext uri="{FF2B5EF4-FFF2-40B4-BE49-F238E27FC236}">
                <a16:creationId xmlns:a16="http://schemas.microsoft.com/office/drawing/2014/main" id="{AADFC191-D4EB-F540-9020-B5CA72975D93}"/>
              </a:ext>
            </a:extLst>
          </p:cNvPr>
          <p:cNvSpPr>
            <a:spLocks noGrp="1"/>
          </p:cNvSpPr>
          <p:nvPr>
            <p:ph type="sldNum" sz="quarter" idx="12"/>
          </p:nvPr>
        </p:nvSpPr>
        <p:spPr/>
        <p:txBody>
          <a:bodyPr/>
          <a:lstStyle/>
          <a:p>
            <a:fld id="{0DE3ABC3-23C9-1446-8C4B-3005995F2FB6}" type="slidenum">
              <a:rPr lang="en-US" smtClean="0"/>
              <a:t>‹#›</a:t>
            </a:fld>
            <a:endParaRPr lang="en-US" dirty="0"/>
          </a:p>
        </p:txBody>
      </p:sp>
    </p:spTree>
    <p:extLst>
      <p:ext uri="{BB962C8B-B14F-4D97-AF65-F5344CB8AC3E}">
        <p14:creationId xmlns:p14="http://schemas.microsoft.com/office/powerpoint/2010/main" val="132031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053C-8BE8-0143-BC6F-6F4FD10041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22B090-F290-1C43-A3EE-BA9CC3EDC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38B844-7D78-C342-BBCB-89ABB4120E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26AC5-1BB9-B641-BA7C-C47861FF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08D7BC-D1BD-1C4F-B7E8-5307CC1479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7B625-28D2-CC46-98E6-45541CA2F70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5019877-70C2-5041-8C60-D8560691D5B5}"/>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9" name="Slide Number Placeholder 8">
            <a:extLst>
              <a:ext uri="{FF2B5EF4-FFF2-40B4-BE49-F238E27FC236}">
                <a16:creationId xmlns:a16="http://schemas.microsoft.com/office/drawing/2014/main" id="{82AEB705-D1E3-A946-98B9-A2B070F41A9C}"/>
              </a:ext>
            </a:extLst>
          </p:cNvPr>
          <p:cNvSpPr>
            <a:spLocks noGrp="1"/>
          </p:cNvSpPr>
          <p:nvPr>
            <p:ph type="sldNum" sz="quarter" idx="12"/>
          </p:nvPr>
        </p:nvSpPr>
        <p:spPr/>
        <p:txBody>
          <a:bodyPr/>
          <a:lstStyle/>
          <a:p>
            <a:fld id="{0DE3ABC3-23C9-1446-8C4B-3005995F2FB6}" type="slidenum">
              <a:rPr lang="en-US" smtClean="0"/>
              <a:t>‹#›</a:t>
            </a:fld>
            <a:endParaRPr lang="en-US"/>
          </a:p>
        </p:txBody>
      </p:sp>
    </p:spTree>
    <p:extLst>
      <p:ext uri="{BB962C8B-B14F-4D97-AF65-F5344CB8AC3E}">
        <p14:creationId xmlns:p14="http://schemas.microsoft.com/office/powerpoint/2010/main" val="151164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S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6743-7180-C14F-AD0A-25793528EB29}"/>
              </a:ext>
            </a:extLst>
          </p:cNvPr>
          <p:cNvSpPr>
            <a:spLocks noGrp="1"/>
          </p:cNvSpPr>
          <p:nvPr>
            <p:ph type="title"/>
          </p:nvPr>
        </p:nvSpPr>
        <p:spPr>
          <a:xfrm>
            <a:off x="6896646" y="312982"/>
            <a:ext cx="4457154" cy="737003"/>
          </a:xfrm>
        </p:spPr>
        <p:txBody>
          <a:bodyPr anchor="b">
            <a:normAutofit/>
          </a:bodyPr>
          <a:lstStyle>
            <a:lvl1pPr>
              <a:defRPr sz="2000">
                <a:solidFill>
                  <a:srgbClr val="006BA6"/>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8DA2D8D2-12DC-9E46-80B5-E8CDF45303F3}"/>
              </a:ext>
            </a:extLst>
          </p:cNvPr>
          <p:cNvSpPr>
            <a:spLocks noGrp="1"/>
          </p:cNvSpPr>
          <p:nvPr>
            <p:ph sz="half" idx="2"/>
          </p:nvPr>
        </p:nvSpPr>
        <p:spPr>
          <a:xfrm>
            <a:off x="6896646" y="1129192"/>
            <a:ext cx="4457154" cy="5047771"/>
          </a:xfrm>
        </p:spPr>
        <p:txBody>
          <a:bodyPr>
            <a:normAutofit/>
          </a:bodyPr>
          <a:lstStyle>
            <a:lvl1pPr marL="192024" indent="-192024">
              <a:buSzPct val="50000"/>
              <a:buFont typeface="LucidaGrande" panose="020B0600040502020204" pitchFamily="34" charset="0"/>
              <a:buChar char="►"/>
              <a:defRPr sz="1400"/>
            </a:lvl1pPr>
            <a:lvl2pPr marL="192024" indent="-192024">
              <a:buSzPct val="50000"/>
              <a:buFont typeface="LucidaGrande" panose="020B0600040502020204" pitchFamily="34" charset="0"/>
              <a:buChar char="►"/>
              <a:defRPr sz="1400"/>
            </a:lvl2pPr>
            <a:lvl3pPr marL="192024" indent="-192024">
              <a:buSzPct val="50000"/>
              <a:buFont typeface="LucidaGrande" panose="020B0600040502020204" pitchFamily="34" charset="0"/>
              <a:buChar char="►"/>
              <a:defRPr sz="1400"/>
            </a:lvl3pPr>
            <a:lvl4pPr marL="192024" indent="-192024">
              <a:buSzPct val="50000"/>
              <a:buFont typeface="LucidaGrande" panose="020B0600040502020204" pitchFamily="34" charset="0"/>
              <a:buChar char="►"/>
              <a:defRPr sz="1400"/>
            </a:lvl4pPr>
            <a:lvl5pPr marL="192024" indent="-192024">
              <a:buSzPct val="50000"/>
              <a:buFont typeface="LucidaGrande" panose="020B0600040502020204" pitchFamily="34" charset="0"/>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89D504D-F174-EA4F-B3A1-34FBB8F6303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AF885F6-25C6-0B4C-A6ED-B60147737512}"/>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7" name="Slide Number Placeholder 6">
            <a:extLst>
              <a:ext uri="{FF2B5EF4-FFF2-40B4-BE49-F238E27FC236}">
                <a16:creationId xmlns:a16="http://schemas.microsoft.com/office/drawing/2014/main" id="{AADFC191-D4EB-F540-9020-B5CA72975D93}"/>
              </a:ext>
            </a:extLst>
          </p:cNvPr>
          <p:cNvSpPr>
            <a:spLocks noGrp="1"/>
          </p:cNvSpPr>
          <p:nvPr>
            <p:ph type="sldNum" sz="quarter" idx="12"/>
          </p:nvPr>
        </p:nvSpPr>
        <p:spPr/>
        <p:txBody>
          <a:bodyPr/>
          <a:lstStyle/>
          <a:p>
            <a:fld id="{0DE3ABC3-23C9-1446-8C4B-3005995F2FB6}" type="slidenum">
              <a:rPr lang="en-US" smtClean="0"/>
              <a:t>‹#›</a:t>
            </a:fld>
            <a:endParaRPr lang="en-US" dirty="0"/>
          </a:p>
        </p:txBody>
      </p:sp>
    </p:spTree>
    <p:extLst>
      <p:ext uri="{BB962C8B-B14F-4D97-AF65-F5344CB8AC3E}">
        <p14:creationId xmlns:p14="http://schemas.microsoft.com/office/powerpoint/2010/main" val="324699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7C131-80A1-8147-832A-052C5A848CC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587A9A-BDD2-C04A-8454-A4FB9445DCB7}"/>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4" name="Slide Number Placeholder 3">
            <a:extLst>
              <a:ext uri="{FF2B5EF4-FFF2-40B4-BE49-F238E27FC236}">
                <a16:creationId xmlns:a16="http://schemas.microsoft.com/office/drawing/2014/main" id="{4291B766-B8CA-504C-8C2A-E1BF07346AAC}"/>
              </a:ext>
            </a:extLst>
          </p:cNvPr>
          <p:cNvSpPr>
            <a:spLocks noGrp="1"/>
          </p:cNvSpPr>
          <p:nvPr>
            <p:ph type="sldNum" sz="quarter" idx="12"/>
          </p:nvPr>
        </p:nvSpPr>
        <p:spPr/>
        <p:txBody>
          <a:bodyPr/>
          <a:lstStyle/>
          <a:p>
            <a:fld id="{0DE3ABC3-23C9-1446-8C4B-3005995F2FB6}" type="slidenum">
              <a:rPr lang="en-US" smtClean="0"/>
              <a:t>‹#›</a:t>
            </a:fld>
            <a:endParaRPr lang="en-US" dirty="0"/>
          </a:p>
        </p:txBody>
      </p:sp>
      <p:sp>
        <p:nvSpPr>
          <p:cNvPr id="6" name="Text Placeholder 5">
            <a:extLst>
              <a:ext uri="{FF2B5EF4-FFF2-40B4-BE49-F238E27FC236}">
                <a16:creationId xmlns:a16="http://schemas.microsoft.com/office/drawing/2014/main" id="{56DB4314-342F-104A-A1CC-57AC1E776E34}"/>
              </a:ext>
            </a:extLst>
          </p:cNvPr>
          <p:cNvSpPr>
            <a:spLocks noGrp="1"/>
          </p:cNvSpPr>
          <p:nvPr>
            <p:ph type="body" sz="quarter" idx="13"/>
          </p:nvPr>
        </p:nvSpPr>
        <p:spPr>
          <a:xfrm>
            <a:off x="830766" y="1661532"/>
            <a:ext cx="10537677" cy="2815683"/>
          </a:xfrm>
        </p:spPr>
        <p:txBody>
          <a:bodyPr anchor="ctr">
            <a:normAutofit/>
          </a:bodyPr>
          <a:lstStyle>
            <a:lvl1pPr marL="0" indent="0" algn="ctr">
              <a:buNone/>
              <a:defRPr sz="3200" b="1">
                <a:solidFill>
                  <a:srgbClr val="002060"/>
                </a:solidFill>
              </a:defRPr>
            </a:lvl1pPr>
            <a:lvl2pPr marL="457200" indent="0">
              <a:buNone/>
              <a:defRPr sz="3200" b="1"/>
            </a:lvl2pPr>
            <a:lvl3pPr marL="914400" indent="0">
              <a:buNone/>
              <a:defRPr sz="3200" b="1"/>
            </a:lvl3pPr>
            <a:lvl4pPr marL="1371600" indent="0">
              <a:buNone/>
              <a:defRPr sz="3200" b="1"/>
            </a:lvl4pPr>
            <a:lvl5pPr marL="1828800" indent="0">
              <a:buNone/>
              <a:defRPr sz="3200" b="1"/>
            </a:lvl5pPr>
          </a:lstStyle>
          <a:p>
            <a:pPr lvl="0"/>
            <a:r>
              <a:rPr lang="en-US" dirty="0"/>
              <a:t>Edit Master text styles</a:t>
            </a:r>
          </a:p>
        </p:txBody>
      </p:sp>
      <p:sp>
        <p:nvSpPr>
          <p:cNvPr id="10" name="Text Placeholder 9">
            <a:extLst>
              <a:ext uri="{FF2B5EF4-FFF2-40B4-BE49-F238E27FC236}">
                <a16:creationId xmlns:a16="http://schemas.microsoft.com/office/drawing/2014/main" id="{8F9EF603-82D8-2447-AB9A-4525640A37FE}"/>
              </a:ext>
            </a:extLst>
          </p:cNvPr>
          <p:cNvSpPr>
            <a:spLocks noGrp="1"/>
          </p:cNvSpPr>
          <p:nvPr>
            <p:ph type="body" sz="quarter" idx="14"/>
          </p:nvPr>
        </p:nvSpPr>
        <p:spPr>
          <a:xfrm>
            <a:off x="830766" y="4477215"/>
            <a:ext cx="10537677" cy="1633073"/>
          </a:xfrm>
        </p:spPr>
        <p:txBody>
          <a:bodyPr/>
          <a:lstStyle>
            <a:lvl1pPr marL="0" indent="0" algn="r">
              <a:lnSpc>
                <a:spcPct val="100000"/>
              </a:lnSpc>
              <a:buNone/>
              <a:defRPr i="1"/>
            </a:lvl1pPr>
            <a:lvl2pPr marL="457200" indent="0" algn="r">
              <a:lnSpc>
                <a:spcPct val="100000"/>
              </a:lnSpc>
              <a:buNone/>
              <a:defRPr/>
            </a:lvl2pPr>
            <a:lvl3pPr marL="914400" indent="0" algn="r">
              <a:buNone/>
              <a:defRPr/>
            </a:lvl3pPr>
            <a:lvl4pPr marL="1371600" indent="0" algn="r">
              <a:buNone/>
              <a:defRPr/>
            </a:lvl4pPr>
            <a:lvl5pPr marL="1828800" indent="0" algn="r">
              <a:buNone/>
              <a:defRPr/>
            </a:lvl5pPr>
          </a:lstStyle>
          <a:p>
            <a:pPr lvl="0"/>
            <a:r>
              <a:rPr lang="en-US" dirty="0"/>
              <a:t>Edit Master text styles</a:t>
            </a:r>
          </a:p>
          <a:p>
            <a:pPr lvl="1"/>
            <a:endParaRPr lang="en-US" dirty="0"/>
          </a:p>
        </p:txBody>
      </p:sp>
    </p:spTree>
    <p:extLst>
      <p:ext uri="{BB962C8B-B14F-4D97-AF65-F5344CB8AC3E}">
        <p14:creationId xmlns:p14="http://schemas.microsoft.com/office/powerpoint/2010/main" val="318031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nal, Cropp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6F89-8CC5-E84E-9915-BCC7EEEE2435}"/>
              </a:ext>
            </a:extLst>
          </p:cNvPr>
          <p:cNvSpPr>
            <a:spLocks noGrp="1"/>
          </p:cNvSpPr>
          <p:nvPr>
            <p:ph type="title"/>
          </p:nvPr>
        </p:nvSpPr>
        <p:spPr>
          <a:xfrm>
            <a:off x="838200" y="365125"/>
            <a:ext cx="706614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8C9BF71-DB0B-3241-9328-AD4597A14A9E}"/>
              </a:ext>
            </a:extLst>
          </p:cNvPr>
          <p:cNvSpPr>
            <a:spLocks noGrp="1"/>
          </p:cNvSpPr>
          <p:nvPr>
            <p:ph idx="1"/>
          </p:nvPr>
        </p:nvSpPr>
        <p:spPr>
          <a:xfrm>
            <a:off x="838200" y="1825625"/>
            <a:ext cx="706614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6E1D83-6BE9-F146-B104-DC59B63CAF6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61807A-DC0E-6542-927F-82A881989383}"/>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6" name="Slide Number Placeholder 5">
            <a:extLst>
              <a:ext uri="{FF2B5EF4-FFF2-40B4-BE49-F238E27FC236}">
                <a16:creationId xmlns:a16="http://schemas.microsoft.com/office/drawing/2014/main" id="{A48F4E28-F08F-7E4F-A439-AF4573166184}"/>
              </a:ext>
            </a:extLst>
          </p:cNvPr>
          <p:cNvSpPr>
            <a:spLocks noGrp="1"/>
          </p:cNvSpPr>
          <p:nvPr>
            <p:ph type="sldNum" sz="quarter" idx="12"/>
          </p:nvPr>
        </p:nvSpPr>
        <p:spPr/>
        <p:txBody>
          <a:bodyPr/>
          <a:lstStyle/>
          <a:p>
            <a:fld id="{0DE3ABC3-23C9-1446-8C4B-3005995F2FB6}" type="slidenum">
              <a:rPr lang="en-US" smtClean="0"/>
              <a:t>‹#›</a:t>
            </a:fld>
            <a:endParaRPr lang="en-US"/>
          </a:p>
        </p:txBody>
      </p:sp>
      <p:sp>
        <p:nvSpPr>
          <p:cNvPr id="8" name="Picture Placeholder 13">
            <a:extLst>
              <a:ext uri="{FF2B5EF4-FFF2-40B4-BE49-F238E27FC236}">
                <a16:creationId xmlns:a16="http://schemas.microsoft.com/office/drawing/2014/main" id="{D66EB883-0CD3-2C4E-B01F-787999FE2371}"/>
              </a:ext>
            </a:extLst>
          </p:cNvPr>
          <p:cNvSpPr>
            <a:spLocks noGrp="1"/>
          </p:cNvSpPr>
          <p:nvPr>
            <p:ph type="pic" sz="quarter" idx="13"/>
          </p:nvPr>
        </p:nvSpPr>
        <p:spPr bwMode="auto">
          <a:xfrm>
            <a:off x="6678612" y="-22350"/>
            <a:ext cx="5741988" cy="6880349"/>
          </a:xfrm>
          <a:custGeom>
            <a:avLst/>
            <a:gdLst>
              <a:gd name="connsiteX0" fmla="*/ 0 w 5856288"/>
              <a:gd name="connsiteY0" fmla="*/ 0 h 6858000"/>
              <a:gd name="connsiteX1" fmla="*/ 2928144 w 5856288"/>
              <a:gd name="connsiteY1" fmla="*/ 0 h 6858000"/>
              <a:gd name="connsiteX2" fmla="*/ 2928144 w 5856288"/>
              <a:gd name="connsiteY2" fmla="*/ 2609029 h 6858000"/>
              <a:gd name="connsiteX3" fmla="*/ 5856288 w 5856288"/>
              <a:gd name="connsiteY3" fmla="*/ 2609029 h 6858000"/>
              <a:gd name="connsiteX4" fmla="*/ 5856288 w 5856288"/>
              <a:gd name="connsiteY4" fmla="*/ 6858000 h 6858000"/>
              <a:gd name="connsiteX5" fmla="*/ 0 w 5856288"/>
              <a:gd name="connsiteY5" fmla="*/ 6858000 h 6858000"/>
              <a:gd name="connsiteX6" fmla="*/ 0 w 5856288"/>
              <a:gd name="connsiteY6" fmla="*/ 0 h 6858000"/>
              <a:gd name="connsiteX0" fmla="*/ 2133600 w 5856288"/>
              <a:gd name="connsiteY0" fmla="*/ 2679700 h 6858000"/>
              <a:gd name="connsiteX1" fmla="*/ 2928144 w 5856288"/>
              <a:gd name="connsiteY1" fmla="*/ 0 h 6858000"/>
              <a:gd name="connsiteX2" fmla="*/ 2928144 w 5856288"/>
              <a:gd name="connsiteY2" fmla="*/ 2609029 h 6858000"/>
              <a:gd name="connsiteX3" fmla="*/ 5856288 w 5856288"/>
              <a:gd name="connsiteY3" fmla="*/ 2609029 h 6858000"/>
              <a:gd name="connsiteX4" fmla="*/ 5856288 w 5856288"/>
              <a:gd name="connsiteY4" fmla="*/ 6858000 h 6858000"/>
              <a:gd name="connsiteX5" fmla="*/ 0 w 5856288"/>
              <a:gd name="connsiteY5" fmla="*/ 6858000 h 6858000"/>
              <a:gd name="connsiteX6" fmla="*/ 2133600 w 5856288"/>
              <a:gd name="connsiteY6" fmla="*/ 2679700 h 6858000"/>
              <a:gd name="connsiteX0" fmla="*/ 2133600 w 5856288"/>
              <a:gd name="connsiteY0" fmla="*/ 2686871 h 6865171"/>
              <a:gd name="connsiteX1" fmla="*/ 29281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33600 w 5856288"/>
              <a:gd name="connsiteY6" fmla="*/ 2686871 h 6865171"/>
              <a:gd name="connsiteX0" fmla="*/ 2133600 w 5856288"/>
              <a:gd name="connsiteY0" fmla="*/ 2686871 h 6865171"/>
              <a:gd name="connsiteX1" fmla="*/ 8453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33600 w 5856288"/>
              <a:gd name="connsiteY6" fmla="*/ 2686871 h 6865171"/>
              <a:gd name="connsiteX0" fmla="*/ 2146300 w 5856288"/>
              <a:gd name="connsiteY0" fmla="*/ 2648771 h 6865171"/>
              <a:gd name="connsiteX1" fmla="*/ 845344 w 5856288"/>
              <a:gd name="connsiteY1" fmla="*/ 7171 h 6865171"/>
              <a:gd name="connsiteX2" fmla="*/ 4426744 w 5856288"/>
              <a:gd name="connsiteY2" fmla="*/ 0 h 6865171"/>
              <a:gd name="connsiteX3" fmla="*/ 5856288 w 5856288"/>
              <a:gd name="connsiteY3" fmla="*/ 2616200 h 6865171"/>
              <a:gd name="connsiteX4" fmla="*/ 5856288 w 5856288"/>
              <a:gd name="connsiteY4" fmla="*/ 6865171 h 6865171"/>
              <a:gd name="connsiteX5" fmla="*/ 0 w 5856288"/>
              <a:gd name="connsiteY5" fmla="*/ 6865171 h 6865171"/>
              <a:gd name="connsiteX6" fmla="*/ 2146300 w 5856288"/>
              <a:gd name="connsiteY6" fmla="*/ 2648771 h 6865171"/>
              <a:gd name="connsiteX0" fmla="*/ 2108200 w 5818188"/>
              <a:gd name="connsiteY0" fmla="*/ 2648771 h 6865171"/>
              <a:gd name="connsiteX1" fmla="*/ 807244 w 5818188"/>
              <a:gd name="connsiteY1" fmla="*/ 7171 h 6865171"/>
              <a:gd name="connsiteX2" fmla="*/ 4388644 w 5818188"/>
              <a:gd name="connsiteY2" fmla="*/ 0 h 6865171"/>
              <a:gd name="connsiteX3" fmla="*/ 5818188 w 5818188"/>
              <a:gd name="connsiteY3" fmla="*/ 2616200 h 6865171"/>
              <a:gd name="connsiteX4" fmla="*/ 5818188 w 5818188"/>
              <a:gd name="connsiteY4" fmla="*/ 6865171 h 6865171"/>
              <a:gd name="connsiteX5" fmla="*/ 0 w 5818188"/>
              <a:gd name="connsiteY5" fmla="*/ 6865171 h 6865171"/>
              <a:gd name="connsiteX6" fmla="*/ 2108200 w 5818188"/>
              <a:gd name="connsiteY6" fmla="*/ 2648771 h 6865171"/>
              <a:gd name="connsiteX0" fmla="*/ 2108200 w 5818188"/>
              <a:gd name="connsiteY0" fmla="*/ 2648771 h 6865171"/>
              <a:gd name="connsiteX1" fmla="*/ 807244 w 5818188"/>
              <a:gd name="connsiteY1" fmla="*/ 7171 h 6865171"/>
              <a:gd name="connsiteX2" fmla="*/ 4388644 w 5818188"/>
              <a:gd name="connsiteY2" fmla="*/ 0 h 6865171"/>
              <a:gd name="connsiteX3" fmla="*/ 5818188 w 5818188"/>
              <a:gd name="connsiteY3" fmla="*/ 2616200 h 6865171"/>
              <a:gd name="connsiteX4" fmla="*/ 3608388 w 5818188"/>
              <a:gd name="connsiteY4" fmla="*/ 6865171 h 6865171"/>
              <a:gd name="connsiteX5" fmla="*/ 0 w 5818188"/>
              <a:gd name="connsiteY5" fmla="*/ 6865171 h 6865171"/>
              <a:gd name="connsiteX6" fmla="*/ 2108200 w 5818188"/>
              <a:gd name="connsiteY6" fmla="*/ 2648771 h 6865171"/>
              <a:gd name="connsiteX0" fmla="*/ 2108200 w 5741988"/>
              <a:gd name="connsiteY0" fmla="*/ 2648771 h 6865171"/>
              <a:gd name="connsiteX1" fmla="*/ 807244 w 5741988"/>
              <a:gd name="connsiteY1" fmla="*/ 7171 h 6865171"/>
              <a:gd name="connsiteX2" fmla="*/ 4388644 w 5741988"/>
              <a:gd name="connsiteY2" fmla="*/ 0 h 6865171"/>
              <a:gd name="connsiteX3" fmla="*/ 5741988 w 5741988"/>
              <a:gd name="connsiteY3" fmla="*/ 2654300 h 6865171"/>
              <a:gd name="connsiteX4" fmla="*/ 3608388 w 5741988"/>
              <a:gd name="connsiteY4" fmla="*/ 6865171 h 6865171"/>
              <a:gd name="connsiteX5" fmla="*/ 0 w 5741988"/>
              <a:gd name="connsiteY5" fmla="*/ 6865171 h 6865171"/>
              <a:gd name="connsiteX6" fmla="*/ 2108200 w 5741988"/>
              <a:gd name="connsiteY6" fmla="*/ 2648771 h 6865171"/>
              <a:gd name="connsiteX0" fmla="*/ 2108200 w 5741988"/>
              <a:gd name="connsiteY0" fmla="*/ 2641600 h 6858000"/>
              <a:gd name="connsiteX1" fmla="*/ 807244 w 5741988"/>
              <a:gd name="connsiteY1" fmla="*/ 0 h 6858000"/>
              <a:gd name="connsiteX2" fmla="*/ 4401344 w 5741988"/>
              <a:gd name="connsiteY2" fmla="*/ 5529 h 6858000"/>
              <a:gd name="connsiteX3" fmla="*/ 5741988 w 5741988"/>
              <a:gd name="connsiteY3" fmla="*/ 2647129 h 6858000"/>
              <a:gd name="connsiteX4" fmla="*/ 3608388 w 5741988"/>
              <a:gd name="connsiteY4" fmla="*/ 6858000 h 6858000"/>
              <a:gd name="connsiteX5" fmla="*/ 0 w 5741988"/>
              <a:gd name="connsiteY5" fmla="*/ 6858000 h 6858000"/>
              <a:gd name="connsiteX6" fmla="*/ 2108200 w 5741988"/>
              <a:gd name="connsiteY6" fmla="*/ 2641600 h 6858000"/>
              <a:gd name="connsiteX0" fmla="*/ 2108200 w 5741988"/>
              <a:gd name="connsiteY0" fmla="*/ 2652798 h 6869198"/>
              <a:gd name="connsiteX1" fmla="*/ 807244 w 5741988"/>
              <a:gd name="connsiteY1" fmla="*/ 11198 h 6869198"/>
              <a:gd name="connsiteX2" fmla="*/ 4401344 w 5741988"/>
              <a:gd name="connsiteY2" fmla="*/ 0 h 6869198"/>
              <a:gd name="connsiteX3" fmla="*/ 5741988 w 5741988"/>
              <a:gd name="connsiteY3" fmla="*/ 2658327 h 6869198"/>
              <a:gd name="connsiteX4" fmla="*/ 3608388 w 5741988"/>
              <a:gd name="connsiteY4" fmla="*/ 6869198 h 6869198"/>
              <a:gd name="connsiteX5" fmla="*/ 0 w 5741988"/>
              <a:gd name="connsiteY5" fmla="*/ 6869198 h 6869198"/>
              <a:gd name="connsiteX6" fmla="*/ 2108200 w 5741988"/>
              <a:gd name="connsiteY6" fmla="*/ 2652798 h 6869198"/>
              <a:gd name="connsiteX0" fmla="*/ 2108200 w 5741988"/>
              <a:gd name="connsiteY0" fmla="*/ 2647222 h 6863622"/>
              <a:gd name="connsiteX1" fmla="*/ 807244 w 5741988"/>
              <a:gd name="connsiteY1" fmla="*/ 5622 h 6863622"/>
              <a:gd name="connsiteX2" fmla="*/ 4401344 w 5741988"/>
              <a:gd name="connsiteY2" fmla="*/ 0 h 6863622"/>
              <a:gd name="connsiteX3" fmla="*/ 5741988 w 5741988"/>
              <a:gd name="connsiteY3" fmla="*/ 2652751 h 6863622"/>
              <a:gd name="connsiteX4" fmla="*/ 3608388 w 5741988"/>
              <a:gd name="connsiteY4" fmla="*/ 6863622 h 6863622"/>
              <a:gd name="connsiteX5" fmla="*/ 0 w 5741988"/>
              <a:gd name="connsiteY5" fmla="*/ 6863622 h 6863622"/>
              <a:gd name="connsiteX6" fmla="*/ 2108200 w 5741988"/>
              <a:gd name="connsiteY6" fmla="*/ 2647222 h 6863622"/>
              <a:gd name="connsiteX0" fmla="*/ 2108200 w 5741988"/>
              <a:gd name="connsiteY0" fmla="*/ 2652751 h 6869151"/>
              <a:gd name="connsiteX1" fmla="*/ 807244 w 5741988"/>
              <a:gd name="connsiteY1" fmla="*/ 0 h 6869151"/>
              <a:gd name="connsiteX2" fmla="*/ 4401344 w 5741988"/>
              <a:gd name="connsiteY2" fmla="*/ 5529 h 6869151"/>
              <a:gd name="connsiteX3" fmla="*/ 5741988 w 5741988"/>
              <a:gd name="connsiteY3" fmla="*/ 2658280 h 6869151"/>
              <a:gd name="connsiteX4" fmla="*/ 3608388 w 5741988"/>
              <a:gd name="connsiteY4" fmla="*/ 6869151 h 6869151"/>
              <a:gd name="connsiteX5" fmla="*/ 0 w 5741988"/>
              <a:gd name="connsiteY5" fmla="*/ 6869151 h 6869151"/>
              <a:gd name="connsiteX6" fmla="*/ 2108200 w 5741988"/>
              <a:gd name="connsiteY6" fmla="*/ 2652751 h 6869151"/>
              <a:gd name="connsiteX0" fmla="*/ 2108200 w 5741988"/>
              <a:gd name="connsiteY0" fmla="*/ 2663949 h 6880349"/>
              <a:gd name="connsiteX1" fmla="*/ 807244 w 5741988"/>
              <a:gd name="connsiteY1" fmla="*/ 11198 h 6880349"/>
              <a:gd name="connsiteX2" fmla="*/ 4401344 w 5741988"/>
              <a:gd name="connsiteY2" fmla="*/ 0 h 6880349"/>
              <a:gd name="connsiteX3" fmla="*/ 5741988 w 5741988"/>
              <a:gd name="connsiteY3" fmla="*/ 2669478 h 6880349"/>
              <a:gd name="connsiteX4" fmla="*/ 3608388 w 5741988"/>
              <a:gd name="connsiteY4" fmla="*/ 6880349 h 6880349"/>
              <a:gd name="connsiteX5" fmla="*/ 0 w 5741988"/>
              <a:gd name="connsiteY5" fmla="*/ 6880349 h 6880349"/>
              <a:gd name="connsiteX6" fmla="*/ 2108200 w 5741988"/>
              <a:gd name="connsiteY6" fmla="*/ 2663949 h 688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1988" h="6880349">
                <a:moveTo>
                  <a:pt x="2108200" y="2663949"/>
                </a:moveTo>
                <a:lnTo>
                  <a:pt x="807244" y="11198"/>
                </a:lnTo>
                <a:lnTo>
                  <a:pt x="4401344" y="0"/>
                </a:lnTo>
                <a:lnTo>
                  <a:pt x="5741988" y="2669478"/>
                </a:lnTo>
                <a:lnTo>
                  <a:pt x="3608388" y="6880349"/>
                </a:lnTo>
                <a:lnTo>
                  <a:pt x="0" y="6880349"/>
                </a:lnTo>
                <a:lnTo>
                  <a:pt x="2108200" y="266394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a:bodyPr>
          <a:lstStyle>
            <a:lvl1pPr marL="0" indent="0" algn="ctr">
              <a:buNone/>
              <a:defRPr sz="1600"/>
            </a:lvl1pPr>
          </a:lstStyle>
          <a:p>
            <a:endParaRPr lang="en-US" dirty="0"/>
          </a:p>
        </p:txBody>
      </p:sp>
    </p:spTree>
    <p:extLst>
      <p:ext uri="{BB962C8B-B14F-4D97-AF65-F5344CB8AC3E}">
        <p14:creationId xmlns:p14="http://schemas.microsoft.com/office/powerpoint/2010/main" val="427386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FF95-2CAF-D543-BF4D-28687C15C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8CB4A-D1D8-DA49-9840-3074465151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10BF2B-ECEB-ED4E-A568-9ABAE03FEE1A}"/>
              </a:ext>
            </a:extLst>
          </p:cNvPr>
          <p:cNvSpPr>
            <a:spLocks noGrp="1"/>
          </p:cNvSpPr>
          <p:nvPr>
            <p:ph type="ftr" sz="quarter" idx="11"/>
          </p:nvPr>
        </p:nvSpPr>
        <p:spPr>
          <a:xfrm>
            <a:off x="4038600" y="6344552"/>
            <a:ext cx="4114800" cy="365125"/>
          </a:xfrm>
          <a:prstGeom prst="rect">
            <a:avLst/>
          </a:prstGeom>
        </p:spPr>
        <p:txBody>
          <a:bodyPr/>
          <a:lstStyle/>
          <a:p>
            <a:r>
              <a:rPr lang="en-US"/>
              <a:t>add footer here</a:t>
            </a:r>
          </a:p>
        </p:txBody>
      </p:sp>
      <p:sp>
        <p:nvSpPr>
          <p:cNvPr id="5" name="Slide Number Placeholder 4">
            <a:extLst>
              <a:ext uri="{FF2B5EF4-FFF2-40B4-BE49-F238E27FC236}">
                <a16:creationId xmlns:a16="http://schemas.microsoft.com/office/drawing/2014/main" id="{1E3EF7FA-B420-944D-A8DA-2AD15A401D80}"/>
              </a:ext>
            </a:extLst>
          </p:cNvPr>
          <p:cNvSpPr>
            <a:spLocks noGrp="1"/>
          </p:cNvSpPr>
          <p:nvPr>
            <p:ph type="sldNum" sz="quarter" idx="12"/>
          </p:nvPr>
        </p:nvSpPr>
        <p:spPr/>
        <p:txBody>
          <a:bodyPr/>
          <a:lstStyle/>
          <a:p>
            <a:fld id="{0DE3ABC3-23C9-1446-8C4B-3005995F2FB6}" type="slidenum">
              <a:rPr lang="en-US" smtClean="0"/>
              <a:t>‹#›</a:t>
            </a:fld>
            <a:endParaRPr lang="en-US"/>
          </a:p>
        </p:txBody>
      </p:sp>
    </p:spTree>
    <p:extLst>
      <p:ext uri="{BB962C8B-B14F-4D97-AF65-F5344CB8AC3E}">
        <p14:creationId xmlns:p14="http://schemas.microsoft.com/office/powerpoint/2010/main" val="316714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81A88-3C3F-5F4E-90F5-B14542595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en-US" dirty="0"/>
              <a:t>Click to edit Master title style</a:t>
            </a:r>
            <a:endParaRPr lang="en-US" dirty="0"/>
          </a:p>
        </p:txBody>
      </p:sp>
      <p:sp>
        <p:nvSpPr>
          <p:cNvPr id="3" name="Text Placeholder 2">
            <a:extLst>
              <a:ext uri="{FF2B5EF4-FFF2-40B4-BE49-F238E27FC236}">
                <a16:creationId xmlns:a16="http://schemas.microsoft.com/office/drawing/2014/main" id="{FDA31DDB-7FCE-0A42-B928-8C6B7746F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C11386-1B7E-304B-9BAE-DF6D2A2D4363}"/>
              </a:ext>
            </a:extLst>
          </p:cNvPr>
          <p:cNvSpPr>
            <a:spLocks noGrp="1"/>
          </p:cNvSpPr>
          <p:nvPr>
            <p:ph type="dt" sz="half" idx="2"/>
          </p:nvPr>
        </p:nvSpPr>
        <p:spPr>
          <a:xfrm>
            <a:off x="2277150" y="6344552"/>
            <a:ext cx="1304249" cy="365125"/>
          </a:xfrm>
          <a:prstGeom prst="rect">
            <a:avLst/>
          </a:prstGeom>
        </p:spPr>
        <p:txBody>
          <a:bodyPr vert="horz" lIns="91440" tIns="45720" rIns="91440" bIns="45720" rtlCol="0" anchor="ctr"/>
          <a:lstStyle>
            <a:lvl1pPr algn="l">
              <a:defRPr sz="700" b="0" i="0">
                <a:solidFill>
                  <a:srgbClr val="707372">
                    <a:alpha val="40000"/>
                  </a:srgbClr>
                </a:solidFill>
                <a:latin typeface="Glacial Indifference" pitchFamily="2" charset="0"/>
              </a:defRPr>
            </a:lvl1pPr>
          </a:lstStyle>
          <a:p>
            <a:endParaRPr lang="en-US" dirty="0"/>
          </a:p>
        </p:txBody>
      </p:sp>
      <p:sp>
        <p:nvSpPr>
          <p:cNvPr id="5" name="Footer Placeholder 4">
            <a:extLst>
              <a:ext uri="{FF2B5EF4-FFF2-40B4-BE49-F238E27FC236}">
                <a16:creationId xmlns:a16="http://schemas.microsoft.com/office/drawing/2014/main" id="{E0F91BAD-5218-FF4E-991B-1B15952215C8}"/>
              </a:ext>
            </a:extLst>
          </p:cNvPr>
          <p:cNvSpPr>
            <a:spLocks noGrp="1"/>
          </p:cNvSpPr>
          <p:nvPr>
            <p:ph type="ftr" sz="quarter" idx="3"/>
          </p:nvPr>
        </p:nvSpPr>
        <p:spPr>
          <a:xfrm>
            <a:off x="4038600" y="6344552"/>
            <a:ext cx="4114800" cy="365125"/>
          </a:xfrm>
          <a:prstGeom prst="rect">
            <a:avLst/>
          </a:prstGeom>
        </p:spPr>
        <p:txBody>
          <a:bodyPr vert="horz" lIns="91440" tIns="45720" rIns="91440" bIns="45720" rtlCol="0" anchor="ctr"/>
          <a:lstStyle>
            <a:lvl1pPr algn="ctr">
              <a:defRPr sz="700" b="0" i="0">
                <a:solidFill>
                  <a:srgbClr val="707372">
                    <a:alpha val="40000"/>
                  </a:srgbClr>
                </a:solidFill>
                <a:latin typeface="Glacial Indifference" pitchFamily="2" charset="0"/>
              </a:defRPr>
            </a:lvl1pPr>
          </a:lstStyle>
          <a:p>
            <a:r>
              <a:rPr lang="en-US"/>
              <a:t>add footer here</a:t>
            </a:r>
            <a:endParaRPr lang="en-US" dirty="0"/>
          </a:p>
        </p:txBody>
      </p:sp>
      <p:sp>
        <p:nvSpPr>
          <p:cNvPr id="6" name="Slide Number Placeholder 5">
            <a:extLst>
              <a:ext uri="{FF2B5EF4-FFF2-40B4-BE49-F238E27FC236}">
                <a16:creationId xmlns:a16="http://schemas.microsoft.com/office/drawing/2014/main" id="{E0099494-796D-BC44-8EBE-6597A3306B79}"/>
              </a:ext>
            </a:extLst>
          </p:cNvPr>
          <p:cNvSpPr>
            <a:spLocks noGrp="1"/>
          </p:cNvSpPr>
          <p:nvPr>
            <p:ph type="sldNum" sz="quarter" idx="4"/>
          </p:nvPr>
        </p:nvSpPr>
        <p:spPr>
          <a:xfrm>
            <a:off x="8610600" y="6344552"/>
            <a:ext cx="2743200" cy="365125"/>
          </a:xfrm>
          <a:prstGeom prst="rect">
            <a:avLst/>
          </a:prstGeom>
        </p:spPr>
        <p:txBody>
          <a:bodyPr vert="horz" lIns="91440" tIns="45720" rIns="91440" bIns="45720" rtlCol="0" anchor="ctr"/>
          <a:lstStyle>
            <a:lvl1pPr algn="r">
              <a:defRPr sz="1000" b="0" i="0">
                <a:solidFill>
                  <a:srgbClr val="24135F"/>
                </a:solidFill>
                <a:latin typeface="Glacial Indifference" pitchFamily="2" charset="0"/>
              </a:defRPr>
            </a:lvl1pPr>
          </a:lstStyle>
          <a:p>
            <a:fld id="{0DE3ABC3-23C9-1446-8C4B-3005995F2FB6}" type="slidenum">
              <a:rPr lang="en-US" smtClean="0"/>
              <a:pPr/>
              <a:t>‹#›</a:t>
            </a:fld>
            <a:endParaRPr lang="en-US" dirty="0"/>
          </a:p>
        </p:txBody>
      </p:sp>
      <p:sp>
        <p:nvSpPr>
          <p:cNvPr id="14" name="Rectangle 13">
            <a:extLst>
              <a:ext uri="{FF2B5EF4-FFF2-40B4-BE49-F238E27FC236}">
                <a16:creationId xmlns:a16="http://schemas.microsoft.com/office/drawing/2014/main" id="{556B1270-E40D-584D-BEAE-C01E3268B2D7}"/>
              </a:ext>
            </a:extLst>
          </p:cNvPr>
          <p:cNvSpPr/>
          <p:nvPr userDrawn="1"/>
        </p:nvSpPr>
        <p:spPr>
          <a:xfrm>
            <a:off x="5481088" y="6708009"/>
            <a:ext cx="1229825" cy="169277"/>
          </a:xfrm>
          <a:prstGeom prst="rect">
            <a:avLst/>
          </a:prstGeom>
        </p:spPr>
        <p:txBody>
          <a:bodyPr wrap="none">
            <a:spAutoFit/>
          </a:bodyPr>
          <a:lstStyle/>
          <a:p>
            <a:pPr marL="0" marR="0" indent="0" algn="ctr" defTabSz="914377" rtl="0" eaLnBrk="0" fontAlgn="base" latinLnBrk="0" hangingPunct="0">
              <a:lnSpc>
                <a:spcPct val="100000"/>
              </a:lnSpc>
              <a:spcBef>
                <a:spcPct val="0"/>
              </a:spcBef>
              <a:spcAft>
                <a:spcPct val="0"/>
              </a:spcAft>
              <a:buClrTx/>
              <a:buSzTx/>
              <a:buFontTx/>
              <a:buNone/>
              <a:tabLst/>
              <a:defRPr/>
            </a:pPr>
            <a:r>
              <a:rPr lang="en-US" sz="500" b="0" i="0" u="none" strike="noStrike" kern="1200" dirty="0">
                <a:solidFill>
                  <a:schemeClr val="bg1">
                    <a:alpha val="40000"/>
                  </a:schemeClr>
                </a:solidFill>
                <a:effectLst/>
                <a:latin typeface="Glacial Indifference" pitchFamily="2" charset="0"/>
                <a:ea typeface="+mn-ea"/>
                <a:cs typeface="+mn-cs"/>
              </a:rPr>
              <a:t>Confidential - </a:t>
            </a:r>
            <a:r>
              <a:rPr lang="en-US" altLang="en-US" sz="500" dirty="0">
                <a:solidFill>
                  <a:schemeClr val="bg1">
                    <a:alpha val="40000"/>
                  </a:schemeClr>
                </a:solidFill>
                <a:latin typeface="Glacial Indifference" charset="0"/>
              </a:rPr>
              <a:t>©2019 SomaLogic, Inc.</a:t>
            </a:r>
            <a:r>
              <a:rPr lang="en-US" altLang="en-US" sz="500" baseline="0" dirty="0">
                <a:solidFill>
                  <a:schemeClr val="bg1">
                    <a:alpha val="40000"/>
                  </a:schemeClr>
                </a:solidFill>
                <a:latin typeface="Glacial Indifference" charset="0"/>
              </a:rPr>
              <a:t> </a:t>
            </a:r>
            <a:endParaRPr lang="en-US" altLang="en-US" sz="500" dirty="0">
              <a:solidFill>
                <a:schemeClr val="bg1">
                  <a:alpha val="40000"/>
                </a:schemeClr>
              </a:solidFill>
              <a:latin typeface="Glacial Indifference" charset="0"/>
            </a:endParaRPr>
          </a:p>
        </p:txBody>
      </p:sp>
    </p:spTree>
    <p:extLst>
      <p:ext uri="{BB962C8B-B14F-4D97-AF65-F5344CB8AC3E}">
        <p14:creationId xmlns:p14="http://schemas.microsoft.com/office/powerpoint/2010/main" val="1625795051"/>
      </p:ext>
    </p:extLst>
  </p:cSld>
  <p:clrMap bg1="lt1" tx1="dk1" bg2="lt2" tx2="dk2" accent1="accent1" accent2="accent2" accent3="accent3" accent4="accent4" accent5="accent5" accent6="accent6" hlink="hlink" folHlink="folHlink"/>
  <p:sldLayoutIdLst>
    <p:sldLayoutId id="2147484223" r:id="rId1"/>
    <p:sldLayoutId id="2147484206" r:id="rId2"/>
    <p:sldLayoutId id="2147484225" r:id="rId3"/>
    <p:sldLayoutId id="2147484208" r:id="rId4"/>
    <p:sldLayoutId id="2147484209" r:id="rId5"/>
    <p:sldLayoutId id="2147484236" r:id="rId6"/>
    <p:sldLayoutId id="2147484226" r:id="rId7"/>
    <p:sldLayoutId id="2147484222" r:id="rId8"/>
    <p:sldLayoutId id="2147484210" r:id="rId9"/>
    <p:sldLayoutId id="2147484211" r:id="rId10"/>
    <p:sldLayoutId id="2147484217" r:id="rId11"/>
    <p:sldLayoutId id="2147484229" r:id="rId12"/>
    <p:sldLayoutId id="2147484230" r:id="rId13"/>
    <p:sldLayoutId id="2147484228" r:id="rId14"/>
    <p:sldLayoutId id="2147484227" r:id="rId15"/>
    <p:sldLayoutId id="2147484232" r:id="rId16"/>
    <p:sldLayoutId id="2147484233" r:id="rId17"/>
    <p:sldLayoutId id="2147484235" r:id="rId18"/>
    <p:sldLayoutId id="2147484234" r:id="rId19"/>
    <p:sldLayoutId id="2147484221" r:id="rId20"/>
    <p:sldLayoutId id="2147484237" r:id="rId21"/>
  </p:sldLayoutIdLst>
  <p:hf hdr="0" ftr="0" dt="0"/>
  <p:txStyles>
    <p:titleStyle>
      <a:lvl1pPr algn="l" defTabSz="914400" rtl="0" eaLnBrk="1" latinLnBrk="0" hangingPunct="1">
        <a:lnSpc>
          <a:spcPct val="90000"/>
        </a:lnSpc>
        <a:spcBef>
          <a:spcPct val="0"/>
        </a:spcBef>
        <a:buNone/>
        <a:defRPr sz="3200" kern="1200">
          <a:solidFill>
            <a:srgbClr val="24135F"/>
          </a:solidFill>
          <a:latin typeface="Glacial Indifference" pitchFamily="2" charset="0"/>
          <a:ea typeface="+mj-ea"/>
          <a:cs typeface="+mj-cs"/>
        </a:defRPr>
      </a:lvl1pPr>
    </p:titleStyle>
    <p:body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7" Type="http://schemas.microsoft.com/office/2007/relationships/hdphoto" Target="../media/hdphoto3.wdp"/><Relationship Id="rId2" Type="http://schemas.openxmlformats.org/officeDocument/2006/relationships/image" Target="../media/image44.tiff"/><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tiff"/><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28.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57.tiff"/><Relationship Id="rId7" Type="http://schemas.openxmlformats.org/officeDocument/2006/relationships/image" Target="../media/image54.tiff"/><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9.tiff"/><Relationship Id="rId4" Type="http://schemas.openxmlformats.org/officeDocument/2006/relationships/image" Target="../media/image58.tiff"/></Relationships>
</file>

<file path=ppt/slides/_rels/slide29.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0.png"/><Relationship Id="rId7" Type="http://schemas.openxmlformats.org/officeDocument/2006/relationships/image" Target="../media/image22.tiff"/><Relationship Id="rId2" Type="http://schemas.openxmlformats.org/officeDocument/2006/relationships/image" Target="../media/image19.tiff"/><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5.tiff"/><Relationship Id="rId4" Type="http://schemas.microsoft.com/office/2007/relationships/hdphoto" Target="../media/hdphoto1.wdp"/><Relationship Id="rId9"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FD992-7395-F640-AFEC-C6D82FE7CAC1}"/>
              </a:ext>
            </a:extLst>
          </p:cNvPr>
          <p:cNvSpPr>
            <a:spLocks noGrp="1"/>
          </p:cNvSpPr>
          <p:nvPr>
            <p:ph type="ctrTitle"/>
          </p:nvPr>
        </p:nvSpPr>
        <p:spPr>
          <a:xfrm>
            <a:off x="838199" y="1668330"/>
            <a:ext cx="10673863" cy="2387600"/>
          </a:xfrm>
        </p:spPr>
        <p:txBody>
          <a:bodyPr>
            <a:normAutofit/>
          </a:bodyPr>
          <a:lstStyle/>
          <a:p>
            <a:r>
              <a:rPr lang="en-US" dirty="0"/>
              <a:t>A Story of Proteomic Statistical Process Control at SomaLogic</a:t>
            </a:r>
          </a:p>
        </p:txBody>
      </p:sp>
      <p:sp>
        <p:nvSpPr>
          <p:cNvPr id="4" name="Subtitle 3">
            <a:extLst>
              <a:ext uri="{FF2B5EF4-FFF2-40B4-BE49-F238E27FC236}">
                <a16:creationId xmlns:a16="http://schemas.microsoft.com/office/drawing/2014/main" id="{CF80901F-B7AF-4F4C-A451-7799326A457C}"/>
              </a:ext>
            </a:extLst>
          </p:cNvPr>
          <p:cNvSpPr>
            <a:spLocks noGrp="1"/>
          </p:cNvSpPr>
          <p:nvPr>
            <p:ph type="subTitle" idx="1"/>
          </p:nvPr>
        </p:nvSpPr>
        <p:spPr>
          <a:xfrm>
            <a:off x="838200" y="4148004"/>
            <a:ext cx="6544056" cy="1598605"/>
          </a:xfrm>
        </p:spPr>
        <p:txBody>
          <a:bodyPr>
            <a:normAutofit/>
          </a:bodyPr>
          <a:lstStyle/>
          <a:p>
            <a:r>
              <a:rPr lang="en-US" dirty="0"/>
              <a:t>Joseph Allison, PhD</a:t>
            </a:r>
          </a:p>
          <a:p>
            <a:r>
              <a:rPr lang="en-US" dirty="0"/>
              <a:t>Bioinformatics Scientist II</a:t>
            </a:r>
          </a:p>
          <a:p>
            <a:r>
              <a:rPr lang="en-US" dirty="0"/>
              <a:t>SomaLogic</a:t>
            </a:r>
          </a:p>
          <a:p>
            <a:r>
              <a:rPr lang="en-US" dirty="0"/>
              <a:t>Boulder, CO</a:t>
            </a:r>
          </a:p>
        </p:txBody>
      </p:sp>
      <p:sp>
        <p:nvSpPr>
          <p:cNvPr id="2" name="Slide Number Placeholder 1">
            <a:extLst>
              <a:ext uri="{FF2B5EF4-FFF2-40B4-BE49-F238E27FC236}">
                <a16:creationId xmlns:a16="http://schemas.microsoft.com/office/drawing/2014/main" id="{6BCF609B-A7B7-5C40-B598-235BC2808F7B}"/>
              </a:ext>
            </a:extLst>
          </p:cNvPr>
          <p:cNvSpPr>
            <a:spLocks noGrp="1"/>
          </p:cNvSpPr>
          <p:nvPr>
            <p:ph type="sldNum" sz="quarter" idx="12"/>
          </p:nvPr>
        </p:nvSpPr>
        <p:spPr/>
        <p:txBody>
          <a:bodyPr/>
          <a:lstStyle/>
          <a:p>
            <a:fld id="{0DE3ABC3-23C9-1446-8C4B-3005995F2FB6}" type="slidenum">
              <a:rPr lang="en-US" smtClean="0"/>
              <a:t>1</a:t>
            </a:fld>
            <a:endParaRPr lang="en-US" dirty="0"/>
          </a:p>
        </p:txBody>
      </p:sp>
    </p:spTree>
    <p:extLst>
      <p:ext uri="{BB962C8B-B14F-4D97-AF65-F5344CB8AC3E}">
        <p14:creationId xmlns:p14="http://schemas.microsoft.com/office/powerpoint/2010/main" val="69645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D64C56-D457-CE47-B8AD-401C788C7900}"/>
              </a:ext>
            </a:extLst>
          </p:cNvPr>
          <p:cNvSpPr>
            <a:spLocks noGrp="1"/>
          </p:cNvSpPr>
          <p:nvPr>
            <p:ph type="title"/>
          </p:nvPr>
        </p:nvSpPr>
        <p:spPr>
          <a:xfrm>
            <a:off x="838200" y="365125"/>
            <a:ext cx="5257800" cy="1325563"/>
          </a:xfrm>
        </p:spPr>
        <p:txBody>
          <a:bodyPr/>
          <a:lstStyle/>
          <a:p>
            <a:r>
              <a:rPr lang="en-US" dirty="0"/>
              <a:t>Umbrella Tour</a:t>
            </a:r>
            <a:br>
              <a:rPr lang="en-US" dirty="0"/>
            </a:br>
            <a:r>
              <a:rPr lang="en-US" sz="2400" dirty="0"/>
              <a:t>Simulated Assay Issue</a:t>
            </a:r>
            <a:endParaRPr lang="en-US" dirty="0"/>
          </a:p>
        </p:txBody>
      </p:sp>
      <p:sp>
        <p:nvSpPr>
          <p:cNvPr id="10" name="Content Placeholder 9">
            <a:extLst>
              <a:ext uri="{FF2B5EF4-FFF2-40B4-BE49-F238E27FC236}">
                <a16:creationId xmlns:a16="http://schemas.microsoft.com/office/drawing/2014/main" id="{0634CA0B-82B9-DC41-A3A1-00191A7E26C7}"/>
              </a:ext>
            </a:extLst>
          </p:cNvPr>
          <p:cNvSpPr>
            <a:spLocks noGrp="1"/>
          </p:cNvSpPr>
          <p:nvPr>
            <p:ph sz="half" idx="1"/>
          </p:nvPr>
        </p:nvSpPr>
        <p:spPr>
          <a:xfrm>
            <a:off x="838200" y="1802623"/>
            <a:ext cx="5503609" cy="789785"/>
          </a:xfrm>
        </p:spPr>
        <p:txBody>
          <a:bodyPr>
            <a:normAutofit/>
          </a:bodyPr>
          <a:lstStyle/>
          <a:p>
            <a:r>
              <a:rPr lang="en-US" dirty="0"/>
              <a:t>Primary Question: Is there a batch effect?</a:t>
            </a:r>
          </a:p>
        </p:txBody>
      </p:sp>
      <p:sp>
        <p:nvSpPr>
          <p:cNvPr id="7" name="Slide Number Placeholder 6">
            <a:extLst>
              <a:ext uri="{FF2B5EF4-FFF2-40B4-BE49-F238E27FC236}">
                <a16:creationId xmlns:a16="http://schemas.microsoft.com/office/drawing/2014/main" id="{B640CB73-F199-5149-A189-469245133296}"/>
              </a:ext>
            </a:extLst>
          </p:cNvPr>
          <p:cNvSpPr>
            <a:spLocks noGrp="1"/>
          </p:cNvSpPr>
          <p:nvPr>
            <p:ph type="sldNum" sz="quarter" idx="12"/>
          </p:nvPr>
        </p:nvSpPr>
        <p:spPr/>
        <p:txBody>
          <a:bodyPr/>
          <a:lstStyle/>
          <a:p>
            <a:fld id="{0DE3ABC3-23C9-1446-8C4B-3005995F2FB6}" type="slidenum">
              <a:rPr lang="en-US" smtClean="0"/>
              <a:t>10</a:t>
            </a:fld>
            <a:endParaRPr lang="en-US"/>
          </a:p>
        </p:txBody>
      </p:sp>
      <p:pic>
        <p:nvPicPr>
          <p:cNvPr id="9" name="Picture 8">
            <a:extLst>
              <a:ext uri="{FF2B5EF4-FFF2-40B4-BE49-F238E27FC236}">
                <a16:creationId xmlns:a16="http://schemas.microsoft.com/office/drawing/2014/main" id="{F2E6AAF7-D300-3F4A-BA3C-D17E3D282A19}"/>
              </a:ext>
            </a:extLst>
          </p:cNvPr>
          <p:cNvPicPr>
            <a:picLocks noChangeAspect="1"/>
          </p:cNvPicPr>
          <p:nvPr/>
        </p:nvPicPr>
        <p:blipFill>
          <a:blip r:embed="rId3"/>
          <a:srcRect/>
          <a:stretch/>
        </p:blipFill>
        <p:spPr>
          <a:xfrm>
            <a:off x="6312310" y="568570"/>
            <a:ext cx="5486400" cy="2743200"/>
          </a:xfrm>
          <a:prstGeom prst="rect">
            <a:avLst/>
          </a:prstGeom>
        </p:spPr>
      </p:pic>
      <p:pic>
        <p:nvPicPr>
          <p:cNvPr id="12" name="Picture 11">
            <a:extLst>
              <a:ext uri="{FF2B5EF4-FFF2-40B4-BE49-F238E27FC236}">
                <a16:creationId xmlns:a16="http://schemas.microsoft.com/office/drawing/2014/main" id="{77113468-827D-6E49-B168-3B1A35E242D1}"/>
              </a:ext>
            </a:extLst>
          </p:cNvPr>
          <p:cNvPicPr>
            <a:picLocks noChangeAspect="1"/>
          </p:cNvPicPr>
          <p:nvPr/>
        </p:nvPicPr>
        <p:blipFill>
          <a:blip r:embed="rId4"/>
          <a:srcRect/>
          <a:stretch/>
        </p:blipFill>
        <p:spPr>
          <a:xfrm>
            <a:off x="6312310" y="3416720"/>
            <a:ext cx="5486400" cy="2743200"/>
          </a:xfrm>
          <a:prstGeom prst="rect">
            <a:avLst/>
          </a:prstGeom>
        </p:spPr>
      </p:pic>
      <p:pic>
        <p:nvPicPr>
          <p:cNvPr id="25" name="Picture 24">
            <a:extLst>
              <a:ext uri="{FF2B5EF4-FFF2-40B4-BE49-F238E27FC236}">
                <a16:creationId xmlns:a16="http://schemas.microsoft.com/office/drawing/2014/main" id="{170837C6-E17F-AB4F-BE7E-56183272013B}"/>
              </a:ext>
            </a:extLst>
          </p:cNvPr>
          <p:cNvPicPr>
            <a:picLocks noChangeAspect="1"/>
          </p:cNvPicPr>
          <p:nvPr/>
        </p:nvPicPr>
        <p:blipFill rotWithShape="1">
          <a:blip r:embed="rId5"/>
          <a:srcRect b="8289"/>
          <a:stretch/>
        </p:blipFill>
        <p:spPr>
          <a:xfrm>
            <a:off x="840660" y="2357208"/>
            <a:ext cx="5486400" cy="3354407"/>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753202B-1266-8E4E-97FB-5AFC881B4959}"/>
                  </a:ext>
                </a:extLst>
              </p:cNvPr>
              <p:cNvSpPr txBox="1"/>
              <p:nvPr/>
            </p:nvSpPr>
            <p:spPr>
              <a:xfrm>
                <a:off x="2210417" y="5711615"/>
                <a:ext cx="3464346" cy="4473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SOMAmer</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Reagent</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Ratio</m:t>
                      </m:r>
                      <m:r>
                        <a:rPr lang="en-US" sz="1400" b="0" i="0" smtClean="0">
                          <a:latin typeface="Cambria Math" panose="02040503050406030204" pitchFamily="18" charset="0"/>
                        </a:rPr>
                        <m:t>: </m:t>
                      </m:r>
                      <m:f>
                        <m:fPr>
                          <m:ctrlPr>
                            <a:rPr lang="en-US" sz="1400" b="0" i="1" smtClean="0">
                              <a:latin typeface="Cambria Math" panose="02040503050406030204" pitchFamily="18" charset="0"/>
                            </a:rPr>
                          </m:ctrlPr>
                        </m:fPr>
                        <m:num>
                          <m:r>
                            <m:rPr>
                              <m:sty m:val="p"/>
                            </m:rPr>
                            <a:rPr lang="en-US" sz="1400" i="0">
                              <a:latin typeface="Cambria Math" panose="02040503050406030204" pitchFamily="18" charset="0"/>
                            </a:rPr>
                            <m:t>Reference</m:t>
                          </m:r>
                          <m:r>
                            <a:rPr lang="en-US" sz="1400" b="0" i="1" smtClean="0">
                              <a:latin typeface="Cambria Math" panose="02040503050406030204" pitchFamily="18" charset="0"/>
                            </a:rPr>
                            <m:t> </m:t>
                          </m:r>
                          <m:r>
                            <m:rPr>
                              <m:sty m:val="p"/>
                            </m:rPr>
                            <a:rPr lang="en-US" sz="1400" b="0" i="0" smtClean="0">
                              <a:latin typeface="Cambria Math" panose="02040503050406030204" pitchFamily="18" charset="0"/>
                            </a:rPr>
                            <m:t>Value</m:t>
                          </m:r>
                        </m:num>
                        <m:den>
                          <m:r>
                            <m:rPr>
                              <m:sty m:val="p"/>
                            </m:rPr>
                            <a:rPr lang="en-US" sz="1400" b="0" i="0" smtClean="0">
                              <a:latin typeface="Cambria Math" panose="02040503050406030204" pitchFamily="18" charset="0"/>
                            </a:rPr>
                            <m:t>Exp</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Signal</m:t>
                          </m:r>
                        </m:den>
                      </m:f>
                    </m:oMath>
                  </m:oMathPara>
                </a14:m>
                <a:endParaRPr lang="en-US" sz="1400" dirty="0"/>
              </a:p>
            </p:txBody>
          </p:sp>
        </mc:Choice>
        <mc:Fallback>
          <p:sp>
            <p:nvSpPr>
              <p:cNvPr id="2" name="TextBox 1">
                <a:extLst>
                  <a:ext uri="{FF2B5EF4-FFF2-40B4-BE49-F238E27FC236}">
                    <a16:creationId xmlns:a16="http://schemas.microsoft.com/office/drawing/2014/main" id="{3753202B-1266-8E4E-97FB-5AFC881B4959}"/>
                  </a:ext>
                </a:extLst>
              </p:cNvPr>
              <p:cNvSpPr txBox="1">
                <a:spLocks noRot="1" noChangeAspect="1" noMove="1" noResize="1" noEditPoints="1" noAdjustHandles="1" noChangeArrowheads="1" noChangeShapeType="1" noTextEdit="1"/>
              </p:cNvSpPr>
              <p:nvPr/>
            </p:nvSpPr>
            <p:spPr>
              <a:xfrm>
                <a:off x="2210417" y="5711615"/>
                <a:ext cx="3464346" cy="447302"/>
              </a:xfrm>
              <a:prstGeom prst="rect">
                <a:avLst/>
              </a:prstGeom>
              <a:blipFill>
                <a:blip r:embed="rId6"/>
                <a:stretch>
                  <a:fillRect t="-8333" b="-16667"/>
                </a:stretch>
              </a:blipFill>
            </p:spPr>
            <p:txBody>
              <a:bodyPr/>
              <a:lstStyle/>
              <a:p>
                <a:r>
                  <a:rPr lang="en-US">
                    <a:noFill/>
                  </a:rPr>
                  <a:t> </a:t>
                </a:r>
              </a:p>
            </p:txBody>
          </p:sp>
        </mc:Fallback>
      </mc:AlternateContent>
    </p:spTree>
    <p:extLst>
      <p:ext uri="{BB962C8B-B14F-4D97-AF65-F5344CB8AC3E}">
        <p14:creationId xmlns:p14="http://schemas.microsoft.com/office/powerpoint/2010/main" val="2277219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F8B1-744C-A142-8AD3-BF5FE8C12F10}"/>
              </a:ext>
            </a:extLst>
          </p:cNvPr>
          <p:cNvSpPr>
            <a:spLocks noGrp="1"/>
          </p:cNvSpPr>
          <p:nvPr>
            <p:ph type="title"/>
          </p:nvPr>
        </p:nvSpPr>
        <p:spPr>
          <a:xfrm>
            <a:off x="838200" y="410764"/>
            <a:ext cx="10515600" cy="951529"/>
          </a:xfrm>
        </p:spPr>
        <p:txBody>
          <a:bodyPr/>
          <a:lstStyle/>
          <a:p>
            <a:r>
              <a:rPr lang="en-US" dirty="0"/>
              <a:t>Umbrella’s SPC Pipeline</a:t>
            </a:r>
          </a:p>
        </p:txBody>
      </p:sp>
      <p:sp>
        <p:nvSpPr>
          <p:cNvPr id="5" name="Slide Number Placeholder 4">
            <a:extLst>
              <a:ext uri="{FF2B5EF4-FFF2-40B4-BE49-F238E27FC236}">
                <a16:creationId xmlns:a16="http://schemas.microsoft.com/office/drawing/2014/main" id="{BC8DFB92-1828-B743-9025-857AFDF2B1ED}"/>
              </a:ext>
            </a:extLst>
          </p:cNvPr>
          <p:cNvSpPr>
            <a:spLocks noGrp="1"/>
          </p:cNvSpPr>
          <p:nvPr>
            <p:ph type="sldNum" sz="quarter" idx="12"/>
          </p:nvPr>
        </p:nvSpPr>
        <p:spPr/>
        <p:txBody>
          <a:bodyPr/>
          <a:lstStyle/>
          <a:p>
            <a:fld id="{0DE3ABC3-23C9-1446-8C4B-3005995F2FB6}" type="slidenum">
              <a:rPr lang="en-US" smtClean="0"/>
              <a:t>11</a:t>
            </a:fld>
            <a:endParaRPr lang="en-US" dirty="0"/>
          </a:p>
        </p:txBody>
      </p:sp>
      <p:cxnSp>
        <p:nvCxnSpPr>
          <p:cNvPr id="48" name="Elbow Connector 47">
            <a:extLst>
              <a:ext uri="{FF2B5EF4-FFF2-40B4-BE49-F238E27FC236}">
                <a16:creationId xmlns:a16="http://schemas.microsoft.com/office/drawing/2014/main" id="{22595C53-C3B0-9840-8020-152722453527}"/>
              </a:ext>
            </a:extLst>
          </p:cNvPr>
          <p:cNvCxnSpPr>
            <a:cxnSpLocks/>
          </p:cNvCxnSpPr>
          <p:nvPr/>
        </p:nvCxnSpPr>
        <p:spPr>
          <a:xfrm rot="16200000" flipH="1">
            <a:off x="2540207" y="3973565"/>
            <a:ext cx="374034" cy="1385957"/>
          </a:xfrm>
          <a:prstGeom prst="bentConnector2">
            <a:avLst/>
          </a:prstGeom>
          <a:ln w="1270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11545D74-EBA7-F644-8429-673EA3C5CFA9}"/>
              </a:ext>
            </a:extLst>
          </p:cNvPr>
          <p:cNvCxnSpPr>
            <a:cxnSpLocks/>
            <a:endCxn id="69" idx="1"/>
          </p:cNvCxnSpPr>
          <p:nvPr/>
        </p:nvCxnSpPr>
        <p:spPr>
          <a:xfrm rot="5400000" flipH="1" flipV="1">
            <a:off x="5288408" y="2419540"/>
            <a:ext cx="565816" cy="1559026"/>
          </a:xfrm>
          <a:prstGeom prst="bentConnector2">
            <a:avLst/>
          </a:prstGeom>
          <a:ln w="1270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D835CC47-95FA-984F-B12A-4B1C43DBD2C0}"/>
              </a:ext>
            </a:extLst>
          </p:cNvPr>
          <p:cNvCxnSpPr>
            <a:cxnSpLocks/>
            <a:stCxn id="69" idx="2"/>
          </p:cNvCxnSpPr>
          <p:nvPr/>
        </p:nvCxnSpPr>
        <p:spPr>
          <a:xfrm rot="16200000" flipH="1">
            <a:off x="7483832" y="3871815"/>
            <a:ext cx="867506" cy="1083904"/>
          </a:xfrm>
          <a:prstGeom prst="bentConnector2">
            <a:avLst/>
          </a:prstGeom>
          <a:ln w="1270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33E87167-8DD3-E84A-9D22-9CEDD93A667F}"/>
              </a:ext>
            </a:extLst>
          </p:cNvPr>
          <p:cNvGrpSpPr/>
          <p:nvPr/>
        </p:nvGrpSpPr>
        <p:grpSpPr>
          <a:xfrm>
            <a:off x="6350829" y="1852276"/>
            <a:ext cx="2049608" cy="2127738"/>
            <a:chOff x="6136884" y="1307124"/>
            <a:chExt cx="2049608" cy="2127738"/>
          </a:xfrm>
        </p:grpSpPr>
        <p:sp>
          <p:nvSpPr>
            <p:cNvPr id="37" name="Oval 36">
              <a:extLst>
                <a:ext uri="{FF2B5EF4-FFF2-40B4-BE49-F238E27FC236}">
                  <a16:creationId xmlns:a16="http://schemas.microsoft.com/office/drawing/2014/main" id="{90A4FA38-A2D9-FC48-940A-2C3459ADD5B0}"/>
                </a:ext>
              </a:extLst>
            </p:cNvPr>
            <p:cNvSpPr/>
            <p:nvPr/>
          </p:nvSpPr>
          <p:spPr>
            <a:xfrm>
              <a:off x="6302753" y="2008995"/>
              <a:ext cx="281354" cy="281354"/>
            </a:xfrm>
            <a:prstGeom prst="ellipse">
              <a:avLst/>
            </a:prstGeom>
            <a:solidFill>
              <a:srgbClr val="17BEC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CE5B22C-60E9-1F45-AF40-8F765DBE96D7}"/>
                </a:ext>
              </a:extLst>
            </p:cNvPr>
            <p:cNvSpPr/>
            <p:nvPr/>
          </p:nvSpPr>
          <p:spPr>
            <a:xfrm>
              <a:off x="6300491" y="2462060"/>
              <a:ext cx="281354" cy="281354"/>
            </a:xfrm>
            <a:prstGeom prst="ellipse">
              <a:avLst/>
            </a:prstGeom>
            <a:solidFill>
              <a:srgbClr val="1F77B4"/>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FD80BD5E-BA6D-D24F-BB4E-A9F637496988}"/>
                </a:ext>
              </a:extLst>
            </p:cNvPr>
            <p:cNvSpPr txBox="1"/>
            <p:nvPr/>
          </p:nvSpPr>
          <p:spPr>
            <a:xfrm>
              <a:off x="6581845" y="1951161"/>
              <a:ext cx="1136850" cy="369332"/>
            </a:xfrm>
            <a:prstGeom prst="rect">
              <a:avLst/>
            </a:prstGeom>
            <a:noFill/>
          </p:spPr>
          <p:txBody>
            <a:bodyPr wrap="none" rtlCol="0">
              <a:spAutoFit/>
            </a:bodyPr>
            <a:lstStyle/>
            <a:p>
              <a:r>
                <a:rPr lang="en-US" dirty="0"/>
                <a:t>= Baseline</a:t>
              </a:r>
            </a:p>
          </p:txBody>
        </p:sp>
        <p:sp>
          <p:nvSpPr>
            <p:cNvPr id="39" name="TextBox 38">
              <a:extLst>
                <a:ext uri="{FF2B5EF4-FFF2-40B4-BE49-F238E27FC236}">
                  <a16:creationId xmlns:a16="http://schemas.microsoft.com/office/drawing/2014/main" id="{99A98105-83E1-FC44-9063-049DB6D09748}"/>
                </a:ext>
              </a:extLst>
            </p:cNvPr>
            <p:cNvSpPr txBox="1"/>
            <p:nvPr/>
          </p:nvSpPr>
          <p:spPr>
            <a:xfrm>
              <a:off x="6589045" y="2418071"/>
              <a:ext cx="1468493" cy="369332"/>
            </a:xfrm>
            <a:prstGeom prst="rect">
              <a:avLst/>
            </a:prstGeom>
            <a:noFill/>
          </p:spPr>
          <p:txBody>
            <a:bodyPr wrap="square" rtlCol="0">
              <a:spAutoFit/>
            </a:bodyPr>
            <a:lstStyle/>
            <a:p>
              <a:r>
                <a:rPr lang="en-US" dirty="0"/>
                <a:t>= Batch Effect</a:t>
              </a:r>
            </a:p>
          </p:txBody>
        </p:sp>
        <p:sp>
          <p:nvSpPr>
            <p:cNvPr id="69" name="Rectangle 68">
              <a:extLst>
                <a:ext uri="{FF2B5EF4-FFF2-40B4-BE49-F238E27FC236}">
                  <a16:creationId xmlns:a16="http://schemas.microsoft.com/office/drawing/2014/main" id="{B07C85B6-040D-A547-BA2A-3E5801C0EF89}"/>
                </a:ext>
              </a:extLst>
            </p:cNvPr>
            <p:cNvSpPr/>
            <p:nvPr/>
          </p:nvSpPr>
          <p:spPr>
            <a:xfrm>
              <a:off x="6136884" y="1307124"/>
              <a:ext cx="2049608" cy="212773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DE0A3F72-C72A-F244-A376-8F9A5BED9E8A}"/>
              </a:ext>
            </a:extLst>
          </p:cNvPr>
          <p:cNvSpPr txBox="1"/>
          <p:nvPr/>
        </p:nvSpPr>
        <p:spPr>
          <a:xfrm>
            <a:off x="1511300" y="1278055"/>
            <a:ext cx="4384726" cy="461665"/>
          </a:xfrm>
          <a:prstGeom prst="rect">
            <a:avLst/>
          </a:prstGeom>
          <a:noFill/>
        </p:spPr>
        <p:txBody>
          <a:bodyPr wrap="none" rtlCol="0">
            <a:spAutoFit/>
          </a:bodyPr>
          <a:lstStyle/>
          <a:p>
            <a:r>
              <a:rPr lang="en-US" sz="2400" u="sng" dirty="0">
                <a:solidFill>
                  <a:schemeClr val="tx1">
                    <a:lumMod val="75000"/>
                    <a:lumOff val="25000"/>
                  </a:schemeClr>
                </a:solidFill>
              </a:rPr>
              <a:t>                      Identify                         </a:t>
            </a:r>
          </a:p>
        </p:txBody>
      </p:sp>
      <p:sp>
        <p:nvSpPr>
          <p:cNvPr id="79" name="TextBox 78">
            <a:extLst>
              <a:ext uri="{FF2B5EF4-FFF2-40B4-BE49-F238E27FC236}">
                <a16:creationId xmlns:a16="http://schemas.microsoft.com/office/drawing/2014/main" id="{577E1D06-26F6-DD47-838D-7EA5C3BBE053}"/>
              </a:ext>
            </a:extLst>
          </p:cNvPr>
          <p:cNvSpPr txBox="1"/>
          <p:nvPr/>
        </p:nvSpPr>
        <p:spPr>
          <a:xfrm>
            <a:off x="6418237" y="1278055"/>
            <a:ext cx="4550156" cy="461665"/>
          </a:xfrm>
          <a:prstGeom prst="rect">
            <a:avLst/>
          </a:prstGeom>
          <a:noFill/>
        </p:spPr>
        <p:txBody>
          <a:bodyPr wrap="none" rtlCol="0">
            <a:spAutoFit/>
          </a:bodyPr>
          <a:lstStyle/>
          <a:p>
            <a:r>
              <a:rPr lang="en-US" sz="2400" u="sng" dirty="0">
                <a:solidFill>
                  <a:schemeClr val="tx1">
                    <a:lumMod val="75000"/>
                    <a:lumOff val="25000"/>
                  </a:schemeClr>
                </a:solidFill>
              </a:rPr>
              <a:t>                      Attribute                         </a:t>
            </a:r>
          </a:p>
        </p:txBody>
      </p:sp>
      <p:pic>
        <p:nvPicPr>
          <p:cNvPr id="4" name="Picture 3">
            <a:extLst>
              <a:ext uri="{FF2B5EF4-FFF2-40B4-BE49-F238E27FC236}">
                <a16:creationId xmlns:a16="http://schemas.microsoft.com/office/drawing/2014/main" id="{09A65B66-88F5-0B49-BC17-893CC33249C0}"/>
              </a:ext>
            </a:extLst>
          </p:cNvPr>
          <p:cNvPicPr>
            <a:picLocks noChangeAspect="1"/>
          </p:cNvPicPr>
          <p:nvPr/>
        </p:nvPicPr>
        <p:blipFill>
          <a:blip r:embed="rId2"/>
          <a:stretch>
            <a:fillRect/>
          </a:stretch>
        </p:blipFill>
        <p:spPr>
          <a:xfrm>
            <a:off x="8400436" y="3475920"/>
            <a:ext cx="2743200" cy="2743200"/>
          </a:xfrm>
          <a:prstGeom prst="rect">
            <a:avLst/>
          </a:prstGeom>
        </p:spPr>
      </p:pic>
      <p:pic>
        <p:nvPicPr>
          <p:cNvPr id="11" name="Picture 10">
            <a:extLst>
              <a:ext uri="{FF2B5EF4-FFF2-40B4-BE49-F238E27FC236}">
                <a16:creationId xmlns:a16="http://schemas.microsoft.com/office/drawing/2014/main" id="{89616140-9780-8B48-AFC5-14FD91FBAB2B}"/>
              </a:ext>
            </a:extLst>
          </p:cNvPr>
          <p:cNvPicPr>
            <a:picLocks noChangeAspect="1"/>
          </p:cNvPicPr>
          <p:nvPr/>
        </p:nvPicPr>
        <p:blipFill>
          <a:blip r:embed="rId3"/>
          <a:srcRect/>
          <a:stretch/>
        </p:blipFill>
        <p:spPr>
          <a:xfrm>
            <a:off x="3376296" y="3475920"/>
            <a:ext cx="2743200" cy="2743200"/>
          </a:xfrm>
          <a:prstGeom prst="rect">
            <a:avLst/>
          </a:prstGeom>
        </p:spPr>
      </p:pic>
      <p:pic>
        <p:nvPicPr>
          <p:cNvPr id="13" name="Picture 12">
            <a:extLst>
              <a:ext uri="{FF2B5EF4-FFF2-40B4-BE49-F238E27FC236}">
                <a16:creationId xmlns:a16="http://schemas.microsoft.com/office/drawing/2014/main" id="{F28A1A19-AF84-DE43-A862-447CA54B490C}"/>
              </a:ext>
            </a:extLst>
          </p:cNvPr>
          <p:cNvPicPr>
            <a:picLocks noChangeAspect="1"/>
          </p:cNvPicPr>
          <p:nvPr/>
        </p:nvPicPr>
        <p:blipFill>
          <a:blip r:embed="rId4"/>
          <a:stretch>
            <a:fillRect/>
          </a:stretch>
        </p:blipFill>
        <p:spPr>
          <a:xfrm>
            <a:off x="450923" y="1827453"/>
            <a:ext cx="2743200" cy="2743200"/>
          </a:xfrm>
          <a:prstGeom prst="rect">
            <a:avLst/>
          </a:prstGeom>
        </p:spPr>
      </p:pic>
    </p:spTree>
    <p:extLst>
      <p:ext uri="{BB962C8B-B14F-4D97-AF65-F5344CB8AC3E}">
        <p14:creationId xmlns:p14="http://schemas.microsoft.com/office/powerpoint/2010/main" val="294102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0CA8-3337-5B46-AEA0-F6430F60365D}"/>
              </a:ext>
            </a:extLst>
          </p:cNvPr>
          <p:cNvSpPr>
            <a:spLocks noGrp="1"/>
          </p:cNvSpPr>
          <p:nvPr>
            <p:ph type="title"/>
          </p:nvPr>
        </p:nvSpPr>
        <p:spPr/>
        <p:txBody>
          <a:bodyPr>
            <a:normAutofit/>
          </a:bodyPr>
          <a:lstStyle/>
          <a:p>
            <a:r>
              <a:rPr lang="en-US" dirty="0"/>
              <a:t>Identify Clusters of Assay Runs</a:t>
            </a:r>
          </a:p>
        </p:txBody>
      </p:sp>
      <p:sp>
        <p:nvSpPr>
          <p:cNvPr id="10" name="Text Placeholder 9">
            <a:extLst>
              <a:ext uri="{FF2B5EF4-FFF2-40B4-BE49-F238E27FC236}">
                <a16:creationId xmlns:a16="http://schemas.microsoft.com/office/drawing/2014/main" id="{E657C21E-70FE-5F42-898B-C9A57BC8113D}"/>
              </a:ext>
            </a:extLst>
          </p:cNvPr>
          <p:cNvSpPr>
            <a:spLocks noGrp="1"/>
          </p:cNvSpPr>
          <p:nvPr>
            <p:ph type="body" idx="1"/>
          </p:nvPr>
        </p:nvSpPr>
        <p:spPr>
          <a:xfrm>
            <a:off x="754551" y="1408015"/>
            <a:ext cx="5157787" cy="823912"/>
          </a:xfrm>
        </p:spPr>
        <p:txBody>
          <a:bodyPr>
            <a:normAutofit/>
          </a:bodyPr>
          <a:lstStyle/>
          <a:p>
            <a:r>
              <a:rPr lang="en-US" sz="2000" dirty="0"/>
              <a:t>Clustering with </a:t>
            </a:r>
            <a:r>
              <a:rPr lang="en-US" sz="2000" dirty="0" err="1"/>
              <a:t>HDBScan</a:t>
            </a:r>
            <a:endParaRPr lang="en-US" sz="2000" dirty="0"/>
          </a:p>
        </p:txBody>
      </p:sp>
      <p:sp>
        <p:nvSpPr>
          <p:cNvPr id="3" name="Content Placeholder 2">
            <a:extLst>
              <a:ext uri="{FF2B5EF4-FFF2-40B4-BE49-F238E27FC236}">
                <a16:creationId xmlns:a16="http://schemas.microsoft.com/office/drawing/2014/main" id="{B93F6F96-9722-F644-8E2F-68C61DFBEAE1}"/>
              </a:ext>
            </a:extLst>
          </p:cNvPr>
          <p:cNvSpPr>
            <a:spLocks noGrp="1"/>
          </p:cNvSpPr>
          <p:nvPr>
            <p:ph sz="half" idx="2"/>
          </p:nvPr>
        </p:nvSpPr>
        <p:spPr>
          <a:xfrm>
            <a:off x="754551" y="2231927"/>
            <a:ext cx="5157787" cy="3684588"/>
          </a:xfrm>
        </p:spPr>
        <p:txBody>
          <a:bodyPr>
            <a:normAutofit/>
          </a:bodyPr>
          <a:lstStyle/>
          <a:p>
            <a:r>
              <a:rPr lang="en-US" dirty="0"/>
              <a:t>Clustering on all 5000 ratios for each assay</a:t>
            </a:r>
          </a:p>
          <a:p>
            <a:endParaRPr lang="en-US" dirty="0"/>
          </a:p>
          <a:p>
            <a:r>
              <a:rPr lang="en-US" dirty="0"/>
              <a:t>Detect clusters of non-similar density</a:t>
            </a:r>
          </a:p>
          <a:p>
            <a:endParaRPr lang="en-US" dirty="0"/>
          </a:p>
          <a:p>
            <a:r>
              <a:rPr lang="en-US" dirty="0"/>
              <a:t>Minimum cluster size = 3</a:t>
            </a:r>
          </a:p>
          <a:p>
            <a:endParaRPr lang="en-US" dirty="0"/>
          </a:p>
          <a:p>
            <a:r>
              <a:rPr lang="en-US" dirty="0"/>
              <a:t>Built to be more robust to the effects of noise</a:t>
            </a:r>
          </a:p>
          <a:p>
            <a:pPr lvl="1"/>
            <a:r>
              <a:rPr lang="en-US" dirty="0"/>
              <a:t>Allows points to remain un-clustered</a:t>
            </a:r>
          </a:p>
        </p:txBody>
      </p:sp>
      <p:sp>
        <p:nvSpPr>
          <p:cNvPr id="11" name="Text Placeholder 10">
            <a:extLst>
              <a:ext uri="{FF2B5EF4-FFF2-40B4-BE49-F238E27FC236}">
                <a16:creationId xmlns:a16="http://schemas.microsoft.com/office/drawing/2014/main" id="{2099D551-2947-464E-957F-2E2C93011137}"/>
              </a:ext>
            </a:extLst>
          </p:cNvPr>
          <p:cNvSpPr>
            <a:spLocks noGrp="1"/>
          </p:cNvSpPr>
          <p:nvPr>
            <p:ph type="body" sz="quarter" idx="3"/>
          </p:nvPr>
        </p:nvSpPr>
        <p:spPr>
          <a:xfrm>
            <a:off x="6169024" y="1369146"/>
            <a:ext cx="5183188" cy="823912"/>
          </a:xfrm>
        </p:spPr>
        <p:txBody>
          <a:bodyPr>
            <a:normAutofit/>
          </a:bodyPr>
          <a:lstStyle/>
          <a:p>
            <a:pPr algn="ctr"/>
            <a:r>
              <a:rPr lang="en-US" sz="2000" dirty="0"/>
              <a:t>Calibrator Sample-Based Clusters</a:t>
            </a:r>
          </a:p>
        </p:txBody>
      </p:sp>
      <p:sp>
        <p:nvSpPr>
          <p:cNvPr id="5" name="Slide Number Placeholder 4">
            <a:extLst>
              <a:ext uri="{FF2B5EF4-FFF2-40B4-BE49-F238E27FC236}">
                <a16:creationId xmlns:a16="http://schemas.microsoft.com/office/drawing/2014/main" id="{AAA4DCFB-185B-0A44-9B25-41835B3E5F5F}"/>
              </a:ext>
            </a:extLst>
          </p:cNvPr>
          <p:cNvSpPr>
            <a:spLocks noGrp="1"/>
          </p:cNvSpPr>
          <p:nvPr>
            <p:ph type="sldNum" sz="quarter" idx="12"/>
          </p:nvPr>
        </p:nvSpPr>
        <p:spPr/>
        <p:txBody>
          <a:bodyPr/>
          <a:lstStyle/>
          <a:p>
            <a:fld id="{0DE3ABC3-23C9-1446-8C4B-3005995F2FB6}" type="slidenum">
              <a:rPr lang="en-US" smtClean="0"/>
              <a:t>12</a:t>
            </a:fld>
            <a:endParaRPr lang="en-US" dirty="0"/>
          </a:p>
        </p:txBody>
      </p:sp>
      <p:pic>
        <p:nvPicPr>
          <p:cNvPr id="8" name="Graphic 7">
            <a:extLst>
              <a:ext uri="{FF2B5EF4-FFF2-40B4-BE49-F238E27FC236}">
                <a16:creationId xmlns:a16="http://schemas.microsoft.com/office/drawing/2014/main" id="{63E600B5-1F91-0E48-B172-26328421B7B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667" t="24668" r="19127" b="1889"/>
          <a:stretch/>
        </p:blipFill>
        <p:spPr>
          <a:xfrm>
            <a:off x="5924893" y="2193058"/>
            <a:ext cx="5671450" cy="3649123"/>
          </a:xfrm>
          <a:prstGeom prst="rect">
            <a:avLst/>
          </a:prstGeom>
        </p:spPr>
      </p:pic>
    </p:spTree>
    <p:extLst>
      <p:ext uri="{BB962C8B-B14F-4D97-AF65-F5344CB8AC3E}">
        <p14:creationId xmlns:p14="http://schemas.microsoft.com/office/powerpoint/2010/main" val="235457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E7DD-BBF1-9445-A8AB-8CEF5E07E7CD}"/>
              </a:ext>
            </a:extLst>
          </p:cNvPr>
          <p:cNvSpPr>
            <a:spLocks noGrp="1"/>
          </p:cNvSpPr>
          <p:nvPr>
            <p:ph type="title"/>
          </p:nvPr>
        </p:nvSpPr>
        <p:spPr/>
        <p:txBody>
          <a:bodyPr>
            <a:normAutofit/>
          </a:bodyPr>
          <a:lstStyle/>
          <a:p>
            <a:r>
              <a:rPr lang="en-US" dirty="0"/>
              <a:t>Characterize Performance of Clusters</a:t>
            </a:r>
            <a:endParaRPr lang="en-US" sz="4000" dirty="0"/>
          </a:p>
        </p:txBody>
      </p:sp>
      <p:sp>
        <p:nvSpPr>
          <p:cNvPr id="7" name="Slide Number Placeholder 6">
            <a:extLst>
              <a:ext uri="{FF2B5EF4-FFF2-40B4-BE49-F238E27FC236}">
                <a16:creationId xmlns:a16="http://schemas.microsoft.com/office/drawing/2014/main" id="{88626024-EA59-7045-84DD-29E8CE76178F}"/>
              </a:ext>
            </a:extLst>
          </p:cNvPr>
          <p:cNvSpPr>
            <a:spLocks noGrp="1"/>
          </p:cNvSpPr>
          <p:nvPr>
            <p:ph type="sldNum" sz="quarter" idx="12"/>
          </p:nvPr>
        </p:nvSpPr>
        <p:spPr/>
        <p:txBody>
          <a:bodyPr/>
          <a:lstStyle/>
          <a:p>
            <a:fld id="{0DE3ABC3-23C9-1446-8C4B-3005995F2FB6}" type="slidenum">
              <a:rPr lang="en-US" smtClean="0"/>
              <a:t>13</a:t>
            </a:fld>
            <a:endParaRPr lang="en-US"/>
          </a:p>
        </p:txBody>
      </p:sp>
      <p:pic>
        <p:nvPicPr>
          <p:cNvPr id="24" name="Picture 23">
            <a:extLst>
              <a:ext uri="{FF2B5EF4-FFF2-40B4-BE49-F238E27FC236}">
                <a16:creationId xmlns:a16="http://schemas.microsoft.com/office/drawing/2014/main" id="{9985CB56-256C-CA46-BC2E-743B44C32092}"/>
              </a:ext>
            </a:extLst>
          </p:cNvPr>
          <p:cNvPicPr>
            <a:picLocks noChangeAspect="1"/>
          </p:cNvPicPr>
          <p:nvPr/>
        </p:nvPicPr>
        <p:blipFill>
          <a:blip r:embed="rId2"/>
          <a:srcRect/>
          <a:stretch/>
        </p:blipFill>
        <p:spPr>
          <a:xfrm>
            <a:off x="1277541" y="1565031"/>
            <a:ext cx="4572000" cy="4572000"/>
          </a:xfrm>
          <a:prstGeom prst="rect">
            <a:avLst/>
          </a:prstGeom>
        </p:spPr>
      </p:pic>
      <p:pic>
        <p:nvPicPr>
          <p:cNvPr id="26" name="Picture 25">
            <a:extLst>
              <a:ext uri="{FF2B5EF4-FFF2-40B4-BE49-F238E27FC236}">
                <a16:creationId xmlns:a16="http://schemas.microsoft.com/office/drawing/2014/main" id="{D992D038-56BF-1D4E-8B00-8A9B82B971E7}"/>
              </a:ext>
            </a:extLst>
          </p:cNvPr>
          <p:cNvPicPr>
            <a:picLocks noChangeAspect="1"/>
          </p:cNvPicPr>
          <p:nvPr/>
        </p:nvPicPr>
        <p:blipFill>
          <a:blip r:embed="rId3"/>
          <a:srcRect/>
          <a:stretch/>
        </p:blipFill>
        <p:spPr>
          <a:xfrm>
            <a:off x="6342461" y="1565031"/>
            <a:ext cx="4572000" cy="4572000"/>
          </a:xfrm>
          <a:prstGeom prst="rect">
            <a:avLst/>
          </a:prstGeom>
        </p:spPr>
      </p:pic>
    </p:spTree>
    <p:extLst>
      <p:ext uri="{BB962C8B-B14F-4D97-AF65-F5344CB8AC3E}">
        <p14:creationId xmlns:p14="http://schemas.microsoft.com/office/powerpoint/2010/main" val="1470795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75B4C2-D411-1245-99CA-1CFFA4412909}"/>
              </a:ext>
            </a:extLst>
          </p:cNvPr>
          <p:cNvGrpSpPr/>
          <p:nvPr/>
        </p:nvGrpSpPr>
        <p:grpSpPr>
          <a:xfrm>
            <a:off x="7303892" y="359262"/>
            <a:ext cx="3271928" cy="5611405"/>
            <a:chOff x="7042505" y="334949"/>
            <a:chExt cx="3271928" cy="5611405"/>
          </a:xfrm>
        </p:grpSpPr>
        <p:sp>
          <p:nvSpPr>
            <p:cNvPr id="16" name="Rectangle 15">
              <a:extLst>
                <a:ext uri="{FF2B5EF4-FFF2-40B4-BE49-F238E27FC236}">
                  <a16:creationId xmlns:a16="http://schemas.microsoft.com/office/drawing/2014/main" id="{78A15F32-EDD9-824F-879B-6C7EDA12DC35}"/>
                </a:ext>
              </a:extLst>
            </p:cNvPr>
            <p:cNvSpPr/>
            <p:nvPr/>
          </p:nvSpPr>
          <p:spPr>
            <a:xfrm>
              <a:off x="7042505" y="334949"/>
              <a:ext cx="3271928" cy="5611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249F89C-FD88-564F-972C-F3F8EA1532CB}"/>
                </a:ext>
              </a:extLst>
            </p:cNvPr>
            <p:cNvPicPr>
              <a:picLocks noChangeAspect="1"/>
            </p:cNvPicPr>
            <p:nvPr/>
          </p:nvPicPr>
          <p:blipFill rotWithShape="1">
            <a:blip r:embed="rId3"/>
            <a:srcRect r="33785" b="55842"/>
            <a:stretch/>
          </p:blipFill>
          <p:spPr>
            <a:xfrm>
              <a:off x="7347078" y="468542"/>
              <a:ext cx="2746156" cy="2748811"/>
            </a:xfrm>
            <a:prstGeom prst="rect">
              <a:avLst/>
            </a:prstGeom>
          </p:spPr>
        </p:pic>
        <p:pic>
          <p:nvPicPr>
            <p:cNvPr id="11" name="Picture 10">
              <a:extLst>
                <a:ext uri="{FF2B5EF4-FFF2-40B4-BE49-F238E27FC236}">
                  <a16:creationId xmlns:a16="http://schemas.microsoft.com/office/drawing/2014/main" id="{A4819283-C654-CD41-A487-BF8E441695BF}"/>
                </a:ext>
              </a:extLst>
            </p:cNvPr>
            <p:cNvPicPr>
              <a:picLocks noChangeAspect="1"/>
            </p:cNvPicPr>
            <p:nvPr/>
          </p:nvPicPr>
          <p:blipFill rotWithShape="1">
            <a:blip r:embed="rId3"/>
            <a:srcRect t="55038" r="33928"/>
            <a:stretch/>
          </p:blipFill>
          <p:spPr>
            <a:xfrm>
              <a:off x="7347078" y="3147546"/>
              <a:ext cx="2740222" cy="2798808"/>
            </a:xfrm>
            <a:prstGeom prst="rect">
              <a:avLst/>
            </a:prstGeom>
          </p:spPr>
        </p:pic>
        <p:sp>
          <p:nvSpPr>
            <p:cNvPr id="14" name="TextBox 13">
              <a:extLst>
                <a:ext uri="{FF2B5EF4-FFF2-40B4-BE49-F238E27FC236}">
                  <a16:creationId xmlns:a16="http://schemas.microsoft.com/office/drawing/2014/main" id="{F99DCD96-71C2-004E-9A67-CD55E8C7BDEE}"/>
                </a:ext>
              </a:extLst>
            </p:cNvPr>
            <p:cNvSpPr txBox="1"/>
            <p:nvPr/>
          </p:nvSpPr>
          <p:spPr>
            <a:xfrm>
              <a:off x="8835819" y="674676"/>
              <a:ext cx="1257414"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Mat 2 Lot 2</a:t>
              </a:r>
            </a:p>
          </p:txBody>
        </p:sp>
        <p:sp>
          <p:nvSpPr>
            <p:cNvPr id="15" name="TextBox 14">
              <a:extLst>
                <a:ext uri="{FF2B5EF4-FFF2-40B4-BE49-F238E27FC236}">
                  <a16:creationId xmlns:a16="http://schemas.microsoft.com/office/drawing/2014/main" id="{B299580C-FC7D-8944-99E7-4E21FBBCBBE5}"/>
                </a:ext>
              </a:extLst>
            </p:cNvPr>
            <p:cNvSpPr txBox="1"/>
            <p:nvPr/>
          </p:nvSpPr>
          <p:spPr>
            <a:xfrm>
              <a:off x="7578405" y="674676"/>
              <a:ext cx="1257414"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Mat 2 Lot 1</a:t>
              </a:r>
            </a:p>
          </p:txBody>
        </p:sp>
        <p:sp>
          <p:nvSpPr>
            <p:cNvPr id="18" name="TextBox 17">
              <a:extLst>
                <a:ext uri="{FF2B5EF4-FFF2-40B4-BE49-F238E27FC236}">
                  <a16:creationId xmlns:a16="http://schemas.microsoft.com/office/drawing/2014/main" id="{138568C5-70B9-5548-9484-516A0F7757D1}"/>
                </a:ext>
              </a:extLst>
            </p:cNvPr>
            <p:cNvSpPr txBox="1"/>
            <p:nvPr/>
          </p:nvSpPr>
          <p:spPr>
            <a:xfrm>
              <a:off x="8829885" y="3415806"/>
              <a:ext cx="1257414"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Mat 2 Lot 2</a:t>
              </a:r>
            </a:p>
          </p:txBody>
        </p:sp>
        <p:sp>
          <p:nvSpPr>
            <p:cNvPr id="19" name="TextBox 18">
              <a:extLst>
                <a:ext uri="{FF2B5EF4-FFF2-40B4-BE49-F238E27FC236}">
                  <a16:creationId xmlns:a16="http://schemas.microsoft.com/office/drawing/2014/main" id="{B10C5A7E-5D2C-614C-BB4A-31687CD8B0BB}"/>
                </a:ext>
              </a:extLst>
            </p:cNvPr>
            <p:cNvSpPr txBox="1"/>
            <p:nvPr/>
          </p:nvSpPr>
          <p:spPr>
            <a:xfrm>
              <a:off x="7572471" y="3424950"/>
              <a:ext cx="1257414"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Mat 2 Lot 1</a:t>
              </a:r>
            </a:p>
          </p:txBody>
        </p:sp>
        <p:sp>
          <p:nvSpPr>
            <p:cNvPr id="21" name="TextBox 20">
              <a:extLst>
                <a:ext uri="{FF2B5EF4-FFF2-40B4-BE49-F238E27FC236}">
                  <a16:creationId xmlns:a16="http://schemas.microsoft.com/office/drawing/2014/main" id="{C075D340-FD6F-B14B-9BD4-48DC68C335B7}"/>
                </a:ext>
              </a:extLst>
            </p:cNvPr>
            <p:cNvSpPr txBox="1"/>
            <p:nvPr/>
          </p:nvSpPr>
          <p:spPr>
            <a:xfrm>
              <a:off x="7368321" y="3124962"/>
              <a:ext cx="2946110" cy="307777"/>
            </a:xfrm>
            <a:prstGeom prst="rect">
              <a:avLst/>
            </a:prstGeom>
            <a:solidFill>
              <a:schemeClr val="bg1"/>
            </a:solidFill>
          </p:spPr>
          <p:txBody>
            <a:bodyPr wrap="square" rtlCol="0" anchor="b">
              <a:spAutoFit/>
            </a:bodyPr>
            <a:lstStyle/>
            <a:p>
              <a:pPr algn="ctr"/>
              <a:r>
                <a:rPr lang="en-US" sz="1400" b="1" dirty="0">
                  <a:latin typeface="Arial" panose="020B0604020202020204" pitchFamily="34" charset="0"/>
                  <a:cs typeface="Arial" panose="020B0604020202020204" pitchFamily="34" charset="0"/>
                </a:rPr>
                <a:t>Fisher’s Exact Adjusted P-Value</a:t>
              </a:r>
            </a:p>
          </p:txBody>
        </p:sp>
        <p:sp>
          <p:nvSpPr>
            <p:cNvPr id="20" name="TextBox 19">
              <a:extLst>
                <a:ext uri="{FF2B5EF4-FFF2-40B4-BE49-F238E27FC236}">
                  <a16:creationId xmlns:a16="http://schemas.microsoft.com/office/drawing/2014/main" id="{A915A608-7BAC-2A40-BA2B-18A0E88ACFD3}"/>
                </a:ext>
              </a:extLst>
            </p:cNvPr>
            <p:cNvSpPr txBox="1"/>
            <p:nvPr/>
          </p:nvSpPr>
          <p:spPr>
            <a:xfrm>
              <a:off x="7347075" y="334949"/>
              <a:ext cx="2967355" cy="307777"/>
            </a:xfrm>
            <a:prstGeom prst="rect">
              <a:avLst/>
            </a:prstGeom>
            <a:solidFill>
              <a:schemeClr val="bg1"/>
            </a:solidFill>
          </p:spPr>
          <p:txBody>
            <a:bodyPr wrap="square" rtlCol="0" anchor="b">
              <a:spAutoFit/>
            </a:bodyPr>
            <a:lstStyle/>
            <a:p>
              <a:pPr algn="ctr"/>
              <a:r>
                <a:rPr lang="en-US" sz="1400" b="1" dirty="0">
                  <a:latin typeface="Arial" panose="020B0604020202020204" pitchFamily="34" charset="0"/>
                  <a:cs typeface="Arial" panose="020B0604020202020204" pitchFamily="34" charset="0"/>
                </a:rPr>
                <a:t>Counts</a:t>
              </a:r>
            </a:p>
          </p:txBody>
        </p:sp>
        <p:sp>
          <p:nvSpPr>
            <p:cNvPr id="23" name="TextBox 22">
              <a:extLst>
                <a:ext uri="{FF2B5EF4-FFF2-40B4-BE49-F238E27FC236}">
                  <a16:creationId xmlns:a16="http://schemas.microsoft.com/office/drawing/2014/main" id="{410C2F05-5B1D-AF48-B970-BD4E3D088433}"/>
                </a:ext>
              </a:extLst>
            </p:cNvPr>
            <p:cNvSpPr txBox="1"/>
            <p:nvPr/>
          </p:nvSpPr>
          <p:spPr>
            <a:xfrm rot="16200000">
              <a:off x="6572086" y="1905277"/>
              <a:ext cx="1257414" cy="307777"/>
            </a:xfrm>
            <a:prstGeom prst="rect">
              <a:avLst/>
            </a:prstGeom>
            <a:solidFill>
              <a:schemeClr val="bg1"/>
            </a:solidFill>
          </p:spPr>
          <p:txBody>
            <a:bodyPr wrap="square" rtlCol="0" anchor="b">
              <a:spAutoFit/>
            </a:bodyPr>
            <a:lstStyle/>
            <a:p>
              <a:pPr algn="ctr"/>
              <a:r>
                <a:rPr lang="en-US" sz="1400" dirty="0"/>
                <a:t>Cluster</a:t>
              </a:r>
            </a:p>
          </p:txBody>
        </p:sp>
        <p:sp>
          <p:nvSpPr>
            <p:cNvPr id="24" name="TextBox 23">
              <a:extLst>
                <a:ext uri="{FF2B5EF4-FFF2-40B4-BE49-F238E27FC236}">
                  <a16:creationId xmlns:a16="http://schemas.microsoft.com/office/drawing/2014/main" id="{240C800E-5538-B547-93CF-63F4A01D46EB}"/>
                </a:ext>
              </a:extLst>
            </p:cNvPr>
            <p:cNvSpPr txBox="1"/>
            <p:nvPr/>
          </p:nvSpPr>
          <p:spPr>
            <a:xfrm rot="16200000">
              <a:off x="6582585" y="4655537"/>
              <a:ext cx="1257414"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Cluster</a:t>
              </a:r>
            </a:p>
          </p:txBody>
        </p:sp>
        <p:sp>
          <p:nvSpPr>
            <p:cNvPr id="22" name="TextBox 21">
              <a:extLst>
                <a:ext uri="{FF2B5EF4-FFF2-40B4-BE49-F238E27FC236}">
                  <a16:creationId xmlns:a16="http://schemas.microsoft.com/office/drawing/2014/main" id="{D52B73C6-1F9E-6C43-B215-1CE7D0363AFC}"/>
                </a:ext>
              </a:extLst>
            </p:cNvPr>
            <p:cNvSpPr txBox="1"/>
            <p:nvPr/>
          </p:nvSpPr>
          <p:spPr>
            <a:xfrm rot="16200000">
              <a:off x="7235673" y="1333947"/>
              <a:ext cx="307776"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08360144-FFB5-AB4E-916D-9E9F81BDA36A}"/>
                </a:ext>
              </a:extLst>
            </p:cNvPr>
            <p:cNvSpPr txBox="1"/>
            <p:nvPr/>
          </p:nvSpPr>
          <p:spPr>
            <a:xfrm rot="16200000">
              <a:off x="7242211" y="2398846"/>
              <a:ext cx="307776"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AFB52C49-7FF3-494B-AC2D-F91F340EC57A}"/>
                </a:ext>
              </a:extLst>
            </p:cNvPr>
            <p:cNvSpPr txBox="1"/>
            <p:nvPr/>
          </p:nvSpPr>
          <p:spPr>
            <a:xfrm rot="16200000">
              <a:off x="7229136" y="4084465"/>
              <a:ext cx="307776"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2281E5FA-12E4-3D40-B783-65F77D586D32}"/>
                </a:ext>
              </a:extLst>
            </p:cNvPr>
            <p:cNvSpPr txBox="1"/>
            <p:nvPr/>
          </p:nvSpPr>
          <p:spPr>
            <a:xfrm rot="16200000">
              <a:off x="7235674" y="5149364"/>
              <a:ext cx="307776" cy="307777"/>
            </a:xfrm>
            <a:prstGeom prst="rect">
              <a:avLst/>
            </a:prstGeom>
            <a:solidFill>
              <a:schemeClr val="bg1"/>
            </a:solidFill>
          </p:spPr>
          <p:txBody>
            <a:bodyPr wrap="square" rtlCol="0" anchor="b">
              <a:spAutoFit/>
            </a:bodyPr>
            <a:lstStyle/>
            <a:p>
              <a:pPr algn="ctr"/>
              <a:r>
                <a:rPr lang="en-US" sz="1400" dirty="0">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B375F32B-D1E7-0346-993B-5FE825528C26}"/>
                </a:ext>
              </a:extLst>
            </p:cNvPr>
            <p:cNvSpPr txBox="1"/>
            <p:nvPr/>
          </p:nvSpPr>
          <p:spPr>
            <a:xfrm>
              <a:off x="8042190" y="1310205"/>
              <a:ext cx="301686" cy="369332"/>
            </a:xfrm>
            <a:prstGeom prst="rect">
              <a:avLst/>
            </a:prstGeom>
            <a:solidFill>
              <a:srgbClr val="3D9970"/>
            </a:solidFill>
          </p:spPr>
          <p:txBody>
            <a:bodyPr wrap="none" rtlCol="0">
              <a:spAutoFit/>
            </a:bodyPr>
            <a:lstStyle/>
            <a:p>
              <a:r>
                <a:rPr lang="en-US" dirty="0">
                  <a:solidFill>
                    <a:schemeClr val="bg1"/>
                  </a:solidFill>
                </a:rPr>
                <a:t>0</a:t>
              </a:r>
            </a:p>
          </p:txBody>
        </p:sp>
        <p:sp>
          <p:nvSpPr>
            <p:cNvPr id="29" name="TextBox 28">
              <a:extLst>
                <a:ext uri="{FF2B5EF4-FFF2-40B4-BE49-F238E27FC236}">
                  <a16:creationId xmlns:a16="http://schemas.microsoft.com/office/drawing/2014/main" id="{ED3726E7-E52D-E446-830E-843DAF0901E4}"/>
                </a:ext>
              </a:extLst>
            </p:cNvPr>
            <p:cNvSpPr txBox="1"/>
            <p:nvPr/>
          </p:nvSpPr>
          <p:spPr>
            <a:xfrm>
              <a:off x="9307749" y="1310205"/>
              <a:ext cx="301686" cy="369332"/>
            </a:xfrm>
            <a:prstGeom prst="rect">
              <a:avLst/>
            </a:prstGeom>
            <a:solidFill>
              <a:srgbClr val="276F5E"/>
            </a:solidFill>
          </p:spPr>
          <p:txBody>
            <a:bodyPr wrap="none" rtlCol="0">
              <a:spAutoFit/>
            </a:bodyPr>
            <a:lstStyle/>
            <a:p>
              <a:r>
                <a:rPr lang="en-US" dirty="0">
                  <a:solidFill>
                    <a:schemeClr val="bg1"/>
                  </a:solidFill>
                </a:rPr>
                <a:t>9</a:t>
              </a:r>
            </a:p>
          </p:txBody>
        </p:sp>
        <p:sp>
          <p:nvSpPr>
            <p:cNvPr id="30" name="TextBox 29">
              <a:extLst>
                <a:ext uri="{FF2B5EF4-FFF2-40B4-BE49-F238E27FC236}">
                  <a16:creationId xmlns:a16="http://schemas.microsoft.com/office/drawing/2014/main" id="{92180200-0EA6-EB44-80B5-D5726E245F12}"/>
                </a:ext>
              </a:extLst>
            </p:cNvPr>
            <p:cNvSpPr txBox="1"/>
            <p:nvPr/>
          </p:nvSpPr>
          <p:spPr>
            <a:xfrm>
              <a:off x="9307749" y="2409187"/>
              <a:ext cx="301686" cy="369332"/>
            </a:xfrm>
            <a:prstGeom prst="rect">
              <a:avLst/>
            </a:prstGeom>
            <a:solidFill>
              <a:srgbClr val="3D9970"/>
            </a:solidFill>
          </p:spPr>
          <p:txBody>
            <a:bodyPr wrap="none" rtlCol="0">
              <a:spAutoFit/>
            </a:bodyPr>
            <a:lstStyle/>
            <a:p>
              <a:r>
                <a:rPr lang="en-US" dirty="0">
                  <a:solidFill>
                    <a:schemeClr val="bg1"/>
                  </a:solidFill>
                </a:rPr>
                <a:t>0</a:t>
              </a:r>
            </a:p>
          </p:txBody>
        </p:sp>
        <p:sp>
          <p:nvSpPr>
            <p:cNvPr id="31" name="TextBox 30">
              <a:extLst>
                <a:ext uri="{FF2B5EF4-FFF2-40B4-BE49-F238E27FC236}">
                  <a16:creationId xmlns:a16="http://schemas.microsoft.com/office/drawing/2014/main" id="{20051A69-E753-554F-A0CF-6C04DC457EA2}"/>
                </a:ext>
              </a:extLst>
            </p:cNvPr>
            <p:cNvSpPr txBox="1"/>
            <p:nvPr/>
          </p:nvSpPr>
          <p:spPr>
            <a:xfrm>
              <a:off x="7969635" y="2370211"/>
              <a:ext cx="418704" cy="369332"/>
            </a:xfrm>
            <a:prstGeom prst="rect">
              <a:avLst/>
            </a:prstGeom>
            <a:solidFill>
              <a:srgbClr val="001F3E"/>
            </a:solidFill>
          </p:spPr>
          <p:txBody>
            <a:bodyPr wrap="none" rtlCol="0">
              <a:spAutoFit/>
            </a:bodyPr>
            <a:lstStyle/>
            <a:p>
              <a:r>
                <a:rPr lang="en-US" dirty="0">
                  <a:solidFill>
                    <a:schemeClr val="bg1"/>
                  </a:solidFill>
                </a:rPr>
                <a:t>26</a:t>
              </a:r>
            </a:p>
          </p:txBody>
        </p:sp>
        <p:sp>
          <p:nvSpPr>
            <p:cNvPr id="32" name="TextBox 31">
              <a:extLst>
                <a:ext uri="{FF2B5EF4-FFF2-40B4-BE49-F238E27FC236}">
                  <a16:creationId xmlns:a16="http://schemas.microsoft.com/office/drawing/2014/main" id="{1B24C707-8C4C-014C-8C72-02776B78680C}"/>
                </a:ext>
              </a:extLst>
            </p:cNvPr>
            <p:cNvSpPr txBox="1"/>
            <p:nvPr/>
          </p:nvSpPr>
          <p:spPr>
            <a:xfrm>
              <a:off x="8846257" y="3952359"/>
              <a:ext cx="1192524" cy="646331"/>
            </a:xfrm>
            <a:prstGeom prst="rect">
              <a:avLst/>
            </a:prstGeom>
            <a:solidFill>
              <a:srgbClr val="3D9970"/>
            </a:solidFill>
          </p:spPr>
          <p:txBody>
            <a:bodyPr wrap="square" rtlCol="0">
              <a:spAutoFit/>
            </a:bodyPr>
            <a:lstStyle/>
            <a:p>
              <a:pPr algn="ctr"/>
              <a:r>
                <a:rPr lang="en-US" dirty="0">
                  <a:solidFill>
                    <a:schemeClr val="bg1"/>
                  </a:solidFill>
                </a:rPr>
                <a:t>Significant Looking</a:t>
              </a:r>
            </a:p>
          </p:txBody>
        </p:sp>
        <p:sp>
          <p:nvSpPr>
            <p:cNvPr id="35" name="TextBox 34">
              <a:extLst>
                <a:ext uri="{FF2B5EF4-FFF2-40B4-BE49-F238E27FC236}">
                  <a16:creationId xmlns:a16="http://schemas.microsoft.com/office/drawing/2014/main" id="{21F1C45E-246D-6249-AE3C-A9CD5F6ED373}"/>
                </a:ext>
              </a:extLst>
            </p:cNvPr>
            <p:cNvSpPr txBox="1"/>
            <p:nvPr/>
          </p:nvSpPr>
          <p:spPr>
            <a:xfrm>
              <a:off x="9307748" y="5137449"/>
              <a:ext cx="301686" cy="369332"/>
            </a:xfrm>
            <a:prstGeom prst="rect">
              <a:avLst/>
            </a:prstGeom>
            <a:solidFill>
              <a:srgbClr val="001F3E"/>
            </a:solidFill>
          </p:spPr>
          <p:txBody>
            <a:bodyPr wrap="none" rtlCol="0">
              <a:spAutoFit/>
            </a:bodyPr>
            <a:lstStyle/>
            <a:p>
              <a:r>
                <a:rPr lang="en-US" dirty="0">
                  <a:solidFill>
                    <a:schemeClr val="bg1"/>
                  </a:solidFill>
                </a:rPr>
                <a:t>1</a:t>
              </a:r>
            </a:p>
          </p:txBody>
        </p:sp>
        <p:sp>
          <p:nvSpPr>
            <p:cNvPr id="36" name="TextBox 35">
              <a:extLst>
                <a:ext uri="{FF2B5EF4-FFF2-40B4-BE49-F238E27FC236}">
                  <a16:creationId xmlns:a16="http://schemas.microsoft.com/office/drawing/2014/main" id="{244C075A-AF08-6F4F-A82E-8F9F7D739F5C}"/>
                </a:ext>
              </a:extLst>
            </p:cNvPr>
            <p:cNvSpPr txBox="1"/>
            <p:nvPr/>
          </p:nvSpPr>
          <p:spPr>
            <a:xfrm>
              <a:off x="7572471" y="4980086"/>
              <a:ext cx="1192524" cy="646331"/>
            </a:xfrm>
            <a:prstGeom prst="rect">
              <a:avLst/>
            </a:prstGeom>
            <a:solidFill>
              <a:srgbClr val="3D9970"/>
            </a:solidFill>
          </p:spPr>
          <p:txBody>
            <a:bodyPr wrap="square" rtlCol="0">
              <a:spAutoFit/>
            </a:bodyPr>
            <a:lstStyle/>
            <a:p>
              <a:pPr algn="ctr"/>
              <a:r>
                <a:rPr lang="en-US" dirty="0">
                  <a:solidFill>
                    <a:schemeClr val="bg1"/>
                  </a:solidFill>
                </a:rPr>
                <a:t>Significant Looking</a:t>
              </a:r>
            </a:p>
          </p:txBody>
        </p:sp>
        <p:sp>
          <p:nvSpPr>
            <p:cNvPr id="37" name="TextBox 36">
              <a:extLst>
                <a:ext uri="{FF2B5EF4-FFF2-40B4-BE49-F238E27FC236}">
                  <a16:creationId xmlns:a16="http://schemas.microsoft.com/office/drawing/2014/main" id="{403D2384-4EA8-AD4A-AAE3-95C8D12D9D40}"/>
                </a:ext>
              </a:extLst>
            </p:cNvPr>
            <p:cNvSpPr txBox="1"/>
            <p:nvPr/>
          </p:nvSpPr>
          <p:spPr>
            <a:xfrm>
              <a:off x="8050335" y="4082710"/>
              <a:ext cx="301686" cy="369332"/>
            </a:xfrm>
            <a:prstGeom prst="rect">
              <a:avLst/>
            </a:prstGeom>
            <a:solidFill>
              <a:srgbClr val="001F3E"/>
            </a:solidFill>
          </p:spPr>
          <p:txBody>
            <a:bodyPr wrap="none" rtlCol="0">
              <a:spAutoFit/>
            </a:bodyPr>
            <a:lstStyle/>
            <a:p>
              <a:r>
                <a:rPr lang="en-US" dirty="0">
                  <a:solidFill>
                    <a:schemeClr val="bg1"/>
                  </a:solidFill>
                </a:rPr>
                <a:t>1</a:t>
              </a:r>
            </a:p>
          </p:txBody>
        </p:sp>
      </p:grpSp>
      <p:graphicFrame>
        <p:nvGraphicFramePr>
          <p:cNvPr id="7" name="Content Placeholder 6">
            <a:extLst>
              <a:ext uri="{FF2B5EF4-FFF2-40B4-BE49-F238E27FC236}">
                <a16:creationId xmlns:a16="http://schemas.microsoft.com/office/drawing/2014/main" id="{34431F56-9FCC-F543-982C-A3092A83BEE9}"/>
              </a:ext>
            </a:extLst>
          </p:cNvPr>
          <p:cNvGraphicFramePr>
            <a:graphicFrameLocks noGrp="1"/>
          </p:cNvGraphicFramePr>
          <p:nvPr>
            <p:ph sz="half" idx="2"/>
            <p:extLst>
              <p:ext uri="{D42A27DB-BD31-4B8C-83A1-F6EECF244321}">
                <p14:modId xmlns:p14="http://schemas.microsoft.com/office/powerpoint/2010/main" val="803910715"/>
              </p:ext>
            </p:extLst>
          </p:nvPr>
        </p:nvGraphicFramePr>
        <p:xfrm>
          <a:off x="6885226" y="2088054"/>
          <a:ext cx="4468574" cy="2490134"/>
        </p:xfrm>
        <a:graphic>
          <a:graphicData uri="http://schemas.openxmlformats.org/drawingml/2006/table">
            <a:tbl>
              <a:tblPr/>
              <a:tblGrid>
                <a:gridCol w="2017474">
                  <a:extLst>
                    <a:ext uri="{9D8B030D-6E8A-4147-A177-3AD203B41FA5}">
                      <a16:colId xmlns:a16="http://schemas.microsoft.com/office/drawing/2014/main" val="1604671771"/>
                    </a:ext>
                  </a:extLst>
                </a:gridCol>
                <a:gridCol w="2451100">
                  <a:extLst>
                    <a:ext uri="{9D8B030D-6E8A-4147-A177-3AD203B41FA5}">
                      <a16:colId xmlns:a16="http://schemas.microsoft.com/office/drawing/2014/main" val="4062413542"/>
                    </a:ext>
                  </a:extLst>
                </a:gridCol>
              </a:tblGrid>
              <a:tr h="208351">
                <a:tc>
                  <a:txBody>
                    <a:bodyPr/>
                    <a:lstStyle/>
                    <a:p>
                      <a:pPr algn="l" fontAlgn="b"/>
                      <a:endParaRPr lang="en-US" sz="2400" b="1" dirty="0">
                        <a:effectLst/>
                        <a:latin typeface="Glacial Indifference" pitchFamily="2" charset="0"/>
                      </a:endParaRPr>
                    </a:p>
                  </a:txBody>
                  <a:tcPr marL="29163" marR="29163" marT="14581" marB="14581" anchor="b">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tc>
                  <a:txBody>
                    <a:bodyPr/>
                    <a:lstStyle/>
                    <a:p>
                      <a:pPr algn="ctr" fontAlgn="b"/>
                      <a:r>
                        <a:rPr lang="en-US" sz="2000" b="1" dirty="0">
                          <a:effectLst/>
                          <a:latin typeface="Glacial Indifference" pitchFamily="2" charset="0"/>
                        </a:rPr>
                        <a:t>p-value</a:t>
                      </a:r>
                    </a:p>
                  </a:txBody>
                  <a:tcPr marL="29163" marR="29163" marT="14581" marB="14581" anchor="b">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extLst>
                  <a:ext uri="{0D108BD9-81ED-4DB2-BD59-A6C34878D82A}">
                    <a16:rowId xmlns:a16="http://schemas.microsoft.com/office/drawing/2014/main" val="3169405347"/>
                  </a:ext>
                </a:extLst>
              </a:tr>
              <a:tr h="226371">
                <a:tc>
                  <a:txBody>
                    <a:bodyPr/>
                    <a:lstStyle/>
                    <a:p>
                      <a:pPr fontAlgn="t"/>
                      <a:r>
                        <a:rPr lang="en-US" sz="1800" dirty="0">
                          <a:latin typeface="Glacial Indifference" pitchFamily="2" charset="0"/>
                        </a:rPr>
                        <a:t>Instrument Type</a:t>
                      </a:r>
                      <a:r>
                        <a:rPr lang="en-US" sz="1800" dirty="0">
                          <a:effectLst/>
                          <a:latin typeface="Glacial Indifference" pitchFamily="2" charset="0"/>
                        </a:rPr>
                        <a:t> A</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tc>
                  <a:txBody>
                    <a:bodyPr/>
                    <a:lstStyle/>
                    <a:p>
                      <a:pPr algn="ctr" fontAlgn="t"/>
                      <a:r>
                        <a:rPr lang="en-US" sz="1800" dirty="0">
                          <a:effectLst/>
                          <a:latin typeface="Glacial Indifference" pitchFamily="2" charset="0"/>
                        </a:rPr>
                        <a:t>0.18</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extLst>
                  <a:ext uri="{0D108BD9-81ED-4DB2-BD59-A6C34878D82A}">
                    <a16:rowId xmlns:a16="http://schemas.microsoft.com/office/drawing/2014/main" val="1359710376"/>
                  </a:ext>
                </a:extLst>
              </a:tr>
              <a:tr h="226371">
                <a:tc>
                  <a:txBody>
                    <a:bodyPr/>
                    <a:lstStyle/>
                    <a:p>
                      <a:pPr fontAlgn="t"/>
                      <a:r>
                        <a:rPr lang="en-US" sz="1800" dirty="0">
                          <a:latin typeface="Glacial Indifference" pitchFamily="2" charset="0"/>
                        </a:rPr>
                        <a:t>Instrument</a:t>
                      </a:r>
                      <a:r>
                        <a:rPr lang="en-US" sz="1800" dirty="0">
                          <a:effectLst/>
                          <a:latin typeface="Glacial Indifference" pitchFamily="2" charset="0"/>
                        </a:rPr>
                        <a:t> Type B</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tc>
                  <a:txBody>
                    <a:bodyPr/>
                    <a:lstStyle/>
                    <a:p>
                      <a:pPr algn="ctr" fontAlgn="t"/>
                      <a:r>
                        <a:rPr lang="en-US" sz="1800" dirty="0">
                          <a:effectLst/>
                          <a:latin typeface="Glacial Indifference" pitchFamily="2" charset="0"/>
                        </a:rPr>
                        <a:t>1</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extLst>
                  <a:ext uri="{0D108BD9-81ED-4DB2-BD59-A6C34878D82A}">
                    <a16:rowId xmlns:a16="http://schemas.microsoft.com/office/drawing/2014/main" val="2749470917"/>
                  </a:ext>
                </a:extLst>
              </a:tr>
              <a:tr h="226371">
                <a:tc>
                  <a:txBody>
                    <a:bodyPr/>
                    <a:lstStyle/>
                    <a:p>
                      <a:pPr fontAlgn="t"/>
                      <a:r>
                        <a:rPr lang="en-US" sz="1800" dirty="0">
                          <a:latin typeface="Glacial Indifference" pitchFamily="2" charset="0"/>
                        </a:rPr>
                        <a:t>Instrument</a:t>
                      </a:r>
                      <a:r>
                        <a:rPr lang="en-US" sz="1800" b="0" dirty="0">
                          <a:effectLst/>
                          <a:latin typeface="Glacial Indifference" pitchFamily="2" charset="0"/>
                        </a:rPr>
                        <a:t> Type C</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tc>
                  <a:txBody>
                    <a:bodyPr/>
                    <a:lstStyle/>
                    <a:p>
                      <a:pPr algn="ctr" fontAlgn="t"/>
                      <a:r>
                        <a:rPr lang="en-US" sz="1800" dirty="0">
                          <a:effectLst/>
                          <a:latin typeface="Glacial Indifference" pitchFamily="2" charset="0"/>
                        </a:rPr>
                        <a:t>0.75</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extLst>
                  <a:ext uri="{0D108BD9-81ED-4DB2-BD59-A6C34878D82A}">
                    <a16:rowId xmlns:a16="http://schemas.microsoft.com/office/drawing/2014/main" val="1154774675"/>
                  </a:ext>
                </a:extLst>
              </a:tr>
              <a:tr h="240831">
                <a:tc>
                  <a:txBody>
                    <a:bodyPr/>
                    <a:lstStyle/>
                    <a:p>
                      <a:pPr fontAlgn="t"/>
                      <a:r>
                        <a:rPr lang="en-US" sz="1800" dirty="0">
                          <a:effectLst/>
                          <a:latin typeface="Glacial Indifference" pitchFamily="2" charset="0"/>
                        </a:rPr>
                        <a:t>Material Type 1</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tc>
                  <a:txBody>
                    <a:bodyPr/>
                    <a:lstStyle/>
                    <a:p>
                      <a:pPr algn="ctr" fontAlgn="t"/>
                      <a:r>
                        <a:rPr lang="en-US" sz="1800" dirty="0">
                          <a:effectLst/>
                          <a:latin typeface="Glacial Indifference" pitchFamily="2" charset="0"/>
                        </a:rPr>
                        <a:t>1</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extLst>
                  <a:ext uri="{0D108BD9-81ED-4DB2-BD59-A6C34878D82A}">
                    <a16:rowId xmlns:a16="http://schemas.microsoft.com/office/drawing/2014/main" val="149993825"/>
                  </a:ext>
                </a:extLst>
              </a:tr>
              <a:tr h="219921">
                <a:tc>
                  <a:txBody>
                    <a:bodyPr/>
                    <a:lstStyle/>
                    <a:p>
                      <a:pPr fontAlgn="t"/>
                      <a:r>
                        <a:rPr lang="en-US" sz="1800" b="1" dirty="0">
                          <a:effectLst/>
                          <a:latin typeface="Glacial Indifference" pitchFamily="2" charset="0"/>
                        </a:rPr>
                        <a:t>Material Type 2</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accent4">
                        <a:lumMod val="20000"/>
                        <a:lumOff val="80000"/>
                      </a:schemeClr>
                    </a:solidFill>
                  </a:tcPr>
                </a:tc>
                <a:tc>
                  <a:txBody>
                    <a:bodyPr/>
                    <a:lstStyle/>
                    <a:p>
                      <a:pPr algn="ctr" fontAlgn="t"/>
                      <a:r>
                        <a:rPr lang="en-US" sz="1800" b="1" dirty="0">
                          <a:effectLst/>
                          <a:latin typeface="Glacial Indifference" pitchFamily="2" charset="0"/>
                        </a:rPr>
                        <a:t>&lt;Significant-looking </a:t>
                      </a:r>
                      <a:br>
                        <a:rPr lang="en-US" sz="1800" b="1" dirty="0">
                          <a:effectLst/>
                          <a:latin typeface="Glacial Indifference" pitchFamily="2" charset="0"/>
                        </a:rPr>
                      </a:br>
                      <a:r>
                        <a:rPr lang="en-US" sz="1800" b="1" dirty="0">
                          <a:effectLst/>
                          <a:latin typeface="Glacial Indifference" pitchFamily="2" charset="0"/>
                        </a:rPr>
                        <a:t>p-value&gt;</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49217830"/>
                  </a:ext>
                </a:extLst>
              </a:tr>
              <a:tr h="177028">
                <a:tc>
                  <a:txBody>
                    <a:bodyPr/>
                    <a:lstStyle/>
                    <a:p>
                      <a:pPr fontAlgn="t"/>
                      <a:r>
                        <a:rPr lang="en-US" sz="1800" dirty="0">
                          <a:effectLst/>
                          <a:latin typeface="Glacial Indifference" pitchFamily="2" charset="0"/>
                        </a:rPr>
                        <a:t>Material Type 3</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tc>
                  <a:txBody>
                    <a:bodyPr/>
                    <a:lstStyle/>
                    <a:p>
                      <a:pPr algn="ctr" fontAlgn="t"/>
                      <a:r>
                        <a:rPr lang="en-US" sz="1800" dirty="0">
                          <a:effectLst/>
                          <a:latin typeface="Glacial Indifference" pitchFamily="2" charset="0"/>
                        </a:rPr>
                        <a:t>1</a:t>
                      </a:r>
                    </a:p>
                  </a:txBody>
                  <a:tcPr marL="29163" marR="29163" marT="14581" marB="14581">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1"/>
                    </a:solidFill>
                  </a:tcPr>
                </a:tc>
                <a:extLst>
                  <a:ext uri="{0D108BD9-81ED-4DB2-BD59-A6C34878D82A}">
                    <a16:rowId xmlns:a16="http://schemas.microsoft.com/office/drawing/2014/main" val="3611530298"/>
                  </a:ext>
                </a:extLst>
              </a:tr>
            </a:tbl>
          </a:graphicData>
        </a:graphic>
      </p:graphicFrame>
      <p:sp>
        <p:nvSpPr>
          <p:cNvPr id="2" name="Title 1">
            <a:extLst>
              <a:ext uri="{FF2B5EF4-FFF2-40B4-BE49-F238E27FC236}">
                <a16:creationId xmlns:a16="http://schemas.microsoft.com/office/drawing/2014/main" id="{14667008-6814-AE4A-9DD8-8FEB971EB9FF}"/>
              </a:ext>
            </a:extLst>
          </p:cNvPr>
          <p:cNvSpPr>
            <a:spLocks noGrp="1"/>
          </p:cNvSpPr>
          <p:nvPr>
            <p:ph type="title"/>
          </p:nvPr>
        </p:nvSpPr>
        <p:spPr>
          <a:xfrm>
            <a:off x="1115122" y="365125"/>
            <a:ext cx="5967571" cy="1325563"/>
          </a:xfrm>
        </p:spPr>
        <p:txBody>
          <a:bodyPr>
            <a:normAutofit/>
          </a:bodyPr>
          <a:lstStyle/>
          <a:p>
            <a:r>
              <a:rPr lang="en-US" dirty="0"/>
              <a:t>Attribute to Root Cause</a:t>
            </a:r>
            <a:br>
              <a:rPr lang="en-US" dirty="0"/>
            </a:br>
            <a:r>
              <a:rPr lang="en-US" sz="2400" dirty="0"/>
              <a:t>Metadata</a:t>
            </a:r>
            <a:endParaRPr lang="en-US" sz="4000" dirty="0"/>
          </a:p>
        </p:txBody>
      </p:sp>
      <p:sp>
        <p:nvSpPr>
          <p:cNvPr id="5" name="Slide Number Placeholder 4">
            <a:extLst>
              <a:ext uri="{FF2B5EF4-FFF2-40B4-BE49-F238E27FC236}">
                <a16:creationId xmlns:a16="http://schemas.microsoft.com/office/drawing/2014/main" id="{E6C805D7-9110-E845-87DB-69D25D599E7E}"/>
              </a:ext>
            </a:extLst>
          </p:cNvPr>
          <p:cNvSpPr>
            <a:spLocks noGrp="1"/>
          </p:cNvSpPr>
          <p:nvPr>
            <p:ph type="sldNum" sz="quarter" idx="12"/>
          </p:nvPr>
        </p:nvSpPr>
        <p:spPr/>
        <p:txBody>
          <a:bodyPr/>
          <a:lstStyle/>
          <a:p>
            <a:fld id="{0DE3ABC3-23C9-1446-8C4B-3005995F2FB6}" type="slidenum">
              <a:rPr lang="en-US" smtClean="0"/>
              <a:t>14</a:t>
            </a:fld>
            <a:endParaRPr lang="en-US" dirty="0"/>
          </a:p>
        </p:txBody>
      </p:sp>
      <p:sp>
        <p:nvSpPr>
          <p:cNvPr id="6" name="Content Placeholder 3">
            <a:extLst>
              <a:ext uri="{FF2B5EF4-FFF2-40B4-BE49-F238E27FC236}">
                <a16:creationId xmlns:a16="http://schemas.microsoft.com/office/drawing/2014/main" id="{0C253229-A0FE-4241-B1DA-57BED1EF8B12}"/>
              </a:ext>
            </a:extLst>
          </p:cNvPr>
          <p:cNvSpPr>
            <a:spLocks noGrp="1"/>
          </p:cNvSpPr>
          <p:nvPr>
            <p:ph sz="half" idx="1"/>
          </p:nvPr>
        </p:nvSpPr>
        <p:spPr>
          <a:xfrm>
            <a:off x="919817" y="1524000"/>
            <a:ext cx="5703320" cy="4652963"/>
          </a:xfrm>
        </p:spPr>
        <p:txBody>
          <a:bodyPr/>
          <a:lstStyle/>
          <a:p>
            <a:r>
              <a:rPr lang="en-US" dirty="0"/>
              <a:t>Series of Fisher’s exact test across metadata</a:t>
            </a:r>
          </a:p>
          <a:p>
            <a:pPr lvl="1"/>
            <a:r>
              <a:rPr lang="en-US" dirty="0"/>
              <a:t>Equipment</a:t>
            </a:r>
          </a:p>
          <a:p>
            <a:pPr lvl="1"/>
            <a:r>
              <a:rPr lang="en-US" dirty="0"/>
              <a:t>Material Data </a:t>
            </a:r>
          </a:p>
          <a:p>
            <a:pPr lvl="2"/>
            <a:endParaRPr lang="en-US" dirty="0"/>
          </a:p>
          <a:p>
            <a:r>
              <a:rPr lang="en-US" dirty="0"/>
              <a:t>For each cluster &amp; material batch/instrument id:</a:t>
            </a:r>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r>
              <a:rPr lang="en-US" dirty="0"/>
              <a:t>Correct the p–value for the number of tests</a:t>
            </a:r>
          </a:p>
        </p:txBody>
      </p:sp>
      <p:graphicFrame>
        <p:nvGraphicFramePr>
          <p:cNvPr id="9" name="Table 8">
            <a:extLst>
              <a:ext uri="{FF2B5EF4-FFF2-40B4-BE49-F238E27FC236}">
                <a16:creationId xmlns:a16="http://schemas.microsoft.com/office/drawing/2014/main" id="{01E9F932-69F5-874B-B2EE-AB5A2D8514BD}"/>
              </a:ext>
            </a:extLst>
          </p:cNvPr>
          <p:cNvGraphicFramePr>
            <a:graphicFrameLocks noGrp="1"/>
          </p:cNvGraphicFramePr>
          <p:nvPr>
            <p:extLst>
              <p:ext uri="{D42A27DB-BD31-4B8C-83A1-F6EECF244321}">
                <p14:modId xmlns:p14="http://schemas.microsoft.com/office/powerpoint/2010/main" val="3851430601"/>
              </p:ext>
            </p:extLst>
          </p:nvPr>
        </p:nvGraphicFramePr>
        <p:xfrm>
          <a:off x="943389" y="3356103"/>
          <a:ext cx="4297877" cy="1523790"/>
        </p:xfrm>
        <a:graphic>
          <a:graphicData uri="http://schemas.openxmlformats.org/drawingml/2006/table">
            <a:tbl>
              <a:tblPr firstRow="1" bandRow="1">
                <a:tableStyleId>{2D5ABB26-0587-4C30-8999-92F81FD0307C}</a:tableStyleId>
              </a:tblPr>
              <a:tblGrid>
                <a:gridCol w="1999103">
                  <a:extLst>
                    <a:ext uri="{9D8B030D-6E8A-4147-A177-3AD203B41FA5}">
                      <a16:colId xmlns:a16="http://schemas.microsoft.com/office/drawing/2014/main" val="1371369451"/>
                    </a:ext>
                  </a:extLst>
                </a:gridCol>
                <a:gridCol w="1113693">
                  <a:extLst>
                    <a:ext uri="{9D8B030D-6E8A-4147-A177-3AD203B41FA5}">
                      <a16:colId xmlns:a16="http://schemas.microsoft.com/office/drawing/2014/main" val="1145490165"/>
                    </a:ext>
                  </a:extLst>
                </a:gridCol>
                <a:gridCol w="1185081">
                  <a:extLst>
                    <a:ext uri="{9D8B030D-6E8A-4147-A177-3AD203B41FA5}">
                      <a16:colId xmlns:a16="http://schemas.microsoft.com/office/drawing/2014/main" val="2890331118"/>
                    </a:ext>
                  </a:extLst>
                </a:gridCol>
              </a:tblGrid>
              <a:tr h="441855">
                <a:tc>
                  <a:txBody>
                    <a:bodyPr/>
                    <a:lstStyle/>
                    <a:p>
                      <a:endParaRPr lang="en-US" dirty="0">
                        <a:solidFill>
                          <a:schemeClr val="tx1">
                            <a:lumMod val="75000"/>
                            <a:lumOff val="25000"/>
                          </a:schemeClr>
                        </a:solidFill>
                        <a:latin typeface="Glacial Indifference" pitchFamily="2" charset="0"/>
                      </a:endParaRPr>
                    </a:p>
                  </a:txBody>
                  <a:tcPr/>
                </a:tc>
                <a:tc>
                  <a:txBody>
                    <a:bodyPr/>
                    <a:lstStyle/>
                    <a:p>
                      <a:pPr algn="ctr"/>
                      <a:r>
                        <a:rPr lang="en-US" dirty="0">
                          <a:solidFill>
                            <a:schemeClr val="tx1">
                              <a:lumMod val="75000"/>
                              <a:lumOff val="25000"/>
                            </a:schemeClr>
                          </a:solidFill>
                          <a:latin typeface="Glacial Indifference" pitchFamily="2" charset="0"/>
                        </a:rPr>
                        <a:t>Within Cluster X</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lumMod val="75000"/>
                              <a:lumOff val="25000"/>
                            </a:schemeClr>
                          </a:solidFill>
                          <a:latin typeface="Glacial Indifference" pitchFamily="2" charset="0"/>
                        </a:rPr>
                        <a:t>Outside Cluster X</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356"/>
                  </a:ext>
                </a:extLst>
              </a:tr>
              <a:tr h="441855">
                <a:tc>
                  <a:txBody>
                    <a:bodyPr/>
                    <a:lstStyle/>
                    <a:p>
                      <a:r>
                        <a:rPr lang="en-US" dirty="0">
                          <a:solidFill>
                            <a:schemeClr val="tx1">
                              <a:lumMod val="75000"/>
                              <a:lumOff val="25000"/>
                            </a:schemeClr>
                          </a:solidFill>
                          <a:latin typeface="Glacial Indifference" pitchFamily="2" charset="0"/>
                        </a:rPr>
                        <a:t>Using Batch Y</a:t>
                      </a:r>
                    </a:p>
                  </a:txBody>
                  <a:tcPr>
                    <a:lnR w="12700" cap="flat" cmpd="sng" algn="ctr">
                      <a:solidFill>
                        <a:schemeClr val="tx1"/>
                      </a:solidFill>
                      <a:prstDash val="solid"/>
                      <a:round/>
                      <a:headEnd type="none" w="med" len="med"/>
                      <a:tailEnd type="none" w="med" len="med"/>
                    </a:lnR>
                  </a:tcPr>
                </a:tc>
                <a:tc>
                  <a:txBody>
                    <a:bodyPr/>
                    <a:lstStyle/>
                    <a:p>
                      <a:pPr algn="ctr"/>
                      <a:r>
                        <a:rPr lang="en-US" dirty="0">
                          <a:solidFill>
                            <a:schemeClr val="tx1">
                              <a:lumMod val="75000"/>
                              <a:lumOff val="25000"/>
                            </a:schemeClr>
                          </a:solidFill>
                          <a:latin typeface="Glacial Indifference"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lumMod val="75000"/>
                              <a:lumOff val="25000"/>
                            </a:schemeClr>
                          </a:solidFill>
                          <a:latin typeface="Glacial Indifference"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944053"/>
                  </a:ext>
                </a:extLst>
              </a:tr>
              <a:tr h="441855">
                <a:tc>
                  <a:txBody>
                    <a:bodyPr/>
                    <a:lstStyle/>
                    <a:p>
                      <a:r>
                        <a:rPr lang="en-US" dirty="0">
                          <a:solidFill>
                            <a:schemeClr val="tx1">
                              <a:lumMod val="75000"/>
                              <a:lumOff val="25000"/>
                            </a:schemeClr>
                          </a:solidFill>
                          <a:latin typeface="Glacial Indifference" pitchFamily="2" charset="0"/>
                        </a:rPr>
                        <a:t>Not Using Batch Y</a:t>
                      </a:r>
                    </a:p>
                  </a:txBody>
                  <a:tcPr>
                    <a:lnR w="12700" cap="flat" cmpd="sng" algn="ctr">
                      <a:solidFill>
                        <a:schemeClr val="tx1"/>
                      </a:solidFill>
                      <a:prstDash val="solid"/>
                      <a:round/>
                      <a:headEnd type="none" w="med" len="med"/>
                      <a:tailEnd type="none" w="med" len="med"/>
                    </a:lnR>
                  </a:tcPr>
                </a:tc>
                <a:tc>
                  <a:txBody>
                    <a:bodyPr/>
                    <a:lstStyle/>
                    <a:p>
                      <a:pPr algn="ctr"/>
                      <a:r>
                        <a:rPr lang="en-US" dirty="0">
                          <a:solidFill>
                            <a:schemeClr val="tx1">
                              <a:lumMod val="75000"/>
                              <a:lumOff val="25000"/>
                            </a:schemeClr>
                          </a:solidFill>
                          <a:latin typeface="Glacial Indifference"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lumMod val="75000"/>
                              <a:lumOff val="25000"/>
                            </a:schemeClr>
                          </a:solidFill>
                          <a:latin typeface="Glacial Indifference" pitchFamily="2"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40850"/>
                  </a:ext>
                </a:extLst>
              </a:tr>
            </a:tbl>
          </a:graphicData>
        </a:graphic>
      </p:graphicFrame>
    </p:spTree>
    <p:extLst>
      <p:ext uri="{BB962C8B-B14F-4D97-AF65-F5344CB8AC3E}">
        <p14:creationId xmlns:p14="http://schemas.microsoft.com/office/powerpoint/2010/main" val="373739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1BD8-5D5C-804A-887A-5E0978E7B725}"/>
              </a:ext>
            </a:extLst>
          </p:cNvPr>
          <p:cNvSpPr>
            <a:spLocks noGrp="1"/>
          </p:cNvSpPr>
          <p:nvPr>
            <p:ph type="title"/>
          </p:nvPr>
        </p:nvSpPr>
        <p:spPr/>
        <p:txBody>
          <a:bodyPr>
            <a:normAutofit/>
          </a:bodyPr>
          <a:lstStyle/>
          <a:p>
            <a:r>
              <a:rPr lang="en-US" dirty="0"/>
              <a:t>Attribute to Root Cause</a:t>
            </a:r>
            <a:br>
              <a:rPr lang="en-US" dirty="0"/>
            </a:br>
            <a:r>
              <a:rPr lang="en-US" sz="2400" dirty="0"/>
              <a:t>Material Inspection</a:t>
            </a:r>
            <a:endParaRPr lang="en-US" sz="4000" dirty="0"/>
          </a:p>
        </p:txBody>
      </p:sp>
      <p:sp>
        <p:nvSpPr>
          <p:cNvPr id="5" name="Slide Number Placeholder 4">
            <a:extLst>
              <a:ext uri="{FF2B5EF4-FFF2-40B4-BE49-F238E27FC236}">
                <a16:creationId xmlns:a16="http://schemas.microsoft.com/office/drawing/2014/main" id="{A6253F52-38C4-2441-9D7B-2483491BEAD6}"/>
              </a:ext>
            </a:extLst>
          </p:cNvPr>
          <p:cNvSpPr>
            <a:spLocks noGrp="1"/>
          </p:cNvSpPr>
          <p:nvPr>
            <p:ph type="sldNum" sz="quarter" idx="12"/>
          </p:nvPr>
        </p:nvSpPr>
        <p:spPr/>
        <p:txBody>
          <a:bodyPr/>
          <a:lstStyle/>
          <a:p>
            <a:fld id="{0DE3ABC3-23C9-1446-8C4B-3005995F2FB6}" type="slidenum">
              <a:rPr lang="en-US" smtClean="0"/>
              <a:t>15</a:t>
            </a:fld>
            <a:endParaRPr lang="en-US" dirty="0"/>
          </a:p>
        </p:txBody>
      </p:sp>
      <p:grpSp>
        <p:nvGrpSpPr>
          <p:cNvPr id="7" name="Group 6">
            <a:extLst>
              <a:ext uri="{FF2B5EF4-FFF2-40B4-BE49-F238E27FC236}">
                <a16:creationId xmlns:a16="http://schemas.microsoft.com/office/drawing/2014/main" id="{7141F89A-4E59-9A43-B43E-BDDA9177473B}"/>
              </a:ext>
            </a:extLst>
          </p:cNvPr>
          <p:cNvGrpSpPr/>
          <p:nvPr/>
        </p:nvGrpSpPr>
        <p:grpSpPr>
          <a:xfrm>
            <a:off x="5739245" y="774218"/>
            <a:ext cx="6220424" cy="5309563"/>
            <a:chOff x="5878197" y="567130"/>
            <a:chExt cx="6220424" cy="5309563"/>
          </a:xfrm>
        </p:grpSpPr>
        <p:pic>
          <p:nvPicPr>
            <p:cNvPr id="15" name="Picture 14">
              <a:extLst>
                <a:ext uri="{FF2B5EF4-FFF2-40B4-BE49-F238E27FC236}">
                  <a16:creationId xmlns:a16="http://schemas.microsoft.com/office/drawing/2014/main" id="{E5EE40A1-0B77-B24B-904F-78193E198D2F}"/>
                </a:ext>
              </a:extLst>
            </p:cNvPr>
            <p:cNvPicPr>
              <a:picLocks noChangeAspect="1"/>
            </p:cNvPicPr>
            <p:nvPr/>
          </p:nvPicPr>
          <p:blipFill rotWithShape="1">
            <a:blip r:embed="rId2"/>
            <a:srcRect l="33210" t="33600" r="38370" b="29333"/>
            <a:stretch/>
          </p:blipFill>
          <p:spPr>
            <a:xfrm>
              <a:off x="5878197" y="567130"/>
              <a:ext cx="6220424" cy="5309563"/>
            </a:xfrm>
            <a:prstGeom prst="rect">
              <a:avLst/>
            </a:prstGeom>
          </p:spPr>
        </p:pic>
        <p:sp>
          <p:nvSpPr>
            <p:cNvPr id="16" name="TextBox 15">
              <a:extLst>
                <a:ext uri="{FF2B5EF4-FFF2-40B4-BE49-F238E27FC236}">
                  <a16:creationId xmlns:a16="http://schemas.microsoft.com/office/drawing/2014/main" id="{172F57A6-1026-5144-98BE-C759BE87F7FA}"/>
                </a:ext>
              </a:extLst>
            </p:cNvPr>
            <p:cNvSpPr txBox="1"/>
            <p:nvPr/>
          </p:nvSpPr>
          <p:spPr>
            <a:xfrm>
              <a:off x="9840383" y="3017071"/>
              <a:ext cx="656503" cy="307777"/>
            </a:xfrm>
            <a:prstGeom prst="rect">
              <a:avLst/>
            </a:prstGeom>
            <a:noFill/>
          </p:spPr>
          <p:txBody>
            <a:bodyPr wrap="square" rtlCol="0">
              <a:spAutoFit/>
            </a:bodyPr>
            <a:lstStyle/>
            <a:p>
              <a:r>
                <a:rPr lang="en-US" sz="1400" b="1" dirty="0">
                  <a:solidFill>
                    <a:schemeClr val="bg1"/>
                  </a:solidFill>
                </a:rPr>
                <a:t>Mat 2</a:t>
              </a:r>
            </a:p>
          </p:txBody>
        </p:sp>
        <p:sp>
          <p:nvSpPr>
            <p:cNvPr id="17" name="TextBox 16">
              <a:extLst>
                <a:ext uri="{FF2B5EF4-FFF2-40B4-BE49-F238E27FC236}">
                  <a16:creationId xmlns:a16="http://schemas.microsoft.com/office/drawing/2014/main" id="{6647E7EE-539A-234A-B9DC-2ECC794CB8F8}"/>
                </a:ext>
              </a:extLst>
            </p:cNvPr>
            <p:cNvSpPr txBox="1"/>
            <p:nvPr/>
          </p:nvSpPr>
          <p:spPr>
            <a:xfrm>
              <a:off x="10144559" y="1851624"/>
              <a:ext cx="661114" cy="307777"/>
            </a:xfrm>
            <a:prstGeom prst="rect">
              <a:avLst/>
            </a:prstGeom>
            <a:noFill/>
          </p:spPr>
          <p:txBody>
            <a:bodyPr wrap="square" rtlCol="0">
              <a:spAutoFit/>
            </a:bodyPr>
            <a:lstStyle/>
            <a:p>
              <a:r>
                <a:rPr lang="en-US" sz="1400" dirty="0">
                  <a:solidFill>
                    <a:schemeClr val="bg1"/>
                  </a:solidFill>
                </a:rPr>
                <a:t>Mat A</a:t>
              </a:r>
            </a:p>
          </p:txBody>
        </p:sp>
        <p:sp>
          <p:nvSpPr>
            <p:cNvPr id="18" name="TextBox 17">
              <a:extLst>
                <a:ext uri="{FF2B5EF4-FFF2-40B4-BE49-F238E27FC236}">
                  <a16:creationId xmlns:a16="http://schemas.microsoft.com/office/drawing/2014/main" id="{07B1A598-AF9D-B84D-ACE2-78CA8C149F8A}"/>
                </a:ext>
              </a:extLst>
            </p:cNvPr>
            <p:cNvSpPr txBox="1"/>
            <p:nvPr/>
          </p:nvSpPr>
          <p:spPr>
            <a:xfrm>
              <a:off x="10981714" y="2662630"/>
              <a:ext cx="654964" cy="307777"/>
            </a:xfrm>
            <a:prstGeom prst="rect">
              <a:avLst/>
            </a:prstGeom>
            <a:noFill/>
          </p:spPr>
          <p:txBody>
            <a:bodyPr wrap="square" rtlCol="0">
              <a:spAutoFit/>
            </a:bodyPr>
            <a:lstStyle/>
            <a:p>
              <a:r>
                <a:rPr lang="en-US" sz="1400" dirty="0">
                  <a:solidFill>
                    <a:schemeClr val="bg1"/>
                  </a:solidFill>
                </a:rPr>
                <a:t>Mat B</a:t>
              </a:r>
            </a:p>
          </p:txBody>
        </p:sp>
        <p:sp>
          <p:nvSpPr>
            <p:cNvPr id="19" name="TextBox 18">
              <a:extLst>
                <a:ext uri="{FF2B5EF4-FFF2-40B4-BE49-F238E27FC236}">
                  <a16:creationId xmlns:a16="http://schemas.microsoft.com/office/drawing/2014/main" id="{93DBFC32-43CA-7D4B-A6A5-81FA880AE2FF}"/>
                </a:ext>
              </a:extLst>
            </p:cNvPr>
            <p:cNvSpPr txBox="1"/>
            <p:nvPr/>
          </p:nvSpPr>
          <p:spPr>
            <a:xfrm>
              <a:off x="10657307" y="3825182"/>
              <a:ext cx="651889" cy="307777"/>
            </a:xfrm>
            <a:prstGeom prst="rect">
              <a:avLst/>
            </a:prstGeom>
            <a:noFill/>
          </p:spPr>
          <p:txBody>
            <a:bodyPr wrap="square" rtlCol="0">
              <a:spAutoFit/>
            </a:bodyPr>
            <a:lstStyle/>
            <a:p>
              <a:r>
                <a:rPr lang="en-US" sz="1400" dirty="0">
                  <a:solidFill>
                    <a:schemeClr val="bg1"/>
                  </a:solidFill>
                </a:rPr>
                <a:t>Mat C</a:t>
              </a:r>
            </a:p>
          </p:txBody>
        </p:sp>
        <p:sp>
          <p:nvSpPr>
            <p:cNvPr id="20" name="TextBox 19">
              <a:extLst>
                <a:ext uri="{FF2B5EF4-FFF2-40B4-BE49-F238E27FC236}">
                  <a16:creationId xmlns:a16="http://schemas.microsoft.com/office/drawing/2014/main" id="{F52B721C-84A2-A74F-9CA1-7BF722FEE393}"/>
                </a:ext>
              </a:extLst>
            </p:cNvPr>
            <p:cNvSpPr txBox="1"/>
            <p:nvPr/>
          </p:nvSpPr>
          <p:spPr>
            <a:xfrm>
              <a:off x="8824383" y="4215019"/>
              <a:ext cx="668803" cy="307777"/>
            </a:xfrm>
            <a:prstGeom prst="rect">
              <a:avLst/>
            </a:prstGeom>
            <a:noFill/>
          </p:spPr>
          <p:txBody>
            <a:bodyPr wrap="square" rtlCol="0">
              <a:spAutoFit/>
            </a:bodyPr>
            <a:lstStyle/>
            <a:p>
              <a:r>
                <a:rPr lang="en-US" sz="1400" dirty="0">
                  <a:solidFill>
                    <a:schemeClr val="bg1"/>
                  </a:solidFill>
                </a:rPr>
                <a:t>Mat D</a:t>
              </a:r>
            </a:p>
          </p:txBody>
        </p:sp>
        <p:sp>
          <p:nvSpPr>
            <p:cNvPr id="21" name="TextBox 20">
              <a:extLst>
                <a:ext uri="{FF2B5EF4-FFF2-40B4-BE49-F238E27FC236}">
                  <a16:creationId xmlns:a16="http://schemas.microsoft.com/office/drawing/2014/main" id="{81B3E05F-6F2D-F34D-B4B0-AA014DA049AD}"/>
                </a:ext>
              </a:extLst>
            </p:cNvPr>
            <p:cNvSpPr txBox="1"/>
            <p:nvPr/>
          </p:nvSpPr>
          <p:spPr>
            <a:xfrm>
              <a:off x="9752877" y="4912561"/>
              <a:ext cx="644203" cy="307777"/>
            </a:xfrm>
            <a:prstGeom prst="rect">
              <a:avLst/>
            </a:prstGeom>
            <a:noFill/>
          </p:spPr>
          <p:txBody>
            <a:bodyPr wrap="square" rtlCol="0">
              <a:spAutoFit/>
            </a:bodyPr>
            <a:lstStyle/>
            <a:p>
              <a:r>
                <a:rPr lang="en-US" sz="1400" dirty="0">
                  <a:solidFill>
                    <a:schemeClr val="bg1"/>
                  </a:solidFill>
                </a:rPr>
                <a:t>Mat E</a:t>
              </a:r>
            </a:p>
          </p:txBody>
        </p:sp>
        <p:sp>
          <p:nvSpPr>
            <p:cNvPr id="22" name="TextBox 21">
              <a:extLst>
                <a:ext uri="{FF2B5EF4-FFF2-40B4-BE49-F238E27FC236}">
                  <a16:creationId xmlns:a16="http://schemas.microsoft.com/office/drawing/2014/main" id="{39A0594C-A1E7-FA40-A98C-72A0E7EAD9DF}"/>
                </a:ext>
              </a:extLst>
            </p:cNvPr>
            <p:cNvSpPr txBox="1"/>
            <p:nvPr/>
          </p:nvSpPr>
          <p:spPr>
            <a:xfrm>
              <a:off x="8681527" y="5415026"/>
              <a:ext cx="638053" cy="307777"/>
            </a:xfrm>
            <a:prstGeom prst="rect">
              <a:avLst/>
            </a:prstGeom>
            <a:noFill/>
          </p:spPr>
          <p:txBody>
            <a:bodyPr wrap="square" rtlCol="0">
              <a:spAutoFit/>
            </a:bodyPr>
            <a:lstStyle/>
            <a:p>
              <a:r>
                <a:rPr lang="en-US" sz="1400" dirty="0">
                  <a:solidFill>
                    <a:schemeClr val="bg1"/>
                  </a:solidFill>
                </a:rPr>
                <a:t>Mat F</a:t>
              </a:r>
            </a:p>
          </p:txBody>
        </p:sp>
        <p:sp>
          <p:nvSpPr>
            <p:cNvPr id="23" name="TextBox 22">
              <a:extLst>
                <a:ext uri="{FF2B5EF4-FFF2-40B4-BE49-F238E27FC236}">
                  <a16:creationId xmlns:a16="http://schemas.microsoft.com/office/drawing/2014/main" id="{A648BA5F-D8FB-C944-8E17-368B3D2715FC}"/>
                </a:ext>
              </a:extLst>
            </p:cNvPr>
            <p:cNvSpPr txBox="1"/>
            <p:nvPr/>
          </p:nvSpPr>
          <p:spPr>
            <a:xfrm>
              <a:off x="7714122" y="4735733"/>
              <a:ext cx="671878" cy="307777"/>
            </a:xfrm>
            <a:prstGeom prst="rect">
              <a:avLst/>
            </a:prstGeom>
            <a:noFill/>
          </p:spPr>
          <p:txBody>
            <a:bodyPr wrap="square" rtlCol="0">
              <a:spAutoFit/>
            </a:bodyPr>
            <a:lstStyle/>
            <a:p>
              <a:r>
                <a:rPr lang="en-US" sz="1400" dirty="0">
                  <a:solidFill>
                    <a:schemeClr val="bg1"/>
                  </a:solidFill>
                </a:rPr>
                <a:t>Mat G</a:t>
              </a:r>
            </a:p>
          </p:txBody>
        </p:sp>
        <p:sp>
          <p:nvSpPr>
            <p:cNvPr id="24" name="TextBox 23">
              <a:extLst>
                <a:ext uri="{FF2B5EF4-FFF2-40B4-BE49-F238E27FC236}">
                  <a16:creationId xmlns:a16="http://schemas.microsoft.com/office/drawing/2014/main" id="{55DB62FD-A3E0-B041-8D9A-B5B04AB43FE5}"/>
                </a:ext>
              </a:extLst>
            </p:cNvPr>
            <p:cNvSpPr txBox="1"/>
            <p:nvPr/>
          </p:nvSpPr>
          <p:spPr>
            <a:xfrm>
              <a:off x="7899806" y="3364769"/>
              <a:ext cx="670339" cy="307777"/>
            </a:xfrm>
            <a:prstGeom prst="rect">
              <a:avLst/>
            </a:prstGeom>
            <a:noFill/>
          </p:spPr>
          <p:txBody>
            <a:bodyPr wrap="square" rtlCol="0">
              <a:spAutoFit/>
            </a:bodyPr>
            <a:lstStyle/>
            <a:p>
              <a:r>
                <a:rPr lang="en-US" sz="1400" dirty="0">
                  <a:solidFill>
                    <a:schemeClr val="bg1"/>
                  </a:solidFill>
                </a:rPr>
                <a:t>Mat H</a:t>
              </a:r>
            </a:p>
          </p:txBody>
        </p:sp>
        <p:sp>
          <p:nvSpPr>
            <p:cNvPr id="25" name="TextBox 24">
              <a:extLst>
                <a:ext uri="{FF2B5EF4-FFF2-40B4-BE49-F238E27FC236}">
                  <a16:creationId xmlns:a16="http://schemas.microsoft.com/office/drawing/2014/main" id="{BCBBBB69-3713-8446-A860-651BBCEA9BF6}"/>
                </a:ext>
              </a:extLst>
            </p:cNvPr>
            <p:cNvSpPr txBox="1"/>
            <p:nvPr/>
          </p:nvSpPr>
          <p:spPr>
            <a:xfrm>
              <a:off x="8493222" y="2805368"/>
              <a:ext cx="596540" cy="307777"/>
            </a:xfrm>
            <a:prstGeom prst="rect">
              <a:avLst/>
            </a:prstGeom>
            <a:noFill/>
          </p:spPr>
          <p:txBody>
            <a:bodyPr wrap="square" rtlCol="0">
              <a:spAutoFit/>
            </a:bodyPr>
            <a:lstStyle/>
            <a:p>
              <a:r>
                <a:rPr lang="en-US" sz="1400" dirty="0">
                  <a:solidFill>
                    <a:schemeClr val="bg1"/>
                  </a:solidFill>
                </a:rPr>
                <a:t>Mat I</a:t>
              </a:r>
            </a:p>
          </p:txBody>
        </p:sp>
        <p:sp>
          <p:nvSpPr>
            <p:cNvPr id="26" name="TextBox 25">
              <a:extLst>
                <a:ext uri="{FF2B5EF4-FFF2-40B4-BE49-F238E27FC236}">
                  <a16:creationId xmlns:a16="http://schemas.microsoft.com/office/drawing/2014/main" id="{B2C201F5-E1BC-6448-A672-4A51780EF16D}"/>
                </a:ext>
              </a:extLst>
            </p:cNvPr>
            <p:cNvSpPr txBox="1"/>
            <p:nvPr/>
          </p:nvSpPr>
          <p:spPr>
            <a:xfrm>
              <a:off x="8928643" y="2218837"/>
              <a:ext cx="610379" cy="307777"/>
            </a:xfrm>
            <a:prstGeom prst="rect">
              <a:avLst/>
            </a:prstGeom>
            <a:noFill/>
          </p:spPr>
          <p:txBody>
            <a:bodyPr wrap="square" rtlCol="0">
              <a:spAutoFit/>
            </a:bodyPr>
            <a:lstStyle/>
            <a:p>
              <a:r>
                <a:rPr lang="en-US" sz="1400" dirty="0">
                  <a:solidFill>
                    <a:schemeClr val="bg1"/>
                  </a:solidFill>
                </a:rPr>
                <a:t>Mat J</a:t>
              </a:r>
            </a:p>
          </p:txBody>
        </p:sp>
        <p:sp>
          <p:nvSpPr>
            <p:cNvPr id="27" name="TextBox 26">
              <a:extLst>
                <a:ext uri="{FF2B5EF4-FFF2-40B4-BE49-F238E27FC236}">
                  <a16:creationId xmlns:a16="http://schemas.microsoft.com/office/drawing/2014/main" id="{D1F2BAD0-7B24-6641-B3E2-882D0FB9A0AC}"/>
                </a:ext>
              </a:extLst>
            </p:cNvPr>
            <p:cNvSpPr txBox="1"/>
            <p:nvPr/>
          </p:nvSpPr>
          <p:spPr>
            <a:xfrm>
              <a:off x="7528912" y="2048988"/>
              <a:ext cx="650353" cy="307777"/>
            </a:xfrm>
            <a:prstGeom prst="rect">
              <a:avLst/>
            </a:prstGeom>
            <a:noFill/>
          </p:spPr>
          <p:txBody>
            <a:bodyPr wrap="square" rtlCol="0">
              <a:spAutoFit/>
            </a:bodyPr>
            <a:lstStyle/>
            <a:p>
              <a:r>
                <a:rPr lang="en-US" sz="1400" dirty="0">
                  <a:solidFill>
                    <a:schemeClr val="bg1"/>
                  </a:solidFill>
                </a:rPr>
                <a:t>Mat K</a:t>
              </a:r>
            </a:p>
          </p:txBody>
        </p:sp>
        <p:sp>
          <p:nvSpPr>
            <p:cNvPr id="28" name="TextBox 27">
              <a:extLst>
                <a:ext uri="{FF2B5EF4-FFF2-40B4-BE49-F238E27FC236}">
                  <a16:creationId xmlns:a16="http://schemas.microsoft.com/office/drawing/2014/main" id="{277A264C-2787-8645-88C7-26F66BB9B73D}"/>
                </a:ext>
              </a:extLst>
            </p:cNvPr>
            <p:cNvSpPr txBox="1"/>
            <p:nvPr/>
          </p:nvSpPr>
          <p:spPr>
            <a:xfrm>
              <a:off x="6867044" y="3035359"/>
              <a:ext cx="260141" cy="307777"/>
            </a:xfrm>
            <a:prstGeom prst="rect">
              <a:avLst/>
            </a:prstGeom>
            <a:noFill/>
          </p:spPr>
          <p:txBody>
            <a:bodyPr wrap="square" rtlCol="0">
              <a:spAutoFit/>
            </a:bodyPr>
            <a:lstStyle/>
            <a:p>
              <a:r>
                <a:rPr lang="en-US" sz="1400" dirty="0">
                  <a:solidFill>
                    <a:schemeClr val="bg1"/>
                  </a:solidFill>
                </a:rPr>
                <a:t>L</a:t>
              </a:r>
            </a:p>
          </p:txBody>
        </p:sp>
        <p:sp>
          <p:nvSpPr>
            <p:cNvPr id="30" name="TextBox 29">
              <a:extLst>
                <a:ext uri="{FF2B5EF4-FFF2-40B4-BE49-F238E27FC236}">
                  <a16:creationId xmlns:a16="http://schemas.microsoft.com/office/drawing/2014/main" id="{B3DA5177-0D29-7043-8911-1A0646C27B21}"/>
                </a:ext>
              </a:extLst>
            </p:cNvPr>
            <p:cNvSpPr txBox="1"/>
            <p:nvPr/>
          </p:nvSpPr>
          <p:spPr>
            <a:xfrm>
              <a:off x="6370519" y="2165460"/>
              <a:ext cx="344703" cy="307777"/>
            </a:xfrm>
            <a:prstGeom prst="rect">
              <a:avLst/>
            </a:prstGeom>
            <a:noFill/>
          </p:spPr>
          <p:txBody>
            <a:bodyPr wrap="square" rtlCol="0">
              <a:spAutoFit/>
            </a:bodyPr>
            <a:lstStyle/>
            <a:p>
              <a:r>
                <a:rPr lang="en-US" sz="1400" dirty="0">
                  <a:solidFill>
                    <a:schemeClr val="bg1"/>
                  </a:solidFill>
                </a:rPr>
                <a:t>M</a:t>
              </a:r>
            </a:p>
          </p:txBody>
        </p:sp>
        <p:sp>
          <p:nvSpPr>
            <p:cNvPr id="31" name="TextBox 30">
              <a:extLst>
                <a:ext uri="{FF2B5EF4-FFF2-40B4-BE49-F238E27FC236}">
                  <a16:creationId xmlns:a16="http://schemas.microsoft.com/office/drawing/2014/main" id="{2C9663F5-8053-FA4E-8700-5E673EF37106}"/>
                </a:ext>
              </a:extLst>
            </p:cNvPr>
            <p:cNvSpPr txBox="1"/>
            <p:nvPr/>
          </p:nvSpPr>
          <p:spPr>
            <a:xfrm>
              <a:off x="6739362" y="1187675"/>
              <a:ext cx="304728" cy="307777"/>
            </a:xfrm>
            <a:prstGeom prst="rect">
              <a:avLst/>
            </a:prstGeom>
            <a:noFill/>
          </p:spPr>
          <p:txBody>
            <a:bodyPr wrap="square" rtlCol="0">
              <a:spAutoFit/>
            </a:bodyPr>
            <a:lstStyle/>
            <a:p>
              <a:r>
                <a:rPr lang="en-US" sz="1400" dirty="0">
                  <a:solidFill>
                    <a:schemeClr val="bg1"/>
                  </a:solidFill>
                </a:rPr>
                <a:t>N</a:t>
              </a:r>
            </a:p>
          </p:txBody>
        </p:sp>
        <p:sp>
          <p:nvSpPr>
            <p:cNvPr id="32" name="TextBox 31">
              <a:extLst>
                <a:ext uri="{FF2B5EF4-FFF2-40B4-BE49-F238E27FC236}">
                  <a16:creationId xmlns:a16="http://schemas.microsoft.com/office/drawing/2014/main" id="{B816C40D-E76F-3948-A1D3-DF3E051F8E29}"/>
                </a:ext>
              </a:extLst>
            </p:cNvPr>
            <p:cNvSpPr txBox="1"/>
            <p:nvPr/>
          </p:nvSpPr>
          <p:spPr>
            <a:xfrm>
              <a:off x="7650786" y="772715"/>
              <a:ext cx="307803" cy="307777"/>
            </a:xfrm>
            <a:prstGeom prst="rect">
              <a:avLst/>
            </a:prstGeom>
            <a:noFill/>
          </p:spPr>
          <p:txBody>
            <a:bodyPr wrap="square" rtlCol="0">
              <a:spAutoFit/>
            </a:bodyPr>
            <a:lstStyle/>
            <a:p>
              <a:r>
                <a:rPr lang="en-US" sz="1400" dirty="0">
                  <a:solidFill>
                    <a:schemeClr val="bg1"/>
                  </a:solidFill>
                </a:rPr>
                <a:t>O</a:t>
              </a:r>
            </a:p>
          </p:txBody>
        </p:sp>
        <p:sp>
          <p:nvSpPr>
            <p:cNvPr id="33" name="TextBox 32">
              <a:extLst>
                <a:ext uri="{FF2B5EF4-FFF2-40B4-BE49-F238E27FC236}">
                  <a16:creationId xmlns:a16="http://schemas.microsoft.com/office/drawing/2014/main" id="{71993C47-981E-2F43-AE88-5C1BBB34CC78}"/>
                </a:ext>
              </a:extLst>
            </p:cNvPr>
            <p:cNvSpPr txBox="1"/>
            <p:nvPr/>
          </p:nvSpPr>
          <p:spPr>
            <a:xfrm>
              <a:off x="8582019" y="1100118"/>
              <a:ext cx="278590" cy="307777"/>
            </a:xfrm>
            <a:prstGeom prst="rect">
              <a:avLst/>
            </a:prstGeom>
            <a:noFill/>
          </p:spPr>
          <p:txBody>
            <a:bodyPr wrap="square" rtlCol="0">
              <a:spAutoFit/>
            </a:bodyPr>
            <a:lstStyle/>
            <a:p>
              <a:r>
                <a:rPr lang="en-US" sz="1400" dirty="0">
                  <a:solidFill>
                    <a:schemeClr val="bg1"/>
                  </a:solidFill>
                </a:rPr>
                <a:t>P</a:t>
              </a:r>
            </a:p>
          </p:txBody>
        </p:sp>
      </p:grpSp>
      <p:pic>
        <p:nvPicPr>
          <p:cNvPr id="14" name="Picture 13">
            <a:extLst>
              <a:ext uri="{FF2B5EF4-FFF2-40B4-BE49-F238E27FC236}">
                <a16:creationId xmlns:a16="http://schemas.microsoft.com/office/drawing/2014/main" id="{EC076606-450B-3443-B942-61B2A93F87AF}"/>
              </a:ext>
            </a:extLst>
          </p:cNvPr>
          <p:cNvPicPr>
            <a:picLocks noChangeAspect="1"/>
          </p:cNvPicPr>
          <p:nvPr/>
        </p:nvPicPr>
        <p:blipFill>
          <a:blip r:embed="rId3"/>
          <a:srcRect/>
          <a:stretch/>
        </p:blipFill>
        <p:spPr>
          <a:xfrm>
            <a:off x="1167245" y="1460390"/>
            <a:ext cx="4572000" cy="4572000"/>
          </a:xfrm>
          <a:prstGeom prst="rect">
            <a:avLst/>
          </a:prstGeom>
        </p:spPr>
      </p:pic>
    </p:spTree>
    <p:extLst>
      <p:ext uri="{BB962C8B-B14F-4D97-AF65-F5344CB8AC3E}">
        <p14:creationId xmlns:p14="http://schemas.microsoft.com/office/powerpoint/2010/main" val="272422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1D5980-F413-7D4B-A876-DB9430C2B51E}"/>
              </a:ext>
            </a:extLst>
          </p:cNvPr>
          <p:cNvSpPr>
            <a:spLocks noGrp="1"/>
          </p:cNvSpPr>
          <p:nvPr>
            <p:ph type="sldNum" sz="quarter" idx="12"/>
          </p:nvPr>
        </p:nvSpPr>
        <p:spPr/>
        <p:txBody>
          <a:bodyPr/>
          <a:lstStyle/>
          <a:p>
            <a:fld id="{0DE3ABC3-23C9-1446-8C4B-3005995F2FB6}" type="slidenum">
              <a:rPr lang="en-US" smtClean="0"/>
              <a:t>16</a:t>
            </a:fld>
            <a:endParaRPr lang="en-US" dirty="0"/>
          </a:p>
        </p:txBody>
      </p:sp>
      <p:sp>
        <p:nvSpPr>
          <p:cNvPr id="6" name="Title 1">
            <a:extLst>
              <a:ext uri="{FF2B5EF4-FFF2-40B4-BE49-F238E27FC236}">
                <a16:creationId xmlns:a16="http://schemas.microsoft.com/office/drawing/2014/main" id="{8DBD0D3D-CC9F-1E46-812A-52ABF0FAAC4E}"/>
              </a:ext>
            </a:extLst>
          </p:cNvPr>
          <p:cNvSpPr>
            <a:spLocks noGrp="1"/>
          </p:cNvSpPr>
          <p:nvPr>
            <p:ph type="title"/>
          </p:nvPr>
        </p:nvSpPr>
        <p:spPr/>
        <p:txBody>
          <a:bodyPr>
            <a:normAutofit/>
          </a:bodyPr>
          <a:lstStyle/>
          <a:p>
            <a:r>
              <a:rPr lang="en-US" dirty="0"/>
              <a:t>Attribute to Root Cause – SOMAmer® Reagents Summary</a:t>
            </a:r>
            <a:endParaRPr lang="en-US" sz="4000" dirty="0"/>
          </a:p>
        </p:txBody>
      </p:sp>
      <p:pic>
        <p:nvPicPr>
          <p:cNvPr id="8" name="Content Placeholder 7">
            <a:extLst>
              <a:ext uri="{FF2B5EF4-FFF2-40B4-BE49-F238E27FC236}">
                <a16:creationId xmlns:a16="http://schemas.microsoft.com/office/drawing/2014/main" id="{30167C5E-D417-A246-8C38-0E67071E5286}"/>
              </a:ext>
            </a:extLst>
          </p:cNvPr>
          <p:cNvPicPr>
            <a:picLocks noGrp="1" noChangeAspect="1"/>
          </p:cNvPicPr>
          <p:nvPr>
            <p:ph sz="half" idx="2"/>
          </p:nvPr>
        </p:nvPicPr>
        <p:blipFill>
          <a:blip r:embed="rId2"/>
          <a:stretch>
            <a:fillRect/>
          </a:stretch>
        </p:blipFill>
        <p:spPr>
          <a:xfrm>
            <a:off x="2620534" y="1599348"/>
            <a:ext cx="6798530" cy="4370482"/>
          </a:xfrm>
        </p:spPr>
      </p:pic>
      <p:sp>
        <p:nvSpPr>
          <p:cNvPr id="9" name="Rectangle 8">
            <a:extLst>
              <a:ext uri="{FF2B5EF4-FFF2-40B4-BE49-F238E27FC236}">
                <a16:creationId xmlns:a16="http://schemas.microsoft.com/office/drawing/2014/main" id="{B1942B42-A7A4-954E-9C8D-BB649198993E}"/>
              </a:ext>
            </a:extLst>
          </p:cNvPr>
          <p:cNvSpPr/>
          <p:nvPr/>
        </p:nvSpPr>
        <p:spPr>
          <a:xfrm>
            <a:off x="2620534" y="1291571"/>
            <a:ext cx="6798530" cy="307777"/>
          </a:xfrm>
          <a:prstGeom prst="rect">
            <a:avLst/>
          </a:prstGeom>
          <a:solidFill>
            <a:schemeClr val="bg1"/>
          </a:solidFill>
        </p:spPr>
        <p:txBody>
          <a:bodyPr wrap="square">
            <a:spAutoFit/>
          </a:bodyPr>
          <a:lstStyle/>
          <a:p>
            <a:pPr algn="ctr"/>
            <a:r>
              <a:rPr lang="en-US" sz="1400" dirty="0">
                <a:solidFill>
                  <a:schemeClr val="bg2">
                    <a:lumMod val="25000"/>
                  </a:schemeClr>
                </a:solidFill>
                <a:latin typeface="Arial" panose="020B0604020202020204" pitchFamily="34" charset="0"/>
                <a:cs typeface="Arial" panose="020B0604020202020204" pitchFamily="34" charset="0"/>
              </a:rPr>
              <a:t>SOMAmer® Reagent Calibration Ratios Across Cluster Groups (GLM). </a:t>
            </a:r>
            <a:endParaRPr lang="en-US" sz="1400" b="0" i="0" dirty="0">
              <a:solidFill>
                <a:schemeClr val="bg2">
                  <a:lumMod val="2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86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1D5980-F413-7D4B-A876-DB9430C2B51E}"/>
              </a:ext>
            </a:extLst>
          </p:cNvPr>
          <p:cNvSpPr>
            <a:spLocks noGrp="1"/>
          </p:cNvSpPr>
          <p:nvPr>
            <p:ph type="sldNum" sz="quarter" idx="12"/>
          </p:nvPr>
        </p:nvSpPr>
        <p:spPr/>
        <p:txBody>
          <a:bodyPr/>
          <a:lstStyle/>
          <a:p>
            <a:fld id="{0DE3ABC3-23C9-1446-8C4B-3005995F2FB6}" type="slidenum">
              <a:rPr lang="en-US" smtClean="0"/>
              <a:t>17</a:t>
            </a:fld>
            <a:endParaRPr lang="en-US" dirty="0"/>
          </a:p>
        </p:txBody>
      </p:sp>
      <p:sp>
        <p:nvSpPr>
          <p:cNvPr id="6" name="Title 1">
            <a:extLst>
              <a:ext uri="{FF2B5EF4-FFF2-40B4-BE49-F238E27FC236}">
                <a16:creationId xmlns:a16="http://schemas.microsoft.com/office/drawing/2014/main" id="{8DBD0D3D-CC9F-1E46-812A-52ABF0FAAC4E}"/>
              </a:ext>
            </a:extLst>
          </p:cNvPr>
          <p:cNvSpPr>
            <a:spLocks noGrp="1"/>
          </p:cNvSpPr>
          <p:nvPr>
            <p:ph type="title"/>
          </p:nvPr>
        </p:nvSpPr>
        <p:spPr>
          <a:xfrm>
            <a:off x="668215" y="365125"/>
            <a:ext cx="10808677" cy="1325563"/>
          </a:xfrm>
        </p:spPr>
        <p:txBody>
          <a:bodyPr>
            <a:normAutofit/>
          </a:bodyPr>
          <a:lstStyle/>
          <a:p>
            <a:r>
              <a:rPr lang="en-US" dirty="0"/>
              <a:t>Attribute to Root Cause – SOMAmer® Reagent Performance</a:t>
            </a:r>
            <a:endParaRPr lang="en-US" sz="4000" dirty="0"/>
          </a:p>
        </p:txBody>
      </p:sp>
      <p:pic>
        <p:nvPicPr>
          <p:cNvPr id="34" name="Picture 33">
            <a:extLst>
              <a:ext uri="{FF2B5EF4-FFF2-40B4-BE49-F238E27FC236}">
                <a16:creationId xmlns:a16="http://schemas.microsoft.com/office/drawing/2014/main" id="{35F9BC00-673A-AA41-999E-583F3C2FDED4}"/>
              </a:ext>
            </a:extLst>
          </p:cNvPr>
          <p:cNvPicPr>
            <a:picLocks noChangeAspect="1"/>
          </p:cNvPicPr>
          <p:nvPr/>
        </p:nvPicPr>
        <p:blipFill>
          <a:blip r:embed="rId2"/>
          <a:srcRect/>
          <a:stretch/>
        </p:blipFill>
        <p:spPr>
          <a:xfrm>
            <a:off x="1181100" y="1416844"/>
            <a:ext cx="4572000" cy="4572000"/>
          </a:xfrm>
          <a:prstGeom prst="rect">
            <a:avLst/>
          </a:prstGeom>
        </p:spPr>
      </p:pic>
      <p:pic>
        <p:nvPicPr>
          <p:cNvPr id="36" name="Picture 35">
            <a:extLst>
              <a:ext uri="{FF2B5EF4-FFF2-40B4-BE49-F238E27FC236}">
                <a16:creationId xmlns:a16="http://schemas.microsoft.com/office/drawing/2014/main" id="{617E0081-6B3C-6040-9533-47DD503FEDF1}"/>
              </a:ext>
            </a:extLst>
          </p:cNvPr>
          <p:cNvPicPr>
            <a:picLocks noChangeAspect="1"/>
          </p:cNvPicPr>
          <p:nvPr/>
        </p:nvPicPr>
        <p:blipFill>
          <a:blip r:embed="rId3"/>
          <a:srcRect/>
          <a:stretch/>
        </p:blipFill>
        <p:spPr>
          <a:xfrm>
            <a:off x="6267450" y="1416844"/>
            <a:ext cx="4572000" cy="4572000"/>
          </a:xfrm>
          <a:prstGeom prst="rect">
            <a:avLst/>
          </a:prstGeom>
        </p:spPr>
      </p:pic>
    </p:spTree>
    <p:extLst>
      <p:ext uri="{BB962C8B-B14F-4D97-AF65-F5344CB8AC3E}">
        <p14:creationId xmlns:p14="http://schemas.microsoft.com/office/powerpoint/2010/main" val="338319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1D5980-F413-7D4B-A876-DB9430C2B51E}"/>
              </a:ext>
            </a:extLst>
          </p:cNvPr>
          <p:cNvSpPr>
            <a:spLocks noGrp="1"/>
          </p:cNvSpPr>
          <p:nvPr>
            <p:ph type="sldNum" sz="quarter" idx="12"/>
          </p:nvPr>
        </p:nvSpPr>
        <p:spPr/>
        <p:txBody>
          <a:bodyPr/>
          <a:lstStyle/>
          <a:p>
            <a:fld id="{0DE3ABC3-23C9-1446-8C4B-3005995F2FB6}" type="slidenum">
              <a:rPr lang="en-US" smtClean="0"/>
              <a:t>18</a:t>
            </a:fld>
            <a:endParaRPr lang="en-US" dirty="0"/>
          </a:p>
        </p:txBody>
      </p:sp>
      <p:sp>
        <p:nvSpPr>
          <p:cNvPr id="6" name="Title 1">
            <a:extLst>
              <a:ext uri="{FF2B5EF4-FFF2-40B4-BE49-F238E27FC236}">
                <a16:creationId xmlns:a16="http://schemas.microsoft.com/office/drawing/2014/main" id="{8DBD0D3D-CC9F-1E46-812A-52ABF0FAAC4E}"/>
              </a:ext>
            </a:extLst>
          </p:cNvPr>
          <p:cNvSpPr>
            <a:spLocks noGrp="1"/>
          </p:cNvSpPr>
          <p:nvPr>
            <p:ph type="title"/>
          </p:nvPr>
        </p:nvSpPr>
        <p:spPr/>
        <p:txBody>
          <a:bodyPr>
            <a:normAutofit/>
          </a:bodyPr>
          <a:lstStyle/>
          <a:p>
            <a:r>
              <a:rPr lang="en-US" dirty="0"/>
              <a:t>Attribute to Root Cause – SOMAmer® Reagent Clustering</a:t>
            </a:r>
            <a:endParaRPr lang="en-US" sz="4000" dirty="0"/>
          </a:p>
        </p:txBody>
      </p:sp>
      <p:pic>
        <p:nvPicPr>
          <p:cNvPr id="27" name="Picture 26">
            <a:extLst>
              <a:ext uri="{FF2B5EF4-FFF2-40B4-BE49-F238E27FC236}">
                <a16:creationId xmlns:a16="http://schemas.microsoft.com/office/drawing/2014/main" id="{905BDACF-2ADF-6041-BE09-E4661595EC38}"/>
              </a:ext>
            </a:extLst>
          </p:cNvPr>
          <p:cNvPicPr>
            <a:picLocks noChangeAspect="1"/>
          </p:cNvPicPr>
          <p:nvPr/>
        </p:nvPicPr>
        <p:blipFill>
          <a:blip r:embed="rId2"/>
          <a:srcRect/>
          <a:stretch/>
        </p:blipFill>
        <p:spPr>
          <a:xfrm>
            <a:off x="1066800" y="1511300"/>
            <a:ext cx="10058400" cy="4572000"/>
          </a:xfrm>
          <a:prstGeom prst="rect">
            <a:avLst/>
          </a:prstGeom>
        </p:spPr>
      </p:pic>
    </p:spTree>
    <p:extLst>
      <p:ext uri="{BB962C8B-B14F-4D97-AF65-F5344CB8AC3E}">
        <p14:creationId xmlns:p14="http://schemas.microsoft.com/office/powerpoint/2010/main" val="1946302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CF6F-43A2-AB4F-BF17-1AB498D1357C}"/>
              </a:ext>
            </a:extLst>
          </p:cNvPr>
          <p:cNvSpPr>
            <a:spLocks noGrp="1"/>
          </p:cNvSpPr>
          <p:nvPr>
            <p:ph type="title"/>
          </p:nvPr>
        </p:nvSpPr>
        <p:spPr/>
        <p:txBody>
          <a:bodyPr/>
          <a:lstStyle/>
          <a:p>
            <a:r>
              <a:rPr lang="en-US" dirty="0"/>
              <a:t>Umbrella Impacts</a:t>
            </a:r>
          </a:p>
        </p:txBody>
      </p:sp>
      <p:sp>
        <p:nvSpPr>
          <p:cNvPr id="3" name="Content Placeholder 2">
            <a:extLst>
              <a:ext uri="{FF2B5EF4-FFF2-40B4-BE49-F238E27FC236}">
                <a16:creationId xmlns:a16="http://schemas.microsoft.com/office/drawing/2014/main" id="{C4C2CF02-AB56-9E48-A742-E2E23A3AE43F}"/>
              </a:ext>
            </a:extLst>
          </p:cNvPr>
          <p:cNvSpPr>
            <a:spLocks noGrp="1"/>
          </p:cNvSpPr>
          <p:nvPr>
            <p:ph sz="half" idx="1"/>
          </p:nvPr>
        </p:nvSpPr>
        <p:spPr>
          <a:xfrm>
            <a:off x="838199" y="1825625"/>
            <a:ext cx="10515599" cy="4351338"/>
          </a:xfrm>
        </p:spPr>
        <p:txBody>
          <a:bodyPr/>
          <a:lstStyle/>
          <a:p>
            <a:r>
              <a:rPr lang="en-US" dirty="0"/>
              <a:t>Provided a real-time &amp; in-depth view into the stability of SomaScan® Assay</a:t>
            </a:r>
          </a:p>
          <a:p>
            <a:endParaRPr lang="en-US" dirty="0"/>
          </a:p>
          <a:p>
            <a:r>
              <a:rPr lang="en-US" dirty="0"/>
              <a:t>Coalesced multiple sources of assay metadata for quick analysis</a:t>
            </a:r>
          </a:p>
          <a:p>
            <a:endParaRPr lang="en-US" dirty="0"/>
          </a:p>
          <a:p>
            <a:r>
              <a:rPr lang="en-US" dirty="0"/>
              <a:t>Reduced assay investigation time by an order of magnitude</a:t>
            </a:r>
          </a:p>
          <a:p>
            <a:endParaRPr lang="en-US" dirty="0"/>
          </a:p>
          <a:p>
            <a:r>
              <a:rPr lang="en-US" dirty="0"/>
              <a:t>Garnered fervor for more information</a:t>
            </a:r>
          </a:p>
        </p:txBody>
      </p:sp>
      <p:sp>
        <p:nvSpPr>
          <p:cNvPr id="5" name="Slide Number Placeholder 4">
            <a:extLst>
              <a:ext uri="{FF2B5EF4-FFF2-40B4-BE49-F238E27FC236}">
                <a16:creationId xmlns:a16="http://schemas.microsoft.com/office/drawing/2014/main" id="{13E9B0E3-3121-8344-BBDA-610532B8ACE0}"/>
              </a:ext>
            </a:extLst>
          </p:cNvPr>
          <p:cNvSpPr>
            <a:spLocks noGrp="1"/>
          </p:cNvSpPr>
          <p:nvPr>
            <p:ph type="sldNum" sz="quarter" idx="12"/>
          </p:nvPr>
        </p:nvSpPr>
        <p:spPr/>
        <p:txBody>
          <a:bodyPr/>
          <a:lstStyle/>
          <a:p>
            <a:fld id="{0DE3ABC3-23C9-1446-8C4B-3005995F2FB6}" type="slidenum">
              <a:rPr lang="en-US" smtClean="0"/>
              <a:t>19</a:t>
            </a:fld>
            <a:endParaRPr lang="en-US" dirty="0"/>
          </a:p>
        </p:txBody>
      </p:sp>
    </p:spTree>
    <p:extLst>
      <p:ext uri="{BB962C8B-B14F-4D97-AF65-F5344CB8AC3E}">
        <p14:creationId xmlns:p14="http://schemas.microsoft.com/office/powerpoint/2010/main" val="92783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851696C-7189-EC4E-85F8-DABCD46329E4}"/>
              </a:ext>
            </a:extLst>
          </p:cNvPr>
          <p:cNvSpPr/>
          <p:nvPr/>
        </p:nvSpPr>
        <p:spPr>
          <a:xfrm>
            <a:off x="3696229" y="3108464"/>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Experiment</a:t>
            </a:r>
          </a:p>
        </p:txBody>
      </p:sp>
      <p:sp>
        <p:nvSpPr>
          <p:cNvPr id="27" name="Rectangle 26">
            <a:extLst>
              <a:ext uri="{FF2B5EF4-FFF2-40B4-BE49-F238E27FC236}">
                <a16:creationId xmlns:a16="http://schemas.microsoft.com/office/drawing/2014/main" id="{A7AB89AA-A35F-3749-9678-59362DD8526E}"/>
              </a:ext>
            </a:extLst>
          </p:cNvPr>
          <p:cNvSpPr/>
          <p:nvPr/>
        </p:nvSpPr>
        <p:spPr>
          <a:xfrm>
            <a:off x="3848629" y="3260864"/>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Experiment</a:t>
            </a:r>
          </a:p>
        </p:txBody>
      </p:sp>
      <p:sp>
        <p:nvSpPr>
          <p:cNvPr id="28" name="Rectangle 27">
            <a:extLst>
              <a:ext uri="{FF2B5EF4-FFF2-40B4-BE49-F238E27FC236}">
                <a16:creationId xmlns:a16="http://schemas.microsoft.com/office/drawing/2014/main" id="{31A3D411-4373-2E44-A8BB-8CBB93CE1D7A}"/>
              </a:ext>
            </a:extLst>
          </p:cNvPr>
          <p:cNvSpPr/>
          <p:nvPr/>
        </p:nvSpPr>
        <p:spPr>
          <a:xfrm>
            <a:off x="4001029" y="3413264"/>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Experiment</a:t>
            </a:r>
          </a:p>
        </p:txBody>
      </p:sp>
      <p:sp>
        <p:nvSpPr>
          <p:cNvPr id="2" name="Title 1">
            <a:extLst>
              <a:ext uri="{FF2B5EF4-FFF2-40B4-BE49-F238E27FC236}">
                <a16:creationId xmlns:a16="http://schemas.microsoft.com/office/drawing/2014/main" id="{364667B9-D544-5248-8448-1A8FA3AE8EC6}"/>
              </a:ext>
            </a:extLst>
          </p:cNvPr>
          <p:cNvSpPr>
            <a:spLocks noGrp="1"/>
          </p:cNvSpPr>
          <p:nvPr>
            <p:ph type="title"/>
          </p:nvPr>
        </p:nvSpPr>
        <p:spPr>
          <a:xfrm>
            <a:off x="838200" y="365125"/>
            <a:ext cx="10515600" cy="1325563"/>
          </a:xfrm>
        </p:spPr>
        <p:txBody>
          <a:bodyPr/>
          <a:lstStyle/>
          <a:p>
            <a:r>
              <a:rPr lang="en-US" dirty="0"/>
              <a:t>What is Statistical Process Control (SPC)?</a:t>
            </a:r>
          </a:p>
        </p:txBody>
      </p:sp>
      <p:sp>
        <p:nvSpPr>
          <p:cNvPr id="4" name="Slide Number Placeholder 3">
            <a:extLst>
              <a:ext uri="{FF2B5EF4-FFF2-40B4-BE49-F238E27FC236}">
                <a16:creationId xmlns:a16="http://schemas.microsoft.com/office/drawing/2014/main" id="{8F2AD15C-7A29-1141-A212-2D12CB8A66A7}"/>
              </a:ext>
            </a:extLst>
          </p:cNvPr>
          <p:cNvSpPr>
            <a:spLocks noGrp="1"/>
          </p:cNvSpPr>
          <p:nvPr>
            <p:ph type="sldNum" sz="quarter" idx="12"/>
          </p:nvPr>
        </p:nvSpPr>
        <p:spPr/>
        <p:txBody>
          <a:bodyPr/>
          <a:lstStyle/>
          <a:p>
            <a:fld id="{0DE3ABC3-23C9-1446-8C4B-3005995F2FB6}" type="slidenum">
              <a:rPr lang="en-US" smtClean="0"/>
              <a:t>2</a:t>
            </a:fld>
            <a:endParaRPr lang="en-US" dirty="0"/>
          </a:p>
        </p:txBody>
      </p:sp>
      <p:sp>
        <p:nvSpPr>
          <p:cNvPr id="14" name="Rectangle 13">
            <a:extLst>
              <a:ext uri="{FF2B5EF4-FFF2-40B4-BE49-F238E27FC236}">
                <a16:creationId xmlns:a16="http://schemas.microsoft.com/office/drawing/2014/main" id="{29FD2A98-978B-9A4E-BC03-87E61CDC6595}"/>
              </a:ext>
            </a:extLst>
          </p:cNvPr>
          <p:cNvSpPr/>
          <p:nvPr/>
        </p:nvSpPr>
        <p:spPr>
          <a:xfrm>
            <a:off x="1926416" y="3561977"/>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Material Prep</a:t>
            </a:r>
          </a:p>
        </p:txBody>
      </p:sp>
      <p:sp>
        <p:nvSpPr>
          <p:cNvPr id="15" name="Rectangle 14">
            <a:extLst>
              <a:ext uri="{FF2B5EF4-FFF2-40B4-BE49-F238E27FC236}">
                <a16:creationId xmlns:a16="http://schemas.microsoft.com/office/drawing/2014/main" id="{CAE5F8CC-572C-D64C-9950-7821B7B6CCA4}"/>
              </a:ext>
            </a:extLst>
          </p:cNvPr>
          <p:cNvSpPr/>
          <p:nvPr/>
        </p:nvSpPr>
        <p:spPr>
          <a:xfrm>
            <a:off x="4153426" y="3561977"/>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Running the Experiment(s)</a:t>
            </a:r>
          </a:p>
        </p:txBody>
      </p:sp>
      <p:sp>
        <p:nvSpPr>
          <p:cNvPr id="22" name="Rectangle 21">
            <a:extLst>
              <a:ext uri="{FF2B5EF4-FFF2-40B4-BE49-F238E27FC236}">
                <a16:creationId xmlns:a16="http://schemas.microsoft.com/office/drawing/2014/main" id="{2FB24034-11A4-5140-A3FC-8C7CFB77F5A4}"/>
              </a:ext>
            </a:extLst>
          </p:cNvPr>
          <p:cNvSpPr/>
          <p:nvPr/>
        </p:nvSpPr>
        <p:spPr>
          <a:xfrm>
            <a:off x="8607438" y="3580005"/>
            <a:ext cx="1632153" cy="727587"/>
          </a:xfrm>
          <a:prstGeom prst="rect">
            <a:avLst/>
          </a:prstGeom>
          <a:solidFill>
            <a:schemeClr val="accent4">
              <a:lumMod val="50000"/>
            </a:schemeClr>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Sanity Check</a:t>
            </a:r>
          </a:p>
        </p:txBody>
      </p:sp>
      <p:sp>
        <p:nvSpPr>
          <p:cNvPr id="44" name="Rectangle 43">
            <a:extLst>
              <a:ext uri="{FF2B5EF4-FFF2-40B4-BE49-F238E27FC236}">
                <a16:creationId xmlns:a16="http://schemas.microsoft.com/office/drawing/2014/main" id="{7C68E826-C2E8-C242-A926-68B93FB4EEFA}"/>
              </a:ext>
            </a:extLst>
          </p:cNvPr>
          <p:cNvSpPr/>
          <p:nvPr/>
        </p:nvSpPr>
        <p:spPr>
          <a:xfrm>
            <a:off x="6380432" y="3580005"/>
            <a:ext cx="1745944"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Standardization</a:t>
            </a:r>
          </a:p>
        </p:txBody>
      </p:sp>
      <p:cxnSp>
        <p:nvCxnSpPr>
          <p:cNvPr id="49" name="Straight Arrow Connector 48">
            <a:extLst>
              <a:ext uri="{FF2B5EF4-FFF2-40B4-BE49-F238E27FC236}">
                <a16:creationId xmlns:a16="http://schemas.microsoft.com/office/drawing/2014/main" id="{9682D572-7F10-BE4C-9BA3-128AB79DA4DF}"/>
              </a:ext>
            </a:extLst>
          </p:cNvPr>
          <p:cNvCxnSpPr>
            <a:cxnSpLocks/>
            <a:stCxn id="44" idx="3"/>
            <a:endCxn id="22" idx="1"/>
          </p:cNvCxnSpPr>
          <p:nvPr/>
        </p:nvCxnSpPr>
        <p:spPr>
          <a:xfrm>
            <a:off x="8126376" y="3943799"/>
            <a:ext cx="4810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4006892-FECA-894F-BECD-AB691ECC6715}"/>
              </a:ext>
            </a:extLst>
          </p:cNvPr>
          <p:cNvCxnSpPr/>
          <p:nvPr/>
        </p:nvCxnSpPr>
        <p:spPr>
          <a:xfrm>
            <a:off x="5785578" y="3941092"/>
            <a:ext cx="59485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C19DDA7-00B2-B640-81FF-86CEEB406321}"/>
              </a:ext>
            </a:extLst>
          </p:cNvPr>
          <p:cNvCxnSpPr>
            <a:cxnSpLocks/>
            <a:stCxn id="14" idx="3"/>
            <a:endCxn id="15" idx="1"/>
          </p:cNvCxnSpPr>
          <p:nvPr/>
        </p:nvCxnSpPr>
        <p:spPr>
          <a:xfrm>
            <a:off x="3558569" y="3925771"/>
            <a:ext cx="59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8238882-0A8B-8F49-B6D8-4CA03A270EB6}"/>
              </a:ext>
            </a:extLst>
          </p:cNvPr>
          <p:cNvSpPr/>
          <p:nvPr/>
        </p:nvSpPr>
        <p:spPr>
          <a:xfrm>
            <a:off x="4153426" y="4857377"/>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Equipment</a:t>
            </a:r>
          </a:p>
        </p:txBody>
      </p:sp>
      <p:cxnSp>
        <p:nvCxnSpPr>
          <p:cNvPr id="18" name="Straight Arrow Connector 17">
            <a:extLst>
              <a:ext uri="{FF2B5EF4-FFF2-40B4-BE49-F238E27FC236}">
                <a16:creationId xmlns:a16="http://schemas.microsoft.com/office/drawing/2014/main" id="{D6689F3B-BEC5-8742-A9F4-218D774393F1}"/>
              </a:ext>
            </a:extLst>
          </p:cNvPr>
          <p:cNvCxnSpPr>
            <a:cxnSpLocks/>
            <a:stCxn id="17" idx="0"/>
            <a:endCxn id="15" idx="2"/>
          </p:cNvCxnSpPr>
          <p:nvPr/>
        </p:nvCxnSpPr>
        <p:spPr>
          <a:xfrm flipV="1">
            <a:off x="4969503" y="4289564"/>
            <a:ext cx="0" cy="567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C095302-B433-6547-975C-0231FC47AEE8}"/>
              </a:ext>
            </a:extLst>
          </p:cNvPr>
          <p:cNvSpPr/>
          <p:nvPr/>
        </p:nvSpPr>
        <p:spPr>
          <a:xfrm>
            <a:off x="4153426" y="2266577"/>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cxnSp>
        <p:nvCxnSpPr>
          <p:cNvPr id="30" name="Straight Arrow Connector 29">
            <a:extLst>
              <a:ext uri="{FF2B5EF4-FFF2-40B4-BE49-F238E27FC236}">
                <a16:creationId xmlns:a16="http://schemas.microsoft.com/office/drawing/2014/main" id="{B3C11706-5F31-F34B-94A0-E7FC4F994544}"/>
              </a:ext>
            </a:extLst>
          </p:cNvPr>
          <p:cNvCxnSpPr>
            <a:cxnSpLocks/>
            <a:stCxn id="29" idx="2"/>
            <a:endCxn id="15" idx="0"/>
          </p:cNvCxnSpPr>
          <p:nvPr/>
        </p:nvCxnSpPr>
        <p:spPr>
          <a:xfrm>
            <a:off x="4969503" y="2994164"/>
            <a:ext cx="0" cy="567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A6643AB-4674-C04D-A88F-3782C98F6BA4}"/>
              </a:ext>
            </a:extLst>
          </p:cNvPr>
          <p:cNvSpPr/>
          <p:nvPr/>
        </p:nvSpPr>
        <p:spPr>
          <a:xfrm>
            <a:off x="1926416" y="4857377"/>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Person(s)</a:t>
            </a:r>
          </a:p>
        </p:txBody>
      </p:sp>
      <p:cxnSp>
        <p:nvCxnSpPr>
          <p:cNvPr id="12" name="Elbow Connector 11">
            <a:extLst>
              <a:ext uri="{FF2B5EF4-FFF2-40B4-BE49-F238E27FC236}">
                <a16:creationId xmlns:a16="http://schemas.microsoft.com/office/drawing/2014/main" id="{ACD55602-7B35-724C-93EC-126D701633C2}"/>
              </a:ext>
            </a:extLst>
          </p:cNvPr>
          <p:cNvCxnSpPr>
            <a:stCxn id="32" idx="0"/>
            <a:endCxn id="15" idx="2"/>
          </p:cNvCxnSpPr>
          <p:nvPr/>
        </p:nvCxnSpPr>
        <p:spPr>
          <a:xfrm rot="5400000" flipH="1" flipV="1">
            <a:off x="3572092" y="3459966"/>
            <a:ext cx="567813" cy="222701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10">
            <a:extLst>
              <a:ext uri="{FF2B5EF4-FFF2-40B4-BE49-F238E27FC236}">
                <a16:creationId xmlns:a16="http://schemas.microsoft.com/office/drawing/2014/main" id="{7018AAD6-B907-4445-BC39-0F56B792085D}"/>
              </a:ext>
            </a:extLst>
          </p:cNvPr>
          <p:cNvSpPr txBox="1">
            <a:spLocks/>
          </p:cNvSpPr>
          <p:nvPr/>
        </p:nvSpPr>
        <p:spPr>
          <a:xfrm>
            <a:off x="1004935" y="1484608"/>
            <a:ext cx="6568745" cy="2171331"/>
          </a:xfrm>
          <a:prstGeom prst="rect">
            <a:avLst/>
          </a:prstGeom>
        </p:spPr>
        <p:txBody>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Identification, attribution, &amp; control of batch effects</a:t>
            </a:r>
          </a:p>
        </p:txBody>
      </p:sp>
      <p:cxnSp>
        <p:nvCxnSpPr>
          <p:cNvPr id="39" name="Straight Arrow Connector 38">
            <a:extLst>
              <a:ext uri="{FF2B5EF4-FFF2-40B4-BE49-F238E27FC236}">
                <a16:creationId xmlns:a16="http://schemas.microsoft.com/office/drawing/2014/main" id="{BE0BFD31-4C71-CB46-A3C5-8188AF08944B}"/>
              </a:ext>
            </a:extLst>
          </p:cNvPr>
          <p:cNvCxnSpPr>
            <a:cxnSpLocks/>
            <a:stCxn id="32" idx="0"/>
            <a:endCxn id="14" idx="2"/>
          </p:cNvCxnSpPr>
          <p:nvPr/>
        </p:nvCxnSpPr>
        <p:spPr>
          <a:xfrm flipV="1">
            <a:off x="2742493" y="4289564"/>
            <a:ext cx="0" cy="567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63E45D58-7F1A-A241-BC65-B26AAB6BE7B5}"/>
              </a:ext>
            </a:extLst>
          </p:cNvPr>
          <p:cNvCxnSpPr>
            <a:cxnSpLocks/>
            <a:stCxn id="29" idx="1"/>
            <a:endCxn id="14" idx="0"/>
          </p:cNvCxnSpPr>
          <p:nvPr/>
        </p:nvCxnSpPr>
        <p:spPr>
          <a:xfrm rot="10800000" flipV="1">
            <a:off x="2742494" y="2630371"/>
            <a:ext cx="1410933" cy="9316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CAB29F1-5CDB-D543-B849-421EC97F6450}"/>
              </a:ext>
            </a:extLst>
          </p:cNvPr>
          <p:cNvCxnSpPr>
            <a:cxnSpLocks/>
          </p:cNvCxnSpPr>
          <p:nvPr/>
        </p:nvCxnSpPr>
        <p:spPr>
          <a:xfrm>
            <a:off x="10239591" y="3956783"/>
            <a:ext cx="61597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1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14" grpId="0" animBg="1"/>
      <p:bldP spid="15" grpId="0" animBg="1"/>
      <p:bldP spid="22" grpId="0" animBg="1"/>
      <p:bldP spid="44" grpId="0" animBg="1"/>
      <p:bldP spid="17" grpId="0" animBg="1"/>
      <p:bldP spid="29"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43E5-D896-8F4B-A113-97741FE06E1E}"/>
              </a:ext>
            </a:extLst>
          </p:cNvPr>
          <p:cNvSpPr>
            <a:spLocks noGrp="1"/>
          </p:cNvSpPr>
          <p:nvPr>
            <p:ph type="title"/>
          </p:nvPr>
        </p:nvSpPr>
        <p:spPr>
          <a:xfrm>
            <a:off x="838200" y="148323"/>
            <a:ext cx="10515600" cy="1325563"/>
          </a:xfrm>
        </p:spPr>
        <p:txBody>
          <a:bodyPr/>
          <a:lstStyle/>
          <a:p>
            <a:r>
              <a:rPr lang="en-US" dirty="0"/>
              <a:t>The Subtle Art of Inheriting a Better Class of Problems</a:t>
            </a:r>
          </a:p>
        </p:txBody>
      </p:sp>
      <p:sp>
        <p:nvSpPr>
          <p:cNvPr id="4" name="Slide Number Placeholder 3">
            <a:extLst>
              <a:ext uri="{FF2B5EF4-FFF2-40B4-BE49-F238E27FC236}">
                <a16:creationId xmlns:a16="http://schemas.microsoft.com/office/drawing/2014/main" id="{4D87F25F-20FB-9243-85B0-8C36949895C3}"/>
              </a:ext>
            </a:extLst>
          </p:cNvPr>
          <p:cNvSpPr>
            <a:spLocks noGrp="1"/>
          </p:cNvSpPr>
          <p:nvPr>
            <p:ph type="sldNum" sz="quarter" idx="12"/>
          </p:nvPr>
        </p:nvSpPr>
        <p:spPr/>
        <p:txBody>
          <a:bodyPr/>
          <a:lstStyle/>
          <a:p>
            <a:fld id="{0DE3ABC3-23C9-1446-8C4B-3005995F2FB6}" type="slidenum">
              <a:rPr lang="en-US" smtClean="0"/>
              <a:t>20</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BFFB977B-769C-A84E-9704-1D8913A1577D}"/>
                  </a:ext>
                </a:extLst>
              </p:cNvPr>
              <p:cNvGraphicFramePr>
                <a:graphicFrameLocks noGrp="1"/>
              </p:cNvGraphicFramePr>
              <p:nvPr>
                <p:extLst>
                  <p:ext uri="{D42A27DB-BD31-4B8C-83A1-F6EECF244321}">
                    <p14:modId xmlns:p14="http://schemas.microsoft.com/office/powerpoint/2010/main" val="3068057494"/>
                  </p:ext>
                </p:extLst>
              </p:nvPr>
            </p:nvGraphicFramePr>
            <p:xfrm>
              <a:off x="486936" y="1674608"/>
              <a:ext cx="11218128" cy="2522253"/>
            </p:xfrm>
            <a:graphic>
              <a:graphicData uri="http://schemas.openxmlformats.org/drawingml/2006/table">
                <a:tbl>
                  <a:tblPr firstRow="1" bandRow="1">
                    <a:tableStyleId>{2D5ABB26-0587-4C30-8999-92F81FD0307C}</a:tableStyleId>
                  </a:tblPr>
                  <a:tblGrid>
                    <a:gridCol w="1721005">
                      <a:extLst>
                        <a:ext uri="{9D8B030D-6E8A-4147-A177-3AD203B41FA5}">
                          <a16:colId xmlns:a16="http://schemas.microsoft.com/office/drawing/2014/main" val="1733473939"/>
                        </a:ext>
                      </a:extLst>
                    </a:gridCol>
                    <a:gridCol w="4248615">
                      <a:extLst>
                        <a:ext uri="{9D8B030D-6E8A-4147-A177-3AD203B41FA5}">
                          <a16:colId xmlns:a16="http://schemas.microsoft.com/office/drawing/2014/main" val="2857896384"/>
                        </a:ext>
                      </a:extLst>
                    </a:gridCol>
                    <a:gridCol w="5248508">
                      <a:extLst>
                        <a:ext uri="{9D8B030D-6E8A-4147-A177-3AD203B41FA5}">
                          <a16:colId xmlns:a16="http://schemas.microsoft.com/office/drawing/2014/main" val="1080974650"/>
                        </a:ext>
                      </a:extLst>
                    </a:gridCol>
                  </a:tblGrid>
                  <a:tr h="643220">
                    <a:tc>
                      <a:txBody>
                        <a:bodyPr/>
                        <a:lstStyle/>
                        <a:p>
                          <a:pPr algn="ctr"/>
                          <a:r>
                            <a:rPr lang="en-US" b="1" dirty="0">
                              <a:solidFill>
                                <a:schemeClr val="tx1">
                                  <a:lumMod val="65000"/>
                                  <a:lumOff val="35000"/>
                                </a:schemeClr>
                              </a:solidFill>
                              <a:latin typeface="Glacial Indifference" pitchFamily="2" charset="0"/>
                            </a:rPr>
                            <a:t>Type</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Old Problems</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New Problems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292056"/>
                      </a:ext>
                    </a:extLst>
                  </a:tr>
                  <a:tr h="50822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Time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Repetitive tasks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Managing technical debt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220955"/>
                      </a:ext>
                    </a:extLst>
                  </a:tr>
                  <a:tr h="862587">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Data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Inaccessible batch-related metadata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Too much data!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lang="en-US" sz="1600" smtClean="0">
                                  <a:solidFill>
                                    <a:schemeClr val="tx1">
                                      <a:lumMod val="65000"/>
                                      <a:lumOff val="35000"/>
                                    </a:schemeClr>
                                  </a:solidFill>
                                  <a:latin typeface="Cambria Math" panose="02040503050406030204" pitchFamily="18" charset="0"/>
                                </a:rPr>
                                <m:t>𝑑𝑎𝑡</m:t>
                              </m:r>
                              <m:sSub>
                                <m:sSubPr>
                                  <m:ctrlPr>
                                    <a:rPr lang="en-US" sz="1600" i="1" smtClean="0">
                                      <a:solidFill>
                                        <a:schemeClr val="tx1">
                                          <a:lumMod val="65000"/>
                                          <a:lumOff val="35000"/>
                                        </a:schemeClr>
                                      </a:solidFill>
                                      <a:latin typeface="Cambria Math" panose="02040503050406030204" pitchFamily="18" charset="0"/>
                                    </a:rPr>
                                  </m:ctrlPr>
                                </m:sSubPr>
                                <m:e>
                                  <m:r>
                                    <a:rPr lang="en-US" sz="1600" smtClean="0">
                                      <a:solidFill>
                                        <a:schemeClr val="tx1">
                                          <a:lumMod val="65000"/>
                                          <a:lumOff val="35000"/>
                                        </a:schemeClr>
                                      </a:solidFill>
                                      <a:latin typeface="Cambria Math" panose="02040503050406030204" pitchFamily="18" charset="0"/>
                                    </a:rPr>
                                    <m:t>𝑎</m:t>
                                  </m:r>
                                </m:e>
                                <m:sub>
                                  <m:r>
                                    <a:rPr lang="en-US" sz="1600" smtClean="0">
                                      <a:solidFill>
                                        <a:schemeClr val="tx1">
                                          <a:lumMod val="65000"/>
                                          <a:lumOff val="35000"/>
                                        </a:schemeClr>
                                      </a:solidFill>
                                      <a:latin typeface="Cambria Math" panose="02040503050406030204" pitchFamily="18" charset="0"/>
                                    </a:rPr>
                                    <m:t>𝑜𝑣𝑒𝑟𝑤h𝑒𝑙𝑚𝑖𝑛𝑔</m:t>
                                  </m:r>
                                </m:sub>
                              </m:sSub>
                              <m:r>
                                <a:rPr lang="en-US" sz="1600" smtClean="0">
                                  <a:solidFill>
                                    <a:schemeClr val="tx1">
                                      <a:lumMod val="65000"/>
                                      <a:lumOff val="35000"/>
                                    </a:schemeClr>
                                  </a:solidFill>
                                  <a:latin typeface="Cambria Math" panose="02040503050406030204" pitchFamily="18" charset="0"/>
                                </a:rPr>
                                <m:t>+</m:t>
                              </m:r>
                              <m:r>
                                <a:rPr lang="en-US" sz="1600" smtClean="0">
                                  <a:solidFill>
                                    <a:schemeClr val="tx1">
                                      <a:lumMod val="65000"/>
                                      <a:lumOff val="35000"/>
                                    </a:schemeClr>
                                  </a:solidFill>
                                  <a:latin typeface="Cambria Math" panose="02040503050406030204" pitchFamily="18" charset="0"/>
                                </a:rPr>
                                <m:t>𝑡𝑖𝑚</m:t>
                              </m:r>
                              <m:sSub>
                                <m:sSubPr>
                                  <m:ctrlPr>
                                    <a:rPr lang="en-US" sz="1600" i="1" smtClean="0">
                                      <a:solidFill>
                                        <a:schemeClr val="tx1">
                                          <a:lumMod val="65000"/>
                                          <a:lumOff val="35000"/>
                                        </a:schemeClr>
                                      </a:solidFill>
                                      <a:latin typeface="Cambria Math" panose="02040503050406030204" pitchFamily="18" charset="0"/>
                                    </a:rPr>
                                  </m:ctrlPr>
                                </m:sSubPr>
                                <m:e>
                                  <m:r>
                                    <a:rPr lang="en-US" sz="1600" smtClean="0">
                                      <a:solidFill>
                                        <a:schemeClr val="tx1">
                                          <a:lumMod val="65000"/>
                                          <a:lumOff val="35000"/>
                                        </a:schemeClr>
                                      </a:solidFill>
                                      <a:latin typeface="Cambria Math" panose="02040503050406030204" pitchFamily="18" charset="0"/>
                                    </a:rPr>
                                    <m:t>𝑒</m:t>
                                  </m:r>
                                </m:e>
                                <m:sub>
                                  <m:r>
                                    <a:rPr lang="en-US" sz="1600" smtClean="0">
                                      <a:solidFill>
                                        <a:schemeClr val="tx1">
                                          <a:lumMod val="65000"/>
                                          <a:lumOff val="35000"/>
                                        </a:schemeClr>
                                      </a:solidFill>
                                      <a:latin typeface="Cambria Math" panose="02040503050406030204" pitchFamily="18" charset="0"/>
                                    </a:rPr>
                                    <m:t>𝑙𝑖𝑡𝑡𝑙𝑒</m:t>
                                  </m:r>
                                </m:sub>
                              </m:sSub>
                              <m:r>
                                <a:rPr lang="en-US" sz="1600" smtClean="0">
                                  <a:solidFill>
                                    <a:schemeClr val="tx1">
                                      <a:lumMod val="65000"/>
                                      <a:lumOff val="35000"/>
                                    </a:schemeClr>
                                  </a:solidFill>
                                  <a:latin typeface="Cambria Math" panose="02040503050406030204" pitchFamily="18" charset="0"/>
                                </a:rPr>
                                <m:t>→</m:t>
                              </m:r>
                              <m:r>
                                <a:rPr lang="en-US" sz="1600" smtClean="0">
                                  <a:solidFill>
                                    <a:schemeClr val="tx1">
                                      <a:lumMod val="65000"/>
                                      <a:lumOff val="35000"/>
                                    </a:schemeClr>
                                  </a:solidFill>
                                  <a:latin typeface="Cambria Math" panose="02040503050406030204" pitchFamily="18" charset="0"/>
                                </a:rPr>
                                <m:t>𝑔𝑢𝑖𝑙𝑡</m:t>
                              </m:r>
                            </m:oMath>
                          </a14:m>
                          <a:endParaRPr lang="en-US" sz="1600" dirty="0">
                            <a:solidFill>
                              <a:schemeClr val="tx1">
                                <a:lumMod val="65000"/>
                                <a:lumOff val="35000"/>
                              </a:schemeClr>
                            </a:solidFill>
                            <a:latin typeface="Glacial Indifference" pitchFamily="2"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0007574"/>
                      </a:ext>
                    </a:extLst>
                  </a:tr>
                  <a:tr h="50822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Infrastructure</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Brains.........</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sym typeface="Wingdings" pitchFamily="2" charset="2"/>
                            </a:rPr>
                            <a:t>Infrastructure lock-in</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6684229"/>
                      </a:ext>
                    </a:extLst>
                  </a:tr>
                </a:tbl>
              </a:graphicData>
            </a:graphic>
          </p:graphicFrame>
        </mc:Choice>
        <mc:Fallback xmlns="">
          <p:graphicFrame>
            <p:nvGraphicFramePr>
              <p:cNvPr id="5" name="Table 4">
                <a:extLst>
                  <a:ext uri="{FF2B5EF4-FFF2-40B4-BE49-F238E27FC236}">
                    <a16:creationId xmlns:a16="http://schemas.microsoft.com/office/drawing/2014/main" id="{BFFB977B-769C-A84E-9704-1D8913A1577D}"/>
                  </a:ext>
                </a:extLst>
              </p:cNvPr>
              <p:cNvGraphicFramePr>
                <a:graphicFrameLocks noGrp="1"/>
              </p:cNvGraphicFramePr>
              <p:nvPr>
                <p:extLst>
                  <p:ext uri="{D42A27DB-BD31-4B8C-83A1-F6EECF244321}">
                    <p14:modId xmlns:p14="http://schemas.microsoft.com/office/powerpoint/2010/main" val="3068057494"/>
                  </p:ext>
                </p:extLst>
              </p:nvPr>
            </p:nvGraphicFramePr>
            <p:xfrm>
              <a:off x="486936" y="1674608"/>
              <a:ext cx="11218128" cy="2522253"/>
            </p:xfrm>
            <a:graphic>
              <a:graphicData uri="http://schemas.openxmlformats.org/drawingml/2006/table">
                <a:tbl>
                  <a:tblPr firstRow="1" bandRow="1">
                    <a:tableStyleId>{2D5ABB26-0587-4C30-8999-92F81FD0307C}</a:tableStyleId>
                  </a:tblPr>
                  <a:tblGrid>
                    <a:gridCol w="1721005">
                      <a:extLst>
                        <a:ext uri="{9D8B030D-6E8A-4147-A177-3AD203B41FA5}">
                          <a16:colId xmlns:a16="http://schemas.microsoft.com/office/drawing/2014/main" val="1733473939"/>
                        </a:ext>
                      </a:extLst>
                    </a:gridCol>
                    <a:gridCol w="4248615">
                      <a:extLst>
                        <a:ext uri="{9D8B030D-6E8A-4147-A177-3AD203B41FA5}">
                          <a16:colId xmlns:a16="http://schemas.microsoft.com/office/drawing/2014/main" val="2857896384"/>
                        </a:ext>
                      </a:extLst>
                    </a:gridCol>
                    <a:gridCol w="5248508">
                      <a:extLst>
                        <a:ext uri="{9D8B030D-6E8A-4147-A177-3AD203B41FA5}">
                          <a16:colId xmlns:a16="http://schemas.microsoft.com/office/drawing/2014/main" val="1080974650"/>
                        </a:ext>
                      </a:extLst>
                    </a:gridCol>
                  </a:tblGrid>
                  <a:tr h="643220">
                    <a:tc>
                      <a:txBody>
                        <a:bodyPr/>
                        <a:lstStyle/>
                        <a:p>
                          <a:pPr algn="ctr"/>
                          <a:r>
                            <a:rPr lang="en-US" b="1" dirty="0">
                              <a:solidFill>
                                <a:schemeClr val="tx1">
                                  <a:lumMod val="65000"/>
                                  <a:lumOff val="35000"/>
                                </a:schemeClr>
                              </a:solidFill>
                              <a:latin typeface="Glacial Indifference" pitchFamily="2" charset="0"/>
                            </a:rPr>
                            <a:t>Type</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Old Problems</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New Problems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292056"/>
                      </a:ext>
                    </a:extLst>
                  </a:tr>
                  <a:tr h="50822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Time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Repetitive tasks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Managing technical debt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220955"/>
                      </a:ext>
                    </a:extLst>
                  </a:tr>
                  <a:tr h="862587">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Data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Inaccessible batch-related metadata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3768" t="-131884" b="-57971"/>
                          </a:stretch>
                        </a:blipFill>
                      </a:tcPr>
                    </a:tc>
                    <a:extLst>
                      <a:ext uri="{0D108BD9-81ED-4DB2-BD59-A6C34878D82A}">
                        <a16:rowId xmlns:a16="http://schemas.microsoft.com/office/drawing/2014/main" val="3910007574"/>
                      </a:ext>
                    </a:extLst>
                  </a:tr>
                  <a:tr h="50822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Infrastructure</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Brains.........</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sym typeface="Wingdings" pitchFamily="2" charset="2"/>
                            </a:rPr>
                            <a:t>Infrastructure lock-in</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6684229"/>
                      </a:ext>
                    </a:extLst>
                  </a:tr>
                </a:tbl>
              </a:graphicData>
            </a:graphic>
          </p:graphicFrame>
        </mc:Fallback>
      </mc:AlternateContent>
    </p:spTree>
    <p:extLst>
      <p:ext uri="{BB962C8B-B14F-4D97-AF65-F5344CB8AC3E}">
        <p14:creationId xmlns:p14="http://schemas.microsoft.com/office/powerpoint/2010/main" val="1542514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22C-A026-B94F-80FB-2A029D48AE85}"/>
              </a:ext>
            </a:extLst>
          </p:cNvPr>
          <p:cNvSpPr>
            <a:spLocks noGrp="1"/>
          </p:cNvSpPr>
          <p:nvPr>
            <p:ph type="title"/>
          </p:nvPr>
        </p:nvSpPr>
        <p:spPr/>
        <p:txBody>
          <a:bodyPr/>
          <a:lstStyle/>
          <a:p>
            <a:r>
              <a:rPr lang="en-US" dirty="0"/>
              <a:t>The “Lynchpin” Problem</a:t>
            </a:r>
          </a:p>
        </p:txBody>
      </p:sp>
      <p:sp>
        <p:nvSpPr>
          <p:cNvPr id="3" name="Content Placeholder 2">
            <a:extLst>
              <a:ext uri="{FF2B5EF4-FFF2-40B4-BE49-F238E27FC236}">
                <a16:creationId xmlns:a16="http://schemas.microsoft.com/office/drawing/2014/main" id="{7DBD1681-B309-8549-96E3-003EDB743DEC}"/>
              </a:ext>
            </a:extLst>
          </p:cNvPr>
          <p:cNvSpPr>
            <a:spLocks noGrp="1"/>
          </p:cNvSpPr>
          <p:nvPr>
            <p:ph sz="half" idx="1"/>
          </p:nvPr>
        </p:nvSpPr>
        <p:spPr>
          <a:xfrm>
            <a:off x="1504335" y="1690688"/>
            <a:ext cx="9773264" cy="4117192"/>
          </a:xfrm>
        </p:spPr>
        <p:txBody>
          <a:bodyPr>
            <a:normAutofit/>
          </a:bodyPr>
          <a:lstStyle/>
          <a:p>
            <a:r>
              <a:rPr lang="en-US" sz="2400" dirty="0"/>
              <a:t>Almost every place has a lynchpin</a:t>
            </a:r>
          </a:p>
          <a:p>
            <a:pPr lvl="1"/>
            <a:r>
              <a:rPr lang="en-US" sz="2000" dirty="0"/>
              <a:t>Been there seemingly forever</a:t>
            </a:r>
          </a:p>
          <a:p>
            <a:pPr lvl="1"/>
            <a:endParaRPr lang="en-US" sz="2000" dirty="0"/>
          </a:p>
          <a:p>
            <a:pPr lvl="1"/>
            <a:r>
              <a:rPr lang="en-US" sz="2000" dirty="0"/>
              <a:t>Maintains the SUPER OLD legacy system(s) that is keeping everything running</a:t>
            </a:r>
          </a:p>
          <a:p>
            <a:pPr marL="457200" lvl="1" indent="0">
              <a:buNone/>
            </a:pPr>
            <a:endParaRPr lang="en-US" sz="2000" b="1" u="sng" dirty="0"/>
          </a:p>
          <a:p>
            <a:r>
              <a:rPr lang="en-US" sz="2400" dirty="0"/>
              <a:t>Is absolutely vital</a:t>
            </a:r>
          </a:p>
          <a:p>
            <a:pPr lvl="1"/>
            <a:r>
              <a:rPr lang="en-US" sz="2000" dirty="0"/>
              <a:t>Until they’re gone</a:t>
            </a:r>
          </a:p>
        </p:txBody>
      </p:sp>
      <p:sp>
        <p:nvSpPr>
          <p:cNvPr id="5" name="Slide Number Placeholder 4">
            <a:extLst>
              <a:ext uri="{FF2B5EF4-FFF2-40B4-BE49-F238E27FC236}">
                <a16:creationId xmlns:a16="http://schemas.microsoft.com/office/drawing/2014/main" id="{94F85D98-7C69-FB41-9406-4B026DC0E805}"/>
              </a:ext>
            </a:extLst>
          </p:cNvPr>
          <p:cNvSpPr>
            <a:spLocks noGrp="1"/>
          </p:cNvSpPr>
          <p:nvPr>
            <p:ph type="sldNum" sz="quarter" idx="12"/>
          </p:nvPr>
        </p:nvSpPr>
        <p:spPr/>
        <p:txBody>
          <a:bodyPr/>
          <a:lstStyle/>
          <a:p>
            <a:fld id="{0DE3ABC3-23C9-1446-8C4B-3005995F2FB6}" type="slidenum">
              <a:rPr lang="en-US" smtClean="0"/>
              <a:t>21</a:t>
            </a:fld>
            <a:endParaRPr lang="en-US" dirty="0"/>
          </a:p>
        </p:txBody>
      </p:sp>
    </p:spTree>
    <p:extLst>
      <p:ext uri="{BB962C8B-B14F-4D97-AF65-F5344CB8AC3E}">
        <p14:creationId xmlns:p14="http://schemas.microsoft.com/office/powerpoint/2010/main" val="3668861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F1956D-CE13-D048-8798-473BE06E6C93}"/>
              </a:ext>
            </a:extLst>
          </p:cNvPr>
          <p:cNvPicPr>
            <a:picLocks noChangeAspect="1"/>
          </p:cNvPicPr>
          <p:nvPr/>
        </p:nvPicPr>
        <p:blipFill>
          <a:blip r:embed="rId2"/>
          <a:stretch>
            <a:fillRect/>
          </a:stretch>
        </p:blipFill>
        <p:spPr>
          <a:xfrm>
            <a:off x="6075555" y="3769862"/>
            <a:ext cx="4510530" cy="2349236"/>
          </a:xfrm>
          <a:prstGeom prst="rect">
            <a:avLst/>
          </a:prstGeom>
        </p:spPr>
      </p:pic>
      <p:sp>
        <p:nvSpPr>
          <p:cNvPr id="2" name="Title 1">
            <a:extLst>
              <a:ext uri="{FF2B5EF4-FFF2-40B4-BE49-F238E27FC236}">
                <a16:creationId xmlns:a16="http://schemas.microsoft.com/office/drawing/2014/main" id="{E2D42A81-C243-0949-BD3D-D0CC3C29D89A}"/>
              </a:ext>
            </a:extLst>
          </p:cNvPr>
          <p:cNvSpPr>
            <a:spLocks noGrp="1"/>
          </p:cNvSpPr>
          <p:nvPr>
            <p:ph type="title"/>
          </p:nvPr>
        </p:nvSpPr>
        <p:spPr>
          <a:xfrm>
            <a:off x="838199" y="315965"/>
            <a:ext cx="10724535" cy="1325563"/>
          </a:xfrm>
        </p:spPr>
        <p:txBody>
          <a:bodyPr/>
          <a:lstStyle/>
          <a:p>
            <a:r>
              <a:rPr lang="en-US" dirty="0"/>
              <a:t>My Current Attempt at Attacking the ”Lynchpin” Problem</a:t>
            </a:r>
          </a:p>
        </p:txBody>
      </p:sp>
      <p:sp>
        <p:nvSpPr>
          <p:cNvPr id="3" name="Content Placeholder 2">
            <a:extLst>
              <a:ext uri="{FF2B5EF4-FFF2-40B4-BE49-F238E27FC236}">
                <a16:creationId xmlns:a16="http://schemas.microsoft.com/office/drawing/2014/main" id="{F3043396-BB1E-AA41-A480-0CABE85311C9}"/>
              </a:ext>
            </a:extLst>
          </p:cNvPr>
          <p:cNvSpPr>
            <a:spLocks noGrp="1"/>
          </p:cNvSpPr>
          <p:nvPr>
            <p:ph sz="half" idx="1"/>
          </p:nvPr>
        </p:nvSpPr>
        <p:spPr>
          <a:xfrm>
            <a:off x="629266" y="1398818"/>
            <a:ext cx="5181600" cy="4800447"/>
          </a:xfrm>
        </p:spPr>
        <p:txBody>
          <a:bodyPr>
            <a:normAutofit/>
          </a:bodyPr>
          <a:lstStyle/>
          <a:p>
            <a:r>
              <a:rPr lang="en-US" sz="2400" dirty="0"/>
              <a:t>Build software with a lifecycle in mind</a:t>
            </a:r>
          </a:p>
          <a:p>
            <a:endParaRPr lang="en-US" sz="2400" dirty="0"/>
          </a:p>
          <a:p>
            <a:endParaRPr lang="en-US" sz="2000" dirty="0"/>
          </a:p>
          <a:p>
            <a:pPr lvl="1"/>
            <a:endParaRPr lang="en-US" sz="2000" dirty="0"/>
          </a:p>
          <a:p>
            <a:pPr lvl="1"/>
            <a:endParaRPr lang="en-US" sz="2000" dirty="0"/>
          </a:p>
          <a:p>
            <a:r>
              <a:rPr lang="en-US" sz="2400" dirty="0"/>
              <a:t>Implementing lifecycles helps with:</a:t>
            </a:r>
          </a:p>
          <a:p>
            <a:pPr lvl="1"/>
            <a:r>
              <a:rPr lang="en-US" sz="2000" dirty="0"/>
              <a:t>Technical debt</a:t>
            </a:r>
          </a:p>
          <a:p>
            <a:pPr lvl="1"/>
            <a:r>
              <a:rPr lang="en-US" sz="2000" dirty="0"/>
              <a:t>Training scientists</a:t>
            </a:r>
          </a:p>
          <a:p>
            <a:pPr lvl="1"/>
            <a:r>
              <a:rPr lang="en-US" sz="2000" dirty="0"/>
              <a:t>Technology adoption</a:t>
            </a:r>
          </a:p>
          <a:p>
            <a:pPr lvl="1"/>
            <a:r>
              <a:rPr lang="en-US" sz="2000" b="1" u="sng" dirty="0"/>
              <a:t>Reimagination of what the project is</a:t>
            </a:r>
          </a:p>
        </p:txBody>
      </p:sp>
      <p:pic>
        <p:nvPicPr>
          <p:cNvPr id="6" name="Content Placeholder 5">
            <a:extLst>
              <a:ext uri="{FF2B5EF4-FFF2-40B4-BE49-F238E27FC236}">
                <a16:creationId xmlns:a16="http://schemas.microsoft.com/office/drawing/2014/main" id="{032F7406-D94D-3949-8294-50E3249B8496}"/>
              </a:ext>
            </a:extLst>
          </p:cNvPr>
          <p:cNvPicPr>
            <a:picLocks noGrp="1" noChangeAspect="1"/>
          </p:cNvPicPr>
          <p:nvPr>
            <p:ph sz="half" idx="2"/>
          </p:nvPr>
        </p:nvPicPr>
        <p:blipFill>
          <a:blip r:embed="rId3"/>
          <a:stretch>
            <a:fillRect/>
          </a:stretch>
        </p:blipFill>
        <p:spPr>
          <a:xfrm>
            <a:off x="6096000" y="1412829"/>
            <a:ext cx="4423784" cy="2061570"/>
          </a:xfrm>
          <a:prstGeom prst="rect">
            <a:avLst/>
          </a:prstGeom>
        </p:spPr>
      </p:pic>
      <p:sp>
        <p:nvSpPr>
          <p:cNvPr id="5" name="Slide Number Placeholder 4">
            <a:extLst>
              <a:ext uri="{FF2B5EF4-FFF2-40B4-BE49-F238E27FC236}">
                <a16:creationId xmlns:a16="http://schemas.microsoft.com/office/drawing/2014/main" id="{5F415569-024C-A646-B364-E055D9F0F18A}"/>
              </a:ext>
            </a:extLst>
          </p:cNvPr>
          <p:cNvSpPr>
            <a:spLocks noGrp="1"/>
          </p:cNvSpPr>
          <p:nvPr>
            <p:ph type="sldNum" sz="quarter" idx="12"/>
          </p:nvPr>
        </p:nvSpPr>
        <p:spPr/>
        <p:txBody>
          <a:bodyPr/>
          <a:lstStyle/>
          <a:p>
            <a:fld id="{0DE3ABC3-23C9-1446-8C4B-3005995F2FB6}" type="slidenum">
              <a:rPr lang="en-US" smtClean="0"/>
              <a:t>22</a:t>
            </a:fld>
            <a:endParaRPr lang="en-US" dirty="0"/>
          </a:p>
        </p:txBody>
      </p:sp>
      <p:sp>
        <p:nvSpPr>
          <p:cNvPr id="4" name="Rectangle 3">
            <a:extLst>
              <a:ext uri="{FF2B5EF4-FFF2-40B4-BE49-F238E27FC236}">
                <a16:creationId xmlns:a16="http://schemas.microsoft.com/office/drawing/2014/main" id="{F147B351-EA59-4445-AEAA-E71D4C015413}"/>
              </a:ext>
            </a:extLst>
          </p:cNvPr>
          <p:cNvSpPr/>
          <p:nvPr/>
        </p:nvSpPr>
        <p:spPr>
          <a:xfrm>
            <a:off x="6075555" y="6199265"/>
            <a:ext cx="4997605" cy="461665"/>
          </a:xfrm>
          <a:prstGeom prst="rect">
            <a:avLst/>
          </a:prstGeom>
        </p:spPr>
        <p:txBody>
          <a:bodyPr wrap="square">
            <a:spAutoFit/>
          </a:bodyPr>
          <a:lstStyle/>
          <a:p>
            <a:pPr algn="r"/>
            <a:r>
              <a:rPr lang="en-US" sz="1200" dirty="0"/>
              <a:t>https://</a:t>
            </a:r>
            <a:r>
              <a:rPr lang="en-US" sz="1200" dirty="0" err="1"/>
              <a:t>www.djangoproject.com</a:t>
            </a:r>
            <a:r>
              <a:rPr lang="en-US" sz="1200" dirty="0"/>
              <a:t>/download/#supported-versions</a:t>
            </a:r>
          </a:p>
          <a:p>
            <a:pPr algn="r"/>
            <a:r>
              <a:rPr lang="en-US" sz="1200" dirty="0"/>
              <a:t>https://</a:t>
            </a:r>
            <a:r>
              <a:rPr lang="en-US" sz="1200" dirty="0" err="1"/>
              <a:t>nodejs.org</a:t>
            </a:r>
            <a:r>
              <a:rPr lang="en-US" sz="1200" dirty="0"/>
              <a:t>/</a:t>
            </a:r>
            <a:r>
              <a:rPr lang="en-US" sz="1200" dirty="0" err="1"/>
              <a:t>en</a:t>
            </a:r>
            <a:r>
              <a:rPr lang="en-US" sz="1200" dirty="0"/>
              <a:t>/about/releases/</a:t>
            </a:r>
          </a:p>
        </p:txBody>
      </p:sp>
      <p:pic>
        <p:nvPicPr>
          <p:cNvPr id="9" name="Picture 8">
            <a:extLst>
              <a:ext uri="{FF2B5EF4-FFF2-40B4-BE49-F238E27FC236}">
                <a16:creationId xmlns:a16="http://schemas.microsoft.com/office/drawing/2014/main" id="{DECAD10F-0628-704D-8961-E81FC69AAD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 contrast="-5000"/>
                    </a14:imgEffect>
                  </a14:imgLayer>
                </a14:imgProps>
              </a:ext>
            </a:extLst>
          </a:blip>
          <a:stretch>
            <a:fillRect/>
          </a:stretch>
        </p:blipFill>
        <p:spPr>
          <a:xfrm>
            <a:off x="10586085" y="1443238"/>
            <a:ext cx="910348" cy="314931"/>
          </a:xfrm>
          <a:prstGeom prst="rect">
            <a:avLst/>
          </a:prstGeom>
        </p:spPr>
      </p:pic>
      <p:pic>
        <p:nvPicPr>
          <p:cNvPr id="10" name="Picture 9">
            <a:extLst>
              <a:ext uri="{FF2B5EF4-FFF2-40B4-BE49-F238E27FC236}">
                <a16:creationId xmlns:a16="http://schemas.microsoft.com/office/drawing/2014/main" id="{2BE71A95-A085-F448-B096-AE13A4F5962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1000"/>
                    </a14:imgEffect>
                  </a14:imgLayer>
                </a14:imgProps>
              </a:ext>
            </a:extLst>
          </a:blip>
          <a:stretch>
            <a:fillRect/>
          </a:stretch>
        </p:blipFill>
        <p:spPr>
          <a:xfrm>
            <a:off x="10586085" y="3769862"/>
            <a:ext cx="1046619" cy="640389"/>
          </a:xfrm>
          <a:prstGeom prst="rect">
            <a:avLst/>
          </a:prstGeom>
        </p:spPr>
      </p:pic>
    </p:spTree>
    <p:extLst>
      <p:ext uri="{BB962C8B-B14F-4D97-AF65-F5344CB8AC3E}">
        <p14:creationId xmlns:p14="http://schemas.microsoft.com/office/powerpoint/2010/main" val="633774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2649-830D-8E45-B5F4-AA1816BC12CE}"/>
              </a:ext>
            </a:extLst>
          </p:cNvPr>
          <p:cNvSpPr>
            <a:spLocks noGrp="1"/>
          </p:cNvSpPr>
          <p:nvPr>
            <p:ph type="title"/>
          </p:nvPr>
        </p:nvSpPr>
        <p:spPr/>
        <p:txBody>
          <a:bodyPr/>
          <a:lstStyle/>
          <a:p>
            <a:r>
              <a:rPr lang="en-US" dirty="0"/>
              <a:t>The Subtle Art v.2</a:t>
            </a:r>
          </a:p>
        </p:txBody>
      </p:sp>
      <p:sp>
        <p:nvSpPr>
          <p:cNvPr id="5" name="Slide Number Placeholder 4">
            <a:extLst>
              <a:ext uri="{FF2B5EF4-FFF2-40B4-BE49-F238E27FC236}">
                <a16:creationId xmlns:a16="http://schemas.microsoft.com/office/drawing/2014/main" id="{83CCBC8B-D91C-0547-BC22-F0A696D0A01C}"/>
              </a:ext>
            </a:extLst>
          </p:cNvPr>
          <p:cNvSpPr>
            <a:spLocks noGrp="1"/>
          </p:cNvSpPr>
          <p:nvPr>
            <p:ph type="sldNum" sz="quarter" idx="12"/>
          </p:nvPr>
        </p:nvSpPr>
        <p:spPr/>
        <p:txBody>
          <a:bodyPr/>
          <a:lstStyle/>
          <a:p>
            <a:fld id="{0DE3ABC3-23C9-1446-8C4B-3005995F2FB6}" type="slidenum">
              <a:rPr lang="en-US" smtClean="0"/>
              <a:t>23</a:t>
            </a:fld>
            <a:endParaRPr lang="en-US" dirty="0"/>
          </a:p>
        </p:txBody>
      </p:sp>
      <p:graphicFrame>
        <p:nvGraphicFramePr>
          <p:cNvPr id="6" name="Table 5">
            <a:extLst>
              <a:ext uri="{FF2B5EF4-FFF2-40B4-BE49-F238E27FC236}">
                <a16:creationId xmlns:a16="http://schemas.microsoft.com/office/drawing/2014/main" id="{251D44D9-E3C1-7C45-919F-1201100F7626}"/>
              </a:ext>
            </a:extLst>
          </p:cNvPr>
          <p:cNvGraphicFramePr>
            <a:graphicFrameLocks noGrp="1"/>
          </p:cNvGraphicFramePr>
          <p:nvPr>
            <p:extLst>
              <p:ext uri="{D42A27DB-BD31-4B8C-83A1-F6EECF244321}">
                <p14:modId xmlns:p14="http://schemas.microsoft.com/office/powerpoint/2010/main" val="2040221830"/>
              </p:ext>
            </p:extLst>
          </p:nvPr>
        </p:nvGraphicFramePr>
        <p:xfrm>
          <a:off x="1018942" y="1897275"/>
          <a:ext cx="10295690" cy="2627833"/>
        </p:xfrm>
        <a:graphic>
          <a:graphicData uri="http://schemas.openxmlformats.org/drawingml/2006/table">
            <a:tbl>
              <a:tblPr firstRow="1" bandRow="1">
                <a:tableStyleId>{2D5ABB26-0587-4C30-8999-92F81FD0307C}</a:tableStyleId>
              </a:tblPr>
              <a:tblGrid>
                <a:gridCol w="1698703">
                  <a:extLst>
                    <a:ext uri="{9D8B030D-6E8A-4147-A177-3AD203B41FA5}">
                      <a16:colId xmlns:a16="http://schemas.microsoft.com/office/drawing/2014/main" val="1733473939"/>
                    </a:ext>
                  </a:extLst>
                </a:gridCol>
                <a:gridCol w="2593312">
                  <a:extLst>
                    <a:ext uri="{9D8B030D-6E8A-4147-A177-3AD203B41FA5}">
                      <a16:colId xmlns:a16="http://schemas.microsoft.com/office/drawing/2014/main" val="2857896384"/>
                    </a:ext>
                  </a:extLst>
                </a:gridCol>
                <a:gridCol w="2494432">
                  <a:extLst>
                    <a:ext uri="{9D8B030D-6E8A-4147-A177-3AD203B41FA5}">
                      <a16:colId xmlns:a16="http://schemas.microsoft.com/office/drawing/2014/main" val="1080974650"/>
                    </a:ext>
                  </a:extLst>
                </a:gridCol>
                <a:gridCol w="3509243">
                  <a:extLst>
                    <a:ext uri="{9D8B030D-6E8A-4147-A177-3AD203B41FA5}">
                      <a16:colId xmlns:a16="http://schemas.microsoft.com/office/drawing/2014/main" val="3628922070"/>
                    </a:ext>
                  </a:extLst>
                </a:gridCol>
              </a:tblGrid>
              <a:tr h="779686">
                <a:tc>
                  <a:txBody>
                    <a:bodyPr/>
                    <a:lstStyle/>
                    <a:p>
                      <a:pPr algn="ctr"/>
                      <a:r>
                        <a:rPr lang="en-US" b="1" dirty="0">
                          <a:solidFill>
                            <a:schemeClr val="tx1">
                              <a:lumMod val="65000"/>
                              <a:lumOff val="35000"/>
                            </a:schemeClr>
                          </a:solidFill>
                          <a:latin typeface="Glacial Indifference" pitchFamily="2" charset="0"/>
                        </a:rPr>
                        <a:t>Type</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Old Problems</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New Problems</a:t>
                      </a:r>
                    </a:p>
                  </a:txBody>
                  <a:tcPr anchor="ctr">
                    <a:lnB w="12700" cap="flat" cmpd="sng" algn="ctr">
                      <a:solidFill>
                        <a:schemeClr val="tx1"/>
                      </a:solidFill>
                      <a:prstDash val="solid"/>
                      <a:round/>
                      <a:headEnd type="none" w="med" len="med"/>
                      <a:tailEnd type="none" w="med" len="med"/>
                    </a:lnB>
                  </a:tcPr>
                </a:tc>
                <a:tc>
                  <a:txBody>
                    <a:bodyPr/>
                    <a:lstStyle/>
                    <a:p>
                      <a:r>
                        <a:rPr lang="en-US" b="1" dirty="0">
                          <a:solidFill>
                            <a:schemeClr val="tx1">
                              <a:lumMod val="65000"/>
                              <a:lumOff val="35000"/>
                            </a:schemeClr>
                          </a:solidFill>
                          <a:latin typeface="Glacial Indifference" pitchFamily="2" charset="0"/>
                        </a:rPr>
                        <a:t>New New Problems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292056"/>
                  </a:ext>
                </a:extLst>
              </a:tr>
              <a:tr h="6160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Time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Repetitive tasks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Technical debt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Major version changes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87220955"/>
                  </a:ext>
                </a:extLst>
              </a:tr>
              <a:tr h="6160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Data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Largely inaccessible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Too much data!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Management of data pipelines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910007574"/>
                  </a:ext>
                </a:extLst>
              </a:tr>
              <a:tr h="61604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lumMod val="65000"/>
                              <a:lumOff val="35000"/>
                            </a:schemeClr>
                          </a:solidFill>
                          <a:latin typeface="Glacial Indifference" pitchFamily="2" charset="0"/>
                        </a:rPr>
                        <a:t>Infrastructure</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rPr>
                        <a:t>Imperfect storage</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sym typeface="Wingdings" pitchFamily="2" charset="2"/>
                        </a:rPr>
                        <a:t>Lock-in</a:t>
                      </a:r>
                    </a:p>
                  </a:txBody>
                  <a:tcPr anchor="ct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65000"/>
                              <a:lumOff val="35000"/>
                            </a:schemeClr>
                          </a:solidFill>
                          <a:latin typeface="Glacial Indifference" pitchFamily="2" charset="0"/>
                          <a:sym typeface="Wingdings" pitchFamily="2" charset="2"/>
                        </a:rPr>
                        <a:t>Learning new technologies</a:t>
                      </a:r>
                    </a:p>
                  </a:txBody>
                  <a:tcPr anchor="ctr">
                    <a:lnT w="12700" cap="flat" cmpd="sng" algn="ctr">
                      <a:solidFill>
                        <a:schemeClr val="tx1"/>
                      </a:solidFill>
                      <a:prstDash val="solid"/>
                      <a:round/>
                      <a:headEnd type="none" w="med" len="med"/>
                      <a:tailEnd type="none" w="med" len="med"/>
                    </a:lnT>
                    <a:solidFill>
                      <a:schemeClr val="bg2">
                        <a:lumMod val="90000"/>
                      </a:schemeClr>
                    </a:solidFill>
                  </a:tcPr>
                </a:tc>
                <a:extLst>
                  <a:ext uri="{0D108BD9-81ED-4DB2-BD59-A6C34878D82A}">
                    <a16:rowId xmlns:a16="http://schemas.microsoft.com/office/drawing/2014/main" val="2966684229"/>
                  </a:ext>
                </a:extLst>
              </a:tr>
            </a:tbl>
          </a:graphicData>
        </a:graphic>
      </p:graphicFrame>
    </p:spTree>
    <p:extLst>
      <p:ext uri="{BB962C8B-B14F-4D97-AF65-F5344CB8AC3E}">
        <p14:creationId xmlns:p14="http://schemas.microsoft.com/office/powerpoint/2010/main" val="213035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0F27-41D8-B845-AB15-903F27197E95}"/>
              </a:ext>
            </a:extLst>
          </p:cNvPr>
          <p:cNvSpPr>
            <a:spLocks noGrp="1"/>
          </p:cNvSpPr>
          <p:nvPr>
            <p:ph type="title"/>
          </p:nvPr>
        </p:nvSpPr>
        <p:spPr>
          <a:xfrm>
            <a:off x="838200" y="224215"/>
            <a:ext cx="10515600" cy="1325563"/>
          </a:xfrm>
        </p:spPr>
        <p:txBody>
          <a:bodyPr/>
          <a:lstStyle/>
          <a:p>
            <a:r>
              <a:rPr lang="en-US" dirty="0"/>
              <a:t>The Thank You Slide</a:t>
            </a:r>
          </a:p>
        </p:txBody>
      </p:sp>
      <p:sp>
        <p:nvSpPr>
          <p:cNvPr id="6" name="Content Placeholder 5">
            <a:extLst>
              <a:ext uri="{FF2B5EF4-FFF2-40B4-BE49-F238E27FC236}">
                <a16:creationId xmlns:a16="http://schemas.microsoft.com/office/drawing/2014/main" id="{103E4D2E-00E2-5548-8500-57169A54F891}"/>
              </a:ext>
            </a:extLst>
          </p:cNvPr>
          <p:cNvSpPr>
            <a:spLocks noGrp="1"/>
          </p:cNvSpPr>
          <p:nvPr>
            <p:ph idx="1"/>
          </p:nvPr>
        </p:nvSpPr>
        <p:spPr>
          <a:xfrm>
            <a:off x="6598296" y="329237"/>
            <a:ext cx="3084888" cy="2160705"/>
          </a:xfrm>
        </p:spPr>
        <p:txBody>
          <a:bodyPr>
            <a:normAutofit/>
          </a:bodyPr>
          <a:lstStyle/>
          <a:p>
            <a:pPr marL="0" indent="0" algn="r">
              <a:buNone/>
            </a:pPr>
            <a:r>
              <a:rPr lang="en-US" sz="1800" b="1" dirty="0"/>
              <a:t>@</a:t>
            </a:r>
            <a:r>
              <a:rPr lang="en-US" sz="1800" b="1" dirty="0" err="1"/>
              <a:t>josephtallison</a:t>
            </a:r>
            <a:endParaRPr lang="en-US" sz="1800" b="1" dirty="0"/>
          </a:p>
          <a:p>
            <a:pPr marL="0" indent="0" algn="r">
              <a:buNone/>
            </a:pPr>
            <a:r>
              <a:rPr lang="en-US" sz="1800" b="1" dirty="0" err="1"/>
              <a:t>jallison@somalogic.com</a:t>
            </a:r>
            <a:endParaRPr lang="en-US" sz="1800" b="1" dirty="0"/>
          </a:p>
          <a:p>
            <a:pPr marL="0" indent="0" algn="r">
              <a:buNone/>
            </a:pPr>
            <a:r>
              <a:rPr lang="en-US" sz="1800" b="1" dirty="0" err="1"/>
              <a:t>josephtallison.com</a:t>
            </a:r>
            <a:endParaRPr lang="en-US" sz="1800" b="1" dirty="0"/>
          </a:p>
        </p:txBody>
      </p:sp>
      <p:sp>
        <p:nvSpPr>
          <p:cNvPr id="5" name="Slide Number Placeholder 4">
            <a:extLst>
              <a:ext uri="{FF2B5EF4-FFF2-40B4-BE49-F238E27FC236}">
                <a16:creationId xmlns:a16="http://schemas.microsoft.com/office/drawing/2014/main" id="{1FA68E38-D018-974A-8EB1-95FBBF68C806}"/>
              </a:ext>
            </a:extLst>
          </p:cNvPr>
          <p:cNvSpPr>
            <a:spLocks noGrp="1"/>
          </p:cNvSpPr>
          <p:nvPr>
            <p:ph type="sldNum" sz="quarter" idx="12"/>
          </p:nvPr>
        </p:nvSpPr>
        <p:spPr/>
        <p:txBody>
          <a:bodyPr/>
          <a:lstStyle/>
          <a:p>
            <a:fld id="{0DE3ABC3-23C9-1446-8C4B-3005995F2FB6}" type="slidenum">
              <a:rPr lang="en-US" smtClean="0"/>
              <a:t>24</a:t>
            </a:fld>
            <a:endParaRPr lang="en-US" dirty="0"/>
          </a:p>
        </p:txBody>
      </p:sp>
      <p:sp>
        <p:nvSpPr>
          <p:cNvPr id="7" name="Content Placeholder 3">
            <a:extLst>
              <a:ext uri="{FF2B5EF4-FFF2-40B4-BE49-F238E27FC236}">
                <a16:creationId xmlns:a16="http://schemas.microsoft.com/office/drawing/2014/main" id="{5C20B70D-0ABF-B348-B402-3D8A5ADFDD7D}"/>
              </a:ext>
            </a:extLst>
          </p:cNvPr>
          <p:cNvSpPr txBox="1">
            <a:spLocks/>
          </p:cNvSpPr>
          <p:nvPr/>
        </p:nvSpPr>
        <p:spPr>
          <a:xfrm>
            <a:off x="838200" y="1493611"/>
            <a:ext cx="5508015" cy="4184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800" dirty="0"/>
              <a:t>SomaLogic</a:t>
            </a:r>
          </a:p>
          <a:p>
            <a:pPr lvl="1" fontAlgn="auto">
              <a:spcAft>
                <a:spcPts val="0"/>
              </a:spcAft>
            </a:pPr>
            <a:r>
              <a:rPr lang="en-US" sz="2200" dirty="0"/>
              <a:t>Chain of Command</a:t>
            </a:r>
          </a:p>
          <a:p>
            <a:pPr lvl="2" fontAlgn="auto">
              <a:spcAft>
                <a:spcPts val="0"/>
              </a:spcAft>
            </a:pPr>
            <a:r>
              <a:rPr lang="en-US" sz="2000" dirty="0"/>
              <a:t>Alan Williams</a:t>
            </a:r>
          </a:p>
          <a:p>
            <a:pPr lvl="2" fontAlgn="auto">
              <a:spcAft>
                <a:spcPts val="0"/>
              </a:spcAft>
            </a:pPr>
            <a:r>
              <a:rPr lang="en-US" sz="2000" dirty="0"/>
              <a:t>Alex Poole</a:t>
            </a:r>
          </a:p>
          <a:p>
            <a:pPr lvl="2" fontAlgn="auto">
              <a:spcAft>
                <a:spcPts val="0"/>
              </a:spcAft>
            </a:pPr>
            <a:r>
              <a:rPr lang="en-US" sz="2000" dirty="0"/>
              <a:t>Darryl Perry</a:t>
            </a:r>
            <a:endParaRPr lang="en-US" sz="2400" dirty="0"/>
          </a:p>
          <a:p>
            <a:pPr lvl="1" fontAlgn="auto">
              <a:spcAft>
                <a:spcPts val="0"/>
              </a:spcAft>
            </a:pPr>
            <a:r>
              <a:rPr lang="en-US" sz="2400" dirty="0"/>
              <a:t>Production Bioinformatics Group</a:t>
            </a:r>
          </a:p>
          <a:p>
            <a:pPr lvl="2" fontAlgn="auto">
              <a:spcAft>
                <a:spcPts val="0"/>
              </a:spcAft>
            </a:pPr>
            <a:r>
              <a:rPr lang="en-US" sz="2000" dirty="0"/>
              <a:t>Ted Johnson</a:t>
            </a:r>
          </a:p>
          <a:p>
            <a:pPr lvl="2" fontAlgn="auto">
              <a:spcAft>
                <a:spcPts val="0"/>
              </a:spcAft>
            </a:pPr>
            <a:r>
              <a:rPr lang="en-US" sz="2000" dirty="0"/>
              <a:t>Lena </a:t>
            </a:r>
            <a:r>
              <a:rPr lang="en-US" sz="2000" dirty="0" err="1"/>
              <a:t>Cuddeback</a:t>
            </a:r>
            <a:endParaRPr lang="en-US" sz="2000" dirty="0"/>
          </a:p>
          <a:p>
            <a:pPr lvl="2" fontAlgn="auto">
              <a:spcAft>
                <a:spcPts val="0"/>
              </a:spcAft>
            </a:pPr>
            <a:endParaRPr lang="en-US" sz="2000" dirty="0"/>
          </a:p>
          <a:p>
            <a:pPr lvl="1" fontAlgn="auto">
              <a:spcAft>
                <a:spcPts val="0"/>
              </a:spcAft>
            </a:pPr>
            <a:r>
              <a:rPr lang="en-US" sz="2400" dirty="0"/>
              <a:t>Bioinformatics Group</a:t>
            </a:r>
          </a:p>
          <a:p>
            <a:pPr lvl="1" fontAlgn="auto">
              <a:spcAft>
                <a:spcPts val="0"/>
              </a:spcAft>
            </a:pPr>
            <a:r>
              <a:rPr lang="en-US" sz="2400" dirty="0"/>
              <a:t>DevOps Group</a:t>
            </a:r>
          </a:p>
        </p:txBody>
      </p:sp>
      <p:pic>
        <p:nvPicPr>
          <p:cNvPr id="8" name="Picture 7">
            <a:extLst>
              <a:ext uri="{FF2B5EF4-FFF2-40B4-BE49-F238E27FC236}">
                <a16:creationId xmlns:a16="http://schemas.microsoft.com/office/drawing/2014/main" id="{C68DA99C-E8F5-3B4C-AA67-2E264E1F4181}"/>
              </a:ext>
            </a:extLst>
          </p:cNvPr>
          <p:cNvPicPr>
            <a:picLocks noChangeAspect="1"/>
          </p:cNvPicPr>
          <p:nvPr/>
        </p:nvPicPr>
        <p:blipFill>
          <a:blip r:embed="rId2"/>
          <a:stretch>
            <a:fillRect/>
          </a:stretch>
        </p:blipFill>
        <p:spPr>
          <a:xfrm>
            <a:off x="6096000" y="1618895"/>
            <a:ext cx="5309935" cy="4517907"/>
          </a:xfrm>
          <a:prstGeom prst="rect">
            <a:avLst/>
          </a:prstGeom>
        </p:spPr>
      </p:pic>
      <p:sp>
        <p:nvSpPr>
          <p:cNvPr id="9" name="Rectangle 8">
            <a:extLst>
              <a:ext uri="{FF2B5EF4-FFF2-40B4-BE49-F238E27FC236}">
                <a16:creationId xmlns:a16="http://schemas.microsoft.com/office/drawing/2014/main" id="{990B0E54-6317-B84E-BD42-4E6DAD8899F1}"/>
              </a:ext>
            </a:extLst>
          </p:cNvPr>
          <p:cNvSpPr/>
          <p:nvPr/>
        </p:nvSpPr>
        <p:spPr>
          <a:xfrm>
            <a:off x="9746885" y="6206052"/>
            <a:ext cx="1606915" cy="276999"/>
          </a:xfrm>
          <a:prstGeom prst="rect">
            <a:avLst/>
          </a:prstGeom>
        </p:spPr>
        <p:txBody>
          <a:bodyPr wrap="none">
            <a:spAutoFit/>
          </a:bodyPr>
          <a:lstStyle/>
          <a:p>
            <a:r>
              <a:rPr lang="en-US" sz="1200" dirty="0"/>
              <a:t>https://</a:t>
            </a:r>
            <a:r>
              <a:rPr lang="en-US" sz="1200" dirty="0" err="1"/>
              <a:t>xkcd.com</a:t>
            </a:r>
            <a:r>
              <a:rPr lang="en-US" sz="1200" dirty="0"/>
              <a:t>/365/</a:t>
            </a:r>
          </a:p>
        </p:txBody>
      </p:sp>
      <p:pic>
        <p:nvPicPr>
          <p:cNvPr id="11" name="Picture 10">
            <a:extLst>
              <a:ext uri="{FF2B5EF4-FFF2-40B4-BE49-F238E27FC236}">
                <a16:creationId xmlns:a16="http://schemas.microsoft.com/office/drawing/2014/main" id="{CABB1A77-54ED-714C-B47A-4A7FED3BFA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628439" y="260653"/>
            <a:ext cx="453407" cy="453407"/>
          </a:xfrm>
          <a:prstGeom prst="rect">
            <a:avLst/>
          </a:prstGeom>
        </p:spPr>
      </p:pic>
      <p:pic>
        <p:nvPicPr>
          <p:cNvPr id="12" name="Picture 11">
            <a:extLst>
              <a:ext uri="{FF2B5EF4-FFF2-40B4-BE49-F238E27FC236}">
                <a16:creationId xmlns:a16="http://schemas.microsoft.com/office/drawing/2014/main" id="{C2A019E2-DB30-3D4B-B170-67DABAE3219E}"/>
              </a:ext>
            </a:extLst>
          </p:cNvPr>
          <p:cNvPicPr>
            <a:picLocks noChangeAspect="1"/>
          </p:cNvPicPr>
          <p:nvPr/>
        </p:nvPicPr>
        <p:blipFill>
          <a:blip r:embed="rId5"/>
          <a:stretch>
            <a:fillRect/>
          </a:stretch>
        </p:blipFill>
        <p:spPr>
          <a:xfrm>
            <a:off x="9685212" y="757451"/>
            <a:ext cx="317503" cy="226750"/>
          </a:xfrm>
          <a:prstGeom prst="rect">
            <a:avLst/>
          </a:prstGeom>
        </p:spPr>
      </p:pic>
      <p:pic>
        <p:nvPicPr>
          <p:cNvPr id="13" name="Picture 12">
            <a:extLst>
              <a:ext uri="{FF2B5EF4-FFF2-40B4-BE49-F238E27FC236}">
                <a16:creationId xmlns:a16="http://schemas.microsoft.com/office/drawing/2014/main" id="{9CF8C081-F12F-6741-896E-0A2BD0DCBDC0}"/>
              </a:ext>
            </a:extLst>
          </p:cNvPr>
          <p:cNvPicPr>
            <a:picLocks noChangeAspect="1"/>
          </p:cNvPicPr>
          <p:nvPr/>
        </p:nvPicPr>
        <p:blipFill>
          <a:blip r:embed="rId6"/>
          <a:stretch>
            <a:fillRect/>
          </a:stretch>
        </p:blipFill>
        <p:spPr>
          <a:xfrm>
            <a:off x="9703776" y="1118357"/>
            <a:ext cx="277610" cy="277610"/>
          </a:xfrm>
          <a:prstGeom prst="rect">
            <a:avLst/>
          </a:prstGeom>
        </p:spPr>
      </p:pic>
      <p:pic>
        <p:nvPicPr>
          <p:cNvPr id="3" name="Picture 2">
            <a:extLst>
              <a:ext uri="{FF2B5EF4-FFF2-40B4-BE49-F238E27FC236}">
                <a16:creationId xmlns:a16="http://schemas.microsoft.com/office/drawing/2014/main" id="{AF59C026-45EE-834D-A6F3-2B52DB87145B}"/>
              </a:ext>
            </a:extLst>
          </p:cNvPr>
          <p:cNvPicPr>
            <a:picLocks noChangeAspect="1"/>
          </p:cNvPicPr>
          <p:nvPr/>
        </p:nvPicPr>
        <p:blipFill>
          <a:blip r:embed="rId7"/>
          <a:stretch>
            <a:fillRect/>
          </a:stretch>
        </p:blipFill>
        <p:spPr>
          <a:xfrm>
            <a:off x="10107296" y="224215"/>
            <a:ext cx="1298639" cy="1298639"/>
          </a:xfrm>
          <a:prstGeom prst="rect">
            <a:avLst/>
          </a:prstGeom>
        </p:spPr>
      </p:pic>
    </p:spTree>
    <p:extLst>
      <p:ext uri="{BB962C8B-B14F-4D97-AF65-F5344CB8AC3E}">
        <p14:creationId xmlns:p14="http://schemas.microsoft.com/office/powerpoint/2010/main" val="116626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AC5D5-C059-6049-A00D-A9F7C0EF68EF}"/>
              </a:ext>
            </a:extLst>
          </p:cNvPr>
          <p:cNvSpPr>
            <a:spLocks noGrp="1"/>
          </p:cNvSpPr>
          <p:nvPr>
            <p:ph type="title"/>
          </p:nvPr>
        </p:nvSpPr>
        <p:spPr>
          <a:xfrm>
            <a:off x="838200" y="365125"/>
            <a:ext cx="10515600" cy="5683983"/>
          </a:xfrm>
        </p:spPr>
        <p:txBody>
          <a:bodyPr>
            <a:normAutofit/>
          </a:bodyPr>
          <a:lstStyle/>
          <a:p>
            <a:pPr algn="ctr"/>
            <a:r>
              <a:rPr lang="en-US" sz="9600" dirty="0"/>
              <a:t>BACKUP SLIDES</a:t>
            </a:r>
          </a:p>
        </p:txBody>
      </p:sp>
      <p:sp>
        <p:nvSpPr>
          <p:cNvPr id="4" name="Slide Number Placeholder 3">
            <a:extLst>
              <a:ext uri="{FF2B5EF4-FFF2-40B4-BE49-F238E27FC236}">
                <a16:creationId xmlns:a16="http://schemas.microsoft.com/office/drawing/2014/main" id="{C7D6B543-D404-AF47-93F2-4C32E69CAA61}"/>
              </a:ext>
            </a:extLst>
          </p:cNvPr>
          <p:cNvSpPr>
            <a:spLocks noGrp="1"/>
          </p:cNvSpPr>
          <p:nvPr>
            <p:ph type="sldNum" sz="quarter" idx="12"/>
          </p:nvPr>
        </p:nvSpPr>
        <p:spPr/>
        <p:txBody>
          <a:bodyPr/>
          <a:lstStyle/>
          <a:p>
            <a:fld id="{0DE3ABC3-23C9-1446-8C4B-3005995F2FB6}" type="slidenum">
              <a:rPr lang="en-US" smtClean="0"/>
              <a:t>25</a:t>
            </a:fld>
            <a:endParaRPr lang="en-US"/>
          </a:p>
        </p:txBody>
      </p:sp>
    </p:spTree>
    <p:extLst>
      <p:ext uri="{BB962C8B-B14F-4D97-AF65-F5344CB8AC3E}">
        <p14:creationId xmlns:p14="http://schemas.microsoft.com/office/powerpoint/2010/main" val="3801748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6691-3D1D-F143-BBF5-D8F6ECBD7A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2DB48CF-CD18-284D-A593-817B1A569628}"/>
              </a:ext>
            </a:extLst>
          </p:cNvPr>
          <p:cNvSpPr>
            <a:spLocks noGrp="1"/>
          </p:cNvSpPr>
          <p:nvPr>
            <p:ph type="body" idx="1"/>
          </p:nvPr>
        </p:nvSpPr>
        <p:spPr/>
        <p:txBody>
          <a:bodyPr/>
          <a:lstStyle/>
          <a:p>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2EA2271-5BAD-F44A-AE09-E651ACBB29DA}"/>
                  </a:ext>
                </a:extLst>
              </p:cNvPr>
              <p:cNvSpPr>
                <a:spLocks noGrp="1"/>
              </p:cNvSpPr>
              <p:nvPr>
                <p:ph sz="half" idx="2"/>
              </p:nvPr>
            </p:nvSpPr>
            <p:spPr/>
            <p:txBody>
              <a:bodyPr>
                <a:normAutofit lnSpcReduction="10000"/>
              </a:bodyPr>
              <a:lstStyle/>
              <a:p>
                <a:r>
                  <a:rPr lang="en-US" dirty="0"/>
                  <a:t>Slightly elevated Calibration Percent in Tails</a:t>
                </a:r>
              </a:p>
              <a:p>
                <a:pPr lvl="1"/>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𝑇𝑎𝑖𝑙𝑠</m:t>
                    </m:r>
                    <m:r>
                      <a:rPr lang="en-US" i="1">
                        <a:latin typeface="Cambria Math" panose="02040503050406030204" pitchFamily="18" charset="0"/>
                      </a:rPr>
                      <m:t>=100 × </m:t>
                    </m:r>
                    <m:f>
                      <m:fPr>
                        <m:ctrlPr>
                          <a:rPr lang="en-US" i="1">
                            <a:latin typeface="Cambria Math" panose="02040503050406030204" pitchFamily="18" charset="0"/>
                            <a:ea typeface="Cambria Math" panose="02040503050406030204" pitchFamily="18" charset="0"/>
                          </a:rPr>
                        </m:ctrlPr>
                      </m:fPr>
                      <m:num>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𝑛</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1</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𝑠𝑓</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 &lt; 0.6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𝑠𝑓</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&gt; 1.4</m:t>
                                </m:r>
                              </m:sub>
                            </m:sSub>
                          </m:e>
                        </m:nary>
                      </m:num>
                      <m:den>
                        <m:r>
                          <a:rPr lang="en-US" i="1">
                            <a:latin typeface="Cambria Math" panose="02040503050406030204" pitchFamily="18" charset="0"/>
                            <a:ea typeface="Cambria Math" panose="02040503050406030204" pitchFamily="18" charset="0"/>
                          </a:rPr>
                          <m:t>𝑛</m:t>
                        </m:r>
                      </m:den>
                    </m:f>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𝑠𝑓</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𝑅𝐸𝐹</m:t>
                            </m:r>
                          </m:e>
                          <m:sub>
                            <m:r>
                              <a:rPr lang="en-US" i="1">
                                <a:latin typeface="Cambria Math" panose="02040503050406030204" pitchFamily="18" charset="0"/>
                                <a:ea typeface="Cambria Math" panose="02040503050406030204" pitchFamily="18" charset="0"/>
                              </a:rPr>
                              <m:t>𝑖</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𝑅𝐹𝑈</m:t>
                            </m:r>
                          </m:e>
                          <m:sub>
                            <m:r>
                              <a:rPr lang="en-US" i="1">
                                <a:latin typeface="Cambria Math" panose="02040503050406030204" pitchFamily="18" charset="0"/>
                                <a:ea typeface="Cambria Math" panose="02040503050406030204" pitchFamily="18" charset="0"/>
                              </a:rPr>
                              <m:t>𝑖</m:t>
                            </m:r>
                          </m:sub>
                        </m:sSub>
                      </m:den>
                    </m:f>
                  </m:oMath>
                </a14:m>
                <a:endParaRPr lang="en-US" dirty="0"/>
              </a:p>
              <a:p>
                <a:pPr lvl="1"/>
                <a:r>
                  <a:rPr lang="en-US" dirty="0"/>
                  <a:t>Used to assess how much correction the assay required</a:t>
                </a:r>
              </a:p>
              <a:p>
                <a:r>
                  <a:rPr lang="en-US" dirty="0"/>
                  <a:t>No discernable difference in QC Ratio Percent in Tails</a:t>
                </a:r>
              </a:p>
              <a:p>
                <a:pPr lvl="1"/>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𝑇𝑎𝑖𝑙𝑠</m:t>
                    </m:r>
                    <m:r>
                      <a:rPr lang="en-US" i="1">
                        <a:latin typeface="Cambria Math" panose="02040503050406030204" pitchFamily="18" charset="0"/>
                      </a:rPr>
                      <m:t>=100 × </m:t>
                    </m:r>
                    <m:f>
                      <m:fPr>
                        <m:ctrlPr>
                          <a:rPr lang="en-US" i="1">
                            <a:latin typeface="Cambria Math" panose="02040503050406030204" pitchFamily="18" charset="0"/>
                            <a:ea typeface="Cambria Math" panose="02040503050406030204" pitchFamily="18" charset="0"/>
                          </a:rPr>
                        </m:ctrlPr>
                      </m:fPr>
                      <m:num>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sub>
                          <m:sup>
                            <m:r>
                              <a:rPr lang="en-US" i="1">
                                <a:latin typeface="Cambria Math" panose="02040503050406030204" pitchFamily="18" charset="0"/>
                                <a:ea typeface="Cambria Math" panose="02040503050406030204" pitchFamily="18" charset="0"/>
                              </a:rPr>
                              <m:t>𝑛</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1</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𝑠𝑓</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 &lt; 0.8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𝑠𝑓</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&gt; 1.2</m:t>
                                </m:r>
                              </m:sub>
                            </m:sSub>
                          </m:e>
                        </m:nary>
                      </m:num>
                      <m:den>
                        <m:r>
                          <a:rPr lang="en-US" i="1">
                            <a:latin typeface="Cambria Math" panose="02040503050406030204" pitchFamily="18" charset="0"/>
                            <a:ea typeface="Cambria Math" panose="02040503050406030204" pitchFamily="18" charset="0"/>
                          </a:rPr>
                          <m:t>𝑛</m:t>
                        </m:r>
                      </m:den>
                    </m:f>
                  </m:oMath>
                </a14:m>
                <a:endParaRPr lang="en-US" dirty="0"/>
              </a:p>
              <a:p>
                <a:pPr lvl="1"/>
                <a:r>
                  <a:rPr lang="en-US" dirty="0"/>
                  <a:t>Used to assess how “far off” the assay is after standardization</a:t>
                </a:r>
              </a:p>
              <a:p>
                <a:endParaRPr lang="en-US" dirty="0"/>
              </a:p>
            </p:txBody>
          </p:sp>
        </mc:Choice>
        <mc:Fallback xmlns="">
          <p:sp>
            <p:nvSpPr>
              <p:cNvPr id="4" name="Content Placeholder 3">
                <a:extLst>
                  <a:ext uri="{FF2B5EF4-FFF2-40B4-BE49-F238E27FC236}">
                    <a16:creationId xmlns:a16="http://schemas.microsoft.com/office/drawing/2014/main" id="{D2EA2271-5BAD-F44A-AE09-E651ACBB29DA}"/>
                  </a:ext>
                </a:extLst>
              </p:cNvPr>
              <p:cNvSpPr>
                <a:spLocks noGrp="1" noRot="1" noChangeAspect="1" noMove="1" noResize="1" noEditPoints="1" noAdjustHandles="1" noChangeArrowheads="1" noChangeShapeType="1" noTextEdit="1"/>
              </p:cNvSpPr>
              <p:nvPr>
                <p:ph sz="half" idx="2"/>
              </p:nvPr>
            </p:nvSpPr>
            <p:spPr>
              <a:blipFill>
                <a:blip r:embed="rId2"/>
                <a:stretch>
                  <a:fillRect t="-2405"/>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A0409AF-0DEA-3945-96E5-692295D94BA0}"/>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96AF6896-8521-1B41-93CB-BF61A1D4020B}"/>
              </a:ext>
            </a:extLst>
          </p:cNvPr>
          <p:cNvSpPr>
            <a:spLocks noGrp="1"/>
          </p:cNvSpPr>
          <p:nvPr>
            <p:ph sz="quarter" idx="4"/>
          </p:nvPr>
        </p:nvSpPr>
        <p:spPr/>
        <p:txBody>
          <a:bodyPr>
            <a:normAutofit lnSpcReduction="10000"/>
          </a:bodyPr>
          <a:lstStyle/>
          <a:p>
            <a:endParaRPr lang="en-US"/>
          </a:p>
        </p:txBody>
      </p:sp>
      <p:sp>
        <p:nvSpPr>
          <p:cNvPr id="7" name="Slide Number Placeholder 6">
            <a:extLst>
              <a:ext uri="{FF2B5EF4-FFF2-40B4-BE49-F238E27FC236}">
                <a16:creationId xmlns:a16="http://schemas.microsoft.com/office/drawing/2014/main" id="{763AC80D-B2A2-C247-8A54-0B9DF2C24C13}"/>
              </a:ext>
            </a:extLst>
          </p:cNvPr>
          <p:cNvSpPr>
            <a:spLocks noGrp="1"/>
          </p:cNvSpPr>
          <p:nvPr>
            <p:ph type="sldNum" sz="quarter" idx="12"/>
          </p:nvPr>
        </p:nvSpPr>
        <p:spPr/>
        <p:txBody>
          <a:bodyPr/>
          <a:lstStyle/>
          <a:p>
            <a:fld id="{0DE3ABC3-23C9-1446-8C4B-3005995F2FB6}" type="slidenum">
              <a:rPr lang="en-US" smtClean="0"/>
              <a:t>26</a:t>
            </a:fld>
            <a:endParaRPr lang="en-US"/>
          </a:p>
        </p:txBody>
      </p:sp>
    </p:spTree>
    <p:extLst>
      <p:ext uri="{BB962C8B-B14F-4D97-AF65-F5344CB8AC3E}">
        <p14:creationId xmlns:p14="http://schemas.microsoft.com/office/powerpoint/2010/main" val="2835487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F6DCD33-BF33-5D4E-A103-4C9EA80D793E}"/>
              </a:ext>
            </a:extLst>
          </p:cNvPr>
          <p:cNvPicPr>
            <a:picLocks noChangeAspect="1"/>
          </p:cNvPicPr>
          <p:nvPr/>
        </p:nvPicPr>
        <p:blipFill>
          <a:blip r:embed="rId2"/>
          <a:stretch>
            <a:fillRect/>
          </a:stretch>
        </p:blipFill>
        <p:spPr>
          <a:xfrm>
            <a:off x="10926368" y="1554361"/>
            <a:ext cx="516135" cy="376166"/>
          </a:xfrm>
          <a:prstGeom prst="rect">
            <a:avLst/>
          </a:prstGeom>
        </p:spPr>
      </p:pic>
      <p:pic>
        <p:nvPicPr>
          <p:cNvPr id="21" name="Picture 20">
            <a:extLst>
              <a:ext uri="{FF2B5EF4-FFF2-40B4-BE49-F238E27FC236}">
                <a16:creationId xmlns:a16="http://schemas.microsoft.com/office/drawing/2014/main" id="{EFE57D2B-7D38-CF4F-B4B1-712C37D36A57}"/>
              </a:ext>
            </a:extLst>
          </p:cNvPr>
          <p:cNvPicPr>
            <a:picLocks noChangeAspect="1"/>
          </p:cNvPicPr>
          <p:nvPr/>
        </p:nvPicPr>
        <p:blipFill>
          <a:blip r:embed="rId3"/>
          <a:stretch>
            <a:fillRect/>
          </a:stretch>
        </p:blipFill>
        <p:spPr>
          <a:xfrm rot="16360073">
            <a:off x="11371253" y="1829158"/>
            <a:ext cx="748618" cy="870675"/>
          </a:xfrm>
          <a:prstGeom prst="rect">
            <a:avLst/>
          </a:prstGeom>
        </p:spPr>
      </p:pic>
      <p:pic>
        <p:nvPicPr>
          <p:cNvPr id="22" name="Picture 21">
            <a:extLst>
              <a:ext uri="{FF2B5EF4-FFF2-40B4-BE49-F238E27FC236}">
                <a16:creationId xmlns:a16="http://schemas.microsoft.com/office/drawing/2014/main" id="{916BA04A-CB33-A249-92D1-1BC63C2282A1}"/>
              </a:ext>
            </a:extLst>
          </p:cNvPr>
          <p:cNvPicPr>
            <a:picLocks noChangeAspect="1"/>
          </p:cNvPicPr>
          <p:nvPr/>
        </p:nvPicPr>
        <p:blipFill>
          <a:blip r:embed="rId4"/>
          <a:stretch>
            <a:fillRect/>
          </a:stretch>
        </p:blipFill>
        <p:spPr>
          <a:xfrm>
            <a:off x="10967143" y="2268156"/>
            <a:ext cx="449211" cy="546100"/>
          </a:xfrm>
          <a:prstGeom prst="rect">
            <a:avLst/>
          </a:prstGeom>
        </p:spPr>
      </p:pic>
      <p:cxnSp>
        <p:nvCxnSpPr>
          <p:cNvPr id="32" name="Straight Connector 31">
            <a:extLst>
              <a:ext uri="{FF2B5EF4-FFF2-40B4-BE49-F238E27FC236}">
                <a16:creationId xmlns:a16="http://schemas.microsoft.com/office/drawing/2014/main" id="{323AFF8C-0DCE-2448-B895-56B0BCE40348}"/>
              </a:ext>
            </a:extLst>
          </p:cNvPr>
          <p:cNvCxnSpPr>
            <a:cxnSpLocks/>
          </p:cNvCxnSpPr>
          <p:nvPr/>
        </p:nvCxnSpPr>
        <p:spPr>
          <a:xfrm flipH="1" flipV="1">
            <a:off x="6118190" y="3519921"/>
            <a:ext cx="4314" cy="70785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96CC29-28F3-5C4C-BB3F-03B9A9EE9881}"/>
              </a:ext>
            </a:extLst>
          </p:cNvPr>
          <p:cNvCxnSpPr>
            <a:cxnSpLocks/>
          </p:cNvCxnSpPr>
          <p:nvPr/>
        </p:nvCxnSpPr>
        <p:spPr>
          <a:xfrm>
            <a:off x="5311471" y="3429000"/>
            <a:ext cx="160616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A1162D-3609-3C44-AC5F-5C821DB5F97A}"/>
              </a:ext>
            </a:extLst>
          </p:cNvPr>
          <p:cNvSpPr>
            <a:spLocks noGrp="1"/>
          </p:cNvSpPr>
          <p:nvPr>
            <p:ph type="title"/>
          </p:nvPr>
        </p:nvSpPr>
        <p:spPr/>
        <p:txBody>
          <a:bodyPr/>
          <a:lstStyle/>
          <a:p>
            <a:r>
              <a:rPr lang="en-US" dirty="0" err="1"/>
              <a:t>SOMAscan</a:t>
            </a:r>
            <a:r>
              <a:rPr lang="en-US" dirty="0"/>
              <a:t>® Assay: The 12,510 Foot View</a:t>
            </a:r>
          </a:p>
        </p:txBody>
      </p:sp>
      <p:sp>
        <p:nvSpPr>
          <p:cNvPr id="4" name="Slide Number Placeholder 3">
            <a:extLst>
              <a:ext uri="{FF2B5EF4-FFF2-40B4-BE49-F238E27FC236}">
                <a16:creationId xmlns:a16="http://schemas.microsoft.com/office/drawing/2014/main" id="{6B6C3B77-27DF-A147-83B9-7FC428BA483B}"/>
              </a:ext>
            </a:extLst>
          </p:cNvPr>
          <p:cNvSpPr>
            <a:spLocks noGrp="1"/>
          </p:cNvSpPr>
          <p:nvPr>
            <p:ph type="sldNum" sz="quarter" idx="12"/>
          </p:nvPr>
        </p:nvSpPr>
        <p:spPr/>
        <p:txBody>
          <a:bodyPr/>
          <a:lstStyle/>
          <a:p>
            <a:fld id="{0DE3ABC3-23C9-1446-8C4B-3005995F2FB6}" type="slidenum">
              <a:rPr lang="en-US" smtClean="0"/>
              <a:t>27</a:t>
            </a:fld>
            <a:endParaRPr lang="en-US"/>
          </a:p>
        </p:txBody>
      </p:sp>
      <p:sp>
        <p:nvSpPr>
          <p:cNvPr id="7" name="Oval 6">
            <a:extLst>
              <a:ext uri="{FF2B5EF4-FFF2-40B4-BE49-F238E27FC236}">
                <a16:creationId xmlns:a16="http://schemas.microsoft.com/office/drawing/2014/main" id="{E98DC83A-60E8-024B-8F60-706FEC1F1D52}"/>
              </a:ext>
            </a:extLst>
          </p:cNvPr>
          <p:cNvSpPr/>
          <p:nvPr/>
        </p:nvSpPr>
        <p:spPr>
          <a:xfrm>
            <a:off x="5648739" y="2981739"/>
            <a:ext cx="894522" cy="894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 Bead</a:t>
            </a:r>
          </a:p>
        </p:txBody>
      </p:sp>
      <p:sp>
        <p:nvSpPr>
          <p:cNvPr id="9" name="Rounded Rectangle 8">
            <a:extLst>
              <a:ext uri="{FF2B5EF4-FFF2-40B4-BE49-F238E27FC236}">
                <a16:creationId xmlns:a16="http://schemas.microsoft.com/office/drawing/2014/main" id="{EAB656C3-A6F3-1644-A063-57E182639230}"/>
              </a:ext>
            </a:extLst>
          </p:cNvPr>
          <p:cNvSpPr/>
          <p:nvPr/>
        </p:nvSpPr>
        <p:spPr>
          <a:xfrm>
            <a:off x="10711543" y="3021090"/>
            <a:ext cx="1775792" cy="29551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14FC370-472A-7F40-945D-0502C8A184D3}"/>
              </a:ext>
            </a:extLst>
          </p:cNvPr>
          <p:cNvSpPr txBox="1"/>
          <p:nvPr/>
        </p:nvSpPr>
        <p:spPr>
          <a:xfrm>
            <a:off x="11028380" y="3025121"/>
            <a:ext cx="866135" cy="369332"/>
          </a:xfrm>
          <a:prstGeom prst="rect">
            <a:avLst/>
          </a:prstGeom>
          <a:noFill/>
        </p:spPr>
        <p:txBody>
          <a:bodyPr wrap="none" rtlCol="0">
            <a:spAutoFit/>
          </a:bodyPr>
          <a:lstStyle/>
          <a:p>
            <a:r>
              <a:rPr lang="en-US" dirty="0"/>
              <a:t>Protein</a:t>
            </a:r>
          </a:p>
        </p:txBody>
      </p:sp>
      <p:sp>
        <p:nvSpPr>
          <p:cNvPr id="12" name="TextBox 11">
            <a:extLst>
              <a:ext uri="{FF2B5EF4-FFF2-40B4-BE49-F238E27FC236}">
                <a16:creationId xmlns:a16="http://schemas.microsoft.com/office/drawing/2014/main" id="{8DE4195D-63BC-DE45-BDF0-931B7701751D}"/>
              </a:ext>
            </a:extLst>
          </p:cNvPr>
          <p:cNvSpPr txBox="1"/>
          <p:nvPr/>
        </p:nvSpPr>
        <p:spPr>
          <a:xfrm>
            <a:off x="4435192" y="1782215"/>
            <a:ext cx="3321615" cy="369332"/>
          </a:xfrm>
          <a:prstGeom prst="rect">
            <a:avLst/>
          </a:prstGeom>
          <a:noFill/>
        </p:spPr>
        <p:txBody>
          <a:bodyPr wrap="none" rtlCol="0">
            <a:spAutoFit/>
          </a:bodyPr>
          <a:lstStyle/>
          <a:p>
            <a:r>
              <a:rPr lang="en-US" dirty="0"/>
              <a:t>Streptavidin Magnet Resin Beads</a:t>
            </a:r>
          </a:p>
        </p:txBody>
      </p:sp>
      <p:cxnSp>
        <p:nvCxnSpPr>
          <p:cNvPr id="14" name="Straight Connector 13">
            <a:extLst>
              <a:ext uri="{FF2B5EF4-FFF2-40B4-BE49-F238E27FC236}">
                <a16:creationId xmlns:a16="http://schemas.microsoft.com/office/drawing/2014/main" id="{D7F4EF46-23EF-C849-BD44-1EA8A677206C}"/>
              </a:ext>
            </a:extLst>
          </p:cNvPr>
          <p:cNvCxnSpPr>
            <a:stCxn id="12" idx="2"/>
            <a:endCxn id="7" idx="0"/>
          </p:cNvCxnSpPr>
          <p:nvPr/>
        </p:nvCxnSpPr>
        <p:spPr>
          <a:xfrm>
            <a:off x="6096000" y="2151547"/>
            <a:ext cx="0" cy="83019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EE66910-0826-D041-AFF6-9BF20712C30A}"/>
              </a:ext>
            </a:extLst>
          </p:cNvPr>
          <p:cNvPicPr>
            <a:picLocks noChangeAspect="1"/>
          </p:cNvPicPr>
          <p:nvPr/>
        </p:nvPicPr>
        <p:blipFill>
          <a:blip r:embed="rId5"/>
          <a:stretch>
            <a:fillRect/>
          </a:stretch>
        </p:blipFill>
        <p:spPr>
          <a:xfrm rot="21002829">
            <a:off x="11013091" y="5390561"/>
            <a:ext cx="1072922" cy="531447"/>
          </a:xfrm>
          <a:prstGeom prst="rect">
            <a:avLst/>
          </a:prstGeom>
        </p:spPr>
      </p:pic>
      <p:pic>
        <p:nvPicPr>
          <p:cNvPr id="25" name="Picture 24">
            <a:extLst>
              <a:ext uri="{FF2B5EF4-FFF2-40B4-BE49-F238E27FC236}">
                <a16:creationId xmlns:a16="http://schemas.microsoft.com/office/drawing/2014/main" id="{00460D26-9823-8245-91FA-01E149D8EAD6}"/>
              </a:ext>
            </a:extLst>
          </p:cNvPr>
          <p:cNvPicPr>
            <a:picLocks noChangeAspect="1"/>
          </p:cNvPicPr>
          <p:nvPr/>
        </p:nvPicPr>
        <p:blipFill>
          <a:blip r:embed="rId6"/>
          <a:stretch>
            <a:fillRect/>
          </a:stretch>
        </p:blipFill>
        <p:spPr>
          <a:xfrm>
            <a:off x="10805056" y="3381311"/>
            <a:ext cx="1072922" cy="745085"/>
          </a:xfrm>
          <a:prstGeom prst="rect">
            <a:avLst/>
          </a:prstGeom>
        </p:spPr>
      </p:pic>
      <p:pic>
        <p:nvPicPr>
          <p:cNvPr id="26" name="Picture 25">
            <a:extLst>
              <a:ext uri="{FF2B5EF4-FFF2-40B4-BE49-F238E27FC236}">
                <a16:creationId xmlns:a16="http://schemas.microsoft.com/office/drawing/2014/main" id="{579BCEC9-B4A4-D442-B1FA-CAB14F07CBB3}"/>
              </a:ext>
            </a:extLst>
          </p:cNvPr>
          <p:cNvPicPr>
            <a:picLocks noChangeAspect="1"/>
          </p:cNvPicPr>
          <p:nvPr/>
        </p:nvPicPr>
        <p:blipFill>
          <a:blip r:embed="rId7"/>
          <a:stretch>
            <a:fillRect/>
          </a:stretch>
        </p:blipFill>
        <p:spPr>
          <a:xfrm rot="1600773">
            <a:off x="10485506" y="4033495"/>
            <a:ext cx="971876" cy="1266715"/>
          </a:xfrm>
          <a:prstGeom prst="rect">
            <a:avLst/>
          </a:prstGeom>
        </p:spPr>
      </p:pic>
      <p:pic>
        <p:nvPicPr>
          <p:cNvPr id="27" name="Picture 26">
            <a:extLst>
              <a:ext uri="{FF2B5EF4-FFF2-40B4-BE49-F238E27FC236}">
                <a16:creationId xmlns:a16="http://schemas.microsoft.com/office/drawing/2014/main" id="{37BABA27-06A0-D44A-84F6-073B1EA42021}"/>
              </a:ext>
            </a:extLst>
          </p:cNvPr>
          <p:cNvPicPr>
            <a:picLocks noChangeAspect="1"/>
          </p:cNvPicPr>
          <p:nvPr/>
        </p:nvPicPr>
        <p:blipFill>
          <a:blip r:embed="rId8"/>
          <a:stretch>
            <a:fillRect/>
          </a:stretch>
        </p:blipFill>
        <p:spPr>
          <a:xfrm rot="16990138">
            <a:off x="11299919" y="4547349"/>
            <a:ext cx="977411" cy="584322"/>
          </a:xfrm>
          <a:prstGeom prst="rect">
            <a:avLst/>
          </a:prstGeom>
        </p:spPr>
      </p:pic>
      <p:sp>
        <p:nvSpPr>
          <p:cNvPr id="35" name="TextBox 34">
            <a:extLst>
              <a:ext uri="{FF2B5EF4-FFF2-40B4-BE49-F238E27FC236}">
                <a16:creationId xmlns:a16="http://schemas.microsoft.com/office/drawing/2014/main" id="{1E7DB6FB-D926-B041-B801-1A0FDA87D28F}"/>
              </a:ext>
            </a:extLst>
          </p:cNvPr>
          <p:cNvSpPr txBox="1"/>
          <p:nvPr/>
        </p:nvSpPr>
        <p:spPr>
          <a:xfrm>
            <a:off x="327196" y="1801891"/>
            <a:ext cx="2950295" cy="1477328"/>
          </a:xfrm>
          <a:prstGeom prst="rect">
            <a:avLst/>
          </a:prstGeom>
          <a:noFill/>
        </p:spPr>
        <p:txBody>
          <a:bodyPr wrap="none" rtlCol="0">
            <a:spAutoFit/>
          </a:bodyPr>
          <a:lstStyle/>
          <a:p>
            <a:pPr marL="342900" indent="-342900">
              <a:buFont typeface="+mj-lt"/>
              <a:buAutoNum type="arabicPeriod"/>
            </a:pPr>
            <a:r>
              <a:rPr lang="en-US" dirty="0"/>
              <a:t>SOMAmer Immobilization</a:t>
            </a:r>
          </a:p>
          <a:p>
            <a:pPr marL="342900" indent="-342900">
              <a:buFont typeface="+mj-lt"/>
              <a:buAutoNum type="arabicPeriod"/>
            </a:pPr>
            <a:r>
              <a:rPr lang="en-US" dirty="0"/>
              <a:t>Binding/Wash</a:t>
            </a:r>
          </a:p>
          <a:p>
            <a:pPr marL="342900" indent="-342900">
              <a:buFont typeface="+mj-lt"/>
              <a:buAutoNum type="arabicPeriod"/>
            </a:pPr>
            <a:r>
              <a:rPr lang="en-US" dirty="0"/>
              <a:t>NHS-Biotin Tagging</a:t>
            </a:r>
          </a:p>
          <a:p>
            <a:pPr marL="342900" indent="-342900">
              <a:buFont typeface="+mj-lt"/>
              <a:buAutoNum type="arabicPeriod"/>
            </a:pPr>
            <a:r>
              <a:rPr lang="en-US" dirty="0"/>
              <a:t>Photo-cleavage</a:t>
            </a:r>
          </a:p>
          <a:p>
            <a:pPr marL="342900" indent="-342900">
              <a:buFont typeface="+mj-lt"/>
              <a:buAutoNum type="arabicPeriod"/>
            </a:pPr>
            <a:r>
              <a:rPr lang="en-US" dirty="0"/>
              <a:t>Kinetic Challenge</a:t>
            </a:r>
          </a:p>
        </p:txBody>
      </p:sp>
      <p:pic>
        <p:nvPicPr>
          <p:cNvPr id="36" name="Picture 35">
            <a:extLst>
              <a:ext uri="{FF2B5EF4-FFF2-40B4-BE49-F238E27FC236}">
                <a16:creationId xmlns:a16="http://schemas.microsoft.com/office/drawing/2014/main" id="{ED9AD303-6CA5-ED41-81B2-3C6D3776F2E2}"/>
              </a:ext>
            </a:extLst>
          </p:cNvPr>
          <p:cNvPicPr>
            <a:picLocks noChangeAspect="1"/>
          </p:cNvPicPr>
          <p:nvPr/>
        </p:nvPicPr>
        <p:blipFill>
          <a:blip r:embed="rId5"/>
          <a:stretch>
            <a:fillRect/>
          </a:stretch>
        </p:blipFill>
        <p:spPr>
          <a:xfrm rot="20982769">
            <a:off x="11008759" y="5390561"/>
            <a:ext cx="1072922" cy="531447"/>
          </a:xfrm>
          <a:prstGeom prst="rect">
            <a:avLst/>
          </a:prstGeom>
        </p:spPr>
      </p:pic>
      <p:pic>
        <p:nvPicPr>
          <p:cNvPr id="37" name="Picture 36">
            <a:extLst>
              <a:ext uri="{FF2B5EF4-FFF2-40B4-BE49-F238E27FC236}">
                <a16:creationId xmlns:a16="http://schemas.microsoft.com/office/drawing/2014/main" id="{2F5B3AE2-F19A-A84B-AE1A-165E93AECAC0}"/>
              </a:ext>
            </a:extLst>
          </p:cNvPr>
          <p:cNvPicPr>
            <a:picLocks noChangeAspect="1"/>
          </p:cNvPicPr>
          <p:nvPr/>
        </p:nvPicPr>
        <p:blipFill>
          <a:blip r:embed="rId6"/>
          <a:stretch>
            <a:fillRect/>
          </a:stretch>
        </p:blipFill>
        <p:spPr>
          <a:xfrm>
            <a:off x="10805056" y="3382318"/>
            <a:ext cx="1072922" cy="745085"/>
          </a:xfrm>
          <a:prstGeom prst="rect">
            <a:avLst/>
          </a:prstGeom>
        </p:spPr>
      </p:pic>
      <p:pic>
        <p:nvPicPr>
          <p:cNvPr id="38" name="Picture 37">
            <a:extLst>
              <a:ext uri="{FF2B5EF4-FFF2-40B4-BE49-F238E27FC236}">
                <a16:creationId xmlns:a16="http://schemas.microsoft.com/office/drawing/2014/main" id="{A3ACE58F-220B-0146-991D-83B18F41F5CE}"/>
              </a:ext>
            </a:extLst>
          </p:cNvPr>
          <p:cNvPicPr>
            <a:picLocks noChangeAspect="1"/>
          </p:cNvPicPr>
          <p:nvPr/>
        </p:nvPicPr>
        <p:blipFill>
          <a:blip r:embed="rId7"/>
          <a:stretch>
            <a:fillRect/>
          </a:stretch>
        </p:blipFill>
        <p:spPr>
          <a:xfrm rot="1600773">
            <a:off x="10488187" y="4034182"/>
            <a:ext cx="971876" cy="1266715"/>
          </a:xfrm>
          <a:prstGeom prst="rect">
            <a:avLst/>
          </a:prstGeom>
        </p:spPr>
      </p:pic>
      <p:pic>
        <p:nvPicPr>
          <p:cNvPr id="39" name="Picture 38">
            <a:extLst>
              <a:ext uri="{FF2B5EF4-FFF2-40B4-BE49-F238E27FC236}">
                <a16:creationId xmlns:a16="http://schemas.microsoft.com/office/drawing/2014/main" id="{37EBD423-2728-F144-A91E-45AE71EFD192}"/>
              </a:ext>
            </a:extLst>
          </p:cNvPr>
          <p:cNvPicPr>
            <a:picLocks noChangeAspect="1"/>
          </p:cNvPicPr>
          <p:nvPr/>
        </p:nvPicPr>
        <p:blipFill>
          <a:blip r:embed="rId8"/>
          <a:stretch>
            <a:fillRect/>
          </a:stretch>
        </p:blipFill>
        <p:spPr>
          <a:xfrm rot="16990138">
            <a:off x="11298782" y="4547349"/>
            <a:ext cx="977411" cy="584322"/>
          </a:xfrm>
          <a:prstGeom prst="rect">
            <a:avLst/>
          </a:prstGeom>
        </p:spPr>
      </p:pic>
      <p:pic>
        <p:nvPicPr>
          <p:cNvPr id="19" name="Picture 18">
            <a:extLst>
              <a:ext uri="{FF2B5EF4-FFF2-40B4-BE49-F238E27FC236}">
                <a16:creationId xmlns:a16="http://schemas.microsoft.com/office/drawing/2014/main" id="{BB0A40B3-566D-954F-A3EF-86B2E36A19E9}"/>
              </a:ext>
            </a:extLst>
          </p:cNvPr>
          <p:cNvPicPr>
            <a:picLocks noChangeAspect="1"/>
          </p:cNvPicPr>
          <p:nvPr/>
        </p:nvPicPr>
        <p:blipFill>
          <a:blip r:embed="rId3"/>
          <a:stretch>
            <a:fillRect/>
          </a:stretch>
        </p:blipFill>
        <p:spPr>
          <a:xfrm rot="16360073">
            <a:off x="11373354" y="1827946"/>
            <a:ext cx="748618" cy="870675"/>
          </a:xfrm>
          <a:prstGeom prst="rect">
            <a:avLst/>
          </a:prstGeom>
        </p:spPr>
      </p:pic>
      <p:pic>
        <p:nvPicPr>
          <p:cNvPr id="15" name="Picture 14">
            <a:extLst>
              <a:ext uri="{FF2B5EF4-FFF2-40B4-BE49-F238E27FC236}">
                <a16:creationId xmlns:a16="http://schemas.microsoft.com/office/drawing/2014/main" id="{0C213FA9-42A4-194F-9C13-FE016701E4C5}"/>
              </a:ext>
            </a:extLst>
          </p:cNvPr>
          <p:cNvPicPr>
            <a:picLocks noChangeAspect="1"/>
          </p:cNvPicPr>
          <p:nvPr/>
        </p:nvPicPr>
        <p:blipFill>
          <a:blip r:embed="rId2"/>
          <a:stretch>
            <a:fillRect/>
          </a:stretch>
        </p:blipFill>
        <p:spPr>
          <a:xfrm>
            <a:off x="10928960" y="1554048"/>
            <a:ext cx="516135" cy="376166"/>
          </a:xfrm>
          <a:prstGeom prst="rect">
            <a:avLst/>
          </a:prstGeom>
        </p:spPr>
      </p:pic>
      <p:pic>
        <p:nvPicPr>
          <p:cNvPr id="17" name="Picture 16">
            <a:extLst>
              <a:ext uri="{FF2B5EF4-FFF2-40B4-BE49-F238E27FC236}">
                <a16:creationId xmlns:a16="http://schemas.microsoft.com/office/drawing/2014/main" id="{A65ECE34-A348-3C48-8A15-7CED7D9C8201}"/>
              </a:ext>
            </a:extLst>
          </p:cNvPr>
          <p:cNvPicPr>
            <a:picLocks noChangeAspect="1"/>
          </p:cNvPicPr>
          <p:nvPr/>
        </p:nvPicPr>
        <p:blipFill>
          <a:blip r:embed="rId4"/>
          <a:stretch>
            <a:fillRect/>
          </a:stretch>
        </p:blipFill>
        <p:spPr>
          <a:xfrm>
            <a:off x="10974125" y="2266326"/>
            <a:ext cx="449211" cy="546100"/>
          </a:xfrm>
          <a:prstGeom prst="rect">
            <a:avLst/>
          </a:prstGeom>
        </p:spPr>
      </p:pic>
      <p:sp>
        <p:nvSpPr>
          <p:cNvPr id="40" name="Oval 39">
            <a:extLst>
              <a:ext uri="{FF2B5EF4-FFF2-40B4-BE49-F238E27FC236}">
                <a16:creationId xmlns:a16="http://schemas.microsoft.com/office/drawing/2014/main" id="{39193AD4-F616-9643-A832-57F6F140909A}"/>
              </a:ext>
            </a:extLst>
          </p:cNvPr>
          <p:cNvSpPr/>
          <p:nvPr/>
        </p:nvSpPr>
        <p:spPr>
          <a:xfrm>
            <a:off x="-527613" y="3511358"/>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sp>
        <p:nvSpPr>
          <p:cNvPr id="41" name="Oval 40">
            <a:extLst>
              <a:ext uri="{FF2B5EF4-FFF2-40B4-BE49-F238E27FC236}">
                <a16:creationId xmlns:a16="http://schemas.microsoft.com/office/drawing/2014/main" id="{7434AC68-B678-DB4A-A20E-16119F8428CE}"/>
              </a:ext>
            </a:extLst>
          </p:cNvPr>
          <p:cNvSpPr/>
          <p:nvPr/>
        </p:nvSpPr>
        <p:spPr>
          <a:xfrm>
            <a:off x="6096000" y="7230340"/>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sp>
        <p:nvSpPr>
          <p:cNvPr id="42" name="Oval 41">
            <a:extLst>
              <a:ext uri="{FF2B5EF4-FFF2-40B4-BE49-F238E27FC236}">
                <a16:creationId xmlns:a16="http://schemas.microsoft.com/office/drawing/2014/main" id="{1C2890DC-E5BB-1745-9D07-04E68CBBBB47}"/>
              </a:ext>
            </a:extLst>
          </p:cNvPr>
          <p:cNvSpPr/>
          <p:nvPr/>
        </p:nvSpPr>
        <p:spPr>
          <a:xfrm>
            <a:off x="9106382" y="-404313"/>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sp>
        <p:nvSpPr>
          <p:cNvPr id="43" name="Rounded Rectangle 42">
            <a:extLst>
              <a:ext uri="{FF2B5EF4-FFF2-40B4-BE49-F238E27FC236}">
                <a16:creationId xmlns:a16="http://schemas.microsoft.com/office/drawing/2014/main" id="{60BCA6E0-807B-494F-A715-416798EF288D}"/>
              </a:ext>
            </a:extLst>
          </p:cNvPr>
          <p:cNvSpPr/>
          <p:nvPr/>
        </p:nvSpPr>
        <p:spPr>
          <a:xfrm>
            <a:off x="10711543" y="766916"/>
            <a:ext cx="1775792" cy="2214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114C92D-7C91-1A4D-BFDC-553E51433ED4}"/>
              </a:ext>
            </a:extLst>
          </p:cNvPr>
          <p:cNvSpPr txBox="1"/>
          <p:nvPr/>
        </p:nvSpPr>
        <p:spPr>
          <a:xfrm>
            <a:off x="10912960" y="778549"/>
            <a:ext cx="1269899" cy="646331"/>
          </a:xfrm>
          <a:prstGeom prst="rect">
            <a:avLst/>
          </a:prstGeom>
          <a:noFill/>
        </p:spPr>
        <p:txBody>
          <a:bodyPr wrap="none" rtlCol="0">
            <a:spAutoFit/>
          </a:bodyPr>
          <a:lstStyle/>
          <a:p>
            <a:r>
              <a:rPr lang="en-US" dirty="0"/>
              <a:t>SOMAmer®</a:t>
            </a:r>
          </a:p>
          <a:p>
            <a:pPr algn="ctr"/>
            <a:r>
              <a:rPr lang="en-US" dirty="0"/>
              <a:t>Reagent</a:t>
            </a:r>
          </a:p>
        </p:txBody>
      </p:sp>
    </p:spTree>
    <p:extLst>
      <p:ext uri="{BB962C8B-B14F-4D97-AF65-F5344CB8AC3E}">
        <p14:creationId xmlns:p14="http://schemas.microsoft.com/office/powerpoint/2010/main" val="42169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fade">
                                      <p:cBhvr>
                                        <p:cTn id="13" dur="500"/>
                                        <p:tgtEl>
                                          <p:spTgt spid="35">
                                            <p:txEl>
                                              <p:pRg st="0" end="0"/>
                                            </p:txEl>
                                          </p:spTgt>
                                        </p:tgtEl>
                                      </p:cBhvr>
                                    </p:animEffect>
                                  </p:childTnLst>
                                </p:cTn>
                              </p:par>
                              <p:par>
                                <p:cTn id="14" presetID="0" presetClass="path" presetSubtype="0" accel="50000" decel="50000" fill="hold" nodeType="withEffect">
                                  <p:stCondLst>
                                    <p:cond delay="0"/>
                                  </p:stCondLst>
                                  <p:childTnLst>
                                    <p:animMotion origin="layout" path="M -0.00065 -0.00163 L -0.34167 0.2449 " pathEditMode="relative" ptsTypes="AA">
                                      <p:cBhvr>
                                        <p:cTn id="15" dur="2000" fill="hold"/>
                                        <p:tgtEl>
                                          <p:spTgt spid="15"/>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00182 -0.00255 L -0.44648 0.32454 " pathEditMode="relative" rAng="0" ptsTypes="AA">
                                      <p:cBhvr>
                                        <p:cTn id="17" dur="2000" fill="hold"/>
                                        <p:tgtEl>
                                          <p:spTgt spid="19"/>
                                        </p:tgtEl>
                                        <p:attrNameLst>
                                          <p:attrName>ppt_x</p:attrName>
                                          <p:attrName>ppt_y</p:attrName>
                                        </p:attrNameLst>
                                      </p:cBhvr>
                                      <p:rCtr x="-22422" y="16343"/>
                                    </p:animMotion>
                                  </p:childTnLst>
                                </p:cTn>
                              </p:par>
                              <p:par>
                                <p:cTn id="18" presetID="0" presetClass="path" presetSubtype="0" accel="50000" decel="50000" fill="hold" nodeType="withEffect">
                                  <p:stCondLst>
                                    <p:cond delay="0"/>
                                  </p:stCondLst>
                                  <p:childTnLst>
                                    <p:animMotion origin="layout" path="M 4.16667E-7 -3.7037E-7 C -0.1293 0.10671 -0.25872 0.21366 -0.34063 0.25532 C -0.42227 0.29722 -0.46471 0.27014 -0.49063 0.25093 C -0.51641 0.23194 -0.52526 0.1588 -0.49557 0.14074 " pathEditMode="relative" rAng="0" ptsTypes="AAAA">
                                      <p:cBhvr>
                                        <p:cTn id="19" dur="2000" fill="hold"/>
                                        <p:tgtEl>
                                          <p:spTgt spid="17"/>
                                        </p:tgtEl>
                                        <p:attrNameLst>
                                          <p:attrName>ppt_x</p:attrName>
                                          <p:attrName>ppt_y</p:attrName>
                                        </p:attrNameLst>
                                      </p:cBhvr>
                                      <p:rCtr x="-25716" y="13866"/>
                                    </p:animMotion>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xEl>
                                              <p:pRg st="1" end="1"/>
                                            </p:txEl>
                                          </p:spTgt>
                                        </p:tgtEl>
                                        <p:attrNameLst>
                                          <p:attrName>style.visibility</p:attrName>
                                        </p:attrNameLst>
                                      </p:cBhvr>
                                      <p:to>
                                        <p:strVal val="visible"/>
                                      </p:to>
                                    </p:set>
                                    <p:animEffect transition="in" filter="fade">
                                      <p:cBhvr>
                                        <p:cTn id="31" dur="500"/>
                                        <p:tgtEl>
                                          <p:spTgt spid="35">
                                            <p:txEl>
                                              <p:pRg st="1" end="1"/>
                                            </p:txEl>
                                          </p:spTgt>
                                        </p:tgtEl>
                                      </p:cBhvr>
                                    </p:animEffect>
                                  </p:childTnLst>
                                </p:cTn>
                              </p:par>
                              <p:par>
                                <p:cTn id="32" presetID="0" presetClass="path" presetSubtype="0" accel="50000" decel="50000" fill="hold" nodeType="withEffect">
                                  <p:stCondLst>
                                    <p:cond delay="0"/>
                                  </p:stCondLst>
                                  <p:childTnLst>
                                    <p:animMotion origin="layout" path="M -2.08333E-7 -0.0007 C -0.16159 0.03888 -0.32305 0.0787 -0.41445 0.08125 C -0.50573 0.08356 -0.53008 0.06527 -0.54818 0.01412 C -0.56654 -0.03658 -0.52643 -0.19167 -0.52344 -0.225 " pathEditMode="relative" rAng="0" ptsTypes="AAAA">
                                      <p:cBhvr>
                                        <p:cTn id="33" dur="2000" fill="hold"/>
                                        <p:tgtEl>
                                          <p:spTgt spid="38"/>
                                        </p:tgtEl>
                                        <p:attrNameLst>
                                          <p:attrName>ppt_x</p:attrName>
                                          <p:attrName>ppt_y</p:attrName>
                                        </p:attrNameLst>
                                      </p:cBhvr>
                                      <p:rCtr x="-27656" y="-7130"/>
                                    </p:animMotion>
                                  </p:childTnLst>
                                </p:cTn>
                              </p:par>
                              <p:par>
                                <p:cTn id="34" presetID="0" presetClass="path" presetSubtype="0" accel="50000" decel="50000" fill="hold" nodeType="withEffect">
                                  <p:stCondLst>
                                    <p:cond delay="0"/>
                                  </p:stCondLst>
                                  <p:childTnLst>
                                    <p:animMotion origin="layout" path="M 2.70833E-6 1.48148E-6 L -0.42136 -0.1581 " pathEditMode="relative" rAng="0" ptsTypes="AA">
                                      <p:cBhvr>
                                        <p:cTn id="35" dur="2000" fill="hold"/>
                                        <p:tgtEl>
                                          <p:spTgt spid="36"/>
                                        </p:tgtEl>
                                        <p:attrNameLst>
                                          <p:attrName>ppt_x</p:attrName>
                                          <p:attrName>ppt_y</p:attrName>
                                        </p:attrNameLst>
                                      </p:cBhvr>
                                      <p:rCtr x="-21133" y="-7917"/>
                                    </p:animMotion>
                                  </p:childTnLst>
                                </p:cTn>
                              </p:par>
                              <p:par>
                                <p:cTn id="36" presetID="0" presetClass="path" presetSubtype="0" accel="50000" decel="50000" fill="hold" nodeType="withEffect">
                                  <p:stCondLst>
                                    <p:cond delay="0"/>
                                  </p:stCondLst>
                                  <p:childTnLst>
                                    <p:animMotion origin="layout" path="M -0.00026 0.00162 L -0.37201 -0.21297 " pathEditMode="relative" ptsTypes="AA">
                                      <p:cBhvr>
                                        <p:cTn id="37" dur="2000" fill="hold"/>
                                        <p:tgtEl>
                                          <p:spTgt spid="39"/>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1.66667E-6 -0.00092 L -0.19779 -0.07986 " pathEditMode="relative" ptsTypes="AA">
                                      <p:cBhvr>
                                        <p:cTn id="39" dur="2000" fill="hold"/>
                                        <p:tgtEl>
                                          <p:spTgt spid="37"/>
                                        </p:tgtEl>
                                        <p:attrNameLst>
                                          <p:attrName>ppt_x</p:attrName>
                                          <p:attrName>ppt_y</p:attrName>
                                        </p:attrNameLst>
                                      </p:cBhvr>
                                    </p:animMotion>
                                  </p:childTnLst>
                                </p:cTn>
                              </p:par>
                            </p:childTnLst>
                          </p:cTn>
                        </p:par>
                        <p:par>
                          <p:cTn id="40" fill="hold">
                            <p:stCondLst>
                              <p:cond delay="2000"/>
                            </p:stCondLst>
                            <p:childTnLst>
                              <p:par>
                                <p:cTn id="41" presetID="0" presetClass="path" presetSubtype="0" accel="50000" decel="50000" fill="hold" nodeType="afterEffect">
                                  <p:stCondLst>
                                    <p:cond delay="0"/>
                                  </p:stCondLst>
                                  <p:childTnLst>
                                    <p:animMotion origin="layout" path="M -0.19831 -0.08171 C -0.24805 -0.10277 -0.29792 -0.12384 -0.34727 -0.14074 C -0.39675 -0.15764 -0.45235 -0.17824 -0.49453 -0.1831 C -0.53659 -0.18773 -0.56563 -0.1993 -0.59987 -0.16944 C -0.63399 -0.13958 -0.69102 -0.07152 -0.69948 -0.00416 C -0.70807 0.06343 -0.71003 0.18311 -0.65117 0.23542 C -0.59232 0.28774 -0.42708 0.37153 -0.34636 0.30973 C -0.26563 0.24792 -0.20742 0.02408 -0.16693 -0.13564 C -0.12643 -0.2956 -0.11641 -0.56782 -0.10326 -0.64861 " pathEditMode="relative" ptsTypes="AAAAAAAAA">
                                      <p:cBhvr>
                                        <p:cTn id="42" dur="5000" fill="hold"/>
                                        <p:tgtEl>
                                          <p:spTgt spid="37"/>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xEl>
                                              <p:pRg st="2" end="2"/>
                                            </p:txEl>
                                          </p:spTgt>
                                        </p:tgtEl>
                                        <p:attrNameLst>
                                          <p:attrName>style.visibility</p:attrName>
                                        </p:attrNameLst>
                                      </p:cBhvr>
                                      <p:to>
                                        <p:strVal val="visible"/>
                                      </p:to>
                                    </p:set>
                                    <p:animEffect transition="in" filter="fade">
                                      <p:cBhvr>
                                        <p:cTn id="47" dur="500"/>
                                        <p:tgtEl>
                                          <p:spTgt spid="35">
                                            <p:txEl>
                                              <p:pRg st="2" end="2"/>
                                            </p:txEl>
                                          </p:spTgt>
                                        </p:tgtEl>
                                      </p:cBhvr>
                                    </p:animEffect>
                                  </p:childTnLst>
                                </p:cTn>
                              </p:par>
                              <p:par>
                                <p:cTn id="48" presetID="0" presetClass="path" presetSubtype="0" accel="50000" decel="50000" fill="hold" grpId="0" nodeType="withEffect">
                                  <p:stCondLst>
                                    <p:cond delay="0"/>
                                  </p:stCondLst>
                                  <p:childTnLst>
                                    <p:animMotion origin="layout" path="M -3.95833E-6 2.59259E-6 L -0.01393 -0.35926 " pathEditMode="relative" rAng="0" ptsTypes="AA">
                                      <p:cBhvr>
                                        <p:cTn id="49" dur="2000" fill="hold"/>
                                        <p:tgtEl>
                                          <p:spTgt spid="41"/>
                                        </p:tgtEl>
                                        <p:attrNameLst>
                                          <p:attrName>ppt_x</p:attrName>
                                          <p:attrName>ppt_y</p:attrName>
                                        </p:attrNameLst>
                                      </p:cBhvr>
                                      <p:rCtr x="-703" y="-17963"/>
                                    </p:animMotion>
                                  </p:childTnLst>
                                </p:cTn>
                              </p:par>
                              <p:par>
                                <p:cTn id="50" presetID="0" presetClass="path" presetSubtype="0" accel="50000" decel="50000" fill="hold" grpId="1" nodeType="withEffect">
                                  <p:stCondLst>
                                    <p:cond delay="0"/>
                                  </p:stCondLst>
                                  <p:childTnLst>
                                    <p:animMotion origin="layout" path="M 0 0 L 0.38829 -0.09352 " pathEditMode="relative" ptsTypes="AA">
                                      <p:cBhvr>
                                        <p:cTn id="51" dur="2000" fill="hold"/>
                                        <p:tgtEl>
                                          <p:spTgt spid="40"/>
                                        </p:tgtEl>
                                        <p:attrNameLst>
                                          <p:attrName>ppt_x</p:attrName>
                                          <p:attrName>ppt_y</p:attrName>
                                        </p:attrNameLst>
                                      </p:cBhvr>
                                    </p:animMotion>
                                  </p:childTnLst>
                                </p:cTn>
                              </p:par>
                              <p:par>
                                <p:cTn id="52" presetID="0" presetClass="path" presetSubtype="0" accel="50000" decel="50000" fill="hold" grpId="0" nodeType="withEffect">
                                  <p:stCondLst>
                                    <p:cond delay="0"/>
                                  </p:stCondLst>
                                  <p:childTnLst>
                                    <p:animMotion origin="layout" path="M 8.33333E-7 -2.96296E-6 L -0.1405 0.47871 " pathEditMode="relative" rAng="0" ptsTypes="AA">
                                      <p:cBhvr>
                                        <p:cTn id="53" dur="2000" fill="hold"/>
                                        <p:tgtEl>
                                          <p:spTgt spid="42"/>
                                        </p:tgtEl>
                                        <p:attrNameLst>
                                          <p:attrName>ppt_x</p:attrName>
                                          <p:attrName>ppt_y</p:attrName>
                                        </p:attrNameLst>
                                      </p:cBhvr>
                                      <p:rCtr x="-7031" y="23935"/>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xEl>
                                              <p:pRg st="3" end="3"/>
                                            </p:txEl>
                                          </p:spTgt>
                                        </p:tgtEl>
                                        <p:attrNameLst>
                                          <p:attrName>style.visibility</p:attrName>
                                        </p:attrNameLst>
                                      </p:cBhvr>
                                      <p:to>
                                        <p:strVal val="visible"/>
                                      </p:to>
                                    </p:set>
                                    <p:animEffect transition="in" filter="fade">
                                      <p:cBhvr>
                                        <p:cTn id="58" dur="500"/>
                                        <p:tgtEl>
                                          <p:spTgt spid="35">
                                            <p:txEl>
                                              <p:pRg st="3" end="3"/>
                                            </p:txEl>
                                          </p:spTgt>
                                        </p:tgtEl>
                                      </p:cBhvr>
                                    </p:animEffect>
                                  </p:childTnLst>
                                </p:cTn>
                              </p:par>
                              <p:par>
                                <p:cTn id="59" presetID="10" presetClass="exit" presetSubtype="0" fill="hold" nodeType="with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5">
                                            <p:txEl>
                                              <p:pRg st="4" end="4"/>
                                            </p:txEl>
                                          </p:spTgt>
                                        </p:tgtEl>
                                        <p:attrNameLst>
                                          <p:attrName>style.visibility</p:attrName>
                                        </p:attrNameLst>
                                      </p:cBhvr>
                                      <p:to>
                                        <p:strVal val="visible"/>
                                      </p:to>
                                    </p:set>
                                    <p:animEffect transition="in" filter="fade">
                                      <p:cBhvr>
                                        <p:cTn id="69" dur="500"/>
                                        <p:tgtEl>
                                          <p:spTgt spid="35">
                                            <p:txEl>
                                              <p:pRg st="4" end="4"/>
                                            </p:txEl>
                                          </p:spTgt>
                                        </p:tgtEl>
                                      </p:cBhvr>
                                    </p:animEffect>
                                  </p:childTnLst>
                                </p:cTn>
                              </p:par>
                              <p:par>
                                <p:cTn id="70" presetID="0" presetClass="path" presetSubtype="0" accel="50000" decel="50000" fill="hold" grpId="0" nodeType="withEffect">
                                  <p:stCondLst>
                                    <p:cond delay="0"/>
                                  </p:stCondLst>
                                  <p:childTnLst>
                                    <p:animMotion origin="layout" path="M 0.38933 -0.09283 L 0.32149 -0.07778 " pathEditMode="relative" rAng="0" ptsTypes="AA">
                                      <p:cBhvr>
                                        <p:cTn id="71" dur="2000" fill="hold"/>
                                        <p:tgtEl>
                                          <p:spTgt spid="40"/>
                                        </p:tgtEl>
                                        <p:attrNameLst>
                                          <p:attrName>ppt_x</p:attrName>
                                          <p:attrName>ppt_y</p:attrName>
                                        </p:attrNameLst>
                                      </p:cBhvr>
                                      <p:rCtr x="-3398" y="741"/>
                                    </p:animMotion>
                                  </p:childTnLst>
                                </p:cTn>
                              </p:par>
                              <p:par>
                                <p:cTn id="72" presetID="0" presetClass="path" presetSubtype="0" accel="50000" decel="50000" fill="hold" nodeType="withEffect">
                                  <p:stCondLst>
                                    <p:cond delay="0"/>
                                  </p:stCondLst>
                                  <p:childTnLst>
                                    <p:animMotion origin="layout" path="M -0.52344 -0.225 L -0.59453 -0.2081 " pathEditMode="relative" rAng="0" ptsTypes="AA">
                                      <p:cBhvr>
                                        <p:cTn id="73" dur="2000" fill="hold"/>
                                        <p:tgtEl>
                                          <p:spTgt spid="38"/>
                                        </p:tgtEl>
                                        <p:attrNameLst>
                                          <p:attrName>ppt_x</p:attrName>
                                          <p:attrName>ppt_y</p:attrName>
                                        </p:attrNameLst>
                                      </p:cBhvr>
                                      <p:rCtr x="-3555" y="833"/>
                                    </p:animMotion>
                                  </p:childTnLst>
                                </p:cTn>
                              </p:par>
                              <p:par>
                                <p:cTn id="74" presetID="10" presetClass="exit" presetSubtype="0" fill="hold" grpId="0"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40" grpId="0" animBg="1"/>
      <p:bldP spid="40" grpId="1" animBg="1"/>
      <p:bldP spid="4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913E421C-F3D6-A849-873D-80EDE9CA4C82}"/>
              </a:ext>
            </a:extLst>
          </p:cNvPr>
          <p:cNvCxnSpPr>
            <a:cxnSpLocks/>
          </p:cNvCxnSpPr>
          <p:nvPr/>
        </p:nvCxnSpPr>
        <p:spPr>
          <a:xfrm flipH="1" flipV="1">
            <a:off x="6118190" y="3519921"/>
            <a:ext cx="4314" cy="707850"/>
          </a:xfrm>
          <a:prstGeom prst="line">
            <a:avLst/>
          </a:prstGeom>
          <a:ln w="444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B617BD-2325-F547-918F-782514C7D824}"/>
              </a:ext>
            </a:extLst>
          </p:cNvPr>
          <p:cNvCxnSpPr>
            <a:cxnSpLocks/>
          </p:cNvCxnSpPr>
          <p:nvPr/>
        </p:nvCxnSpPr>
        <p:spPr>
          <a:xfrm>
            <a:off x="5311471" y="3429000"/>
            <a:ext cx="1606164" cy="0"/>
          </a:xfrm>
          <a:prstGeom prst="line">
            <a:avLst/>
          </a:prstGeom>
          <a:ln w="44450">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A1162D-3609-3C44-AC5F-5C821DB5F97A}"/>
              </a:ext>
            </a:extLst>
          </p:cNvPr>
          <p:cNvSpPr>
            <a:spLocks noGrp="1"/>
          </p:cNvSpPr>
          <p:nvPr>
            <p:ph type="title"/>
          </p:nvPr>
        </p:nvSpPr>
        <p:spPr>
          <a:xfrm>
            <a:off x="838200" y="365125"/>
            <a:ext cx="10515600" cy="1325563"/>
          </a:xfrm>
        </p:spPr>
        <p:txBody>
          <a:bodyPr/>
          <a:lstStyle/>
          <a:p>
            <a:r>
              <a:rPr lang="en-US" dirty="0" err="1"/>
              <a:t>SOMAscan</a:t>
            </a:r>
            <a:r>
              <a:rPr lang="en-US" dirty="0"/>
              <a:t>® Assay: The 12,510 Foot View</a:t>
            </a:r>
          </a:p>
        </p:txBody>
      </p:sp>
      <p:sp>
        <p:nvSpPr>
          <p:cNvPr id="4" name="Slide Number Placeholder 3">
            <a:extLst>
              <a:ext uri="{FF2B5EF4-FFF2-40B4-BE49-F238E27FC236}">
                <a16:creationId xmlns:a16="http://schemas.microsoft.com/office/drawing/2014/main" id="{6B6C3B77-27DF-A147-83B9-7FC428BA483B}"/>
              </a:ext>
            </a:extLst>
          </p:cNvPr>
          <p:cNvSpPr>
            <a:spLocks noGrp="1"/>
          </p:cNvSpPr>
          <p:nvPr>
            <p:ph type="sldNum" sz="quarter" idx="12"/>
          </p:nvPr>
        </p:nvSpPr>
        <p:spPr/>
        <p:txBody>
          <a:bodyPr/>
          <a:lstStyle/>
          <a:p>
            <a:fld id="{0DE3ABC3-23C9-1446-8C4B-3005995F2FB6}" type="slidenum">
              <a:rPr lang="en-US" smtClean="0"/>
              <a:t>28</a:t>
            </a:fld>
            <a:endParaRPr lang="en-US"/>
          </a:p>
        </p:txBody>
      </p:sp>
      <p:sp>
        <p:nvSpPr>
          <p:cNvPr id="7" name="Oval 6">
            <a:extLst>
              <a:ext uri="{FF2B5EF4-FFF2-40B4-BE49-F238E27FC236}">
                <a16:creationId xmlns:a16="http://schemas.microsoft.com/office/drawing/2014/main" id="{E98DC83A-60E8-024B-8F60-706FEC1F1D52}"/>
              </a:ext>
            </a:extLst>
          </p:cNvPr>
          <p:cNvSpPr/>
          <p:nvPr/>
        </p:nvSpPr>
        <p:spPr>
          <a:xfrm>
            <a:off x="5648739" y="2981739"/>
            <a:ext cx="894522" cy="894522"/>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 Bead</a:t>
            </a:r>
          </a:p>
        </p:txBody>
      </p:sp>
      <p:sp>
        <p:nvSpPr>
          <p:cNvPr id="9" name="Rounded Rectangle 8">
            <a:extLst>
              <a:ext uri="{FF2B5EF4-FFF2-40B4-BE49-F238E27FC236}">
                <a16:creationId xmlns:a16="http://schemas.microsoft.com/office/drawing/2014/main" id="{EAB656C3-A6F3-1644-A063-57E182639230}"/>
              </a:ext>
            </a:extLst>
          </p:cNvPr>
          <p:cNvSpPr/>
          <p:nvPr/>
        </p:nvSpPr>
        <p:spPr>
          <a:xfrm>
            <a:off x="10711543" y="3021090"/>
            <a:ext cx="1775792" cy="29551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14FC370-472A-7F40-945D-0502C8A184D3}"/>
              </a:ext>
            </a:extLst>
          </p:cNvPr>
          <p:cNvSpPr txBox="1"/>
          <p:nvPr/>
        </p:nvSpPr>
        <p:spPr>
          <a:xfrm>
            <a:off x="11028380" y="3025121"/>
            <a:ext cx="866135" cy="369332"/>
          </a:xfrm>
          <a:prstGeom prst="rect">
            <a:avLst/>
          </a:prstGeom>
          <a:noFill/>
        </p:spPr>
        <p:txBody>
          <a:bodyPr wrap="none" rtlCol="0">
            <a:spAutoFit/>
          </a:bodyPr>
          <a:lstStyle/>
          <a:p>
            <a:r>
              <a:rPr lang="en-US" dirty="0"/>
              <a:t>Protein</a:t>
            </a:r>
          </a:p>
        </p:txBody>
      </p:sp>
      <p:pic>
        <p:nvPicPr>
          <p:cNvPr id="24" name="Picture 23">
            <a:extLst>
              <a:ext uri="{FF2B5EF4-FFF2-40B4-BE49-F238E27FC236}">
                <a16:creationId xmlns:a16="http://schemas.microsoft.com/office/drawing/2014/main" id="{4EE66910-0826-D041-AFF6-9BF20712C30A}"/>
              </a:ext>
            </a:extLst>
          </p:cNvPr>
          <p:cNvPicPr>
            <a:picLocks noChangeAspect="1"/>
          </p:cNvPicPr>
          <p:nvPr/>
        </p:nvPicPr>
        <p:blipFill>
          <a:blip r:embed="rId2"/>
          <a:stretch>
            <a:fillRect/>
          </a:stretch>
        </p:blipFill>
        <p:spPr>
          <a:xfrm rot="21002829">
            <a:off x="11013091" y="5390561"/>
            <a:ext cx="1072922" cy="531447"/>
          </a:xfrm>
          <a:prstGeom prst="rect">
            <a:avLst/>
          </a:prstGeom>
        </p:spPr>
      </p:pic>
      <p:pic>
        <p:nvPicPr>
          <p:cNvPr id="25" name="Picture 24">
            <a:extLst>
              <a:ext uri="{FF2B5EF4-FFF2-40B4-BE49-F238E27FC236}">
                <a16:creationId xmlns:a16="http://schemas.microsoft.com/office/drawing/2014/main" id="{00460D26-9823-8245-91FA-01E149D8EAD6}"/>
              </a:ext>
            </a:extLst>
          </p:cNvPr>
          <p:cNvPicPr>
            <a:picLocks noChangeAspect="1"/>
          </p:cNvPicPr>
          <p:nvPr/>
        </p:nvPicPr>
        <p:blipFill>
          <a:blip r:embed="rId3"/>
          <a:stretch>
            <a:fillRect/>
          </a:stretch>
        </p:blipFill>
        <p:spPr>
          <a:xfrm>
            <a:off x="10805056" y="3381311"/>
            <a:ext cx="1072922" cy="745085"/>
          </a:xfrm>
          <a:prstGeom prst="rect">
            <a:avLst/>
          </a:prstGeom>
        </p:spPr>
      </p:pic>
      <p:pic>
        <p:nvPicPr>
          <p:cNvPr id="26" name="Picture 25">
            <a:extLst>
              <a:ext uri="{FF2B5EF4-FFF2-40B4-BE49-F238E27FC236}">
                <a16:creationId xmlns:a16="http://schemas.microsoft.com/office/drawing/2014/main" id="{579BCEC9-B4A4-D442-B1FA-CAB14F07CBB3}"/>
              </a:ext>
            </a:extLst>
          </p:cNvPr>
          <p:cNvPicPr>
            <a:picLocks noChangeAspect="1"/>
          </p:cNvPicPr>
          <p:nvPr/>
        </p:nvPicPr>
        <p:blipFill>
          <a:blip r:embed="rId4"/>
          <a:stretch>
            <a:fillRect/>
          </a:stretch>
        </p:blipFill>
        <p:spPr>
          <a:xfrm rot="1600773">
            <a:off x="10485506" y="4033495"/>
            <a:ext cx="971876" cy="1266715"/>
          </a:xfrm>
          <a:prstGeom prst="rect">
            <a:avLst/>
          </a:prstGeom>
        </p:spPr>
      </p:pic>
      <p:pic>
        <p:nvPicPr>
          <p:cNvPr id="27" name="Picture 26">
            <a:extLst>
              <a:ext uri="{FF2B5EF4-FFF2-40B4-BE49-F238E27FC236}">
                <a16:creationId xmlns:a16="http://schemas.microsoft.com/office/drawing/2014/main" id="{37BABA27-06A0-D44A-84F6-073B1EA42021}"/>
              </a:ext>
            </a:extLst>
          </p:cNvPr>
          <p:cNvPicPr>
            <a:picLocks noChangeAspect="1"/>
          </p:cNvPicPr>
          <p:nvPr/>
        </p:nvPicPr>
        <p:blipFill>
          <a:blip r:embed="rId5"/>
          <a:stretch>
            <a:fillRect/>
          </a:stretch>
        </p:blipFill>
        <p:spPr>
          <a:xfrm rot="16990138">
            <a:off x="11299919" y="4547349"/>
            <a:ext cx="977411" cy="584322"/>
          </a:xfrm>
          <a:prstGeom prst="rect">
            <a:avLst/>
          </a:prstGeom>
        </p:spPr>
      </p:pic>
      <p:sp>
        <p:nvSpPr>
          <p:cNvPr id="35" name="TextBox 34">
            <a:extLst>
              <a:ext uri="{FF2B5EF4-FFF2-40B4-BE49-F238E27FC236}">
                <a16:creationId xmlns:a16="http://schemas.microsoft.com/office/drawing/2014/main" id="{1E7DB6FB-D926-B041-B801-1A0FDA87D28F}"/>
              </a:ext>
            </a:extLst>
          </p:cNvPr>
          <p:cNvSpPr txBox="1"/>
          <p:nvPr/>
        </p:nvSpPr>
        <p:spPr>
          <a:xfrm>
            <a:off x="327196" y="1801891"/>
            <a:ext cx="2950295" cy="1754326"/>
          </a:xfrm>
          <a:prstGeom prst="rect">
            <a:avLst/>
          </a:prstGeom>
          <a:noFill/>
        </p:spPr>
        <p:txBody>
          <a:bodyPr wrap="none" rtlCol="0">
            <a:spAutoFit/>
          </a:bodyPr>
          <a:lstStyle/>
          <a:p>
            <a:pPr marL="342900" indent="-342900">
              <a:buFont typeface="+mj-lt"/>
              <a:buAutoNum type="arabicPeriod"/>
            </a:pPr>
            <a:r>
              <a:rPr lang="en-US" dirty="0"/>
              <a:t>SOMAmer Immobilization</a:t>
            </a:r>
          </a:p>
          <a:p>
            <a:pPr marL="342900" indent="-342900">
              <a:buFont typeface="+mj-lt"/>
              <a:buAutoNum type="arabicPeriod"/>
            </a:pPr>
            <a:r>
              <a:rPr lang="en-US" dirty="0"/>
              <a:t>Binding/Wash</a:t>
            </a:r>
          </a:p>
          <a:p>
            <a:pPr marL="342900" indent="-342900">
              <a:buFont typeface="+mj-lt"/>
              <a:buAutoNum type="arabicPeriod"/>
            </a:pPr>
            <a:r>
              <a:rPr lang="en-US" dirty="0"/>
              <a:t>NHS-Biotin Tagging</a:t>
            </a:r>
          </a:p>
          <a:p>
            <a:pPr marL="342900" indent="-342900">
              <a:buFont typeface="+mj-lt"/>
              <a:buAutoNum type="arabicPeriod"/>
            </a:pPr>
            <a:r>
              <a:rPr lang="en-US" dirty="0"/>
              <a:t>Photo-cleavage</a:t>
            </a:r>
          </a:p>
          <a:p>
            <a:pPr marL="342900" indent="-342900">
              <a:buFont typeface="+mj-lt"/>
              <a:buAutoNum type="arabicPeriod"/>
            </a:pPr>
            <a:r>
              <a:rPr lang="en-US" dirty="0"/>
              <a:t>Kinetic Challenge</a:t>
            </a:r>
          </a:p>
          <a:p>
            <a:pPr marL="342900" indent="-342900">
              <a:buFont typeface="+mj-lt"/>
              <a:buAutoNum type="arabicPeriod"/>
            </a:pPr>
            <a:r>
              <a:rPr lang="en-US" dirty="0"/>
              <a:t>Capture &amp; Washes</a:t>
            </a:r>
          </a:p>
        </p:txBody>
      </p:sp>
      <p:pic>
        <p:nvPicPr>
          <p:cNvPr id="17" name="Picture 16">
            <a:extLst>
              <a:ext uri="{FF2B5EF4-FFF2-40B4-BE49-F238E27FC236}">
                <a16:creationId xmlns:a16="http://schemas.microsoft.com/office/drawing/2014/main" id="{A65ECE34-A348-3C48-8A15-7CED7D9C8201}"/>
              </a:ext>
            </a:extLst>
          </p:cNvPr>
          <p:cNvPicPr>
            <a:picLocks noChangeAspect="1"/>
          </p:cNvPicPr>
          <p:nvPr/>
        </p:nvPicPr>
        <p:blipFill>
          <a:blip r:embed="rId6"/>
          <a:stretch>
            <a:fillRect/>
          </a:stretch>
        </p:blipFill>
        <p:spPr>
          <a:xfrm>
            <a:off x="4930072" y="3231008"/>
            <a:ext cx="449211" cy="546100"/>
          </a:xfrm>
          <a:prstGeom prst="rect">
            <a:avLst/>
          </a:prstGeom>
        </p:spPr>
      </p:pic>
      <p:grpSp>
        <p:nvGrpSpPr>
          <p:cNvPr id="3" name="Group 2">
            <a:extLst>
              <a:ext uri="{FF2B5EF4-FFF2-40B4-BE49-F238E27FC236}">
                <a16:creationId xmlns:a16="http://schemas.microsoft.com/office/drawing/2014/main" id="{2CC37E5E-6846-9148-AAB9-420BB76A254B}"/>
              </a:ext>
            </a:extLst>
          </p:cNvPr>
          <p:cNvGrpSpPr/>
          <p:nvPr/>
        </p:nvGrpSpPr>
        <p:grpSpPr>
          <a:xfrm>
            <a:off x="3243766" y="2614112"/>
            <a:ext cx="971876" cy="1266715"/>
            <a:chOff x="3243766" y="2614112"/>
            <a:chExt cx="971876" cy="1266715"/>
          </a:xfrm>
        </p:grpSpPr>
        <p:pic>
          <p:nvPicPr>
            <p:cNvPr id="38" name="Picture 37">
              <a:extLst>
                <a:ext uri="{FF2B5EF4-FFF2-40B4-BE49-F238E27FC236}">
                  <a16:creationId xmlns:a16="http://schemas.microsoft.com/office/drawing/2014/main" id="{A3ACE58F-220B-0146-991D-83B18F41F5CE}"/>
                </a:ext>
              </a:extLst>
            </p:cNvPr>
            <p:cNvPicPr>
              <a:picLocks noChangeAspect="1"/>
            </p:cNvPicPr>
            <p:nvPr/>
          </p:nvPicPr>
          <p:blipFill>
            <a:blip r:embed="rId4"/>
            <a:stretch>
              <a:fillRect/>
            </a:stretch>
          </p:blipFill>
          <p:spPr>
            <a:xfrm rot="1600773">
              <a:off x="3243766" y="2614112"/>
              <a:ext cx="971876" cy="1266715"/>
            </a:xfrm>
            <a:prstGeom prst="rect">
              <a:avLst/>
            </a:prstGeom>
          </p:spPr>
        </p:pic>
        <p:sp>
          <p:nvSpPr>
            <p:cNvPr id="40" name="Oval 39">
              <a:extLst>
                <a:ext uri="{FF2B5EF4-FFF2-40B4-BE49-F238E27FC236}">
                  <a16:creationId xmlns:a16="http://schemas.microsoft.com/office/drawing/2014/main" id="{39193AD4-F616-9643-A832-57F6F140909A}"/>
                </a:ext>
              </a:extLst>
            </p:cNvPr>
            <p:cNvSpPr/>
            <p:nvPr/>
          </p:nvSpPr>
          <p:spPr>
            <a:xfrm>
              <a:off x="3390960" y="2981082"/>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grpSp>
      <p:grpSp>
        <p:nvGrpSpPr>
          <p:cNvPr id="5" name="Group 4">
            <a:extLst>
              <a:ext uri="{FF2B5EF4-FFF2-40B4-BE49-F238E27FC236}">
                <a16:creationId xmlns:a16="http://schemas.microsoft.com/office/drawing/2014/main" id="{8B982BF3-A97D-504A-BE95-7BE852FE119A}"/>
              </a:ext>
            </a:extLst>
          </p:cNvPr>
          <p:cNvGrpSpPr/>
          <p:nvPr/>
        </p:nvGrpSpPr>
        <p:grpSpPr>
          <a:xfrm>
            <a:off x="5869383" y="4121781"/>
            <a:ext cx="1072922" cy="876024"/>
            <a:chOff x="5869383" y="4121781"/>
            <a:chExt cx="1072922" cy="876024"/>
          </a:xfrm>
        </p:grpSpPr>
        <p:pic>
          <p:nvPicPr>
            <p:cNvPr id="36" name="Picture 35">
              <a:extLst>
                <a:ext uri="{FF2B5EF4-FFF2-40B4-BE49-F238E27FC236}">
                  <a16:creationId xmlns:a16="http://schemas.microsoft.com/office/drawing/2014/main" id="{ED9AD303-6CA5-ED41-81B2-3C6D3776F2E2}"/>
                </a:ext>
              </a:extLst>
            </p:cNvPr>
            <p:cNvPicPr>
              <a:picLocks noChangeAspect="1"/>
            </p:cNvPicPr>
            <p:nvPr/>
          </p:nvPicPr>
          <p:blipFill>
            <a:blip r:embed="rId2"/>
            <a:stretch>
              <a:fillRect/>
            </a:stretch>
          </p:blipFill>
          <p:spPr>
            <a:xfrm rot="20982769">
              <a:off x="5869383" y="4320608"/>
              <a:ext cx="1072922" cy="531447"/>
            </a:xfrm>
            <a:prstGeom prst="rect">
              <a:avLst/>
            </a:prstGeom>
          </p:spPr>
        </p:pic>
        <p:pic>
          <p:nvPicPr>
            <p:cNvPr id="19" name="Picture 18">
              <a:extLst>
                <a:ext uri="{FF2B5EF4-FFF2-40B4-BE49-F238E27FC236}">
                  <a16:creationId xmlns:a16="http://schemas.microsoft.com/office/drawing/2014/main" id="{BB0A40B3-566D-954F-A3EF-86B2E36A19E9}"/>
                </a:ext>
              </a:extLst>
            </p:cNvPr>
            <p:cNvPicPr>
              <a:picLocks noChangeAspect="1"/>
            </p:cNvPicPr>
            <p:nvPr/>
          </p:nvPicPr>
          <p:blipFill>
            <a:blip r:embed="rId7"/>
            <a:stretch>
              <a:fillRect/>
            </a:stretch>
          </p:blipFill>
          <p:spPr>
            <a:xfrm rot="16360073">
              <a:off x="5936786" y="4060752"/>
              <a:ext cx="748618" cy="870675"/>
            </a:xfrm>
            <a:prstGeom prst="rect">
              <a:avLst/>
            </a:prstGeom>
          </p:spPr>
        </p:pic>
        <p:sp>
          <p:nvSpPr>
            <p:cNvPr id="33" name="Oval 32">
              <a:extLst>
                <a:ext uri="{FF2B5EF4-FFF2-40B4-BE49-F238E27FC236}">
                  <a16:creationId xmlns:a16="http://schemas.microsoft.com/office/drawing/2014/main" id="{E976D6D4-EB5E-734B-B0AB-0E308C82F475}"/>
                </a:ext>
              </a:extLst>
            </p:cNvPr>
            <p:cNvSpPr/>
            <p:nvPr/>
          </p:nvSpPr>
          <p:spPr>
            <a:xfrm>
              <a:off x="5924208" y="4782709"/>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grpSp>
      <p:grpSp>
        <p:nvGrpSpPr>
          <p:cNvPr id="6" name="Group 5">
            <a:extLst>
              <a:ext uri="{FF2B5EF4-FFF2-40B4-BE49-F238E27FC236}">
                <a16:creationId xmlns:a16="http://schemas.microsoft.com/office/drawing/2014/main" id="{B90549CF-BCE2-4446-9DA1-02F8C1AE3DA8}"/>
              </a:ext>
            </a:extLst>
          </p:cNvPr>
          <p:cNvGrpSpPr/>
          <p:nvPr/>
        </p:nvGrpSpPr>
        <p:grpSpPr>
          <a:xfrm>
            <a:off x="6761800" y="2874191"/>
            <a:ext cx="852630" cy="997371"/>
            <a:chOff x="6761800" y="2874191"/>
            <a:chExt cx="852630" cy="997371"/>
          </a:xfrm>
        </p:grpSpPr>
        <p:pic>
          <p:nvPicPr>
            <p:cNvPr id="39" name="Picture 38">
              <a:extLst>
                <a:ext uri="{FF2B5EF4-FFF2-40B4-BE49-F238E27FC236}">
                  <a16:creationId xmlns:a16="http://schemas.microsoft.com/office/drawing/2014/main" id="{37EBD423-2728-F144-A91E-45AE71EFD192}"/>
                </a:ext>
              </a:extLst>
            </p:cNvPr>
            <p:cNvPicPr>
              <a:picLocks noChangeAspect="1"/>
            </p:cNvPicPr>
            <p:nvPr/>
          </p:nvPicPr>
          <p:blipFill>
            <a:blip r:embed="rId5"/>
            <a:stretch>
              <a:fillRect/>
            </a:stretch>
          </p:blipFill>
          <p:spPr>
            <a:xfrm rot="16990138">
              <a:off x="6767252" y="3090696"/>
              <a:ext cx="977411" cy="584322"/>
            </a:xfrm>
            <a:prstGeom prst="rect">
              <a:avLst/>
            </a:prstGeom>
          </p:spPr>
        </p:pic>
        <p:pic>
          <p:nvPicPr>
            <p:cNvPr id="15" name="Picture 14">
              <a:extLst>
                <a:ext uri="{FF2B5EF4-FFF2-40B4-BE49-F238E27FC236}">
                  <a16:creationId xmlns:a16="http://schemas.microsoft.com/office/drawing/2014/main" id="{0C213FA9-42A4-194F-9C13-FE016701E4C5}"/>
                </a:ext>
              </a:extLst>
            </p:cNvPr>
            <p:cNvPicPr>
              <a:picLocks noChangeAspect="1"/>
            </p:cNvPicPr>
            <p:nvPr/>
          </p:nvPicPr>
          <p:blipFill>
            <a:blip r:embed="rId8"/>
            <a:stretch>
              <a:fillRect/>
            </a:stretch>
          </p:blipFill>
          <p:spPr>
            <a:xfrm>
              <a:off x="6761800" y="3237097"/>
              <a:ext cx="516135" cy="376166"/>
            </a:xfrm>
            <a:prstGeom prst="rect">
              <a:avLst/>
            </a:prstGeom>
          </p:spPr>
        </p:pic>
        <p:sp>
          <p:nvSpPr>
            <p:cNvPr id="34" name="Oval 33">
              <a:extLst>
                <a:ext uri="{FF2B5EF4-FFF2-40B4-BE49-F238E27FC236}">
                  <a16:creationId xmlns:a16="http://schemas.microsoft.com/office/drawing/2014/main" id="{52EB2C26-F3DF-1248-881E-35D96AED6016}"/>
                </a:ext>
              </a:extLst>
            </p:cNvPr>
            <p:cNvSpPr/>
            <p:nvPr/>
          </p:nvSpPr>
          <p:spPr>
            <a:xfrm>
              <a:off x="7399334" y="2874191"/>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grpSp>
      <p:pic>
        <p:nvPicPr>
          <p:cNvPr id="45" name="Picture 44">
            <a:extLst>
              <a:ext uri="{FF2B5EF4-FFF2-40B4-BE49-F238E27FC236}">
                <a16:creationId xmlns:a16="http://schemas.microsoft.com/office/drawing/2014/main" id="{27964920-B3F3-1C4D-B715-E33E46632BF7}"/>
              </a:ext>
            </a:extLst>
          </p:cNvPr>
          <p:cNvPicPr>
            <a:picLocks noChangeAspect="1"/>
          </p:cNvPicPr>
          <p:nvPr/>
        </p:nvPicPr>
        <p:blipFill>
          <a:blip r:embed="rId8"/>
          <a:stretch>
            <a:fillRect/>
          </a:stretch>
        </p:blipFill>
        <p:spPr>
          <a:xfrm>
            <a:off x="10926368" y="1554361"/>
            <a:ext cx="516135" cy="376166"/>
          </a:xfrm>
          <a:prstGeom prst="rect">
            <a:avLst/>
          </a:prstGeom>
        </p:spPr>
      </p:pic>
      <p:pic>
        <p:nvPicPr>
          <p:cNvPr id="46" name="Picture 45">
            <a:extLst>
              <a:ext uri="{FF2B5EF4-FFF2-40B4-BE49-F238E27FC236}">
                <a16:creationId xmlns:a16="http://schemas.microsoft.com/office/drawing/2014/main" id="{3CB03EF3-9B19-5A4A-9EF2-C8F03ACF4E12}"/>
              </a:ext>
            </a:extLst>
          </p:cNvPr>
          <p:cNvPicPr>
            <a:picLocks noChangeAspect="1"/>
          </p:cNvPicPr>
          <p:nvPr/>
        </p:nvPicPr>
        <p:blipFill>
          <a:blip r:embed="rId7"/>
          <a:stretch>
            <a:fillRect/>
          </a:stretch>
        </p:blipFill>
        <p:spPr>
          <a:xfrm rot="16360073">
            <a:off x="11371253" y="1829158"/>
            <a:ext cx="748618" cy="870675"/>
          </a:xfrm>
          <a:prstGeom prst="rect">
            <a:avLst/>
          </a:prstGeom>
        </p:spPr>
      </p:pic>
      <p:pic>
        <p:nvPicPr>
          <p:cNvPr id="47" name="Picture 46">
            <a:extLst>
              <a:ext uri="{FF2B5EF4-FFF2-40B4-BE49-F238E27FC236}">
                <a16:creationId xmlns:a16="http://schemas.microsoft.com/office/drawing/2014/main" id="{77BECA39-62CB-7D4A-8C6D-77F6F0FB5C92}"/>
              </a:ext>
            </a:extLst>
          </p:cNvPr>
          <p:cNvPicPr>
            <a:picLocks noChangeAspect="1"/>
          </p:cNvPicPr>
          <p:nvPr/>
        </p:nvPicPr>
        <p:blipFill>
          <a:blip r:embed="rId6"/>
          <a:stretch>
            <a:fillRect/>
          </a:stretch>
        </p:blipFill>
        <p:spPr>
          <a:xfrm>
            <a:off x="10967143" y="2268156"/>
            <a:ext cx="449211" cy="546100"/>
          </a:xfrm>
          <a:prstGeom prst="rect">
            <a:avLst/>
          </a:prstGeom>
        </p:spPr>
      </p:pic>
      <p:sp>
        <p:nvSpPr>
          <p:cNvPr id="48" name="Rounded Rectangle 47">
            <a:extLst>
              <a:ext uri="{FF2B5EF4-FFF2-40B4-BE49-F238E27FC236}">
                <a16:creationId xmlns:a16="http://schemas.microsoft.com/office/drawing/2014/main" id="{6A35AA8E-8C23-9C41-B11E-C7B0F98093A8}"/>
              </a:ext>
            </a:extLst>
          </p:cNvPr>
          <p:cNvSpPr/>
          <p:nvPr/>
        </p:nvSpPr>
        <p:spPr>
          <a:xfrm>
            <a:off x="10711543" y="766916"/>
            <a:ext cx="1775792" cy="2214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EC40CB85-4698-A54B-BC73-940379166EF9}"/>
              </a:ext>
            </a:extLst>
          </p:cNvPr>
          <p:cNvSpPr txBox="1"/>
          <p:nvPr/>
        </p:nvSpPr>
        <p:spPr>
          <a:xfrm>
            <a:off x="10912960" y="778549"/>
            <a:ext cx="1269899" cy="646331"/>
          </a:xfrm>
          <a:prstGeom prst="rect">
            <a:avLst/>
          </a:prstGeom>
          <a:noFill/>
        </p:spPr>
        <p:txBody>
          <a:bodyPr wrap="none" rtlCol="0">
            <a:spAutoFit/>
          </a:bodyPr>
          <a:lstStyle/>
          <a:p>
            <a:r>
              <a:rPr lang="en-US" dirty="0"/>
              <a:t>SOMAmer®</a:t>
            </a:r>
          </a:p>
          <a:p>
            <a:pPr algn="ctr"/>
            <a:r>
              <a:rPr lang="en-US" dirty="0"/>
              <a:t>Reagent</a:t>
            </a:r>
          </a:p>
        </p:txBody>
      </p:sp>
    </p:spTree>
    <p:extLst>
      <p:ext uri="{BB962C8B-B14F-4D97-AF65-F5344CB8AC3E}">
        <p14:creationId xmlns:p14="http://schemas.microsoft.com/office/powerpoint/2010/main" val="23610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xEl>
                                              <p:pRg st="5" end="5"/>
                                            </p:txEl>
                                          </p:spTgt>
                                        </p:tgtEl>
                                        <p:attrNameLst>
                                          <p:attrName>style.visibility</p:attrName>
                                        </p:attrNameLst>
                                      </p:cBhvr>
                                      <p:to>
                                        <p:strVal val="visible"/>
                                      </p:to>
                                    </p:set>
                                    <p:animEffect transition="in" filter="fade">
                                      <p:cBhvr>
                                        <p:cTn id="7" dur="500"/>
                                        <p:tgtEl>
                                          <p:spTgt spid="35">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10800000">
                                      <p:cBhvr>
                                        <p:cTn id="13" dur="1000" fill="hold"/>
                                        <p:tgtEl>
                                          <p:spTgt spid="3"/>
                                        </p:tgtEl>
                                        <p:attrNameLst>
                                          <p:attrName>r</p:attrName>
                                        </p:attrNameLst>
                                      </p:cBhvr>
                                    </p:animRot>
                                  </p:childTnLst>
                                </p:cTn>
                              </p:par>
                              <p:par>
                                <p:cTn id="14" presetID="0" presetClass="path" presetSubtype="0" accel="50000" decel="50000" fill="hold" nodeType="withEffect">
                                  <p:stCondLst>
                                    <p:cond delay="0"/>
                                  </p:stCondLst>
                                  <p:childTnLst>
                                    <p:animMotion origin="layout" path="M -0.00039 -0.00069 L -0.12696 0.54352 " pathEditMode="relative" ptsTypes="AA">
                                      <p:cBhvr>
                                        <p:cTn id="15" dur="2000" fill="hold"/>
                                        <p:tgtEl>
                                          <p:spTgt spid="17"/>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00013 -0.00255 L 0.10247 0.00417 " pathEditMode="relative" rAng="0" ptsTypes="AA">
                                      <p:cBhvr>
                                        <p:cTn id="17" dur="2000" fill="hold"/>
                                        <p:tgtEl>
                                          <p:spTgt spid="3"/>
                                        </p:tgtEl>
                                        <p:attrNameLst>
                                          <p:attrName>ppt_x</p:attrName>
                                          <p:attrName>ppt_y</p:attrName>
                                        </p:attrNameLst>
                                      </p:cBhvr>
                                      <p:rCtr x="5130" y="324"/>
                                    </p:animMotion>
                                  </p:childTnLst>
                                </p:cTn>
                              </p:par>
                              <p:par>
                                <p:cTn id="18" presetID="8" presetClass="emph" presetSubtype="0" fill="hold" nodeType="withEffect">
                                  <p:stCondLst>
                                    <p:cond delay="0"/>
                                  </p:stCondLst>
                                  <p:childTnLst>
                                    <p:animRot by="5400000">
                                      <p:cBhvr>
                                        <p:cTn id="19" dur="2000" fill="hold"/>
                                        <p:tgtEl>
                                          <p:spTgt spid="5"/>
                                        </p:tgtEl>
                                        <p:attrNameLst>
                                          <p:attrName>r</p:attrName>
                                        </p:attrNameLst>
                                      </p:cBhvr>
                                    </p:animRot>
                                  </p:childTnLst>
                                </p:cTn>
                              </p:par>
                              <p:par>
                                <p:cTn id="20" presetID="8" presetClass="emph" presetSubtype="0" fill="hold" nodeType="withEffect">
                                  <p:stCondLst>
                                    <p:cond delay="0"/>
                                  </p:stCondLst>
                                  <p:childTnLst>
                                    <p:animRot by="10800000">
                                      <p:cBhvr>
                                        <p:cTn id="21" dur="2000" fill="hold"/>
                                        <p:tgtEl>
                                          <p:spTgt spid="6"/>
                                        </p:tgtEl>
                                        <p:attrNameLst>
                                          <p:attrName>r</p:attrName>
                                        </p:attrNameLst>
                                      </p:cBhvr>
                                    </p:animRot>
                                  </p:childTnLst>
                                </p:cTn>
                              </p:par>
                              <p:par>
                                <p:cTn id="22" presetID="0" presetClass="path" presetSubtype="0" accel="50000" decel="50000" fill="hold" nodeType="withEffect">
                                  <p:stCondLst>
                                    <p:cond delay="0"/>
                                  </p:stCondLst>
                                  <p:childTnLst>
                                    <p:animMotion origin="layout" path="M -0.00078 0.00116 L -0.00078 -0.0456 " pathEditMode="relative" rAng="0" ptsTypes="AA">
                                      <p:cBhvr>
                                        <p:cTn id="23" dur="2000" fill="hold"/>
                                        <p:tgtEl>
                                          <p:spTgt spid="6"/>
                                        </p:tgtEl>
                                        <p:attrNameLst>
                                          <p:attrName>ppt_x</p:attrName>
                                          <p:attrName>ppt_y</p:attrName>
                                        </p:attrNameLst>
                                      </p:cBhvr>
                                      <p:rCtr x="0" y="-2338"/>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7F4520-A45D-2D40-92AC-D6AA8C4EC92F}"/>
              </a:ext>
            </a:extLst>
          </p:cNvPr>
          <p:cNvSpPr/>
          <p:nvPr/>
        </p:nvSpPr>
        <p:spPr>
          <a:xfrm>
            <a:off x="8220173" y="2056927"/>
            <a:ext cx="1395167" cy="243792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913E421C-F3D6-A849-873D-80EDE9CA4C82}"/>
              </a:ext>
            </a:extLst>
          </p:cNvPr>
          <p:cNvCxnSpPr>
            <a:cxnSpLocks/>
          </p:cNvCxnSpPr>
          <p:nvPr/>
        </p:nvCxnSpPr>
        <p:spPr>
          <a:xfrm flipH="1" flipV="1">
            <a:off x="6118190" y="3519921"/>
            <a:ext cx="4314" cy="707850"/>
          </a:xfrm>
          <a:prstGeom prst="line">
            <a:avLst/>
          </a:prstGeom>
          <a:ln w="444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B617BD-2325-F547-918F-782514C7D824}"/>
              </a:ext>
            </a:extLst>
          </p:cNvPr>
          <p:cNvCxnSpPr>
            <a:cxnSpLocks/>
          </p:cNvCxnSpPr>
          <p:nvPr/>
        </p:nvCxnSpPr>
        <p:spPr>
          <a:xfrm>
            <a:off x="5311471" y="3429000"/>
            <a:ext cx="1606164" cy="0"/>
          </a:xfrm>
          <a:prstGeom prst="line">
            <a:avLst/>
          </a:prstGeom>
          <a:ln w="44450">
            <a:solidFill>
              <a:srgbClr val="7030A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F6DCD33-BF33-5D4E-A103-4C9EA80D793E}"/>
              </a:ext>
            </a:extLst>
          </p:cNvPr>
          <p:cNvPicPr>
            <a:picLocks noChangeAspect="1"/>
          </p:cNvPicPr>
          <p:nvPr/>
        </p:nvPicPr>
        <p:blipFill>
          <a:blip r:embed="rId2"/>
          <a:stretch>
            <a:fillRect/>
          </a:stretch>
        </p:blipFill>
        <p:spPr>
          <a:xfrm>
            <a:off x="10926368" y="1554361"/>
            <a:ext cx="516135" cy="376166"/>
          </a:xfrm>
          <a:prstGeom prst="rect">
            <a:avLst/>
          </a:prstGeom>
        </p:spPr>
      </p:pic>
      <p:pic>
        <p:nvPicPr>
          <p:cNvPr id="21" name="Picture 20">
            <a:extLst>
              <a:ext uri="{FF2B5EF4-FFF2-40B4-BE49-F238E27FC236}">
                <a16:creationId xmlns:a16="http://schemas.microsoft.com/office/drawing/2014/main" id="{EFE57D2B-7D38-CF4F-B4B1-712C37D36A57}"/>
              </a:ext>
            </a:extLst>
          </p:cNvPr>
          <p:cNvPicPr>
            <a:picLocks noChangeAspect="1"/>
          </p:cNvPicPr>
          <p:nvPr/>
        </p:nvPicPr>
        <p:blipFill>
          <a:blip r:embed="rId3"/>
          <a:stretch>
            <a:fillRect/>
          </a:stretch>
        </p:blipFill>
        <p:spPr>
          <a:xfrm rot="16360073">
            <a:off x="11371253" y="1829158"/>
            <a:ext cx="748618" cy="870675"/>
          </a:xfrm>
          <a:prstGeom prst="rect">
            <a:avLst/>
          </a:prstGeom>
        </p:spPr>
      </p:pic>
      <p:pic>
        <p:nvPicPr>
          <p:cNvPr id="22" name="Picture 21">
            <a:extLst>
              <a:ext uri="{FF2B5EF4-FFF2-40B4-BE49-F238E27FC236}">
                <a16:creationId xmlns:a16="http://schemas.microsoft.com/office/drawing/2014/main" id="{916BA04A-CB33-A249-92D1-1BC63C2282A1}"/>
              </a:ext>
            </a:extLst>
          </p:cNvPr>
          <p:cNvPicPr>
            <a:picLocks noChangeAspect="1"/>
          </p:cNvPicPr>
          <p:nvPr/>
        </p:nvPicPr>
        <p:blipFill>
          <a:blip r:embed="rId4"/>
          <a:stretch>
            <a:fillRect/>
          </a:stretch>
        </p:blipFill>
        <p:spPr>
          <a:xfrm>
            <a:off x="10967143" y="2268156"/>
            <a:ext cx="449211" cy="546100"/>
          </a:xfrm>
          <a:prstGeom prst="rect">
            <a:avLst/>
          </a:prstGeom>
        </p:spPr>
      </p:pic>
      <p:sp>
        <p:nvSpPr>
          <p:cNvPr id="2" name="Title 1">
            <a:extLst>
              <a:ext uri="{FF2B5EF4-FFF2-40B4-BE49-F238E27FC236}">
                <a16:creationId xmlns:a16="http://schemas.microsoft.com/office/drawing/2014/main" id="{37A1162D-3609-3C44-AC5F-5C821DB5F97A}"/>
              </a:ext>
            </a:extLst>
          </p:cNvPr>
          <p:cNvSpPr>
            <a:spLocks noGrp="1"/>
          </p:cNvSpPr>
          <p:nvPr>
            <p:ph type="title"/>
          </p:nvPr>
        </p:nvSpPr>
        <p:spPr/>
        <p:txBody>
          <a:bodyPr/>
          <a:lstStyle/>
          <a:p>
            <a:r>
              <a:rPr lang="en-US" dirty="0" err="1"/>
              <a:t>SOMAscan</a:t>
            </a:r>
            <a:r>
              <a:rPr lang="en-US" dirty="0"/>
              <a:t>® Assay: The 12,510 Foot View</a:t>
            </a:r>
          </a:p>
        </p:txBody>
      </p:sp>
      <p:sp>
        <p:nvSpPr>
          <p:cNvPr id="4" name="Slide Number Placeholder 3">
            <a:extLst>
              <a:ext uri="{FF2B5EF4-FFF2-40B4-BE49-F238E27FC236}">
                <a16:creationId xmlns:a16="http://schemas.microsoft.com/office/drawing/2014/main" id="{6B6C3B77-27DF-A147-83B9-7FC428BA483B}"/>
              </a:ext>
            </a:extLst>
          </p:cNvPr>
          <p:cNvSpPr>
            <a:spLocks noGrp="1"/>
          </p:cNvSpPr>
          <p:nvPr>
            <p:ph type="sldNum" sz="quarter" idx="12"/>
          </p:nvPr>
        </p:nvSpPr>
        <p:spPr/>
        <p:txBody>
          <a:bodyPr/>
          <a:lstStyle/>
          <a:p>
            <a:fld id="{0DE3ABC3-23C9-1446-8C4B-3005995F2FB6}" type="slidenum">
              <a:rPr lang="en-US" smtClean="0"/>
              <a:t>29</a:t>
            </a:fld>
            <a:endParaRPr lang="en-US"/>
          </a:p>
        </p:txBody>
      </p:sp>
      <p:sp>
        <p:nvSpPr>
          <p:cNvPr id="7" name="Oval 6">
            <a:extLst>
              <a:ext uri="{FF2B5EF4-FFF2-40B4-BE49-F238E27FC236}">
                <a16:creationId xmlns:a16="http://schemas.microsoft.com/office/drawing/2014/main" id="{E98DC83A-60E8-024B-8F60-706FEC1F1D52}"/>
              </a:ext>
            </a:extLst>
          </p:cNvPr>
          <p:cNvSpPr/>
          <p:nvPr/>
        </p:nvSpPr>
        <p:spPr>
          <a:xfrm>
            <a:off x="5648739" y="2981739"/>
            <a:ext cx="894522" cy="894522"/>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 Bead</a:t>
            </a:r>
          </a:p>
        </p:txBody>
      </p:sp>
      <p:sp>
        <p:nvSpPr>
          <p:cNvPr id="8" name="Rounded Rectangle 7">
            <a:extLst>
              <a:ext uri="{FF2B5EF4-FFF2-40B4-BE49-F238E27FC236}">
                <a16:creationId xmlns:a16="http://schemas.microsoft.com/office/drawing/2014/main" id="{EB120AE9-B3AE-E847-906E-B83FBFB47851}"/>
              </a:ext>
            </a:extLst>
          </p:cNvPr>
          <p:cNvSpPr/>
          <p:nvPr/>
        </p:nvSpPr>
        <p:spPr>
          <a:xfrm>
            <a:off x="10711543" y="766916"/>
            <a:ext cx="1775792" cy="2214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EAB656C3-A6F3-1644-A063-57E182639230}"/>
              </a:ext>
            </a:extLst>
          </p:cNvPr>
          <p:cNvSpPr/>
          <p:nvPr/>
        </p:nvSpPr>
        <p:spPr>
          <a:xfrm>
            <a:off x="10711543" y="3021090"/>
            <a:ext cx="1775792" cy="29551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D0C9700-197D-7C4F-863E-47301BB1A09A}"/>
              </a:ext>
            </a:extLst>
          </p:cNvPr>
          <p:cNvSpPr txBox="1"/>
          <p:nvPr/>
        </p:nvSpPr>
        <p:spPr>
          <a:xfrm>
            <a:off x="10912960" y="778549"/>
            <a:ext cx="1269899" cy="646331"/>
          </a:xfrm>
          <a:prstGeom prst="rect">
            <a:avLst/>
          </a:prstGeom>
          <a:noFill/>
        </p:spPr>
        <p:txBody>
          <a:bodyPr wrap="none" rtlCol="0">
            <a:spAutoFit/>
          </a:bodyPr>
          <a:lstStyle/>
          <a:p>
            <a:r>
              <a:rPr lang="en-US" dirty="0"/>
              <a:t>SOMAmer®</a:t>
            </a:r>
          </a:p>
          <a:p>
            <a:pPr algn="ctr"/>
            <a:r>
              <a:rPr lang="en-US" dirty="0"/>
              <a:t>Reagent</a:t>
            </a:r>
          </a:p>
        </p:txBody>
      </p:sp>
      <p:sp>
        <p:nvSpPr>
          <p:cNvPr id="11" name="TextBox 10">
            <a:extLst>
              <a:ext uri="{FF2B5EF4-FFF2-40B4-BE49-F238E27FC236}">
                <a16:creationId xmlns:a16="http://schemas.microsoft.com/office/drawing/2014/main" id="{114FC370-472A-7F40-945D-0502C8A184D3}"/>
              </a:ext>
            </a:extLst>
          </p:cNvPr>
          <p:cNvSpPr txBox="1"/>
          <p:nvPr/>
        </p:nvSpPr>
        <p:spPr>
          <a:xfrm>
            <a:off x="11028380" y="3025121"/>
            <a:ext cx="866135" cy="369332"/>
          </a:xfrm>
          <a:prstGeom prst="rect">
            <a:avLst/>
          </a:prstGeom>
          <a:noFill/>
        </p:spPr>
        <p:txBody>
          <a:bodyPr wrap="none" rtlCol="0">
            <a:spAutoFit/>
          </a:bodyPr>
          <a:lstStyle/>
          <a:p>
            <a:r>
              <a:rPr lang="en-US" dirty="0"/>
              <a:t>Protein</a:t>
            </a:r>
          </a:p>
        </p:txBody>
      </p:sp>
      <p:pic>
        <p:nvPicPr>
          <p:cNvPr id="24" name="Picture 23">
            <a:extLst>
              <a:ext uri="{FF2B5EF4-FFF2-40B4-BE49-F238E27FC236}">
                <a16:creationId xmlns:a16="http://schemas.microsoft.com/office/drawing/2014/main" id="{4EE66910-0826-D041-AFF6-9BF20712C30A}"/>
              </a:ext>
            </a:extLst>
          </p:cNvPr>
          <p:cNvPicPr>
            <a:picLocks noChangeAspect="1"/>
          </p:cNvPicPr>
          <p:nvPr/>
        </p:nvPicPr>
        <p:blipFill>
          <a:blip r:embed="rId5"/>
          <a:stretch>
            <a:fillRect/>
          </a:stretch>
        </p:blipFill>
        <p:spPr>
          <a:xfrm rot="21002829">
            <a:off x="11013091" y="5390561"/>
            <a:ext cx="1072922" cy="531447"/>
          </a:xfrm>
          <a:prstGeom prst="rect">
            <a:avLst/>
          </a:prstGeom>
        </p:spPr>
      </p:pic>
      <p:pic>
        <p:nvPicPr>
          <p:cNvPr id="25" name="Picture 24">
            <a:extLst>
              <a:ext uri="{FF2B5EF4-FFF2-40B4-BE49-F238E27FC236}">
                <a16:creationId xmlns:a16="http://schemas.microsoft.com/office/drawing/2014/main" id="{00460D26-9823-8245-91FA-01E149D8EAD6}"/>
              </a:ext>
            </a:extLst>
          </p:cNvPr>
          <p:cNvPicPr>
            <a:picLocks noChangeAspect="1"/>
          </p:cNvPicPr>
          <p:nvPr/>
        </p:nvPicPr>
        <p:blipFill>
          <a:blip r:embed="rId6"/>
          <a:stretch>
            <a:fillRect/>
          </a:stretch>
        </p:blipFill>
        <p:spPr>
          <a:xfrm>
            <a:off x="10805056" y="3381311"/>
            <a:ext cx="1072922" cy="745085"/>
          </a:xfrm>
          <a:prstGeom prst="rect">
            <a:avLst/>
          </a:prstGeom>
        </p:spPr>
      </p:pic>
      <p:pic>
        <p:nvPicPr>
          <p:cNvPr id="26" name="Picture 25">
            <a:extLst>
              <a:ext uri="{FF2B5EF4-FFF2-40B4-BE49-F238E27FC236}">
                <a16:creationId xmlns:a16="http://schemas.microsoft.com/office/drawing/2014/main" id="{579BCEC9-B4A4-D442-B1FA-CAB14F07CBB3}"/>
              </a:ext>
            </a:extLst>
          </p:cNvPr>
          <p:cNvPicPr>
            <a:picLocks noChangeAspect="1"/>
          </p:cNvPicPr>
          <p:nvPr/>
        </p:nvPicPr>
        <p:blipFill>
          <a:blip r:embed="rId7"/>
          <a:stretch>
            <a:fillRect/>
          </a:stretch>
        </p:blipFill>
        <p:spPr>
          <a:xfrm rot="1600773">
            <a:off x="10485506" y="4033495"/>
            <a:ext cx="971876" cy="1266715"/>
          </a:xfrm>
          <a:prstGeom prst="rect">
            <a:avLst/>
          </a:prstGeom>
        </p:spPr>
      </p:pic>
      <p:pic>
        <p:nvPicPr>
          <p:cNvPr id="27" name="Picture 26">
            <a:extLst>
              <a:ext uri="{FF2B5EF4-FFF2-40B4-BE49-F238E27FC236}">
                <a16:creationId xmlns:a16="http://schemas.microsoft.com/office/drawing/2014/main" id="{37BABA27-06A0-D44A-84F6-073B1EA42021}"/>
              </a:ext>
            </a:extLst>
          </p:cNvPr>
          <p:cNvPicPr>
            <a:picLocks noChangeAspect="1"/>
          </p:cNvPicPr>
          <p:nvPr/>
        </p:nvPicPr>
        <p:blipFill>
          <a:blip r:embed="rId8"/>
          <a:stretch>
            <a:fillRect/>
          </a:stretch>
        </p:blipFill>
        <p:spPr>
          <a:xfrm rot="16990138">
            <a:off x="11299919" y="4547349"/>
            <a:ext cx="977411" cy="584322"/>
          </a:xfrm>
          <a:prstGeom prst="rect">
            <a:avLst/>
          </a:prstGeom>
        </p:spPr>
      </p:pic>
      <p:sp>
        <p:nvSpPr>
          <p:cNvPr id="35" name="TextBox 34">
            <a:extLst>
              <a:ext uri="{FF2B5EF4-FFF2-40B4-BE49-F238E27FC236}">
                <a16:creationId xmlns:a16="http://schemas.microsoft.com/office/drawing/2014/main" id="{1E7DB6FB-D926-B041-B801-1A0FDA87D28F}"/>
              </a:ext>
            </a:extLst>
          </p:cNvPr>
          <p:cNvSpPr txBox="1"/>
          <p:nvPr/>
        </p:nvSpPr>
        <p:spPr>
          <a:xfrm>
            <a:off x="327196" y="1801891"/>
            <a:ext cx="3886385" cy="2585323"/>
          </a:xfrm>
          <a:prstGeom prst="rect">
            <a:avLst/>
          </a:prstGeom>
          <a:noFill/>
        </p:spPr>
        <p:txBody>
          <a:bodyPr wrap="none" rtlCol="0">
            <a:spAutoFit/>
          </a:bodyPr>
          <a:lstStyle/>
          <a:p>
            <a:pPr marL="342900" indent="-342900">
              <a:buFont typeface="+mj-lt"/>
              <a:buAutoNum type="arabicPeriod"/>
            </a:pPr>
            <a:r>
              <a:rPr lang="en-US" dirty="0"/>
              <a:t>SOMAmer® Reagent Immobilization</a:t>
            </a:r>
          </a:p>
          <a:p>
            <a:pPr marL="342900" indent="-342900">
              <a:buFont typeface="+mj-lt"/>
              <a:buAutoNum type="arabicPeriod"/>
            </a:pPr>
            <a:r>
              <a:rPr lang="en-US" dirty="0"/>
              <a:t>Binding/Wash</a:t>
            </a:r>
          </a:p>
          <a:p>
            <a:pPr marL="342900" indent="-342900">
              <a:buFont typeface="+mj-lt"/>
              <a:buAutoNum type="arabicPeriod"/>
            </a:pPr>
            <a:r>
              <a:rPr lang="en-US" dirty="0"/>
              <a:t>NHS-Biotin Tagging</a:t>
            </a:r>
          </a:p>
          <a:p>
            <a:pPr marL="342900" indent="-342900">
              <a:buFont typeface="+mj-lt"/>
              <a:buAutoNum type="arabicPeriod"/>
            </a:pPr>
            <a:r>
              <a:rPr lang="en-US" dirty="0"/>
              <a:t>Photo-cleavage</a:t>
            </a:r>
          </a:p>
          <a:p>
            <a:pPr marL="342900" indent="-342900">
              <a:buFont typeface="+mj-lt"/>
              <a:buAutoNum type="arabicPeriod"/>
            </a:pPr>
            <a:r>
              <a:rPr lang="en-US" dirty="0"/>
              <a:t>Kinetic Challenge</a:t>
            </a:r>
          </a:p>
          <a:p>
            <a:pPr marL="342900" indent="-342900">
              <a:buFont typeface="+mj-lt"/>
              <a:buAutoNum type="arabicPeriod"/>
            </a:pPr>
            <a:r>
              <a:rPr lang="en-US" dirty="0"/>
              <a:t>Capture &amp; Washes</a:t>
            </a:r>
          </a:p>
          <a:p>
            <a:pPr marL="342900" indent="-342900">
              <a:buFont typeface="+mj-lt"/>
              <a:buAutoNum type="arabicPeriod"/>
            </a:pPr>
            <a:r>
              <a:rPr lang="en-US" dirty="0"/>
              <a:t>Elution</a:t>
            </a:r>
          </a:p>
          <a:p>
            <a:pPr marL="342900" indent="-342900">
              <a:buFont typeface="+mj-lt"/>
              <a:buAutoNum type="arabicPeriod"/>
            </a:pPr>
            <a:r>
              <a:rPr lang="en-US" dirty="0"/>
              <a:t>Hybridization</a:t>
            </a:r>
          </a:p>
          <a:p>
            <a:pPr marL="342900" indent="-342900">
              <a:buFont typeface="+mj-lt"/>
              <a:buAutoNum type="arabicPeriod"/>
            </a:pPr>
            <a:r>
              <a:rPr lang="en-US" dirty="0"/>
              <a:t>Scan</a:t>
            </a:r>
          </a:p>
        </p:txBody>
      </p:sp>
      <p:grpSp>
        <p:nvGrpSpPr>
          <p:cNvPr id="3" name="Group 2">
            <a:extLst>
              <a:ext uri="{FF2B5EF4-FFF2-40B4-BE49-F238E27FC236}">
                <a16:creationId xmlns:a16="http://schemas.microsoft.com/office/drawing/2014/main" id="{2CC37E5E-6846-9148-AAB9-420BB76A254B}"/>
              </a:ext>
            </a:extLst>
          </p:cNvPr>
          <p:cNvGrpSpPr/>
          <p:nvPr/>
        </p:nvGrpSpPr>
        <p:grpSpPr>
          <a:xfrm rot="10800000">
            <a:off x="4543652" y="2626764"/>
            <a:ext cx="971876" cy="1266715"/>
            <a:chOff x="3287834" y="2614112"/>
            <a:chExt cx="971876" cy="1266715"/>
          </a:xfrm>
        </p:grpSpPr>
        <p:pic>
          <p:nvPicPr>
            <p:cNvPr id="38" name="Picture 37">
              <a:extLst>
                <a:ext uri="{FF2B5EF4-FFF2-40B4-BE49-F238E27FC236}">
                  <a16:creationId xmlns:a16="http://schemas.microsoft.com/office/drawing/2014/main" id="{A3ACE58F-220B-0146-991D-83B18F41F5CE}"/>
                </a:ext>
              </a:extLst>
            </p:cNvPr>
            <p:cNvPicPr>
              <a:picLocks noChangeAspect="1"/>
            </p:cNvPicPr>
            <p:nvPr/>
          </p:nvPicPr>
          <p:blipFill>
            <a:blip r:embed="rId7"/>
            <a:stretch>
              <a:fillRect/>
            </a:stretch>
          </p:blipFill>
          <p:spPr>
            <a:xfrm rot="1600773">
              <a:off x="3287834" y="2614112"/>
              <a:ext cx="971876" cy="1266715"/>
            </a:xfrm>
            <a:prstGeom prst="rect">
              <a:avLst/>
            </a:prstGeom>
          </p:spPr>
        </p:pic>
        <p:sp>
          <p:nvSpPr>
            <p:cNvPr id="40" name="Oval 39">
              <a:extLst>
                <a:ext uri="{FF2B5EF4-FFF2-40B4-BE49-F238E27FC236}">
                  <a16:creationId xmlns:a16="http://schemas.microsoft.com/office/drawing/2014/main" id="{39193AD4-F616-9643-A832-57F6F140909A}"/>
                </a:ext>
              </a:extLst>
            </p:cNvPr>
            <p:cNvSpPr/>
            <p:nvPr/>
          </p:nvSpPr>
          <p:spPr>
            <a:xfrm>
              <a:off x="3435028" y="2981082"/>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grpSp>
      <p:pic>
        <p:nvPicPr>
          <p:cNvPr id="36" name="Picture 35">
            <a:extLst>
              <a:ext uri="{FF2B5EF4-FFF2-40B4-BE49-F238E27FC236}">
                <a16:creationId xmlns:a16="http://schemas.microsoft.com/office/drawing/2014/main" id="{ED9AD303-6CA5-ED41-81B2-3C6D3776F2E2}"/>
              </a:ext>
            </a:extLst>
          </p:cNvPr>
          <p:cNvPicPr>
            <a:picLocks noChangeAspect="1"/>
          </p:cNvPicPr>
          <p:nvPr/>
        </p:nvPicPr>
        <p:blipFill>
          <a:blip r:embed="rId5"/>
          <a:stretch>
            <a:fillRect/>
          </a:stretch>
        </p:blipFill>
        <p:spPr>
          <a:xfrm rot="4782769">
            <a:off x="5914694" y="4323880"/>
            <a:ext cx="1072922" cy="531447"/>
          </a:xfrm>
          <a:prstGeom prst="rect">
            <a:avLst/>
          </a:prstGeom>
        </p:spPr>
      </p:pic>
      <p:pic>
        <p:nvPicPr>
          <p:cNvPr id="19" name="Picture 18">
            <a:extLst>
              <a:ext uri="{FF2B5EF4-FFF2-40B4-BE49-F238E27FC236}">
                <a16:creationId xmlns:a16="http://schemas.microsoft.com/office/drawing/2014/main" id="{BB0A40B3-566D-954F-A3EF-86B2E36A19E9}"/>
              </a:ext>
            </a:extLst>
          </p:cNvPr>
          <p:cNvPicPr>
            <a:picLocks noChangeAspect="1"/>
          </p:cNvPicPr>
          <p:nvPr/>
        </p:nvPicPr>
        <p:blipFill>
          <a:blip r:embed="rId3"/>
          <a:stretch>
            <a:fillRect/>
          </a:stretch>
        </p:blipFill>
        <p:spPr>
          <a:xfrm rot="160073">
            <a:off x="6167088" y="4059517"/>
            <a:ext cx="748618" cy="870675"/>
          </a:xfrm>
          <a:prstGeom prst="rect">
            <a:avLst/>
          </a:prstGeom>
        </p:spPr>
      </p:pic>
      <p:sp>
        <p:nvSpPr>
          <p:cNvPr id="33" name="Oval 32">
            <a:extLst>
              <a:ext uri="{FF2B5EF4-FFF2-40B4-BE49-F238E27FC236}">
                <a16:creationId xmlns:a16="http://schemas.microsoft.com/office/drawing/2014/main" id="{E976D6D4-EB5E-734B-B0AB-0E308C82F475}"/>
              </a:ext>
            </a:extLst>
          </p:cNvPr>
          <p:cNvSpPr/>
          <p:nvPr/>
        </p:nvSpPr>
        <p:spPr>
          <a:xfrm rot="5400000">
            <a:off x="6039681" y="4107967"/>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pic>
        <p:nvPicPr>
          <p:cNvPr id="39" name="Picture 38">
            <a:extLst>
              <a:ext uri="{FF2B5EF4-FFF2-40B4-BE49-F238E27FC236}">
                <a16:creationId xmlns:a16="http://schemas.microsoft.com/office/drawing/2014/main" id="{37EBD423-2728-F144-A91E-45AE71EFD192}"/>
              </a:ext>
            </a:extLst>
          </p:cNvPr>
          <p:cNvPicPr>
            <a:picLocks noChangeAspect="1"/>
          </p:cNvPicPr>
          <p:nvPr/>
        </p:nvPicPr>
        <p:blipFill>
          <a:blip r:embed="rId8"/>
          <a:stretch>
            <a:fillRect/>
          </a:stretch>
        </p:blipFill>
        <p:spPr>
          <a:xfrm rot="6190138">
            <a:off x="6677924" y="2737750"/>
            <a:ext cx="977411" cy="584322"/>
          </a:xfrm>
          <a:prstGeom prst="rect">
            <a:avLst/>
          </a:prstGeom>
        </p:spPr>
      </p:pic>
      <p:pic>
        <p:nvPicPr>
          <p:cNvPr id="15" name="Picture 14">
            <a:extLst>
              <a:ext uri="{FF2B5EF4-FFF2-40B4-BE49-F238E27FC236}">
                <a16:creationId xmlns:a16="http://schemas.microsoft.com/office/drawing/2014/main" id="{0C213FA9-42A4-194F-9C13-FE016701E4C5}"/>
              </a:ext>
            </a:extLst>
          </p:cNvPr>
          <p:cNvPicPr>
            <a:picLocks noChangeAspect="1"/>
          </p:cNvPicPr>
          <p:nvPr/>
        </p:nvPicPr>
        <p:blipFill>
          <a:blip r:embed="rId2"/>
          <a:stretch>
            <a:fillRect/>
          </a:stretch>
        </p:blipFill>
        <p:spPr>
          <a:xfrm rot="10800000">
            <a:off x="7144652" y="2799505"/>
            <a:ext cx="516135" cy="376166"/>
          </a:xfrm>
          <a:prstGeom prst="rect">
            <a:avLst/>
          </a:prstGeom>
        </p:spPr>
      </p:pic>
      <p:sp>
        <p:nvSpPr>
          <p:cNvPr id="34" name="Oval 33">
            <a:extLst>
              <a:ext uri="{FF2B5EF4-FFF2-40B4-BE49-F238E27FC236}">
                <a16:creationId xmlns:a16="http://schemas.microsoft.com/office/drawing/2014/main" id="{52EB2C26-F3DF-1248-881E-35D96AED6016}"/>
              </a:ext>
            </a:extLst>
          </p:cNvPr>
          <p:cNvSpPr/>
          <p:nvPr/>
        </p:nvSpPr>
        <p:spPr>
          <a:xfrm rot="10800000">
            <a:off x="6808157" y="3323481"/>
            <a:ext cx="215096" cy="21509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a:t>
            </a:r>
            <a:endParaRPr lang="en-US" dirty="0">
              <a:solidFill>
                <a:schemeClr val="tx1"/>
              </a:solidFill>
            </a:endParaRPr>
          </a:p>
        </p:txBody>
      </p:sp>
      <p:sp>
        <p:nvSpPr>
          <p:cNvPr id="13" name="TextBox 12">
            <a:extLst>
              <a:ext uri="{FF2B5EF4-FFF2-40B4-BE49-F238E27FC236}">
                <a16:creationId xmlns:a16="http://schemas.microsoft.com/office/drawing/2014/main" id="{D682E344-5AB3-C54F-8379-0EDD5CA3BD43}"/>
              </a:ext>
            </a:extLst>
          </p:cNvPr>
          <p:cNvSpPr txBox="1"/>
          <p:nvPr/>
        </p:nvSpPr>
        <p:spPr>
          <a:xfrm>
            <a:off x="8241345" y="2056927"/>
            <a:ext cx="1373995" cy="369332"/>
          </a:xfrm>
          <a:prstGeom prst="rect">
            <a:avLst/>
          </a:prstGeom>
          <a:noFill/>
        </p:spPr>
        <p:txBody>
          <a:bodyPr wrap="square" rtlCol="0">
            <a:spAutoFit/>
          </a:bodyPr>
          <a:lstStyle/>
          <a:p>
            <a:pPr algn="ctr"/>
            <a:r>
              <a:rPr lang="en-US" dirty="0"/>
              <a:t>Agilent Slide</a:t>
            </a:r>
          </a:p>
        </p:txBody>
      </p:sp>
      <p:sp>
        <p:nvSpPr>
          <p:cNvPr id="14" name="TextBox 13">
            <a:extLst>
              <a:ext uri="{FF2B5EF4-FFF2-40B4-BE49-F238E27FC236}">
                <a16:creationId xmlns:a16="http://schemas.microsoft.com/office/drawing/2014/main" id="{BBC3FB55-BBD9-A54F-91B2-07388C41F605}"/>
              </a:ext>
            </a:extLst>
          </p:cNvPr>
          <p:cNvSpPr txBox="1"/>
          <p:nvPr/>
        </p:nvSpPr>
        <p:spPr>
          <a:xfrm>
            <a:off x="9780623" y="2775264"/>
            <a:ext cx="643125" cy="1200329"/>
          </a:xfrm>
          <a:prstGeom prst="rect">
            <a:avLst/>
          </a:prstGeom>
          <a:noFill/>
        </p:spPr>
        <p:txBody>
          <a:bodyPr wrap="none" rtlCol="0">
            <a:spAutoFit/>
          </a:bodyPr>
          <a:lstStyle/>
          <a:p>
            <a:r>
              <a:rPr lang="en-US" dirty="0" err="1"/>
              <a:t>RFU</a:t>
            </a:r>
            <a:r>
              <a:rPr lang="en-US" baseline="-25000" dirty="0" err="1"/>
              <a:t>a</a:t>
            </a:r>
            <a:endParaRPr lang="en-US" dirty="0"/>
          </a:p>
          <a:p>
            <a:endParaRPr lang="en-US" dirty="0"/>
          </a:p>
          <a:p>
            <a:endParaRPr lang="en-US" dirty="0"/>
          </a:p>
          <a:p>
            <a:r>
              <a:rPr lang="en-US" dirty="0" err="1"/>
              <a:t>RFU</a:t>
            </a:r>
            <a:r>
              <a:rPr lang="en-US" baseline="-25000" dirty="0" err="1"/>
              <a:t>b</a:t>
            </a:r>
            <a:endParaRPr lang="en-US" dirty="0"/>
          </a:p>
        </p:txBody>
      </p:sp>
      <p:sp>
        <p:nvSpPr>
          <p:cNvPr id="16" name="Right Arrow 15">
            <a:extLst>
              <a:ext uri="{FF2B5EF4-FFF2-40B4-BE49-F238E27FC236}">
                <a16:creationId xmlns:a16="http://schemas.microsoft.com/office/drawing/2014/main" id="{DCF1F966-473D-0C4F-B2FB-2348CEA8F259}"/>
              </a:ext>
            </a:extLst>
          </p:cNvPr>
          <p:cNvSpPr/>
          <p:nvPr/>
        </p:nvSpPr>
        <p:spPr>
          <a:xfrm>
            <a:off x="9261987" y="2863752"/>
            <a:ext cx="518636" cy="206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99334B2F-7DD7-8343-B8FE-ECDE9C924CBE}"/>
              </a:ext>
            </a:extLst>
          </p:cNvPr>
          <p:cNvSpPr/>
          <p:nvPr/>
        </p:nvSpPr>
        <p:spPr>
          <a:xfrm>
            <a:off x="9261987" y="3694368"/>
            <a:ext cx="518636" cy="206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xEl>
                                              <p:pRg st="6" end="6"/>
                                            </p:txEl>
                                          </p:spTgt>
                                        </p:tgtEl>
                                        <p:attrNameLst>
                                          <p:attrName>style.visibility</p:attrName>
                                        </p:attrNameLst>
                                      </p:cBhvr>
                                      <p:to>
                                        <p:strVal val="visible"/>
                                      </p:to>
                                    </p:set>
                                    <p:animEffect transition="in" filter="fade">
                                      <p:cBhvr>
                                        <p:cTn id="7" dur="500"/>
                                        <p:tgtEl>
                                          <p:spTgt spid="35">
                                            <p:txEl>
                                              <p:pRg st="6" end="6"/>
                                            </p:txEl>
                                          </p:spTgt>
                                        </p:tgtEl>
                                      </p:cBhvr>
                                    </p:animEffect>
                                  </p:childTnLst>
                                </p:cTn>
                              </p:par>
                              <p:par>
                                <p:cTn id="8" presetID="0" presetClass="path" presetSubtype="0" accel="50000" decel="50000" fill="hold" nodeType="withEffect">
                                  <p:stCondLst>
                                    <p:cond delay="0"/>
                                  </p:stCondLst>
                                  <p:childTnLst>
                                    <p:animMotion origin="layout" path="M 0.00352 -0.0007 L 0.1211 -0.0007 " pathEditMode="relative" ptsTypes="AA">
                                      <p:cBhvr>
                                        <p:cTn id="9" dur="2000" fill="hold"/>
                                        <p:tgtEl>
                                          <p:spTgt spid="15"/>
                                        </p:tgtEl>
                                        <p:attrNameLst>
                                          <p:attrName>ppt_x</p:attrName>
                                          <p:attrName>ppt_y</p:attrName>
                                        </p:attrNameLst>
                                      </p:cBhvr>
                                    </p:animMotion>
                                  </p:childTnLst>
                                </p:cTn>
                              </p:par>
                              <p:par>
                                <p:cTn id="10" presetID="0" presetClass="path" presetSubtype="0" accel="50000" decel="50000" fill="hold" nodeType="withEffect">
                                  <p:stCondLst>
                                    <p:cond delay="0"/>
                                  </p:stCondLst>
                                  <p:childTnLst>
                                    <p:animMotion origin="layout" path="M 1.66667E-6 -0.00208 L 0.19401 -0.10694 " pathEditMode="relative" rAng="0" ptsTypes="AA">
                                      <p:cBhvr>
                                        <p:cTn id="11" dur="2000" fill="hold"/>
                                        <p:tgtEl>
                                          <p:spTgt spid="19"/>
                                        </p:tgtEl>
                                        <p:attrNameLst>
                                          <p:attrName>ppt_x</p:attrName>
                                          <p:attrName>ppt_y</p:attrName>
                                        </p:attrNameLst>
                                      </p:cBhvr>
                                      <p:rCtr x="9701" y="-5255"/>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5">
                                            <p:txEl>
                                              <p:pRg st="7" end="7"/>
                                            </p:txEl>
                                          </p:spTgt>
                                        </p:tgtEl>
                                        <p:attrNameLst>
                                          <p:attrName>style.visibility</p:attrName>
                                        </p:attrNameLst>
                                      </p:cBhvr>
                                      <p:to>
                                        <p:strVal val="visible"/>
                                      </p:to>
                                    </p:set>
                                    <p:animEffect transition="in" filter="fade">
                                      <p:cBhvr>
                                        <p:cTn id="16" dur="500"/>
                                        <p:tgtEl>
                                          <p:spTgt spid="35">
                                            <p:txEl>
                                              <p:pRg st="7" end="7"/>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xEl>
                                              <p:pRg st="8" end="8"/>
                                            </p:txEl>
                                          </p:spTgt>
                                        </p:tgtEl>
                                        <p:attrNameLst>
                                          <p:attrName>style.visibility</p:attrName>
                                        </p:attrNameLst>
                                      </p:cBhvr>
                                      <p:to>
                                        <p:strVal val="visible"/>
                                      </p:to>
                                    </p:set>
                                    <p:animEffect transition="in" filter="fade">
                                      <p:cBhvr>
                                        <p:cTn id="27" dur="500"/>
                                        <p:tgtEl>
                                          <p:spTgt spid="35">
                                            <p:txEl>
                                              <p:pRg st="8" end="8"/>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67B9-D544-5248-8448-1A8FA3AE8EC6}"/>
              </a:ext>
            </a:extLst>
          </p:cNvPr>
          <p:cNvSpPr>
            <a:spLocks noGrp="1"/>
          </p:cNvSpPr>
          <p:nvPr>
            <p:ph type="title"/>
          </p:nvPr>
        </p:nvSpPr>
        <p:spPr>
          <a:xfrm>
            <a:off x="838200" y="365125"/>
            <a:ext cx="10515600" cy="1325563"/>
          </a:xfrm>
        </p:spPr>
        <p:txBody>
          <a:bodyPr/>
          <a:lstStyle/>
          <a:p>
            <a:r>
              <a:rPr lang="en-US" dirty="0"/>
              <a:t>Controlling the SomaScan® Assay</a:t>
            </a:r>
          </a:p>
        </p:txBody>
      </p:sp>
      <p:sp>
        <p:nvSpPr>
          <p:cNvPr id="4" name="Slide Number Placeholder 3">
            <a:extLst>
              <a:ext uri="{FF2B5EF4-FFF2-40B4-BE49-F238E27FC236}">
                <a16:creationId xmlns:a16="http://schemas.microsoft.com/office/drawing/2014/main" id="{8F2AD15C-7A29-1141-A212-2D12CB8A66A7}"/>
              </a:ext>
            </a:extLst>
          </p:cNvPr>
          <p:cNvSpPr>
            <a:spLocks noGrp="1"/>
          </p:cNvSpPr>
          <p:nvPr>
            <p:ph type="sldNum" sz="quarter" idx="12"/>
          </p:nvPr>
        </p:nvSpPr>
        <p:spPr/>
        <p:txBody>
          <a:bodyPr/>
          <a:lstStyle/>
          <a:p>
            <a:fld id="{0DE3ABC3-23C9-1446-8C4B-3005995F2FB6}" type="slidenum">
              <a:rPr lang="en-US" smtClean="0"/>
              <a:t>3</a:t>
            </a:fld>
            <a:endParaRPr lang="en-US" dirty="0"/>
          </a:p>
        </p:txBody>
      </p:sp>
      <p:sp>
        <p:nvSpPr>
          <p:cNvPr id="25" name="Rectangle 24">
            <a:extLst>
              <a:ext uri="{FF2B5EF4-FFF2-40B4-BE49-F238E27FC236}">
                <a16:creationId xmlns:a16="http://schemas.microsoft.com/office/drawing/2014/main" id="{C147A1DC-FE86-D849-9498-691F666EC2B5}"/>
              </a:ext>
            </a:extLst>
          </p:cNvPr>
          <p:cNvSpPr/>
          <p:nvPr/>
        </p:nvSpPr>
        <p:spPr>
          <a:xfrm>
            <a:off x="8610600" y="4858117"/>
            <a:ext cx="1632153" cy="727587"/>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RA/QA</a:t>
            </a:r>
          </a:p>
        </p:txBody>
      </p:sp>
      <p:cxnSp>
        <p:nvCxnSpPr>
          <p:cNvPr id="26" name="Straight Arrow Connector 25">
            <a:extLst>
              <a:ext uri="{FF2B5EF4-FFF2-40B4-BE49-F238E27FC236}">
                <a16:creationId xmlns:a16="http://schemas.microsoft.com/office/drawing/2014/main" id="{5984E148-2216-FE45-A65B-48227DBB4083}"/>
              </a:ext>
            </a:extLst>
          </p:cNvPr>
          <p:cNvCxnSpPr>
            <a:cxnSpLocks/>
            <a:stCxn id="23" idx="2"/>
            <a:endCxn id="25" idx="0"/>
          </p:cNvCxnSpPr>
          <p:nvPr/>
        </p:nvCxnSpPr>
        <p:spPr>
          <a:xfrm>
            <a:off x="9426677" y="4308333"/>
            <a:ext cx="0" cy="5497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3D7DDD1-139C-694F-9F02-0DF4C6B3275B}"/>
              </a:ext>
            </a:extLst>
          </p:cNvPr>
          <p:cNvSpPr/>
          <p:nvPr/>
        </p:nvSpPr>
        <p:spPr>
          <a:xfrm>
            <a:off x="3699391" y="3109205"/>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Experiment</a:t>
            </a:r>
          </a:p>
        </p:txBody>
      </p:sp>
      <p:sp>
        <p:nvSpPr>
          <p:cNvPr id="18" name="Rectangle 17">
            <a:extLst>
              <a:ext uri="{FF2B5EF4-FFF2-40B4-BE49-F238E27FC236}">
                <a16:creationId xmlns:a16="http://schemas.microsoft.com/office/drawing/2014/main" id="{985F86AF-D525-D748-BE63-1845A324FFAF}"/>
              </a:ext>
            </a:extLst>
          </p:cNvPr>
          <p:cNvSpPr/>
          <p:nvPr/>
        </p:nvSpPr>
        <p:spPr>
          <a:xfrm>
            <a:off x="3851791" y="3261605"/>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Experiment</a:t>
            </a:r>
          </a:p>
        </p:txBody>
      </p:sp>
      <p:sp>
        <p:nvSpPr>
          <p:cNvPr id="19" name="Rectangle 18">
            <a:extLst>
              <a:ext uri="{FF2B5EF4-FFF2-40B4-BE49-F238E27FC236}">
                <a16:creationId xmlns:a16="http://schemas.microsoft.com/office/drawing/2014/main" id="{FD7AC065-3855-C649-B740-D3BDCE7D5166}"/>
              </a:ext>
            </a:extLst>
          </p:cNvPr>
          <p:cNvSpPr/>
          <p:nvPr/>
        </p:nvSpPr>
        <p:spPr>
          <a:xfrm>
            <a:off x="4004191" y="3414005"/>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Experiment</a:t>
            </a:r>
          </a:p>
        </p:txBody>
      </p:sp>
      <p:sp>
        <p:nvSpPr>
          <p:cNvPr id="20" name="Rectangle 19">
            <a:extLst>
              <a:ext uri="{FF2B5EF4-FFF2-40B4-BE49-F238E27FC236}">
                <a16:creationId xmlns:a16="http://schemas.microsoft.com/office/drawing/2014/main" id="{57F3C109-3252-6549-823A-936953047EED}"/>
              </a:ext>
            </a:extLst>
          </p:cNvPr>
          <p:cNvSpPr/>
          <p:nvPr/>
        </p:nvSpPr>
        <p:spPr>
          <a:xfrm>
            <a:off x="1929578" y="3562718"/>
            <a:ext cx="1632153" cy="727587"/>
          </a:xfrm>
          <a:prstGeom prst="rect">
            <a:avLst/>
          </a:prstGeom>
          <a:solidFill>
            <a:schemeClr val="accent1">
              <a:lumMod val="75000"/>
            </a:schemeClr>
          </a:solidFill>
          <a:ln w="63500">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Manufacturing</a:t>
            </a:r>
          </a:p>
        </p:txBody>
      </p:sp>
      <p:sp>
        <p:nvSpPr>
          <p:cNvPr id="21" name="Rectangle 20">
            <a:extLst>
              <a:ext uri="{FF2B5EF4-FFF2-40B4-BE49-F238E27FC236}">
                <a16:creationId xmlns:a16="http://schemas.microsoft.com/office/drawing/2014/main" id="{7735DD8A-3A99-B640-B3FA-E3929584ECB3}"/>
              </a:ext>
            </a:extLst>
          </p:cNvPr>
          <p:cNvSpPr/>
          <p:nvPr/>
        </p:nvSpPr>
        <p:spPr>
          <a:xfrm>
            <a:off x="4156588" y="3562718"/>
            <a:ext cx="1632153" cy="727587"/>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SomaScan® Assay</a:t>
            </a:r>
          </a:p>
        </p:txBody>
      </p:sp>
      <p:sp>
        <p:nvSpPr>
          <p:cNvPr id="23" name="Rectangle 22">
            <a:extLst>
              <a:ext uri="{FF2B5EF4-FFF2-40B4-BE49-F238E27FC236}">
                <a16:creationId xmlns:a16="http://schemas.microsoft.com/office/drawing/2014/main" id="{4C3EC861-DDE0-6948-8434-9D3FFAEBF3C4}"/>
              </a:ext>
            </a:extLst>
          </p:cNvPr>
          <p:cNvSpPr/>
          <p:nvPr/>
        </p:nvSpPr>
        <p:spPr>
          <a:xfrm>
            <a:off x="8610600" y="3580746"/>
            <a:ext cx="1632153" cy="727587"/>
          </a:xfrm>
          <a:prstGeom prst="rect">
            <a:avLst/>
          </a:prstGeom>
          <a:solidFill>
            <a:schemeClr val="accent4">
              <a:lumMod val="50000"/>
            </a:schemeClr>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Production Bioinformatics</a:t>
            </a:r>
          </a:p>
        </p:txBody>
      </p:sp>
      <p:sp>
        <p:nvSpPr>
          <p:cNvPr id="24" name="Rectangle 23">
            <a:extLst>
              <a:ext uri="{FF2B5EF4-FFF2-40B4-BE49-F238E27FC236}">
                <a16:creationId xmlns:a16="http://schemas.microsoft.com/office/drawing/2014/main" id="{DAA33788-9C8E-2C44-A88F-AC10EA782711}"/>
              </a:ext>
            </a:extLst>
          </p:cNvPr>
          <p:cNvSpPr/>
          <p:nvPr/>
        </p:nvSpPr>
        <p:spPr>
          <a:xfrm>
            <a:off x="6383594" y="3580746"/>
            <a:ext cx="1745944"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Standardization</a:t>
            </a:r>
          </a:p>
        </p:txBody>
      </p:sp>
      <p:cxnSp>
        <p:nvCxnSpPr>
          <p:cNvPr id="27" name="Straight Arrow Connector 26">
            <a:extLst>
              <a:ext uri="{FF2B5EF4-FFF2-40B4-BE49-F238E27FC236}">
                <a16:creationId xmlns:a16="http://schemas.microsoft.com/office/drawing/2014/main" id="{E9D099F6-F3A5-684B-B798-683D754C7770}"/>
              </a:ext>
            </a:extLst>
          </p:cNvPr>
          <p:cNvCxnSpPr>
            <a:cxnSpLocks/>
            <a:stCxn id="24" idx="3"/>
            <a:endCxn id="23" idx="1"/>
          </p:cNvCxnSpPr>
          <p:nvPr/>
        </p:nvCxnSpPr>
        <p:spPr>
          <a:xfrm>
            <a:off x="8129538" y="3944540"/>
            <a:ext cx="4810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88718E3-958B-8640-BC70-93A9432A1387}"/>
              </a:ext>
            </a:extLst>
          </p:cNvPr>
          <p:cNvCxnSpPr/>
          <p:nvPr/>
        </p:nvCxnSpPr>
        <p:spPr>
          <a:xfrm>
            <a:off x="5788740" y="3941833"/>
            <a:ext cx="59485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E8B8FDF-A205-1A48-897C-56326FB63B30}"/>
              </a:ext>
            </a:extLst>
          </p:cNvPr>
          <p:cNvCxnSpPr>
            <a:cxnSpLocks/>
            <a:stCxn id="20" idx="3"/>
            <a:endCxn id="21" idx="1"/>
          </p:cNvCxnSpPr>
          <p:nvPr/>
        </p:nvCxnSpPr>
        <p:spPr>
          <a:xfrm>
            <a:off x="3561731" y="3926512"/>
            <a:ext cx="5948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B61BA2C-D5C8-AC4E-B1E6-BC12AA2811E8}"/>
              </a:ext>
            </a:extLst>
          </p:cNvPr>
          <p:cNvSpPr/>
          <p:nvPr/>
        </p:nvSpPr>
        <p:spPr>
          <a:xfrm>
            <a:off x="4156588" y="4858118"/>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Equipment</a:t>
            </a:r>
          </a:p>
        </p:txBody>
      </p:sp>
      <p:cxnSp>
        <p:nvCxnSpPr>
          <p:cNvPr id="31" name="Straight Arrow Connector 30">
            <a:extLst>
              <a:ext uri="{FF2B5EF4-FFF2-40B4-BE49-F238E27FC236}">
                <a16:creationId xmlns:a16="http://schemas.microsoft.com/office/drawing/2014/main" id="{D5DEF9C8-85F7-6744-A9F1-09C86C406C89}"/>
              </a:ext>
            </a:extLst>
          </p:cNvPr>
          <p:cNvCxnSpPr>
            <a:cxnSpLocks/>
            <a:stCxn id="30" idx="0"/>
            <a:endCxn id="21" idx="2"/>
          </p:cNvCxnSpPr>
          <p:nvPr/>
        </p:nvCxnSpPr>
        <p:spPr>
          <a:xfrm flipV="1">
            <a:off x="4972665" y="4290305"/>
            <a:ext cx="0" cy="567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3359FFF-43FC-5143-A4A6-67408383C4CC}"/>
              </a:ext>
            </a:extLst>
          </p:cNvPr>
          <p:cNvSpPr/>
          <p:nvPr/>
        </p:nvSpPr>
        <p:spPr>
          <a:xfrm>
            <a:off x="4156588" y="2267318"/>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Environment</a:t>
            </a:r>
          </a:p>
        </p:txBody>
      </p:sp>
      <p:cxnSp>
        <p:nvCxnSpPr>
          <p:cNvPr id="33" name="Straight Arrow Connector 32">
            <a:extLst>
              <a:ext uri="{FF2B5EF4-FFF2-40B4-BE49-F238E27FC236}">
                <a16:creationId xmlns:a16="http://schemas.microsoft.com/office/drawing/2014/main" id="{50889A98-1471-3043-B4B9-3BEB4DF4142B}"/>
              </a:ext>
            </a:extLst>
          </p:cNvPr>
          <p:cNvCxnSpPr>
            <a:cxnSpLocks/>
            <a:stCxn id="32" idx="2"/>
            <a:endCxn id="21" idx="0"/>
          </p:cNvCxnSpPr>
          <p:nvPr/>
        </p:nvCxnSpPr>
        <p:spPr>
          <a:xfrm>
            <a:off x="4972665" y="2994905"/>
            <a:ext cx="0" cy="567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442D4EB3-CF60-FF4D-A012-305C4E21BC35}"/>
              </a:ext>
            </a:extLst>
          </p:cNvPr>
          <p:cNvCxnSpPr>
            <a:cxnSpLocks/>
            <a:endCxn id="21" idx="2"/>
          </p:cNvCxnSpPr>
          <p:nvPr/>
        </p:nvCxnSpPr>
        <p:spPr>
          <a:xfrm rot="5400000" flipH="1" flipV="1">
            <a:off x="3575254" y="3460707"/>
            <a:ext cx="567813" cy="222701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3CB4E97-D287-7948-974E-9824F9B6D16C}"/>
              </a:ext>
            </a:extLst>
          </p:cNvPr>
          <p:cNvCxnSpPr>
            <a:cxnSpLocks/>
            <a:endCxn id="20" idx="2"/>
          </p:cNvCxnSpPr>
          <p:nvPr/>
        </p:nvCxnSpPr>
        <p:spPr>
          <a:xfrm flipV="1">
            <a:off x="2745655" y="4290305"/>
            <a:ext cx="0" cy="567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74F7F09F-50CB-1044-82CF-32B730EE44EE}"/>
              </a:ext>
            </a:extLst>
          </p:cNvPr>
          <p:cNvCxnSpPr>
            <a:cxnSpLocks/>
            <a:stCxn id="32" idx="1"/>
            <a:endCxn id="20" idx="0"/>
          </p:cNvCxnSpPr>
          <p:nvPr/>
        </p:nvCxnSpPr>
        <p:spPr>
          <a:xfrm rot="10800000" flipV="1">
            <a:off x="2745656" y="2631112"/>
            <a:ext cx="1410933" cy="9316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10">
            <a:extLst>
              <a:ext uri="{FF2B5EF4-FFF2-40B4-BE49-F238E27FC236}">
                <a16:creationId xmlns:a16="http://schemas.microsoft.com/office/drawing/2014/main" id="{4168CCAE-B468-C84A-8DC0-0EA574084918}"/>
              </a:ext>
            </a:extLst>
          </p:cNvPr>
          <p:cNvSpPr txBox="1">
            <a:spLocks/>
          </p:cNvSpPr>
          <p:nvPr/>
        </p:nvSpPr>
        <p:spPr>
          <a:xfrm>
            <a:off x="1004935" y="1484608"/>
            <a:ext cx="6568745" cy="2171331"/>
          </a:xfrm>
          <a:prstGeom prst="rect">
            <a:avLst/>
          </a:prstGeom>
        </p:spPr>
        <p:txBody>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Identification, attribution, &amp; control of batch effects</a:t>
            </a:r>
          </a:p>
        </p:txBody>
      </p:sp>
      <p:cxnSp>
        <p:nvCxnSpPr>
          <p:cNvPr id="52" name="Straight Arrow Connector 51">
            <a:extLst>
              <a:ext uri="{FF2B5EF4-FFF2-40B4-BE49-F238E27FC236}">
                <a16:creationId xmlns:a16="http://schemas.microsoft.com/office/drawing/2014/main" id="{8D6A0BC5-33FF-9C40-89DB-FDEB73100033}"/>
              </a:ext>
            </a:extLst>
          </p:cNvPr>
          <p:cNvCxnSpPr>
            <a:cxnSpLocks/>
            <a:stCxn id="25" idx="3"/>
          </p:cNvCxnSpPr>
          <p:nvPr/>
        </p:nvCxnSpPr>
        <p:spPr>
          <a:xfrm>
            <a:off x="10242753" y="5221911"/>
            <a:ext cx="60812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78B4986-9FFC-EA4C-9D32-6E6C4BAB041C}"/>
              </a:ext>
            </a:extLst>
          </p:cNvPr>
          <p:cNvSpPr/>
          <p:nvPr/>
        </p:nvSpPr>
        <p:spPr>
          <a:xfrm>
            <a:off x="1926416" y="4857377"/>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Person(s)</a:t>
            </a:r>
          </a:p>
        </p:txBody>
      </p:sp>
    </p:spTree>
    <p:extLst>
      <p:ext uri="{BB962C8B-B14F-4D97-AF65-F5344CB8AC3E}">
        <p14:creationId xmlns:p14="http://schemas.microsoft.com/office/powerpoint/2010/main" val="1261357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9449-BB51-D546-8597-9BA63C87C61D}"/>
              </a:ext>
            </a:extLst>
          </p:cNvPr>
          <p:cNvSpPr>
            <a:spLocks noGrp="1"/>
          </p:cNvSpPr>
          <p:nvPr>
            <p:ph type="title"/>
          </p:nvPr>
        </p:nvSpPr>
        <p:spPr/>
        <p:txBody>
          <a:bodyPr/>
          <a:lstStyle/>
          <a:p>
            <a:r>
              <a:rPr lang="en-US" dirty="0"/>
              <a:t>DAPPER</a:t>
            </a:r>
            <a:br>
              <a:rPr lang="en-US" dirty="0"/>
            </a:br>
            <a:r>
              <a:rPr lang="en-US" sz="2400" dirty="0"/>
              <a:t>Impacts/Future Directions</a:t>
            </a:r>
            <a:endParaRPr lang="en-US" dirty="0"/>
          </a:p>
        </p:txBody>
      </p:sp>
      <p:sp>
        <p:nvSpPr>
          <p:cNvPr id="6" name="Text Placeholder 5">
            <a:extLst>
              <a:ext uri="{FF2B5EF4-FFF2-40B4-BE49-F238E27FC236}">
                <a16:creationId xmlns:a16="http://schemas.microsoft.com/office/drawing/2014/main" id="{524622C2-2580-494B-8361-A0F3D58614E5}"/>
              </a:ext>
            </a:extLst>
          </p:cNvPr>
          <p:cNvSpPr>
            <a:spLocks noGrp="1"/>
          </p:cNvSpPr>
          <p:nvPr>
            <p:ph type="body" idx="1"/>
          </p:nvPr>
        </p:nvSpPr>
        <p:spPr>
          <a:xfrm>
            <a:off x="836612" y="1100752"/>
            <a:ext cx="5157787" cy="823912"/>
          </a:xfrm>
        </p:spPr>
        <p:txBody>
          <a:bodyPr/>
          <a:lstStyle/>
          <a:p>
            <a:r>
              <a:rPr lang="en-US" dirty="0"/>
              <a:t>Impacts</a:t>
            </a:r>
          </a:p>
        </p:txBody>
      </p:sp>
      <p:sp>
        <p:nvSpPr>
          <p:cNvPr id="3" name="Content Placeholder 2">
            <a:extLst>
              <a:ext uri="{FF2B5EF4-FFF2-40B4-BE49-F238E27FC236}">
                <a16:creationId xmlns:a16="http://schemas.microsoft.com/office/drawing/2014/main" id="{62F41C9A-EE16-164A-9B74-EE73EDC16B34}"/>
              </a:ext>
            </a:extLst>
          </p:cNvPr>
          <p:cNvSpPr>
            <a:spLocks noGrp="1"/>
          </p:cNvSpPr>
          <p:nvPr>
            <p:ph sz="half" idx="2"/>
          </p:nvPr>
        </p:nvSpPr>
        <p:spPr>
          <a:xfrm>
            <a:off x="836612" y="1915139"/>
            <a:ext cx="5157787" cy="3684588"/>
          </a:xfrm>
        </p:spPr>
        <p:txBody>
          <a:bodyPr>
            <a:normAutofit/>
          </a:bodyPr>
          <a:lstStyle/>
          <a:p>
            <a:r>
              <a:rPr lang="en-US" dirty="0"/>
              <a:t>Reduced assay investigation time by &gt;10x</a:t>
            </a:r>
          </a:p>
          <a:p>
            <a:pPr marL="0" indent="0">
              <a:buNone/>
            </a:pPr>
            <a:endParaRPr lang="en-US" dirty="0"/>
          </a:p>
          <a:p>
            <a:r>
              <a:rPr lang="en-US" dirty="0"/>
              <a:t>Garnered fervor for more information</a:t>
            </a:r>
          </a:p>
        </p:txBody>
      </p:sp>
      <p:sp>
        <p:nvSpPr>
          <p:cNvPr id="7" name="Text Placeholder 6">
            <a:extLst>
              <a:ext uri="{FF2B5EF4-FFF2-40B4-BE49-F238E27FC236}">
                <a16:creationId xmlns:a16="http://schemas.microsoft.com/office/drawing/2014/main" id="{1998D77B-E1E4-574C-990D-5050B27EF7DE}"/>
              </a:ext>
            </a:extLst>
          </p:cNvPr>
          <p:cNvSpPr>
            <a:spLocks noGrp="1"/>
          </p:cNvSpPr>
          <p:nvPr>
            <p:ph type="body" sz="quarter" idx="3"/>
          </p:nvPr>
        </p:nvSpPr>
        <p:spPr>
          <a:xfrm>
            <a:off x="6169024" y="1100752"/>
            <a:ext cx="5183188" cy="823912"/>
          </a:xfrm>
        </p:spPr>
        <p:txBody>
          <a:bodyPr>
            <a:normAutofit/>
          </a:bodyPr>
          <a:lstStyle/>
          <a:p>
            <a:r>
              <a:rPr lang="en-US" dirty="0"/>
              <a:t>The Future</a:t>
            </a:r>
          </a:p>
        </p:txBody>
      </p:sp>
      <p:sp>
        <p:nvSpPr>
          <p:cNvPr id="5" name="Slide Number Placeholder 4">
            <a:extLst>
              <a:ext uri="{FF2B5EF4-FFF2-40B4-BE49-F238E27FC236}">
                <a16:creationId xmlns:a16="http://schemas.microsoft.com/office/drawing/2014/main" id="{750DD23C-0D43-AA48-9F31-52863E2BB275}"/>
              </a:ext>
            </a:extLst>
          </p:cNvPr>
          <p:cNvSpPr>
            <a:spLocks noGrp="1"/>
          </p:cNvSpPr>
          <p:nvPr>
            <p:ph type="sldNum" sz="quarter" idx="12"/>
          </p:nvPr>
        </p:nvSpPr>
        <p:spPr/>
        <p:txBody>
          <a:bodyPr/>
          <a:lstStyle/>
          <a:p>
            <a:fld id="{0DE3ABC3-23C9-1446-8C4B-3005995F2FB6}" type="slidenum">
              <a:rPr lang="en-US" smtClean="0"/>
              <a:t>30</a:t>
            </a:fld>
            <a:endParaRPr lang="en-US" dirty="0"/>
          </a:p>
        </p:txBody>
      </p:sp>
      <p:graphicFrame>
        <p:nvGraphicFramePr>
          <p:cNvPr id="8" name="Diagram 7">
            <a:extLst>
              <a:ext uri="{FF2B5EF4-FFF2-40B4-BE49-F238E27FC236}">
                <a16:creationId xmlns:a16="http://schemas.microsoft.com/office/drawing/2014/main" id="{AE154924-5316-7A41-8CF5-439DB8E8B2ED}"/>
              </a:ext>
            </a:extLst>
          </p:cNvPr>
          <p:cNvGraphicFramePr/>
          <p:nvPr>
            <p:extLst>
              <p:ext uri="{D42A27DB-BD31-4B8C-83A1-F6EECF244321}">
                <p14:modId xmlns:p14="http://schemas.microsoft.com/office/powerpoint/2010/main" val="3909360945"/>
              </p:ext>
            </p:extLst>
          </p:nvPr>
        </p:nvGraphicFramePr>
        <p:xfrm>
          <a:off x="5994399" y="1924664"/>
          <a:ext cx="4688468" cy="3445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75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8"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F9C84F-E1D6-7946-985C-4BD059A6B5F6}"/>
              </a:ext>
            </a:extLst>
          </p:cNvPr>
          <p:cNvSpPr>
            <a:spLocks noGrp="1"/>
          </p:cNvSpPr>
          <p:nvPr>
            <p:ph type="sldNum" sz="quarter" idx="12"/>
          </p:nvPr>
        </p:nvSpPr>
        <p:spPr/>
        <p:txBody>
          <a:bodyPr/>
          <a:lstStyle/>
          <a:p>
            <a:fld id="{0DE3ABC3-23C9-1446-8C4B-3005995F2FB6}" type="slidenum">
              <a:rPr lang="en-US" smtClean="0"/>
              <a:t>31</a:t>
            </a:fld>
            <a:endParaRPr lang="en-US"/>
          </a:p>
        </p:txBody>
      </p:sp>
      <p:sp>
        <p:nvSpPr>
          <p:cNvPr id="5" name="Slide Number Placeholder 3">
            <a:extLst>
              <a:ext uri="{FF2B5EF4-FFF2-40B4-BE49-F238E27FC236}">
                <a16:creationId xmlns:a16="http://schemas.microsoft.com/office/drawing/2014/main" id="{8CA36AFA-D25B-EE45-ACBF-7F6267585FCD}"/>
              </a:ext>
            </a:extLst>
          </p:cNvPr>
          <p:cNvSpPr txBox="1">
            <a:spLocks/>
          </p:cNvSpPr>
          <p:nvPr/>
        </p:nvSpPr>
        <p:spPr>
          <a:xfrm>
            <a:off x="8763000" y="649695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00" b="0" i="0" kern="1200">
                <a:solidFill>
                  <a:srgbClr val="24135F"/>
                </a:solidFill>
                <a:latin typeface="Glacial Indifference" pitchFamily="2"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r>
              <a:rPr lang="en-US"/>
              <a:t>#</a:t>
            </a:r>
            <a:endParaRPr lang="en-US" dirty="0"/>
          </a:p>
        </p:txBody>
      </p:sp>
      <p:grpSp>
        <p:nvGrpSpPr>
          <p:cNvPr id="6" name="Group 5">
            <a:extLst>
              <a:ext uri="{FF2B5EF4-FFF2-40B4-BE49-F238E27FC236}">
                <a16:creationId xmlns:a16="http://schemas.microsoft.com/office/drawing/2014/main" id="{A519D703-FC14-F048-9035-B5520FA5088C}"/>
              </a:ext>
            </a:extLst>
          </p:cNvPr>
          <p:cNvGrpSpPr/>
          <p:nvPr/>
        </p:nvGrpSpPr>
        <p:grpSpPr>
          <a:xfrm>
            <a:off x="2448975" y="3094876"/>
            <a:ext cx="7598850" cy="3193745"/>
            <a:chOff x="1286402" y="3807052"/>
            <a:chExt cx="6815424" cy="2595955"/>
          </a:xfrm>
        </p:grpSpPr>
        <p:sp>
          <p:nvSpPr>
            <p:cNvPr id="7" name="Oval 6">
              <a:extLst>
                <a:ext uri="{FF2B5EF4-FFF2-40B4-BE49-F238E27FC236}">
                  <a16:creationId xmlns:a16="http://schemas.microsoft.com/office/drawing/2014/main" id="{16BA4ADF-4EF7-624B-8385-21180D23018E}"/>
                </a:ext>
              </a:extLst>
            </p:cNvPr>
            <p:cNvSpPr/>
            <p:nvPr/>
          </p:nvSpPr>
          <p:spPr>
            <a:xfrm>
              <a:off x="3989356" y="4114879"/>
              <a:ext cx="2051640" cy="17781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2AF4F90-167B-AD46-9798-9E2B725839FB}"/>
                </a:ext>
              </a:extLst>
            </p:cNvPr>
            <p:cNvSpPr txBox="1"/>
            <p:nvPr/>
          </p:nvSpPr>
          <p:spPr>
            <a:xfrm>
              <a:off x="1286402" y="6077788"/>
              <a:ext cx="6815424" cy="325219"/>
            </a:xfrm>
            <a:prstGeom prst="rect">
              <a:avLst/>
            </a:prstGeom>
            <a:noFill/>
          </p:spPr>
          <p:txBody>
            <a:bodyPr wrap="square" rtlCol="0">
              <a:spAutoFit/>
            </a:bodyPr>
            <a:lstStyle/>
            <a:p>
              <a:pPr algn="ctr"/>
              <a:r>
                <a:rPr lang="en-US" sz="2000" b="1" dirty="0">
                  <a:latin typeface="Glacial Indifference" charset="0"/>
                  <a:ea typeface="Glacial Indifference" charset="0"/>
                  <a:cs typeface="Glacial Indifference" charset="0"/>
                </a:rPr>
                <a:t>Platelet-derived growth factor and specific SOMAmer reagent</a:t>
              </a:r>
            </a:p>
          </p:txBody>
        </p:sp>
        <p:pic>
          <p:nvPicPr>
            <p:cNvPr id="9" name="Picture 8" descr="PDGF_v2.png">
              <a:extLst>
                <a:ext uri="{FF2B5EF4-FFF2-40B4-BE49-F238E27FC236}">
                  <a16:creationId xmlns:a16="http://schemas.microsoft.com/office/drawing/2014/main" id="{48A2AB9B-6941-B74E-8DE1-F60E6A7FA0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65862" y="3807052"/>
              <a:ext cx="4002120" cy="2085930"/>
            </a:xfrm>
            <a:prstGeom prst="rect">
              <a:avLst/>
            </a:prstGeom>
          </p:spPr>
        </p:pic>
        <p:grpSp>
          <p:nvGrpSpPr>
            <p:cNvPr id="10" name="Group 9">
              <a:extLst>
                <a:ext uri="{FF2B5EF4-FFF2-40B4-BE49-F238E27FC236}">
                  <a16:creationId xmlns:a16="http://schemas.microsoft.com/office/drawing/2014/main" id="{568E162C-8045-D44E-908B-5387F0C7C681}"/>
                </a:ext>
              </a:extLst>
            </p:cNvPr>
            <p:cNvGrpSpPr/>
            <p:nvPr/>
          </p:nvGrpSpPr>
          <p:grpSpPr>
            <a:xfrm>
              <a:off x="4372053" y="3963717"/>
              <a:ext cx="3208909" cy="1676805"/>
              <a:chOff x="6117535" y="1187009"/>
              <a:chExt cx="2877268" cy="1656030"/>
            </a:xfrm>
          </p:grpSpPr>
          <p:pic>
            <p:nvPicPr>
              <p:cNvPr id="11" name="Picture 10" descr="PDGF_v2.png">
                <a:extLst>
                  <a:ext uri="{FF2B5EF4-FFF2-40B4-BE49-F238E27FC236}">
                    <a16:creationId xmlns:a16="http://schemas.microsoft.com/office/drawing/2014/main" id="{202BD1DB-DF1D-B449-A574-BFE6D5241E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7404" y="1187009"/>
                <a:ext cx="1747399" cy="1656030"/>
              </a:xfrm>
              <a:prstGeom prst="ellipse">
                <a:avLst/>
              </a:prstGeom>
              <a:ln w="38100" cmpd="sng">
                <a:solidFill>
                  <a:srgbClr val="286D9B"/>
                </a:solidFill>
              </a:ln>
            </p:spPr>
          </p:pic>
          <p:sp>
            <p:nvSpPr>
              <p:cNvPr id="12" name="Oval 11">
                <a:extLst>
                  <a:ext uri="{FF2B5EF4-FFF2-40B4-BE49-F238E27FC236}">
                    <a16:creationId xmlns:a16="http://schemas.microsoft.com/office/drawing/2014/main" id="{23F92A38-C9F7-0548-87CE-C98B53305553}"/>
                  </a:ext>
                </a:extLst>
              </p:cNvPr>
              <p:cNvSpPr/>
              <p:nvPr/>
            </p:nvSpPr>
            <p:spPr>
              <a:xfrm>
                <a:off x="6117535" y="1718677"/>
                <a:ext cx="687471" cy="687471"/>
              </a:xfrm>
              <a:prstGeom prst="ellipse">
                <a:avLst/>
              </a:prstGeom>
              <a:noFill/>
              <a:ln w="38100" cmpd="sng">
                <a:solidFill>
                  <a:srgbClr val="286D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lacial Indifference" charset="0"/>
                  <a:ea typeface="Glacial Indifference" charset="0"/>
                  <a:cs typeface="Glacial Indifference" charset="0"/>
                </a:endParaRPr>
              </a:p>
            </p:txBody>
          </p:sp>
          <p:cxnSp>
            <p:nvCxnSpPr>
              <p:cNvPr id="13" name="Straight Connector 12">
                <a:extLst>
                  <a:ext uri="{FF2B5EF4-FFF2-40B4-BE49-F238E27FC236}">
                    <a16:creationId xmlns:a16="http://schemas.microsoft.com/office/drawing/2014/main" id="{C8FF91D5-58BF-6B47-8DC8-D7D16168A65F}"/>
                  </a:ext>
                </a:extLst>
              </p:cNvPr>
              <p:cNvCxnSpPr>
                <a:cxnSpLocks/>
                <a:stCxn id="12" idx="0"/>
                <a:endCxn id="11" idx="1"/>
              </p:cNvCxnSpPr>
              <p:nvPr/>
            </p:nvCxnSpPr>
            <p:spPr>
              <a:xfrm flipV="1">
                <a:off x="6461271" y="1429529"/>
                <a:ext cx="1042034" cy="2891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BE1FF8-70AD-DE40-A2B6-1F450EA3401F}"/>
                  </a:ext>
                </a:extLst>
              </p:cNvPr>
              <p:cNvCxnSpPr>
                <a:cxnSpLocks/>
                <a:stCxn id="12" idx="4"/>
                <a:endCxn id="11" idx="3"/>
              </p:cNvCxnSpPr>
              <p:nvPr/>
            </p:nvCxnSpPr>
            <p:spPr>
              <a:xfrm>
                <a:off x="6461271" y="2406148"/>
                <a:ext cx="1042034" cy="194371"/>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5" name="TextBox 14">
            <a:extLst>
              <a:ext uri="{FF2B5EF4-FFF2-40B4-BE49-F238E27FC236}">
                <a16:creationId xmlns:a16="http://schemas.microsoft.com/office/drawing/2014/main" id="{1DAA2208-0F41-8040-BB37-A7084A1AB258}"/>
              </a:ext>
            </a:extLst>
          </p:cNvPr>
          <p:cNvSpPr txBox="1"/>
          <p:nvPr/>
        </p:nvSpPr>
        <p:spPr>
          <a:xfrm>
            <a:off x="6007640" y="1807916"/>
            <a:ext cx="4598882" cy="584775"/>
          </a:xfrm>
          <a:prstGeom prst="rect">
            <a:avLst/>
          </a:prstGeom>
          <a:noFill/>
        </p:spPr>
        <p:txBody>
          <a:bodyPr wrap="square" rtlCol="0">
            <a:spAutoFit/>
          </a:bodyPr>
          <a:lstStyle/>
          <a:p>
            <a:pPr algn="ctr"/>
            <a:r>
              <a:rPr lang="en-US" sz="1600" b="1" i="1" dirty="0">
                <a:solidFill>
                  <a:schemeClr val="tx1">
                    <a:lumMod val="65000"/>
                    <a:lumOff val="35000"/>
                  </a:schemeClr>
                </a:solidFill>
                <a:latin typeface="Glacial Indifference" charset="0"/>
                <a:ea typeface="Glacial Indifference" charset="0"/>
                <a:cs typeface="Glacial Indifference" charset="0"/>
              </a:rPr>
              <a:t>Synthetic single-stranded DNA structures, with ”protein-like” modifications</a:t>
            </a:r>
          </a:p>
        </p:txBody>
      </p:sp>
      <p:cxnSp>
        <p:nvCxnSpPr>
          <p:cNvPr id="16" name="Straight Arrow Connector 15">
            <a:extLst>
              <a:ext uri="{FF2B5EF4-FFF2-40B4-BE49-F238E27FC236}">
                <a16:creationId xmlns:a16="http://schemas.microsoft.com/office/drawing/2014/main" id="{36CCAA67-FC74-A543-9B25-4FE6A572D600}"/>
              </a:ext>
            </a:extLst>
          </p:cNvPr>
          <p:cNvCxnSpPr>
            <a:cxnSpLocks/>
          </p:cNvCxnSpPr>
          <p:nvPr/>
        </p:nvCxnSpPr>
        <p:spPr>
          <a:xfrm flipH="1">
            <a:off x="6686355" y="2427449"/>
            <a:ext cx="1138129" cy="9349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C89FAE-0392-1548-9B3F-26CECEB53470}"/>
              </a:ext>
            </a:extLst>
          </p:cNvPr>
          <p:cNvSpPr txBox="1"/>
          <p:nvPr/>
        </p:nvSpPr>
        <p:spPr>
          <a:xfrm>
            <a:off x="1371589" y="2226171"/>
            <a:ext cx="4598882" cy="338554"/>
          </a:xfrm>
          <a:prstGeom prst="rect">
            <a:avLst/>
          </a:prstGeom>
          <a:noFill/>
        </p:spPr>
        <p:txBody>
          <a:bodyPr wrap="square" rtlCol="0">
            <a:spAutoFit/>
          </a:bodyPr>
          <a:lstStyle/>
          <a:p>
            <a:pPr algn="ctr"/>
            <a:r>
              <a:rPr lang="en-US" sz="1600" b="1" i="1" dirty="0">
                <a:solidFill>
                  <a:schemeClr val="tx1">
                    <a:lumMod val="65000"/>
                    <a:lumOff val="35000"/>
                  </a:schemeClr>
                </a:solidFill>
                <a:latin typeface="Glacial Indifference" charset="0"/>
                <a:ea typeface="Glacial Indifference" charset="0"/>
                <a:cs typeface="Glacial Indifference" charset="0"/>
              </a:rPr>
              <a:t>Protein of interest</a:t>
            </a:r>
          </a:p>
        </p:txBody>
      </p:sp>
      <p:cxnSp>
        <p:nvCxnSpPr>
          <p:cNvPr id="18" name="Straight Arrow Connector 17">
            <a:extLst>
              <a:ext uri="{FF2B5EF4-FFF2-40B4-BE49-F238E27FC236}">
                <a16:creationId xmlns:a16="http://schemas.microsoft.com/office/drawing/2014/main" id="{1DBEECD9-05BE-DB46-89AC-0DF98A85BC94}"/>
              </a:ext>
            </a:extLst>
          </p:cNvPr>
          <p:cNvCxnSpPr>
            <a:cxnSpLocks/>
          </p:cNvCxnSpPr>
          <p:nvPr/>
        </p:nvCxnSpPr>
        <p:spPr>
          <a:xfrm>
            <a:off x="3671030" y="2640504"/>
            <a:ext cx="215192" cy="78253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2A686424-7ABD-5D43-BC2A-0829D25F577A}"/>
              </a:ext>
            </a:extLst>
          </p:cNvPr>
          <p:cNvSpPr txBox="1">
            <a:spLocks/>
          </p:cNvSpPr>
          <p:nvPr/>
        </p:nvSpPr>
        <p:spPr>
          <a:xfrm>
            <a:off x="990600" y="517525"/>
            <a:ext cx="10515600"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200" kern="1200">
                <a:solidFill>
                  <a:srgbClr val="24135F"/>
                </a:solidFill>
                <a:latin typeface="Glacial Indifference" pitchFamily="2" charset="0"/>
                <a:ea typeface="+mj-ea"/>
                <a:cs typeface="+mj-cs"/>
              </a:defRPr>
            </a:lvl1pPr>
          </a:lstStyle>
          <a:p>
            <a:pPr fontAlgn="auto">
              <a:spcAft>
                <a:spcPts val="0"/>
              </a:spcAft>
            </a:pPr>
            <a:r>
              <a:rPr lang="en-US" sz="3100" dirty="0"/>
              <a:t>How we measure proteins - SOMAmer</a:t>
            </a:r>
            <a:r>
              <a:rPr lang="en-US" sz="3100" baseline="30000" dirty="0"/>
              <a:t>®</a:t>
            </a:r>
            <a:r>
              <a:rPr lang="en-US" sz="3100" dirty="0"/>
              <a:t> reagents and the SomaScan</a:t>
            </a:r>
            <a:r>
              <a:rPr lang="en-US" sz="3100" baseline="30000" dirty="0"/>
              <a:t>®</a:t>
            </a:r>
            <a:r>
              <a:rPr lang="en-US" sz="3100" dirty="0"/>
              <a:t> Assay</a:t>
            </a:r>
            <a:br>
              <a:rPr lang="en-US" dirty="0"/>
            </a:br>
            <a:r>
              <a:rPr lang="en-US" sz="2200" dirty="0"/>
              <a:t>Turning a protein measurement challenge into a DNA measurement solution</a:t>
            </a:r>
            <a:br>
              <a:rPr lang="en-US" dirty="0">
                <a:latin typeface="Glacial Indifference"/>
              </a:rPr>
            </a:br>
            <a:endParaRPr lang="en-US" sz="2200" dirty="0"/>
          </a:p>
        </p:txBody>
      </p:sp>
    </p:spTree>
    <p:extLst>
      <p:ext uri="{BB962C8B-B14F-4D97-AF65-F5344CB8AC3E}">
        <p14:creationId xmlns:p14="http://schemas.microsoft.com/office/powerpoint/2010/main" val="3830181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FB9B36-C0FD-8544-A332-0EE199766C32}"/>
              </a:ext>
            </a:extLst>
          </p:cNvPr>
          <p:cNvSpPr>
            <a:spLocks noGrp="1"/>
          </p:cNvSpPr>
          <p:nvPr>
            <p:ph type="sldNum" sz="quarter" idx="12"/>
          </p:nvPr>
        </p:nvSpPr>
        <p:spPr/>
        <p:txBody>
          <a:bodyPr/>
          <a:lstStyle/>
          <a:p>
            <a:fld id="{0DE3ABC3-23C9-1446-8C4B-3005995F2FB6}" type="slidenum">
              <a:rPr lang="en-US" smtClean="0"/>
              <a:t>32</a:t>
            </a:fld>
            <a:endParaRPr lang="en-US"/>
          </a:p>
        </p:txBody>
      </p:sp>
      <p:sp>
        <p:nvSpPr>
          <p:cNvPr id="6" name="Rectangle 5">
            <a:extLst>
              <a:ext uri="{FF2B5EF4-FFF2-40B4-BE49-F238E27FC236}">
                <a16:creationId xmlns:a16="http://schemas.microsoft.com/office/drawing/2014/main" id="{5446FF0F-C3D7-0E42-9668-E366D294D0BE}"/>
              </a:ext>
            </a:extLst>
          </p:cNvPr>
          <p:cNvSpPr/>
          <p:nvPr/>
        </p:nvSpPr>
        <p:spPr>
          <a:xfrm>
            <a:off x="255577" y="0"/>
            <a:ext cx="11680845" cy="6463308"/>
          </a:xfrm>
          <a:prstGeom prst="rect">
            <a:avLst/>
          </a:prstGeom>
        </p:spPr>
        <p:txBody>
          <a:bodyPr wrap="square">
            <a:spAutoFit/>
          </a:bodyPr>
          <a:lstStyle/>
          <a:p>
            <a:pPr>
              <a:spcBef>
                <a:spcPts val="0"/>
              </a:spcBef>
              <a:spcAft>
                <a:spcPts val="0"/>
              </a:spcAft>
            </a:pPr>
            <a:r>
              <a:rPr lang="en-US" b="1" dirty="0">
                <a:solidFill>
                  <a:srgbClr val="000000"/>
                </a:solidFill>
                <a:latin typeface="Calibri" panose="020F0502020204030204" pitchFamily="34" charset="0"/>
              </a:rPr>
              <a:t>Title:</a:t>
            </a:r>
            <a:r>
              <a:rPr lang="en-US" dirty="0">
                <a:solidFill>
                  <a:srgbClr val="000000"/>
                </a:solidFill>
                <a:latin typeface="Calibri" panose="020F0502020204030204" pitchFamily="34" charset="0"/>
              </a:rPr>
              <a:t> A Story of Statistical Process Control at SomaLogic: A Brief History of Umbrella Abridged</a:t>
            </a:r>
          </a:p>
          <a:p>
            <a:pPr>
              <a:spcBef>
                <a:spcPts val="0"/>
              </a:spcBef>
              <a:spcAft>
                <a:spcPts val="0"/>
              </a:spcAft>
            </a:pPr>
            <a:r>
              <a:rPr lang="en-US" dirty="0">
                <a:solidFill>
                  <a:srgbClr val="000000"/>
                </a:solidFill>
                <a:latin typeface="Calibri" panose="020F0502020204030204" pitchFamily="34" charset="0"/>
              </a:rPr>
              <a:t> </a:t>
            </a:r>
          </a:p>
          <a:p>
            <a:pPr>
              <a:spcBef>
                <a:spcPts val="0"/>
              </a:spcBef>
              <a:spcAft>
                <a:spcPts val="0"/>
              </a:spcAft>
            </a:pPr>
            <a:r>
              <a:rPr lang="en-US" b="1" dirty="0">
                <a:solidFill>
                  <a:srgbClr val="000000"/>
                </a:solidFill>
                <a:latin typeface="Calibri" panose="020F0502020204030204" pitchFamily="34" charset="0"/>
              </a:rPr>
              <a:t>Chapter 1:</a:t>
            </a:r>
            <a:r>
              <a:rPr lang="en-US" dirty="0">
                <a:solidFill>
                  <a:srgbClr val="000000"/>
                </a:solidFill>
                <a:latin typeface="Calibri" panose="020F0502020204030204" pitchFamily="34" charset="0"/>
              </a:rPr>
              <a:t> A failed attempt at automating myself out of a job </a:t>
            </a:r>
            <a:r>
              <a:rPr lang="en-US" b="1" dirty="0">
                <a:solidFill>
                  <a:srgbClr val="000000"/>
                </a:solidFill>
                <a:latin typeface="Calibri" panose="020F0502020204030204" pitchFamily="34" charset="0"/>
              </a:rPr>
              <a:t>(7 minutes)</a:t>
            </a:r>
            <a:endParaRPr lang="en-US" dirty="0">
              <a:solidFill>
                <a:srgbClr val="000000"/>
              </a:solidFill>
              <a:latin typeface="Calibri" panose="020F0502020204030204" pitchFamily="34" charset="0"/>
            </a:endParaRPr>
          </a:p>
          <a:p>
            <a:pPr>
              <a:spcBef>
                <a:spcPts val="0"/>
              </a:spcBef>
              <a:spcAft>
                <a:spcPts val="0"/>
              </a:spcAft>
            </a:pPr>
            <a:r>
              <a:rPr lang="en-US" b="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5 bajillion ft view of SomaLogic </a:t>
            </a:r>
          </a:p>
          <a:p>
            <a:pPr>
              <a:spcBef>
                <a:spcPts val="0"/>
              </a:spcBef>
              <a:spcAft>
                <a:spcPts val="0"/>
              </a:spcAft>
            </a:pPr>
            <a:r>
              <a:rPr lang="en-US" dirty="0">
                <a:solidFill>
                  <a:srgbClr val="000000"/>
                </a:solidFill>
                <a:latin typeface="Calibri" panose="020F0502020204030204" pitchFamily="34" charset="0"/>
              </a:rPr>
              <a:t>                Vignette of what Production BI looked like when I joined</a:t>
            </a:r>
          </a:p>
          <a:p>
            <a:pPr>
              <a:spcBef>
                <a:spcPts val="0"/>
              </a:spcBef>
              <a:spcAft>
                <a:spcPts val="0"/>
              </a:spcAft>
            </a:pPr>
            <a:r>
              <a:rPr lang="en-US" dirty="0">
                <a:solidFill>
                  <a:srgbClr val="000000"/>
                </a:solidFill>
                <a:latin typeface="Calibri" panose="020F0502020204030204" pitchFamily="34" charset="0"/>
              </a:rPr>
              <a:t>                Automating that work &amp; the beginnings of Umbrella/Longitudinal Tracking/SPC</a:t>
            </a:r>
          </a:p>
          <a:p>
            <a:pPr>
              <a:spcBef>
                <a:spcPts val="0"/>
              </a:spcBef>
              <a:spcAft>
                <a:spcPts val="0"/>
              </a:spcAft>
            </a:pPr>
            <a:r>
              <a:rPr lang="en-US" dirty="0">
                <a:solidFill>
                  <a:srgbClr val="000000"/>
                </a:solidFill>
                <a:latin typeface="Calibri" panose="020F0502020204030204" pitchFamily="34" charset="0"/>
              </a:rPr>
              <a:t> </a:t>
            </a:r>
          </a:p>
          <a:p>
            <a:pPr>
              <a:spcBef>
                <a:spcPts val="0"/>
              </a:spcBef>
              <a:spcAft>
                <a:spcPts val="0"/>
              </a:spcAft>
            </a:pPr>
            <a:r>
              <a:rPr lang="en-US" b="1" dirty="0">
                <a:solidFill>
                  <a:srgbClr val="000000"/>
                </a:solidFill>
                <a:latin typeface="Calibri" panose="020F0502020204030204" pitchFamily="34" charset="0"/>
              </a:rPr>
              <a:t>Chapter 2:</a:t>
            </a:r>
            <a:r>
              <a:rPr lang="en-US" dirty="0">
                <a:solidFill>
                  <a:srgbClr val="000000"/>
                </a:solidFill>
                <a:latin typeface="Calibri" panose="020F0502020204030204" pitchFamily="34" charset="0"/>
              </a:rPr>
              <a:t> Inheriting a better class of problems </a:t>
            </a:r>
            <a:r>
              <a:rPr lang="en-US" b="1" dirty="0">
                <a:solidFill>
                  <a:srgbClr val="000000"/>
                </a:solidFill>
                <a:latin typeface="Calibri" panose="020F0502020204030204" pitchFamily="34" charset="0"/>
              </a:rPr>
              <a:t>(3 minutes)</a:t>
            </a:r>
            <a:endParaRPr lang="en-US" dirty="0">
              <a:solidFill>
                <a:srgbClr val="000000"/>
              </a:solidFill>
              <a:latin typeface="Calibri" panose="020F0502020204030204" pitchFamily="34" charset="0"/>
            </a:endParaRPr>
          </a:p>
          <a:p>
            <a:pPr>
              <a:spcBef>
                <a:spcPts val="0"/>
              </a:spcBef>
              <a:spcAft>
                <a:spcPts val="0"/>
              </a:spcAft>
            </a:pPr>
            <a:r>
              <a:rPr lang="en-US" dirty="0">
                <a:solidFill>
                  <a:srgbClr val="000000"/>
                </a:solidFill>
                <a:latin typeface="Calibri" panose="020F0502020204030204" pitchFamily="34" charset="0"/>
              </a:rPr>
              <a:t>                Quick look into one of the principles that I lead my life by: Upgrading my class of problems</a:t>
            </a:r>
          </a:p>
          <a:p>
            <a:pPr>
              <a:spcBef>
                <a:spcPts val="0"/>
              </a:spcBef>
              <a:spcAft>
                <a:spcPts val="0"/>
              </a:spcAft>
            </a:pPr>
            <a:r>
              <a:rPr lang="en-US" dirty="0">
                <a:solidFill>
                  <a:srgbClr val="000000"/>
                </a:solidFill>
                <a:latin typeface="Calibri" panose="020F0502020204030204" pitchFamily="34" charset="0"/>
              </a:rPr>
              <a:t>                Specific examples: Old Production Job (Problems) vs. New PBI Full Stack/Data Engineering Job (Problems)</a:t>
            </a:r>
          </a:p>
          <a:p>
            <a:pPr>
              <a:spcBef>
                <a:spcPts val="0"/>
              </a:spcBef>
              <a:spcAft>
                <a:spcPts val="0"/>
              </a:spcAft>
            </a:pPr>
            <a:r>
              <a:rPr lang="en-US" dirty="0">
                <a:solidFill>
                  <a:srgbClr val="000000"/>
                </a:solidFill>
                <a:latin typeface="Calibri" panose="020F0502020204030204" pitchFamily="34" charset="0"/>
              </a:rPr>
              <a:t> </a:t>
            </a:r>
          </a:p>
          <a:p>
            <a:pPr>
              <a:spcBef>
                <a:spcPts val="0"/>
              </a:spcBef>
              <a:spcAft>
                <a:spcPts val="0"/>
              </a:spcAft>
            </a:pPr>
            <a:r>
              <a:rPr lang="en-US" b="1" dirty="0">
                <a:solidFill>
                  <a:srgbClr val="000000"/>
                </a:solidFill>
                <a:latin typeface="Calibri" panose="020F0502020204030204" pitchFamily="34" charset="0"/>
              </a:rPr>
              <a:t>Chapter 3:</a:t>
            </a:r>
            <a:r>
              <a:rPr lang="en-US" dirty="0">
                <a:solidFill>
                  <a:srgbClr val="000000"/>
                </a:solidFill>
                <a:latin typeface="Calibri" panose="020F0502020204030204" pitchFamily="34" charset="0"/>
              </a:rPr>
              <a:t> Umbrella Walkthrough </a:t>
            </a:r>
            <a:r>
              <a:rPr lang="en-US" b="1" dirty="0">
                <a:solidFill>
                  <a:srgbClr val="000000"/>
                </a:solidFill>
                <a:latin typeface="Calibri" panose="020F0502020204030204" pitchFamily="34" charset="0"/>
              </a:rPr>
              <a:t>(15 minutes)</a:t>
            </a:r>
            <a:endParaRPr lang="en-US" dirty="0">
              <a:solidFill>
                <a:srgbClr val="000000"/>
              </a:solidFill>
              <a:latin typeface="Calibri" panose="020F0502020204030204" pitchFamily="34" charset="0"/>
            </a:endParaRPr>
          </a:p>
          <a:p>
            <a:pPr>
              <a:spcBef>
                <a:spcPts val="0"/>
              </a:spcBef>
              <a:spcAft>
                <a:spcPts val="0"/>
              </a:spcAft>
            </a:pPr>
            <a:r>
              <a:rPr lang="en-US" dirty="0">
                <a:solidFill>
                  <a:srgbClr val="000000"/>
                </a:solidFill>
                <a:latin typeface="Calibri" panose="020F0502020204030204" pitchFamily="34" charset="0"/>
              </a:rPr>
              <a:t>                Description of Umbrella’s current technical stack</a:t>
            </a:r>
          </a:p>
          <a:p>
            <a:pPr>
              <a:spcBef>
                <a:spcPts val="0"/>
              </a:spcBef>
              <a:spcAft>
                <a:spcPts val="0"/>
              </a:spcAft>
            </a:pPr>
            <a:r>
              <a:rPr lang="en-US" dirty="0">
                <a:solidFill>
                  <a:srgbClr val="000000"/>
                </a:solidFill>
                <a:latin typeface="Calibri" panose="020F0502020204030204" pitchFamily="34" charset="0"/>
              </a:rPr>
              <a:t>                Walkthrough of Umbrella’s feature set with a faux “Quality Issue” showing the full path from plate quality/material data to individual SOMAmer performance</a:t>
            </a:r>
          </a:p>
          <a:p>
            <a:pPr>
              <a:spcBef>
                <a:spcPts val="0"/>
              </a:spcBef>
              <a:spcAft>
                <a:spcPts val="0"/>
              </a:spcAft>
            </a:pPr>
            <a:r>
              <a:rPr lang="en-US"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BIG POINT:</a:t>
            </a:r>
            <a:r>
              <a:rPr lang="en-US" dirty="0">
                <a:solidFill>
                  <a:srgbClr val="000000"/>
                </a:solidFill>
                <a:latin typeface="Calibri" panose="020F0502020204030204" pitchFamily="34" charset="0"/>
              </a:rPr>
              <a:t> Enables us to be able to detect &amp; tease out artificial artifact vs. biological signal</a:t>
            </a:r>
          </a:p>
          <a:p>
            <a:pPr>
              <a:spcBef>
                <a:spcPts val="0"/>
              </a:spcBef>
              <a:spcAft>
                <a:spcPts val="0"/>
              </a:spcAft>
            </a:pPr>
            <a:r>
              <a:rPr lang="en-US" dirty="0">
                <a:solidFill>
                  <a:srgbClr val="000000"/>
                </a:solidFill>
                <a:latin typeface="Calibri" panose="020F0502020204030204" pitchFamily="34" charset="0"/>
              </a:rPr>
              <a:t>                People taking notice of Umbrella &amp; the implications therein</a:t>
            </a:r>
          </a:p>
          <a:p>
            <a:pPr>
              <a:spcBef>
                <a:spcPts val="0"/>
              </a:spcBef>
              <a:spcAft>
                <a:spcPts val="0"/>
              </a:spcAft>
            </a:pPr>
            <a:r>
              <a:rPr lang="en-US" dirty="0">
                <a:solidFill>
                  <a:srgbClr val="000000"/>
                </a:solidFill>
                <a:latin typeface="Calibri" panose="020F0502020204030204" pitchFamily="34" charset="0"/>
              </a:rPr>
              <a:t>                Technical debt piling up (a lot of and this, and this, and this becoming apparent after-the-fact)</a:t>
            </a:r>
          </a:p>
          <a:p>
            <a:pPr>
              <a:spcBef>
                <a:spcPts val="0"/>
              </a:spcBef>
              <a:spcAft>
                <a:spcPts val="0"/>
              </a:spcAft>
            </a:pPr>
            <a:r>
              <a:rPr lang="en-US" dirty="0">
                <a:solidFill>
                  <a:srgbClr val="000000"/>
                </a:solidFill>
                <a:latin typeface="Calibri" panose="020F0502020204030204" pitchFamily="34" charset="0"/>
              </a:rPr>
              <a:t> </a:t>
            </a:r>
          </a:p>
          <a:p>
            <a:pPr>
              <a:spcBef>
                <a:spcPts val="0"/>
              </a:spcBef>
              <a:spcAft>
                <a:spcPts val="0"/>
              </a:spcAft>
            </a:pPr>
            <a:r>
              <a:rPr lang="en-US" b="1" dirty="0">
                <a:solidFill>
                  <a:srgbClr val="000000"/>
                </a:solidFill>
                <a:latin typeface="Calibri" panose="020F0502020204030204" pitchFamily="34" charset="0"/>
              </a:rPr>
              <a:t>Chapter 4:</a:t>
            </a:r>
            <a:r>
              <a:rPr lang="en-US" dirty="0">
                <a:solidFill>
                  <a:srgbClr val="000000"/>
                </a:solidFill>
                <a:latin typeface="Calibri" panose="020F0502020204030204" pitchFamily="34" charset="0"/>
              </a:rPr>
              <a:t> Lessons learned &amp; the future </a:t>
            </a:r>
            <a:r>
              <a:rPr lang="en-US" b="1" dirty="0">
                <a:solidFill>
                  <a:srgbClr val="000000"/>
                </a:solidFill>
                <a:latin typeface="Calibri" panose="020F0502020204030204" pitchFamily="34" charset="0"/>
              </a:rPr>
              <a:t>(5 minutes)</a:t>
            </a:r>
            <a:endParaRPr lang="en-US" dirty="0">
              <a:solidFill>
                <a:srgbClr val="000000"/>
              </a:solidFill>
              <a:latin typeface="Calibri" panose="020F0502020204030204" pitchFamily="34" charset="0"/>
            </a:endParaRPr>
          </a:p>
          <a:p>
            <a:pPr>
              <a:spcBef>
                <a:spcPts val="0"/>
              </a:spcBef>
              <a:spcAft>
                <a:spcPts val="0"/>
              </a:spcAft>
            </a:pPr>
            <a:r>
              <a:rPr lang="en-US" dirty="0">
                <a:solidFill>
                  <a:srgbClr val="000000"/>
                </a:solidFill>
                <a:latin typeface="Calibri" panose="020F0502020204030204" pitchFamily="34" charset="0"/>
              </a:rPr>
              <a:t>                What is “Legacy” code?  When does something become “Legacy”?</a:t>
            </a:r>
          </a:p>
          <a:p>
            <a:pPr>
              <a:spcBef>
                <a:spcPts val="0"/>
              </a:spcBef>
              <a:spcAft>
                <a:spcPts val="0"/>
              </a:spcAft>
            </a:pPr>
            <a:r>
              <a:rPr lang="en-US" dirty="0">
                <a:solidFill>
                  <a:srgbClr val="000000"/>
                </a:solidFill>
                <a:latin typeface="Calibri" panose="020F0502020204030204" pitchFamily="34" charset="0"/>
              </a:rPr>
              <a:t>                “Maintenance hell” &amp; its impact on your job skills.</a:t>
            </a:r>
          </a:p>
          <a:p>
            <a:pPr>
              <a:spcBef>
                <a:spcPts val="0"/>
              </a:spcBef>
              <a:spcAft>
                <a:spcPts val="0"/>
              </a:spcAft>
            </a:pPr>
            <a:r>
              <a:rPr lang="en-US" dirty="0">
                <a:solidFill>
                  <a:srgbClr val="000000"/>
                </a:solidFill>
                <a:latin typeface="Calibri" panose="020F0502020204030204" pitchFamily="34" charset="0"/>
              </a:rPr>
              <a:t>                Building applications with a life duration/expiration in mind.</a:t>
            </a:r>
            <a:endParaRPr lang="en-US"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006662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8AE86-4E91-FD41-A9C1-0133411A1F94}"/>
              </a:ext>
            </a:extLst>
          </p:cNvPr>
          <p:cNvSpPr>
            <a:spLocks noGrp="1"/>
          </p:cNvSpPr>
          <p:nvPr>
            <p:ph type="title"/>
          </p:nvPr>
        </p:nvSpPr>
        <p:spPr/>
        <p:txBody>
          <a:bodyPr/>
          <a:lstStyle/>
          <a:p>
            <a:r>
              <a:rPr lang="en-US" dirty="0"/>
              <a:t>Abstract</a:t>
            </a:r>
          </a:p>
        </p:txBody>
      </p:sp>
      <p:sp>
        <p:nvSpPr>
          <p:cNvPr id="4" name="Content Placeholder 3">
            <a:extLst>
              <a:ext uri="{FF2B5EF4-FFF2-40B4-BE49-F238E27FC236}">
                <a16:creationId xmlns:a16="http://schemas.microsoft.com/office/drawing/2014/main" id="{B0C0D3EC-E425-A24B-90B6-527C44196B7E}"/>
              </a:ext>
            </a:extLst>
          </p:cNvPr>
          <p:cNvSpPr>
            <a:spLocks noGrp="1"/>
          </p:cNvSpPr>
          <p:nvPr>
            <p:ph idx="1"/>
          </p:nvPr>
        </p:nvSpPr>
        <p:spPr/>
        <p:txBody>
          <a:bodyPr/>
          <a:lstStyle/>
          <a:p>
            <a:r>
              <a:rPr lang="en-US" dirty="0"/>
              <a:t>The processes that have been implemented to support and run the SomaScan® Assay at SomaLogic are incredibly robust but, before the introduction of Umbrella, post-hoc tracking of these processes and their longitudinal stability was spread across the collective consciousness. Umbrella is a bespoke full-stack data science platform designed to coalesce that collective knowledge and report back to the company at large. These reports range from simple control charting to unsupervised ML pipelines to detect nuanced assay artifact, identify potential causes, and document the impact on our SOMAmer® reagents’ signals. It is this system that enables us to be able to robustly distinguish between biological signal and assay artifact. </a:t>
            </a:r>
          </a:p>
        </p:txBody>
      </p:sp>
      <p:sp>
        <p:nvSpPr>
          <p:cNvPr id="2" name="Slide Number Placeholder 1">
            <a:extLst>
              <a:ext uri="{FF2B5EF4-FFF2-40B4-BE49-F238E27FC236}">
                <a16:creationId xmlns:a16="http://schemas.microsoft.com/office/drawing/2014/main" id="{B4771B1A-9E3E-344B-B548-0F498A642AA6}"/>
              </a:ext>
            </a:extLst>
          </p:cNvPr>
          <p:cNvSpPr>
            <a:spLocks noGrp="1"/>
          </p:cNvSpPr>
          <p:nvPr>
            <p:ph type="sldNum" sz="quarter" idx="12"/>
          </p:nvPr>
        </p:nvSpPr>
        <p:spPr/>
        <p:txBody>
          <a:bodyPr/>
          <a:lstStyle/>
          <a:p>
            <a:fld id="{0DE3ABC3-23C9-1446-8C4B-3005995F2FB6}" type="slidenum">
              <a:rPr lang="en-US" smtClean="0"/>
              <a:t>33</a:t>
            </a:fld>
            <a:endParaRPr lang="en-US" dirty="0"/>
          </a:p>
        </p:txBody>
      </p:sp>
    </p:spTree>
    <p:extLst>
      <p:ext uri="{BB962C8B-B14F-4D97-AF65-F5344CB8AC3E}">
        <p14:creationId xmlns:p14="http://schemas.microsoft.com/office/powerpoint/2010/main" val="181502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3111" y="1542968"/>
            <a:ext cx="2457712" cy="2457712"/>
          </a:xfrm>
          <a:prstGeom prst="rect">
            <a:avLst/>
          </a:prstGeom>
          <a:ln w="19050" cmpd="sng">
            <a:noFill/>
          </a:ln>
          <a:effectLst/>
        </p:spPr>
      </p:pic>
      <p:sp>
        <p:nvSpPr>
          <p:cNvPr id="2" name="Title 1"/>
          <p:cNvSpPr>
            <a:spLocks noGrp="1"/>
          </p:cNvSpPr>
          <p:nvPr>
            <p:ph type="title"/>
          </p:nvPr>
        </p:nvSpPr>
        <p:spPr/>
        <p:txBody>
          <a:bodyPr>
            <a:normAutofit/>
          </a:bodyPr>
          <a:lstStyle/>
          <a:p>
            <a:r>
              <a:rPr lang="en-US" sz="2800" dirty="0">
                <a:latin typeface="Glacial Indifference"/>
              </a:rPr>
              <a:t>SomaLogic SomaScan® technology provides comprehensive assessments of thousands of proteins at scale</a:t>
            </a:r>
            <a:br>
              <a:rPr lang="en-US" sz="2800" dirty="0">
                <a:latin typeface="Glacial Indifference"/>
              </a:rPr>
            </a:br>
            <a:endParaRPr lang="en-US" sz="2800" dirty="0"/>
          </a:p>
        </p:txBody>
      </p:sp>
      <p:sp>
        <p:nvSpPr>
          <p:cNvPr id="5" name="Content Placeholder 4">
            <a:extLst>
              <a:ext uri="{FF2B5EF4-FFF2-40B4-BE49-F238E27FC236}">
                <a16:creationId xmlns:a16="http://schemas.microsoft.com/office/drawing/2014/main" id="{4928F2F0-6D14-2E45-A2D4-8468D9CC16F9}"/>
              </a:ext>
            </a:extLst>
          </p:cNvPr>
          <p:cNvSpPr>
            <a:spLocks noGrp="1"/>
          </p:cNvSpPr>
          <p:nvPr>
            <p:ph idx="1"/>
          </p:nvPr>
        </p:nvSpPr>
        <p:spPr>
          <a:xfrm>
            <a:off x="1042142" y="4222286"/>
            <a:ext cx="3019649" cy="1767647"/>
          </a:xfrm>
        </p:spPr>
        <p:txBody>
          <a:bodyPr>
            <a:normAutofit/>
          </a:bodyPr>
          <a:lstStyle/>
          <a:p>
            <a:r>
              <a:rPr lang="en-US" sz="1600" dirty="0">
                <a:latin typeface="Glacial Indifference" charset="0"/>
                <a:ea typeface="Glacial Indifference" charset="0"/>
                <a:cs typeface="Glacial Indifference" charset="0"/>
              </a:rPr>
              <a:t>Slow Off-rate Modified Aptamers (SOMAmers) – a “next generation” of specific protein binding reagents</a:t>
            </a:r>
          </a:p>
        </p:txBody>
      </p:sp>
      <p:sp>
        <p:nvSpPr>
          <p:cNvPr id="4" name="Slide Number Placeholder 3"/>
          <p:cNvSpPr>
            <a:spLocks noGrp="1"/>
          </p:cNvSpPr>
          <p:nvPr>
            <p:ph type="sldNum" sz="quarter" idx="12"/>
          </p:nvPr>
        </p:nvSpPr>
        <p:spPr>
          <a:xfrm>
            <a:off x="8610600" y="5822560"/>
            <a:ext cx="2743200" cy="365125"/>
          </a:xfrm>
        </p:spPr>
        <p:txBody>
          <a:bodyPr/>
          <a:lstStyle/>
          <a:p>
            <a:r>
              <a:rPr lang="en-US" dirty="0"/>
              <a:t> </a:t>
            </a:r>
          </a:p>
        </p:txBody>
      </p:sp>
      <p:grpSp>
        <p:nvGrpSpPr>
          <p:cNvPr id="3" name="Group 2"/>
          <p:cNvGrpSpPr/>
          <p:nvPr/>
        </p:nvGrpSpPr>
        <p:grpSpPr>
          <a:xfrm>
            <a:off x="8347365" y="1586232"/>
            <a:ext cx="2363145" cy="2371184"/>
            <a:chOff x="6282357" y="1537932"/>
            <a:chExt cx="2507292" cy="2561696"/>
          </a:xfrm>
          <a:effectLst/>
        </p:grpSpPr>
        <p:pic>
          <p:nvPicPr>
            <p:cNvPr id="1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
            <a:stretch/>
          </p:blipFill>
          <p:spPr bwMode="gray">
            <a:xfrm>
              <a:off x="6613350" y="1537932"/>
              <a:ext cx="2176299" cy="2561695"/>
            </a:xfrm>
            <a:prstGeom prst="rect">
              <a:avLst/>
            </a:prstGeom>
            <a:ln w="19050" cap="sq" cmpd="sng">
              <a:solidFill>
                <a:srgbClr val="000000"/>
              </a:solidFill>
              <a:prstDash val="solid"/>
              <a:miter lim="800000"/>
            </a:ln>
            <a:effectLst/>
          </p:spPr>
        </p:pic>
        <p:pic>
          <p:nvPicPr>
            <p:cNvPr id="13" name="Picture 5" descr="Array image ke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gray">
            <a:xfrm>
              <a:off x="6282357" y="1537932"/>
              <a:ext cx="293004" cy="2561696"/>
            </a:xfrm>
            <a:prstGeom prst="rect">
              <a:avLst/>
            </a:prstGeom>
            <a:ln w="19050" cap="sq" cmpd="sng">
              <a:solidFill>
                <a:srgbClr val="000000"/>
              </a:solidFill>
              <a:prstDash val="solid"/>
              <a:miter lim="800000"/>
            </a:ln>
            <a:effectLst/>
          </p:spPr>
        </p:pic>
      </p:grpSp>
      <p:sp>
        <p:nvSpPr>
          <p:cNvPr id="21" name="Right Arrow 20">
            <a:extLst>
              <a:ext uri="{FF2B5EF4-FFF2-40B4-BE49-F238E27FC236}">
                <a16:creationId xmlns:a16="http://schemas.microsoft.com/office/drawing/2014/main" id="{E37D91A8-31DA-E146-85B1-6E5E2E8B9049}"/>
              </a:ext>
            </a:extLst>
          </p:cNvPr>
          <p:cNvSpPr/>
          <p:nvPr/>
        </p:nvSpPr>
        <p:spPr>
          <a:xfrm>
            <a:off x="7256058" y="2102977"/>
            <a:ext cx="1336339" cy="1267590"/>
          </a:xfrm>
          <a:prstGeom prst="rightArrow">
            <a:avLst>
              <a:gd name="adj1" fmla="val 50000"/>
              <a:gd name="adj2" fmla="val 52465"/>
            </a:avLst>
          </a:prstGeom>
          <a:gradFill flip="none" rotWithShape="1">
            <a:gsLst>
              <a:gs pos="100000">
                <a:srgbClr val="00A499"/>
              </a:gs>
              <a:gs pos="0">
                <a:srgbClr val="00A49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lacial Indifference" charset="0"/>
                <a:ea typeface="Glacial Indifference" charset="0"/>
                <a:cs typeface="Glacial Indifference" charset="0"/>
              </a:rPr>
              <a:t> </a:t>
            </a:r>
          </a:p>
        </p:txBody>
      </p:sp>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72131" y="1507916"/>
            <a:ext cx="2383927" cy="2527816"/>
          </a:xfrm>
          <a:prstGeom prst="rect">
            <a:avLst/>
          </a:prstGeom>
          <a:noFill/>
          <a:ln w="19050" cmpd="sng">
            <a:noFill/>
            <a:miter lim="800000"/>
            <a:headEnd/>
            <a:tailEnd/>
          </a:ln>
          <a:effectLst/>
        </p:spPr>
      </p:pic>
      <p:sp>
        <p:nvSpPr>
          <p:cNvPr id="20" name="Right Arrow 19">
            <a:extLst>
              <a:ext uri="{FF2B5EF4-FFF2-40B4-BE49-F238E27FC236}">
                <a16:creationId xmlns:a16="http://schemas.microsoft.com/office/drawing/2014/main" id="{AF10DC3B-BC39-224D-BB98-5AFCD4A7BEEC}"/>
              </a:ext>
            </a:extLst>
          </p:cNvPr>
          <p:cNvSpPr/>
          <p:nvPr/>
        </p:nvSpPr>
        <p:spPr>
          <a:xfrm>
            <a:off x="3780823" y="2138029"/>
            <a:ext cx="1336339" cy="1267590"/>
          </a:xfrm>
          <a:prstGeom prst="rightArrow">
            <a:avLst>
              <a:gd name="adj1" fmla="val 50000"/>
              <a:gd name="adj2" fmla="val 52465"/>
            </a:avLst>
          </a:prstGeom>
          <a:gradFill flip="none" rotWithShape="1">
            <a:gsLst>
              <a:gs pos="100000">
                <a:srgbClr val="00A499"/>
              </a:gs>
              <a:gs pos="0">
                <a:srgbClr val="00A49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lacial Indifference" charset="0"/>
                <a:ea typeface="Glacial Indifference" charset="0"/>
                <a:cs typeface="Glacial Indifference" charset="0"/>
              </a:rPr>
              <a:t> </a:t>
            </a:r>
          </a:p>
        </p:txBody>
      </p:sp>
      <p:sp>
        <p:nvSpPr>
          <p:cNvPr id="16" name="Content Placeholder 4">
            <a:extLst>
              <a:ext uri="{FF2B5EF4-FFF2-40B4-BE49-F238E27FC236}">
                <a16:creationId xmlns:a16="http://schemas.microsoft.com/office/drawing/2014/main" id="{BFDA5B02-4CE3-2249-8B9A-13AAE6E95599}"/>
              </a:ext>
            </a:extLst>
          </p:cNvPr>
          <p:cNvSpPr txBox="1">
            <a:spLocks/>
          </p:cNvSpPr>
          <p:nvPr/>
        </p:nvSpPr>
        <p:spPr>
          <a:xfrm>
            <a:off x="4642995" y="4211971"/>
            <a:ext cx="3186977" cy="2262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600" dirty="0"/>
              <a:t>Combines thousands of different SOMAmer® reagents to measure thousands of proteins in a single blood sample</a:t>
            </a:r>
          </a:p>
        </p:txBody>
      </p:sp>
      <p:sp>
        <p:nvSpPr>
          <p:cNvPr id="17" name="Content Placeholder 4">
            <a:extLst>
              <a:ext uri="{FF2B5EF4-FFF2-40B4-BE49-F238E27FC236}">
                <a16:creationId xmlns:a16="http://schemas.microsoft.com/office/drawing/2014/main" id="{787AFE5A-8FBE-2748-A8E8-14A6EEF00F85}"/>
              </a:ext>
            </a:extLst>
          </p:cNvPr>
          <p:cNvSpPr txBox="1">
            <a:spLocks/>
          </p:cNvSpPr>
          <p:nvPr/>
        </p:nvSpPr>
        <p:spPr>
          <a:xfrm>
            <a:off x="8158942" y="4231949"/>
            <a:ext cx="3051953" cy="1893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Measures relative protein concentrations via DNA measurement of the binding SOMAmer partners</a:t>
            </a:r>
          </a:p>
        </p:txBody>
      </p:sp>
      <p:sp>
        <p:nvSpPr>
          <p:cNvPr id="18" name="TextBox 17">
            <a:extLst>
              <a:ext uri="{FF2B5EF4-FFF2-40B4-BE49-F238E27FC236}">
                <a16:creationId xmlns:a16="http://schemas.microsoft.com/office/drawing/2014/main" id="{31D4A50A-BDBB-D142-9B71-F58BAFA6338B}"/>
              </a:ext>
            </a:extLst>
          </p:cNvPr>
          <p:cNvSpPr txBox="1"/>
          <p:nvPr/>
        </p:nvSpPr>
        <p:spPr>
          <a:xfrm>
            <a:off x="838200" y="5398062"/>
            <a:ext cx="10515600" cy="738664"/>
          </a:xfrm>
          <a:prstGeom prst="rect">
            <a:avLst/>
          </a:prstGeom>
          <a:gradFill flip="none" rotWithShape="1">
            <a:gsLst>
              <a:gs pos="0">
                <a:schemeClr val="accent1">
                  <a:lumMod val="0"/>
                  <a:lumOff val="100000"/>
                </a:schemeClr>
              </a:gs>
              <a:gs pos="67000">
                <a:schemeClr val="accent1">
                  <a:lumMod val="0"/>
                  <a:lumOff val="100000"/>
                </a:schemeClr>
              </a:gs>
              <a:gs pos="100000">
                <a:schemeClr val="accent5">
                  <a:lumMod val="40000"/>
                  <a:lumOff val="60000"/>
                </a:schemeClr>
              </a:gs>
            </a:gsLst>
            <a:path path="circle">
              <a:fillToRect l="50000" t="-80000" r="50000" b="180000"/>
            </a:path>
            <a:tileRect/>
          </a:gradFill>
          <a:ln>
            <a:solidFill>
              <a:schemeClr val="tx1"/>
            </a:solidFill>
          </a:ln>
        </p:spPr>
        <p:txBody>
          <a:bodyPr wrap="square" rtlCol="0">
            <a:spAutoFit/>
          </a:bodyPr>
          <a:lstStyle/>
          <a:p>
            <a:pPr marL="285750" indent="-285750" algn="ctr">
              <a:buFont typeface="Arial" panose="020B0604020202020204" pitchFamily="34" charset="0"/>
              <a:buChar char="•"/>
            </a:pPr>
            <a:r>
              <a:rPr lang="en-US" sz="1400" b="1" dirty="0"/>
              <a:t>Measurement of 5,000 / 20,000 canonical protein structures</a:t>
            </a:r>
          </a:p>
          <a:p>
            <a:pPr marL="285750" indent="-285750" algn="ctr">
              <a:buFont typeface="Arial" panose="020B0604020202020204" pitchFamily="34" charset="0"/>
              <a:buChar char="•"/>
            </a:pPr>
            <a:r>
              <a:rPr lang="en-US" sz="1400" b="1" dirty="0"/>
              <a:t>5X more than anyone else in the world in a commercial context - at commercial scale and fidelity</a:t>
            </a:r>
          </a:p>
          <a:p>
            <a:pPr marL="285750" indent="-285750" algn="ctr">
              <a:buFont typeface="Arial" panose="020B0604020202020204" pitchFamily="34" charset="0"/>
              <a:buChar char="•"/>
            </a:pPr>
            <a:r>
              <a:rPr lang="en-US" sz="1400" b="1" dirty="0"/>
              <a:t>At this level, we have an “informative signal” not previously available</a:t>
            </a:r>
          </a:p>
        </p:txBody>
      </p:sp>
    </p:spTree>
    <p:extLst>
      <p:ext uri="{BB962C8B-B14F-4D97-AF65-F5344CB8AC3E}">
        <p14:creationId xmlns:p14="http://schemas.microsoft.com/office/powerpoint/2010/main" val="4247064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0E5295-E856-CC4F-9043-1DDFE2C622D5}"/>
              </a:ext>
            </a:extLst>
          </p:cNvPr>
          <p:cNvSpPr>
            <a:spLocks noGrp="1"/>
          </p:cNvSpPr>
          <p:nvPr>
            <p:ph type="title"/>
          </p:nvPr>
        </p:nvSpPr>
        <p:spPr/>
        <p:txBody>
          <a:bodyPr>
            <a:normAutofit/>
          </a:bodyPr>
          <a:lstStyle/>
          <a:p>
            <a:r>
              <a:rPr lang="en-US" sz="2800" dirty="0"/>
              <a:t>Our product development process - from proteins to health information</a:t>
            </a:r>
          </a:p>
        </p:txBody>
      </p:sp>
      <p:sp>
        <p:nvSpPr>
          <p:cNvPr id="20" name="Right Arrow 19">
            <a:extLst>
              <a:ext uri="{FF2B5EF4-FFF2-40B4-BE49-F238E27FC236}">
                <a16:creationId xmlns:a16="http://schemas.microsoft.com/office/drawing/2014/main" id="{3474D25D-38A8-084E-8321-00E3B4F44D80}"/>
              </a:ext>
            </a:extLst>
          </p:cNvPr>
          <p:cNvSpPr/>
          <p:nvPr/>
        </p:nvSpPr>
        <p:spPr>
          <a:xfrm>
            <a:off x="2924057" y="3886093"/>
            <a:ext cx="8073500" cy="1117445"/>
          </a:xfrm>
          <a:prstGeom prst="rightArrow">
            <a:avLst>
              <a:gd name="adj1" fmla="val 50000"/>
              <a:gd name="adj2" fmla="val 52465"/>
            </a:avLst>
          </a:prstGeom>
          <a:gradFill flip="none" rotWithShape="1">
            <a:gsLst>
              <a:gs pos="100000">
                <a:srgbClr val="1BA59A"/>
              </a:gs>
              <a:gs pos="0">
                <a:srgbClr val="1BA59A">
                  <a:alpha val="2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5" name="Group 4">
            <a:extLst>
              <a:ext uri="{FF2B5EF4-FFF2-40B4-BE49-F238E27FC236}">
                <a16:creationId xmlns:a16="http://schemas.microsoft.com/office/drawing/2014/main" id="{5C46BB78-BCF2-BB48-AA5B-9D6D24CF70CF}"/>
              </a:ext>
            </a:extLst>
          </p:cNvPr>
          <p:cNvGrpSpPr/>
          <p:nvPr/>
        </p:nvGrpSpPr>
        <p:grpSpPr>
          <a:xfrm>
            <a:off x="5707744" y="3356203"/>
            <a:ext cx="1900370" cy="2144561"/>
            <a:chOff x="6370130" y="2587740"/>
            <a:chExt cx="1446507" cy="1677948"/>
          </a:xfrm>
        </p:grpSpPr>
        <p:sp>
          <p:nvSpPr>
            <p:cNvPr id="28" name="Hexagon 27">
              <a:extLst>
                <a:ext uri="{FF2B5EF4-FFF2-40B4-BE49-F238E27FC236}">
                  <a16:creationId xmlns:a16="http://schemas.microsoft.com/office/drawing/2014/main" id="{E2955102-A42C-B347-A92F-4386C95CA995}"/>
                </a:ext>
              </a:extLst>
            </p:cNvPr>
            <p:cNvSpPr/>
            <p:nvPr/>
          </p:nvSpPr>
          <p:spPr>
            <a:xfrm rot="16200000">
              <a:off x="6254410" y="2703460"/>
              <a:ext cx="1677948" cy="1446507"/>
            </a:xfrm>
            <a:prstGeom prst="hexagon">
              <a:avLst/>
            </a:prstGeom>
            <a:solidFill>
              <a:schemeClr val="bg1"/>
            </a:solidFill>
            <a:ln>
              <a:noFill/>
            </a:ln>
            <a:effectLst>
              <a:glow rad="101600">
                <a:srgbClr val="006BA6">
                  <a:alpha val="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7" name="Picture 46">
              <a:extLst>
                <a:ext uri="{FF2B5EF4-FFF2-40B4-BE49-F238E27FC236}">
                  <a16:creationId xmlns:a16="http://schemas.microsoft.com/office/drawing/2014/main" id="{28D28B81-423D-BD45-A5C6-130FF32CC056}"/>
                </a:ext>
              </a:extLst>
            </p:cNvPr>
            <p:cNvPicPr>
              <a:picLocks noChangeAspect="1"/>
            </p:cNvPicPr>
            <p:nvPr/>
          </p:nvPicPr>
          <p:blipFill>
            <a:blip r:embed="rId3"/>
            <a:stretch>
              <a:fillRect/>
            </a:stretch>
          </p:blipFill>
          <p:spPr>
            <a:xfrm>
              <a:off x="6546765" y="2892105"/>
              <a:ext cx="1093990" cy="1367488"/>
            </a:xfrm>
            <a:prstGeom prst="rect">
              <a:avLst/>
            </a:prstGeom>
          </p:spPr>
        </p:pic>
      </p:grpSp>
      <p:grpSp>
        <p:nvGrpSpPr>
          <p:cNvPr id="4" name="Group 3">
            <a:extLst>
              <a:ext uri="{FF2B5EF4-FFF2-40B4-BE49-F238E27FC236}">
                <a16:creationId xmlns:a16="http://schemas.microsoft.com/office/drawing/2014/main" id="{5E66D5D3-4FE9-7C42-BA4E-89FBFC6F7187}"/>
              </a:ext>
            </a:extLst>
          </p:cNvPr>
          <p:cNvGrpSpPr/>
          <p:nvPr/>
        </p:nvGrpSpPr>
        <p:grpSpPr>
          <a:xfrm>
            <a:off x="3482504" y="3356203"/>
            <a:ext cx="1900370" cy="2398358"/>
            <a:chOff x="4693731" y="2587740"/>
            <a:chExt cx="1446507" cy="1876524"/>
          </a:xfrm>
        </p:grpSpPr>
        <p:sp>
          <p:nvSpPr>
            <p:cNvPr id="29" name="Hexagon 28">
              <a:extLst>
                <a:ext uri="{FF2B5EF4-FFF2-40B4-BE49-F238E27FC236}">
                  <a16:creationId xmlns:a16="http://schemas.microsoft.com/office/drawing/2014/main" id="{83294A6D-949E-F846-94F4-D7EB4B2C6344}"/>
                </a:ext>
              </a:extLst>
            </p:cNvPr>
            <p:cNvSpPr/>
            <p:nvPr/>
          </p:nvSpPr>
          <p:spPr>
            <a:xfrm rot="16200000">
              <a:off x="4578011" y="2703460"/>
              <a:ext cx="1677948" cy="1446507"/>
            </a:xfrm>
            <a:prstGeom prst="hexagon">
              <a:avLst/>
            </a:prstGeom>
            <a:solidFill>
              <a:schemeClr val="bg1"/>
            </a:solidFill>
            <a:ln>
              <a:noFill/>
            </a:ln>
            <a:effectLst>
              <a:glow rad="101600">
                <a:srgbClr val="006BA6">
                  <a:alpha val="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Picture 10">
              <a:extLst>
                <a:ext uri="{FF2B5EF4-FFF2-40B4-BE49-F238E27FC236}">
                  <a16:creationId xmlns:a16="http://schemas.microsoft.com/office/drawing/2014/main" id="{D5C25DC1-6154-2241-A9D6-96A2C27867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5119711" y="2845937"/>
              <a:ext cx="585885" cy="1021937"/>
            </a:xfrm>
            <a:prstGeom prst="rect">
              <a:avLst/>
            </a:prstGeom>
          </p:spPr>
        </p:pic>
        <p:pic>
          <p:nvPicPr>
            <p:cNvPr id="48" name="Picture 47">
              <a:extLst>
                <a:ext uri="{FF2B5EF4-FFF2-40B4-BE49-F238E27FC236}">
                  <a16:creationId xmlns:a16="http://schemas.microsoft.com/office/drawing/2014/main" id="{CB5CFEA8-74A0-A248-96CA-BB76025E7CDA}"/>
                </a:ext>
              </a:extLst>
            </p:cNvPr>
            <p:cNvPicPr>
              <a:picLocks noChangeAspect="1"/>
            </p:cNvPicPr>
            <p:nvPr/>
          </p:nvPicPr>
          <p:blipFill>
            <a:blip r:embed="rId5"/>
            <a:stretch>
              <a:fillRect/>
            </a:stretch>
          </p:blipFill>
          <p:spPr>
            <a:xfrm>
              <a:off x="4766395" y="2846437"/>
              <a:ext cx="1294262" cy="1617827"/>
            </a:xfrm>
            <a:prstGeom prst="rect">
              <a:avLst/>
            </a:prstGeom>
          </p:spPr>
        </p:pic>
      </p:grpSp>
      <p:grpSp>
        <p:nvGrpSpPr>
          <p:cNvPr id="2" name="Group 1">
            <a:extLst>
              <a:ext uri="{FF2B5EF4-FFF2-40B4-BE49-F238E27FC236}">
                <a16:creationId xmlns:a16="http://schemas.microsoft.com/office/drawing/2014/main" id="{8B23A71A-8938-1C40-99EE-9FFABBD6C523}"/>
              </a:ext>
            </a:extLst>
          </p:cNvPr>
          <p:cNvGrpSpPr/>
          <p:nvPr/>
        </p:nvGrpSpPr>
        <p:grpSpPr>
          <a:xfrm>
            <a:off x="1252648" y="3356203"/>
            <a:ext cx="1900370" cy="2144561"/>
            <a:chOff x="3010987" y="2587740"/>
            <a:chExt cx="1446507" cy="1677948"/>
          </a:xfrm>
        </p:grpSpPr>
        <p:sp>
          <p:nvSpPr>
            <p:cNvPr id="30" name="Hexagon 29">
              <a:extLst>
                <a:ext uri="{FF2B5EF4-FFF2-40B4-BE49-F238E27FC236}">
                  <a16:creationId xmlns:a16="http://schemas.microsoft.com/office/drawing/2014/main" id="{AB69FDAA-69C3-F341-84B1-902A00EB4714}"/>
                </a:ext>
              </a:extLst>
            </p:cNvPr>
            <p:cNvSpPr/>
            <p:nvPr/>
          </p:nvSpPr>
          <p:spPr>
            <a:xfrm rot="16200000">
              <a:off x="2895267" y="2703460"/>
              <a:ext cx="1677948" cy="1446507"/>
            </a:xfrm>
            <a:prstGeom prst="hexagon">
              <a:avLst/>
            </a:prstGeom>
            <a:solidFill>
              <a:schemeClr val="bg1"/>
            </a:solidFill>
            <a:ln>
              <a:noFill/>
            </a:ln>
            <a:effectLst>
              <a:glow rad="101600">
                <a:srgbClr val="006BA6">
                  <a:alpha val="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6" name="Picture 25">
              <a:extLst>
                <a:ext uri="{FF2B5EF4-FFF2-40B4-BE49-F238E27FC236}">
                  <a16:creationId xmlns:a16="http://schemas.microsoft.com/office/drawing/2014/main" id="{E1B7D512-C5B6-F14C-9C98-379FC22BE9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3403332" y="3215987"/>
              <a:ext cx="637013" cy="796267"/>
            </a:xfrm>
            <a:prstGeom prst="rect">
              <a:avLst/>
            </a:prstGeom>
          </p:spPr>
        </p:pic>
        <p:pic>
          <p:nvPicPr>
            <p:cNvPr id="36" name="Picture 35">
              <a:extLst>
                <a:ext uri="{FF2B5EF4-FFF2-40B4-BE49-F238E27FC236}">
                  <a16:creationId xmlns:a16="http://schemas.microsoft.com/office/drawing/2014/main" id="{B6EB2871-6822-8F4B-9046-16800FABD729}"/>
                </a:ext>
              </a:extLst>
            </p:cNvPr>
            <p:cNvPicPr>
              <a:picLocks noChangeAspect="1"/>
            </p:cNvPicPr>
            <p:nvPr/>
          </p:nvPicPr>
          <p:blipFill>
            <a:blip r:embed="rId7"/>
            <a:stretch>
              <a:fillRect/>
            </a:stretch>
          </p:blipFill>
          <p:spPr>
            <a:xfrm rot="5400000" flipH="1">
              <a:off x="3136655" y="2696066"/>
              <a:ext cx="935177" cy="1178323"/>
            </a:xfrm>
            <a:prstGeom prst="rect">
              <a:avLst/>
            </a:prstGeom>
          </p:spPr>
        </p:pic>
        <p:pic>
          <p:nvPicPr>
            <p:cNvPr id="32" name="Picture 31">
              <a:extLst>
                <a:ext uri="{FF2B5EF4-FFF2-40B4-BE49-F238E27FC236}">
                  <a16:creationId xmlns:a16="http://schemas.microsoft.com/office/drawing/2014/main" id="{1F192C9A-9BF1-D240-9E23-356D127BF0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67577">
              <a:off x="3569531" y="3545182"/>
              <a:ext cx="260176" cy="325220"/>
            </a:xfrm>
            <a:prstGeom prst="rect">
              <a:avLst/>
            </a:prstGeom>
          </p:spPr>
        </p:pic>
      </p:grpSp>
      <p:sp>
        <p:nvSpPr>
          <p:cNvPr id="44" name="Hexagon 43">
            <a:extLst>
              <a:ext uri="{FF2B5EF4-FFF2-40B4-BE49-F238E27FC236}">
                <a16:creationId xmlns:a16="http://schemas.microsoft.com/office/drawing/2014/main" id="{01FEDD43-8ABD-3C47-ADF8-34F6F8C52679}"/>
              </a:ext>
            </a:extLst>
          </p:cNvPr>
          <p:cNvSpPr/>
          <p:nvPr/>
        </p:nvSpPr>
        <p:spPr>
          <a:xfrm rot="16200000">
            <a:off x="7718077" y="3494630"/>
            <a:ext cx="2144561" cy="1900370"/>
          </a:xfrm>
          <a:prstGeom prst="hexagon">
            <a:avLst/>
          </a:prstGeom>
          <a:solidFill>
            <a:schemeClr val="bg1"/>
          </a:solidFill>
          <a:ln>
            <a:noFill/>
          </a:ln>
          <a:effectLst>
            <a:glow rad="101600">
              <a:srgbClr val="006BA6">
                <a:alpha val="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12" name="Group 11">
            <a:extLst>
              <a:ext uri="{FF2B5EF4-FFF2-40B4-BE49-F238E27FC236}">
                <a16:creationId xmlns:a16="http://schemas.microsoft.com/office/drawing/2014/main" id="{0E501811-28DD-7B48-A8A4-12FC615688A4}"/>
              </a:ext>
            </a:extLst>
          </p:cNvPr>
          <p:cNvGrpSpPr/>
          <p:nvPr/>
        </p:nvGrpSpPr>
        <p:grpSpPr>
          <a:xfrm>
            <a:off x="8103884" y="3793580"/>
            <a:ext cx="1356473" cy="1251453"/>
            <a:chOff x="6887635" y="2806182"/>
            <a:chExt cx="1879677" cy="1791473"/>
          </a:xfrm>
        </p:grpSpPr>
        <p:sp>
          <p:nvSpPr>
            <p:cNvPr id="52" name="Oval 51">
              <a:extLst>
                <a:ext uri="{FF2B5EF4-FFF2-40B4-BE49-F238E27FC236}">
                  <a16:creationId xmlns:a16="http://schemas.microsoft.com/office/drawing/2014/main" id="{BD5BA37C-CE57-E84E-A993-09C35F7B27A6}"/>
                </a:ext>
              </a:extLst>
            </p:cNvPr>
            <p:cNvSpPr/>
            <p:nvPr/>
          </p:nvSpPr>
          <p:spPr>
            <a:xfrm>
              <a:off x="6887635" y="2836574"/>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ea typeface="Glacial Indifference" charset="0"/>
                  <a:cs typeface="Glacial Indifference" charset="0"/>
                </a:rPr>
                <a:t>1</a:t>
              </a:r>
            </a:p>
          </p:txBody>
        </p:sp>
        <p:sp>
          <p:nvSpPr>
            <p:cNvPr id="53" name="Oval 52">
              <a:extLst>
                <a:ext uri="{FF2B5EF4-FFF2-40B4-BE49-F238E27FC236}">
                  <a16:creationId xmlns:a16="http://schemas.microsoft.com/office/drawing/2014/main" id="{0D73EBA1-738B-0E40-B301-EA17023AB681}"/>
                </a:ext>
              </a:extLst>
            </p:cNvPr>
            <p:cNvSpPr/>
            <p:nvPr/>
          </p:nvSpPr>
          <p:spPr>
            <a:xfrm>
              <a:off x="6887635" y="3200263"/>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ea typeface="Glacial Indifference" charset="0"/>
                  <a:cs typeface="Glacial Indifference" charset="0"/>
                </a:rPr>
                <a:t>2</a:t>
              </a:r>
            </a:p>
          </p:txBody>
        </p:sp>
        <p:sp>
          <p:nvSpPr>
            <p:cNvPr id="54" name="Oval 53">
              <a:extLst>
                <a:ext uri="{FF2B5EF4-FFF2-40B4-BE49-F238E27FC236}">
                  <a16:creationId xmlns:a16="http://schemas.microsoft.com/office/drawing/2014/main" id="{C69374AB-121C-BF40-A6D7-3E92D4E6FAD4}"/>
                </a:ext>
              </a:extLst>
            </p:cNvPr>
            <p:cNvSpPr/>
            <p:nvPr/>
          </p:nvSpPr>
          <p:spPr>
            <a:xfrm>
              <a:off x="6887635" y="3563952"/>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ea typeface="Glacial Indifference" charset="0"/>
                  <a:cs typeface="Glacial Indifference" charset="0"/>
                </a:rPr>
                <a:t>3</a:t>
              </a:r>
            </a:p>
          </p:txBody>
        </p:sp>
        <p:sp>
          <p:nvSpPr>
            <p:cNvPr id="55" name="Oval 54">
              <a:extLst>
                <a:ext uri="{FF2B5EF4-FFF2-40B4-BE49-F238E27FC236}">
                  <a16:creationId xmlns:a16="http://schemas.microsoft.com/office/drawing/2014/main" id="{69B123BB-28BA-0946-B4EA-333E0417CA0B}"/>
                </a:ext>
              </a:extLst>
            </p:cNvPr>
            <p:cNvSpPr/>
            <p:nvPr/>
          </p:nvSpPr>
          <p:spPr>
            <a:xfrm>
              <a:off x="6891882" y="3927641"/>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ea typeface="Glacial Indifference" charset="0"/>
                  <a:cs typeface="Glacial Indifference" charset="0"/>
                </a:rPr>
                <a:t>4</a:t>
              </a:r>
            </a:p>
          </p:txBody>
        </p:sp>
        <p:sp>
          <p:nvSpPr>
            <p:cNvPr id="56" name="Oval 55">
              <a:extLst>
                <a:ext uri="{FF2B5EF4-FFF2-40B4-BE49-F238E27FC236}">
                  <a16:creationId xmlns:a16="http://schemas.microsoft.com/office/drawing/2014/main" id="{9BAE0F8E-CE9C-C84F-8A35-FD76D6E25F65}"/>
                </a:ext>
              </a:extLst>
            </p:cNvPr>
            <p:cNvSpPr/>
            <p:nvPr/>
          </p:nvSpPr>
          <p:spPr>
            <a:xfrm>
              <a:off x="6895469" y="4285146"/>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ea typeface="Glacial Indifference" charset="0"/>
                  <a:cs typeface="Glacial Indifference" charset="0"/>
                </a:rPr>
                <a:t>5</a:t>
              </a:r>
            </a:p>
          </p:txBody>
        </p:sp>
        <p:sp>
          <p:nvSpPr>
            <p:cNvPr id="57" name="Oval 56">
              <a:extLst>
                <a:ext uri="{FF2B5EF4-FFF2-40B4-BE49-F238E27FC236}">
                  <a16:creationId xmlns:a16="http://schemas.microsoft.com/office/drawing/2014/main" id="{0934CC67-C5C1-324D-B657-F70DF1AC066D}"/>
                </a:ext>
              </a:extLst>
            </p:cNvPr>
            <p:cNvSpPr/>
            <p:nvPr/>
          </p:nvSpPr>
          <p:spPr>
            <a:xfrm>
              <a:off x="7280650" y="2836574"/>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rPr>
                <a:t>6</a:t>
              </a:r>
            </a:p>
          </p:txBody>
        </p:sp>
        <p:sp>
          <p:nvSpPr>
            <p:cNvPr id="58" name="Oval 57">
              <a:extLst>
                <a:ext uri="{FF2B5EF4-FFF2-40B4-BE49-F238E27FC236}">
                  <a16:creationId xmlns:a16="http://schemas.microsoft.com/office/drawing/2014/main" id="{04929B71-074D-394C-8024-2DEE8586B32A}"/>
                </a:ext>
              </a:extLst>
            </p:cNvPr>
            <p:cNvSpPr/>
            <p:nvPr/>
          </p:nvSpPr>
          <p:spPr>
            <a:xfrm>
              <a:off x="7280650" y="3200263"/>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rPr>
                <a:t>7</a:t>
              </a:r>
            </a:p>
          </p:txBody>
        </p:sp>
        <p:sp>
          <p:nvSpPr>
            <p:cNvPr id="59" name="Oval 58">
              <a:extLst>
                <a:ext uri="{FF2B5EF4-FFF2-40B4-BE49-F238E27FC236}">
                  <a16:creationId xmlns:a16="http://schemas.microsoft.com/office/drawing/2014/main" id="{3F5E4FDE-87BD-5E48-9101-532046DA4DD3}"/>
                </a:ext>
              </a:extLst>
            </p:cNvPr>
            <p:cNvSpPr/>
            <p:nvPr/>
          </p:nvSpPr>
          <p:spPr>
            <a:xfrm>
              <a:off x="7280650" y="3563952"/>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rPr>
                <a:t>8</a:t>
              </a:r>
            </a:p>
          </p:txBody>
        </p:sp>
        <p:sp>
          <p:nvSpPr>
            <p:cNvPr id="60" name="Oval 59">
              <a:extLst>
                <a:ext uri="{FF2B5EF4-FFF2-40B4-BE49-F238E27FC236}">
                  <a16:creationId xmlns:a16="http://schemas.microsoft.com/office/drawing/2014/main" id="{2E08C7D5-CEFC-2849-A794-C3EBD5E2D92D}"/>
                </a:ext>
              </a:extLst>
            </p:cNvPr>
            <p:cNvSpPr/>
            <p:nvPr/>
          </p:nvSpPr>
          <p:spPr>
            <a:xfrm>
              <a:off x="7285120" y="3927640"/>
              <a:ext cx="286832" cy="2893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Glacial Indifference" charset="0"/>
                </a:rPr>
                <a:t>9</a:t>
              </a:r>
            </a:p>
          </p:txBody>
        </p:sp>
        <p:sp>
          <p:nvSpPr>
            <p:cNvPr id="61" name="Oval 60">
              <a:extLst>
                <a:ext uri="{FF2B5EF4-FFF2-40B4-BE49-F238E27FC236}">
                  <a16:creationId xmlns:a16="http://schemas.microsoft.com/office/drawing/2014/main" id="{AF32B246-6E6F-E741-8C58-05A008A7B7F1}"/>
                </a:ext>
              </a:extLst>
            </p:cNvPr>
            <p:cNvSpPr/>
            <p:nvPr/>
          </p:nvSpPr>
          <p:spPr>
            <a:xfrm>
              <a:off x="7293861" y="4282704"/>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2" name="Oval 61">
              <a:extLst>
                <a:ext uri="{FF2B5EF4-FFF2-40B4-BE49-F238E27FC236}">
                  <a16:creationId xmlns:a16="http://schemas.microsoft.com/office/drawing/2014/main" id="{11B44A51-54E7-5C44-995C-8F00DEEB4D0E}"/>
                </a:ext>
              </a:extLst>
            </p:cNvPr>
            <p:cNvSpPr/>
            <p:nvPr/>
          </p:nvSpPr>
          <p:spPr>
            <a:xfrm>
              <a:off x="7654385" y="2822137"/>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3" name="Oval 62">
              <a:extLst>
                <a:ext uri="{FF2B5EF4-FFF2-40B4-BE49-F238E27FC236}">
                  <a16:creationId xmlns:a16="http://schemas.microsoft.com/office/drawing/2014/main" id="{65C8C2CD-B66D-104B-B445-C018A53D1011}"/>
                </a:ext>
              </a:extLst>
            </p:cNvPr>
            <p:cNvSpPr/>
            <p:nvPr/>
          </p:nvSpPr>
          <p:spPr>
            <a:xfrm>
              <a:off x="7654385" y="3185826"/>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4" name="Oval 63">
              <a:extLst>
                <a:ext uri="{FF2B5EF4-FFF2-40B4-BE49-F238E27FC236}">
                  <a16:creationId xmlns:a16="http://schemas.microsoft.com/office/drawing/2014/main" id="{2464FF82-6B05-C34F-A256-68E9086F551C}"/>
                </a:ext>
              </a:extLst>
            </p:cNvPr>
            <p:cNvSpPr/>
            <p:nvPr/>
          </p:nvSpPr>
          <p:spPr>
            <a:xfrm>
              <a:off x="7654385" y="3549515"/>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5" name="Oval 64">
              <a:extLst>
                <a:ext uri="{FF2B5EF4-FFF2-40B4-BE49-F238E27FC236}">
                  <a16:creationId xmlns:a16="http://schemas.microsoft.com/office/drawing/2014/main" id="{B3E1045A-26B8-DE4D-AC89-9F644C8C06B2}"/>
                </a:ext>
              </a:extLst>
            </p:cNvPr>
            <p:cNvSpPr/>
            <p:nvPr/>
          </p:nvSpPr>
          <p:spPr>
            <a:xfrm>
              <a:off x="7658632" y="3913205"/>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6" name="Oval 65">
              <a:extLst>
                <a:ext uri="{FF2B5EF4-FFF2-40B4-BE49-F238E27FC236}">
                  <a16:creationId xmlns:a16="http://schemas.microsoft.com/office/drawing/2014/main" id="{9617246B-AEEE-2246-93E3-245526DA801C}"/>
                </a:ext>
              </a:extLst>
            </p:cNvPr>
            <p:cNvSpPr/>
            <p:nvPr/>
          </p:nvSpPr>
          <p:spPr>
            <a:xfrm>
              <a:off x="7662219" y="4270709"/>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7" name="Oval 66">
              <a:extLst>
                <a:ext uri="{FF2B5EF4-FFF2-40B4-BE49-F238E27FC236}">
                  <a16:creationId xmlns:a16="http://schemas.microsoft.com/office/drawing/2014/main" id="{9EAC7724-F8A7-5B45-ACA1-A285F4E4AA1F}"/>
                </a:ext>
              </a:extLst>
            </p:cNvPr>
            <p:cNvSpPr/>
            <p:nvPr/>
          </p:nvSpPr>
          <p:spPr>
            <a:xfrm>
              <a:off x="8035525" y="2822137"/>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8" name="Oval 67">
              <a:extLst>
                <a:ext uri="{FF2B5EF4-FFF2-40B4-BE49-F238E27FC236}">
                  <a16:creationId xmlns:a16="http://schemas.microsoft.com/office/drawing/2014/main" id="{8CE4017D-ADEA-1E45-8336-64C486B2D4FA}"/>
                </a:ext>
              </a:extLst>
            </p:cNvPr>
            <p:cNvSpPr/>
            <p:nvPr/>
          </p:nvSpPr>
          <p:spPr>
            <a:xfrm>
              <a:off x="8035525" y="3185826"/>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69" name="Oval 68">
              <a:extLst>
                <a:ext uri="{FF2B5EF4-FFF2-40B4-BE49-F238E27FC236}">
                  <a16:creationId xmlns:a16="http://schemas.microsoft.com/office/drawing/2014/main" id="{EB3DE8C9-8A17-CA4A-968C-11B22FD6077A}"/>
                </a:ext>
              </a:extLst>
            </p:cNvPr>
            <p:cNvSpPr/>
            <p:nvPr/>
          </p:nvSpPr>
          <p:spPr>
            <a:xfrm>
              <a:off x="8035525" y="3549515"/>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0" name="Oval 69">
              <a:extLst>
                <a:ext uri="{FF2B5EF4-FFF2-40B4-BE49-F238E27FC236}">
                  <a16:creationId xmlns:a16="http://schemas.microsoft.com/office/drawing/2014/main" id="{31FE518D-22AA-5241-B5E9-1C78EC9CF79C}"/>
                </a:ext>
              </a:extLst>
            </p:cNvPr>
            <p:cNvSpPr/>
            <p:nvPr/>
          </p:nvSpPr>
          <p:spPr>
            <a:xfrm>
              <a:off x="8035525" y="3913204"/>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1" name="Oval 70">
              <a:extLst>
                <a:ext uri="{FF2B5EF4-FFF2-40B4-BE49-F238E27FC236}">
                  <a16:creationId xmlns:a16="http://schemas.microsoft.com/office/drawing/2014/main" id="{846F7C38-9B41-494A-8B3C-28BCDE3C3249}"/>
                </a:ext>
              </a:extLst>
            </p:cNvPr>
            <p:cNvSpPr/>
            <p:nvPr/>
          </p:nvSpPr>
          <p:spPr>
            <a:xfrm>
              <a:off x="8035525" y="4268268"/>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2" name="Oval 71">
              <a:extLst>
                <a:ext uri="{FF2B5EF4-FFF2-40B4-BE49-F238E27FC236}">
                  <a16:creationId xmlns:a16="http://schemas.microsoft.com/office/drawing/2014/main" id="{78F70CF0-389B-EB40-8F36-F1FFD86BF1EB}"/>
                </a:ext>
              </a:extLst>
            </p:cNvPr>
            <p:cNvSpPr/>
            <p:nvPr/>
          </p:nvSpPr>
          <p:spPr>
            <a:xfrm>
              <a:off x="8406318" y="2815390"/>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3" name="Oval 72">
              <a:extLst>
                <a:ext uri="{FF2B5EF4-FFF2-40B4-BE49-F238E27FC236}">
                  <a16:creationId xmlns:a16="http://schemas.microsoft.com/office/drawing/2014/main" id="{411F8AF9-D93B-614F-98A9-CE51B1138239}"/>
                </a:ext>
              </a:extLst>
            </p:cNvPr>
            <p:cNvSpPr/>
            <p:nvPr/>
          </p:nvSpPr>
          <p:spPr>
            <a:xfrm>
              <a:off x="8406318" y="3179079"/>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4" name="Oval 73">
              <a:extLst>
                <a:ext uri="{FF2B5EF4-FFF2-40B4-BE49-F238E27FC236}">
                  <a16:creationId xmlns:a16="http://schemas.microsoft.com/office/drawing/2014/main" id="{3E035394-40DA-B34B-8D10-20F6A5F7FE46}"/>
                </a:ext>
              </a:extLst>
            </p:cNvPr>
            <p:cNvSpPr/>
            <p:nvPr/>
          </p:nvSpPr>
          <p:spPr>
            <a:xfrm>
              <a:off x="8406318" y="3542768"/>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5" name="Oval 74">
              <a:extLst>
                <a:ext uri="{FF2B5EF4-FFF2-40B4-BE49-F238E27FC236}">
                  <a16:creationId xmlns:a16="http://schemas.microsoft.com/office/drawing/2014/main" id="{9F837201-1463-E549-B94B-5498F957B7E9}"/>
                </a:ext>
              </a:extLst>
            </p:cNvPr>
            <p:cNvSpPr/>
            <p:nvPr/>
          </p:nvSpPr>
          <p:spPr>
            <a:xfrm>
              <a:off x="8406318" y="3906456"/>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6" name="Oval 75">
              <a:extLst>
                <a:ext uri="{FF2B5EF4-FFF2-40B4-BE49-F238E27FC236}">
                  <a16:creationId xmlns:a16="http://schemas.microsoft.com/office/drawing/2014/main" id="{6500E1AF-999C-F74D-A507-BE45215389F7}"/>
                </a:ext>
              </a:extLst>
            </p:cNvPr>
            <p:cNvSpPr/>
            <p:nvPr/>
          </p:nvSpPr>
          <p:spPr>
            <a:xfrm>
              <a:off x="8406318" y="4261520"/>
              <a:ext cx="286832" cy="2893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Glacial Indifference" charset="0"/>
                <a:ea typeface="Glacial Indifference" charset="0"/>
                <a:cs typeface="Glacial Indifference" charset="0"/>
              </a:endParaRPr>
            </a:p>
          </p:txBody>
        </p:sp>
        <p:sp>
          <p:nvSpPr>
            <p:cNvPr id="77" name="TextBox 76">
              <a:extLst>
                <a:ext uri="{FF2B5EF4-FFF2-40B4-BE49-F238E27FC236}">
                  <a16:creationId xmlns:a16="http://schemas.microsoft.com/office/drawing/2014/main" id="{C96BCCF5-2B3B-9A42-9C41-C9D4C47D8B31}"/>
                </a:ext>
              </a:extLst>
            </p:cNvPr>
            <p:cNvSpPr txBox="1"/>
            <p:nvPr/>
          </p:nvSpPr>
          <p:spPr>
            <a:xfrm>
              <a:off x="7237176" y="4266832"/>
              <a:ext cx="430965" cy="330439"/>
            </a:xfrm>
            <a:prstGeom prst="rect">
              <a:avLst/>
            </a:prstGeom>
            <a:noFill/>
          </p:spPr>
          <p:txBody>
            <a:bodyPr wrap="square" rtlCol="0">
              <a:spAutoFit/>
            </a:bodyPr>
            <a:lstStyle/>
            <a:p>
              <a:r>
                <a:rPr lang="en-US" sz="900" dirty="0">
                  <a:solidFill>
                    <a:schemeClr val="bg1"/>
                  </a:solidFill>
                  <a:latin typeface="Glacial Indifference" charset="0"/>
                  <a:ea typeface="Glacial Indifference" charset="0"/>
                  <a:cs typeface="Glacial Indifference" charset="0"/>
                </a:rPr>
                <a:t>10</a:t>
              </a:r>
            </a:p>
          </p:txBody>
        </p:sp>
        <p:sp>
          <p:nvSpPr>
            <p:cNvPr id="78" name="TextBox 77">
              <a:extLst>
                <a:ext uri="{FF2B5EF4-FFF2-40B4-BE49-F238E27FC236}">
                  <a16:creationId xmlns:a16="http://schemas.microsoft.com/office/drawing/2014/main" id="{A2D68799-E216-DE44-8B4D-4A2302263CB9}"/>
                </a:ext>
              </a:extLst>
            </p:cNvPr>
            <p:cNvSpPr txBox="1"/>
            <p:nvPr/>
          </p:nvSpPr>
          <p:spPr>
            <a:xfrm>
              <a:off x="7539343" y="2806182"/>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11</a:t>
              </a:r>
            </a:p>
          </p:txBody>
        </p:sp>
        <p:sp>
          <p:nvSpPr>
            <p:cNvPr id="79" name="TextBox 78">
              <a:extLst>
                <a:ext uri="{FF2B5EF4-FFF2-40B4-BE49-F238E27FC236}">
                  <a16:creationId xmlns:a16="http://schemas.microsoft.com/office/drawing/2014/main" id="{839DB58A-A3D7-D542-81CD-5E3CC467FB4F}"/>
                </a:ext>
              </a:extLst>
            </p:cNvPr>
            <p:cNvSpPr txBox="1"/>
            <p:nvPr/>
          </p:nvSpPr>
          <p:spPr>
            <a:xfrm>
              <a:off x="7539343" y="3176037"/>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12</a:t>
              </a:r>
            </a:p>
          </p:txBody>
        </p:sp>
        <p:sp>
          <p:nvSpPr>
            <p:cNvPr id="80" name="TextBox 79">
              <a:extLst>
                <a:ext uri="{FF2B5EF4-FFF2-40B4-BE49-F238E27FC236}">
                  <a16:creationId xmlns:a16="http://schemas.microsoft.com/office/drawing/2014/main" id="{576EC500-87B0-9A4C-A412-F4579DF4441E}"/>
                </a:ext>
              </a:extLst>
            </p:cNvPr>
            <p:cNvSpPr txBox="1"/>
            <p:nvPr/>
          </p:nvSpPr>
          <p:spPr>
            <a:xfrm>
              <a:off x="7920452" y="3899826"/>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19</a:t>
              </a:r>
            </a:p>
          </p:txBody>
        </p:sp>
        <p:sp>
          <p:nvSpPr>
            <p:cNvPr id="81" name="TextBox 80">
              <a:extLst>
                <a:ext uri="{FF2B5EF4-FFF2-40B4-BE49-F238E27FC236}">
                  <a16:creationId xmlns:a16="http://schemas.microsoft.com/office/drawing/2014/main" id="{752593F4-AE5F-E944-9CAB-3FDE292BD06D}"/>
                </a:ext>
              </a:extLst>
            </p:cNvPr>
            <p:cNvSpPr txBox="1"/>
            <p:nvPr/>
          </p:nvSpPr>
          <p:spPr>
            <a:xfrm>
              <a:off x="7539343" y="3539727"/>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13</a:t>
              </a:r>
            </a:p>
          </p:txBody>
        </p:sp>
        <p:sp>
          <p:nvSpPr>
            <p:cNvPr id="82" name="TextBox 81">
              <a:extLst>
                <a:ext uri="{FF2B5EF4-FFF2-40B4-BE49-F238E27FC236}">
                  <a16:creationId xmlns:a16="http://schemas.microsoft.com/office/drawing/2014/main" id="{8E8B61E6-9965-A94E-9062-F2B9CA039AD5}"/>
                </a:ext>
              </a:extLst>
            </p:cNvPr>
            <p:cNvSpPr txBox="1"/>
            <p:nvPr/>
          </p:nvSpPr>
          <p:spPr>
            <a:xfrm>
              <a:off x="7539343" y="3894791"/>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14</a:t>
              </a:r>
            </a:p>
          </p:txBody>
        </p:sp>
        <p:sp>
          <p:nvSpPr>
            <p:cNvPr id="83" name="TextBox 82">
              <a:extLst>
                <a:ext uri="{FF2B5EF4-FFF2-40B4-BE49-F238E27FC236}">
                  <a16:creationId xmlns:a16="http://schemas.microsoft.com/office/drawing/2014/main" id="{B46FF8A3-9C24-3A46-8121-BB8B28BD1C10}"/>
                </a:ext>
              </a:extLst>
            </p:cNvPr>
            <p:cNvSpPr txBox="1"/>
            <p:nvPr/>
          </p:nvSpPr>
          <p:spPr>
            <a:xfrm>
              <a:off x="7547324" y="4267216"/>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15</a:t>
              </a:r>
            </a:p>
          </p:txBody>
        </p:sp>
        <p:sp>
          <p:nvSpPr>
            <p:cNvPr id="84" name="TextBox 83">
              <a:extLst>
                <a:ext uri="{FF2B5EF4-FFF2-40B4-BE49-F238E27FC236}">
                  <a16:creationId xmlns:a16="http://schemas.microsoft.com/office/drawing/2014/main" id="{E43629E6-ADE9-384A-B681-FE0C11AB1B30}"/>
                </a:ext>
              </a:extLst>
            </p:cNvPr>
            <p:cNvSpPr txBox="1"/>
            <p:nvPr/>
          </p:nvSpPr>
          <p:spPr>
            <a:xfrm>
              <a:off x="7920452" y="2813901"/>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16</a:t>
              </a:r>
            </a:p>
          </p:txBody>
        </p:sp>
        <p:sp>
          <p:nvSpPr>
            <p:cNvPr id="85" name="TextBox 84">
              <a:extLst>
                <a:ext uri="{FF2B5EF4-FFF2-40B4-BE49-F238E27FC236}">
                  <a16:creationId xmlns:a16="http://schemas.microsoft.com/office/drawing/2014/main" id="{917DD502-A368-A147-9BD4-9CED3B77F89D}"/>
                </a:ext>
              </a:extLst>
            </p:cNvPr>
            <p:cNvSpPr txBox="1"/>
            <p:nvPr/>
          </p:nvSpPr>
          <p:spPr>
            <a:xfrm>
              <a:off x="7920452" y="3172392"/>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17</a:t>
              </a:r>
            </a:p>
          </p:txBody>
        </p:sp>
        <p:sp>
          <p:nvSpPr>
            <p:cNvPr id="86" name="TextBox 85">
              <a:extLst>
                <a:ext uri="{FF2B5EF4-FFF2-40B4-BE49-F238E27FC236}">
                  <a16:creationId xmlns:a16="http://schemas.microsoft.com/office/drawing/2014/main" id="{1CE8AD71-0CA3-D847-8F46-17BB381A6579}"/>
                </a:ext>
              </a:extLst>
            </p:cNvPr>
            <p:cNvSpPr txBox="1"/>
            <p:nvPr/>
          </p:nvSpPr>
          <p:spPr>
            <a:xfrm>
              <a:off x="7920452" y="3540835"/>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18</a:t>
              </a:r>
            </a:p>
          </p:txBody>
        </p:sp>
        <p:sp>
          <p:nvSpPr>
            <p:cNvPr id="87" name="TextBox 86">
              <a:extLst>
                <a:ext uri="{FF2B5EF4-FFF2-40B4-BE49-F238E27FC236}">
                  <a16:creationId xmlns:a16="http://schemas.microsoft.com/office/drawing/2014/main" id="{F4F225A4-3D6E-2D44-982D-0DFB9652D718}"/>
                </a:ext>
              </a:extLst>
            </p:cNvPr>
            <p:cNvSpPr txBox="1"/>
            <p:nvPr/>
          </p:nvSpPr>
          <p:spPr>
            <a:xfrm>
              <a:off x="7920452" y="4258309"/>
              <a:ext cx="516722" cy="330439"/>
            </a:xfrm>
            <a:prstGeom prst="rect">
              <a:avLst/>
            </a:prstGeom>
            <a:noFill/>
          </p:spPr>
          <p:txBody>
            <a:bodyPr wrap="square" rtlCol="0">
              <a:spAutoFit/>
            </a:bodyPr>
            <a:lstStyle/>
            <a:p>
              <a:pPr algn="ctr"/>
              <a:r>
                <a:rPr lang="en-US" sz="900" dirty="0">
                  <a:solidFill>
                    <a:schemeClr val="bg1"/>
                  </a:solidFill>
                  <a:latin typeface="Glacial Indifference" charset="0"/>
                  <a:ea typeface="Glacial Indifference" charset="0"/>
                  <a:cs typeface="Glacial Indifference" charset="0"/>
                </a:rPr>
                <a:t>20</a:t>
              </a:r>
            </a:p>
          </p:txBody>
        </p:sp>
        <p:sp>
          <p:nvSpPr>
            <p:cNvPr id="88" name="TextBox 87">
              <a:extLst>
                <a:ext uri="{FF2B5EF4-FFF2-40B4-BE49-F238E27FC236}">
                  <a16:creationId xmlns:a16="http://schemas.microsoft.com/office/drawing/2014/main" id="{FB488261-DCF5-5245-A7E7-363D5F1B255B}"/>
                </a:ext>
              </a:extLst>
            </p:cNvPr>
            <p:cNvSpPr txBox="1"/>
            <p:nvPr/>
          </p:nvSpPr>
          <p:spPr>
            <a:xfrm>
              <a:off x="8343317" y="2809781"/>
              <a:ext cx="423995" cy="330439"/>
            </a:xfrm>
            <a:prstGeom prst="rect">
              <a:avLst/>
            </a:prstGeom>
            <a:noFill/>
          </p:spPr>
          <p:txBody>
            <a:bodyPr wrap="square" rtlCol="0">
              <a:spAutoFit/>
            </a:bodyPr>
            <a:lstStyle/>
            <a:p>
              <a:r>
                <a:rPr lang="en-US" sz="900" dirty="0">
                  <a:solidFill>
                    <a:schemeClr val="bg1"/>
                  </a:solidFill>
                  <a:latin typeface="Glacial Indifference" charset="0"/>
                  <a:ea typeface="Glacial Indifference" charset="0"/>
                  <a:cs typeface="Glacial Indifference" charset="0"/>
                </a:rPr>
                <a:t>21</a:t>
              </a:r>
            </a:p>
          </p:txBody>
        </p:sp>
      </p:grpSp>
      <p:grpSp>
        <p:nvGrpSpPr>
          <p:cNvPr id="91" name="Group 90">
            <a:extLst>
              <a:ext uri="{FF2B5EF4-FFF2-40B4-BE49-F238E27FC236}">
                <a16:creationId xmlns:a16="http://schemas.microsoft.com/office/drawing/2014/main" id="{064343C6-0989-BB45-830F-4CB51F7D734D}"/>
              </a:ext>
            </a:extLst>
          </p:cNvPr>
          <p:cNvGrpSpPr/>
          <p:nvPr/>
        </p:nvGrpSpPr>
        <p:grpSpPr>
          <a:xfrm>
            <a:off x="2351894" y="1516952"/>
            <a:ext cx="1926805" cy="2144562"/>
            <a:chOff x="738846" y="776960"/>
            <a:chExt cx="2522209" cy="2925761"/>
          </a:xfrm>
          <a:solidFill>
            <a:srgbClr val="00A499"/>
          </a:solidFill>
        </p:grpSpPr>
        <p:sp>
          <p:nvSpPr>
            <p:cNvPr id="92" name="Hexagon 91">
              <a:extLst>
                <a:ext uri="{FF2B5EF4-FFF2-40B4-BE49-F238E27FC236}">
                  <a16:creationId xmlns:a16="http://schemas.microsoft.com/office/drawing/2014/main" id="{32576EBD-F6DD-FE4B-86B0-0A22742EA544}"/>
                </a:ext>
              </a:extLst>
            </p:cNvPr>
            <p:cNvSpPr/>
            <p:nvPr/>
          </p:nvSpPr>
          <p:spPr>
            <a:xfrm rot="16200000">
              <a:off x="537070" y="978736"/>
              <a:ext cx="2925761" cy="2522209"/>
            </a:xfrm>
            <a:prstGeom prst="hexagon">
              <a:avLst/>
            </a:prstGeom>
            <a:solidFill>
              <a:schemeClr val="bg1"/>
            </a:solidFill>
            <a:ln>
              <a:noFill/>
            </a:ln>
            <a:effectLst>
              <a:glow rad="101600">
                <a:srgbClr val="006BA6">
                  <a:alpha val="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3" name="TextBox 92">
              <a:extLst>
                <a:ext uri="{FF2B5EF4-FFF2-40B4-BE49-F238E27FC236}">
                  <a16:creationId xmlns:a16="http://schemas.microsoft.com/office/drawing/2014/main" id="{2E7F4293-4CCE-5B40-8A66-12C8B776489B}"/>
                </a:ext>
              </a:extLst>
            </p:cNvPr>
            <p:cNvSpPr txBox="1"/>
            <p:nvPr/>
          </p:nvSpPr>
          <p:spPr>
            <a:xfrm>
              <a:off x="799894" y="1292362"/>
              <a:ext cx="2158702" cy="881770"/>
            </a:xfrm>
            <a:prstGeom prst="rect">
              <a:avLst/>
            </a:prstGeom>
            <a:noFill/>
            <a:effectLst/>
          </p:spPr>
          <p:txBody>
            <a:bodyPr wrap="square" rtlCol="0">
              <a:spAutoFit/>
            </a:bodyPr>
            <a:lstStyle/>
            <a:p>
              <a:pPr algn="ctr"/>
              <a:r>
                <a:rPr lang="en-US" sz="3600" b="1" dirty="0">
                  <a:ln w="0"/>
                  <a:solidFill>
                    <a:srgbClr val="00A499"/>
                  </a:solidFill>
                  <a:effectLst>
                    <a:outerShdw blurRad="1270000" dist="25400" dir="5400000" algn="ctr" rotWithShape="0">
                      <a:srgbClr val="6E747A">
                        <a:alpha val="40000"/>
                      </a:srgbClr>
                    </a:outerShdw>
                  </a:effectLst>
                  <a:latin typeface="Glacial Indifference" charset="0"/>
                </a:rPr>
                <a:t>~300k</a:t>
              </a:r>
            </a:p>
          </p:txBody>
        </p:sp>
        <p:sp>
          <p:nvSpPr>
            <p:cNvPr id="94" name="TextBox 93">
              <a:extLst>
                <a:ext uri="{FF2B5EF4-FFF2-40B4-BE49-F238E27FC236}">
                  <a16:creationId xmlns:a16="http://schemas.microsoft.com/office/drawing/2014/main" id="{D5409894-9EBD-6C42-BFCD-E5CB68E39426}"/>
                </a:ext>
              </a:extLst>
            </p:cNvPr>
            <p:cNvSpPr txBox="1"/>
            <p:nvPr/>
          </p:nvSpPr>
          <p:spPr>
            <a:xfrm>
              <a:off x="1099798" y="1948258"/>
              <a:ext cx="1694884" cy="1133704"/>
            </a:xfrm>
            <a:prstGeom prst="rect">
              <a:avLst/>
            </a:prstGeom>
            <a:noFill/>
          </p:spPr>
          <p:txBody>
            <a:bodyPr wrap="square" rtlCol="0">
              <a:spAutoFit/>
            </a:bodyPr>
            <a:lstStyle/>
            <a:p>
              <a:pPr algn="ctr"/>
              <a:r>
                <a:rPr lang="en-US" sz="1200" dirty="0">
                  <a:latin typeface="Glacial Indifference" charset="0"/>
                </a:rPr>
                <a:t>samples processed to date using the SomaScan assay </a:t>
              </a:r>
            </a:p>
          </p:txBody>
        </p:sp>
      </p:grpSp>
      <p:sp>
        <p:nvSpPr>
          <p:cNvPr id="6" name="TextBox 5">
            <a:extLst>
              <a:ext uri="{FF2B5EF4-FFF2-40B4-BE49-F238E27FC236}">
                <a16:creationId xmlns:a16="http://schemas.microsoft.com/office/drawing/2014/main" id="{D777F131-3E77-5547-9277-E462A954D107}"/>
              </a:ext>
            </a:extLst>
          </p:cNvPr>
          <p:cNvSpPr txBox="1"/>
          <p:nvPr/>
        </p:nvSpPr>
        <p:spPr>
          <a:xfrm>
            <a:off x="7438063" y="2875308"/>
            <a:ext cx="2704587" cy="461665"/>
          </a:xfrm>
          <a:prstGeom prst="rect">
            <a:avLst/>
          </a:prstGeom>
          <a:noFill/>
        </p:spPr>
        <p:txBody>
          <a:bodyPr wrap="none" rtlCol="0">
            <a:spAutoFit/>
          </a:bodyPr>
          <a:lstStyle/>
          <a:p>
            <a:r>
              <a:rPr lang="en-US" sz="2400" dirty="0">
                <a:latin typeface="Glacial Indifference" pitchFamily="2" charset="0"/>
              </a:rPr>
              <a:t>SomaSignal™ tests</a:t>
            </a:r>
          </a:p>
        </p:txBody>
      </p:sp>
      <p:sp>
        <p:nvSpPr>
          <p:cNvPr id="95" name="Slide Number Placeholder 1">
            <a:extLst>
              <a:ext uri="{FF2B5EF4-FFF2-40B4-BE49-F238E27FC236}">
                <a16:creationId xmlns:a16="http://schemas.microsoft.com/office/drawing/2014/main" id="{9DD0D267-4DD2-CF43-8546-87DFEAEFD6B0}"/>
              </a:ext>
            </a:extLst>
          </p:cNvPr>
          <p:cNvSpPr>
            <a:spLocks noGrp="1"/>
          </p:cNvSpPr>
          <p:nvPr>
            <p:ph type="sldNum" sz="quarter" idx="12"/>
          </p:nvPr>
        </p:nvSpPr>
        <p:spPr>
          <a:xfrm>
            <a:off x="8610600" y="6344552"/>
            <a:ext cx="2743200" cy="365125"/>
          </a:xfrm>
        </p:spPr>
        <p:txBody>
          <a:bodyPr/>
          <a:lstStyle/>
          <a:p>
            <a:fld id="{0DE3ABC3-23C9-1446-8C4B-3005995F2FB6}" type="slidenum">
              <a:rPr lang="en-US" smtClean="0"/>
              <a:t>5</a:t>
            </a:fld>
            <a:endParaRPr lang="en-US" dirty="0"/>
          </a:p>
        </p:txBody>
      </p:sp>
    </p:spTree>
    <p:extLst>
      <p:ext uri="{BB962C8B-B14F-4D97-AF65-F5344CB8AC3E}">
        <p14:creationId xmlns:p14="http://schemas.microsoft.com/office/powerpoint/2010/main" val="1017979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858A-7A10-1842-894D-8DE709AB51EA}"/>
              </a:ext>
            </a:extLst>
          </p:cNvPr>
          <p:cNvSpPr>
            <a:spLocks noGrp="1"/>
          </p:cNvSpPr>
          <p:nvPr>
            <p:ph type="title"/>
          </p:nvPr>
        </p:nvSpPr>
        <p:spPr/>
        <p:txBody>
          <a:bodyPr/>
          <a:lstStyle/>
          <a:p>
            <a:r>
              <a:rPr lang="en-US" dirty="0"/>
              <a:t>Detecting &amp; Correcting Batch Effects</a:t>
            </a:r>
          </a:p>
        </p:txBody>
      </p:sp>
      <p:sp>
        <p:nvSpPr>
          <p:cNvPr id="11" name="Content Placeholder 10">
            <a:extLst>
              <a:ext uri="{FF2B5EF4-FFF2-40B4-BE49-F238E27FC236}">
                <a16:creationId xmlns:a16="http://schemas.microsoft.com/office/drawing/2014/main" id="{2AD8D6B9-29C1-F64A-BC38-66CEC7907016}"/>
              </a:ext>
            </a:extLst>
          </p:cNvPr>
          <p:cNvSpPr>
            <a:spLocks noGrp="1"/>
          </p:cNvSpPr>
          <p:nvPr>
            <p:ph sz="half" idx="2"/>
          </p:nvPr>
        </p:nvSpPr>
        <p:spPr>
          <a:xfrm>
            <a:off x="6406573" y="2247339"/>
            <a:ext cx="5445457" cy="3150161"/>
          </a:xfrm>
        </p:spPr>
        <p:txBody>
          <a:bodyPr>
            <a:normAutofit/>
          </a:bodyPr>
          <a:lstStyle/>
          <a:p>
            <a:r>
              <a:rPr lang="en-US" dirty="0"/>
              <a:t>Control Samples</a:t>
            </a:r>
          </a:p>
          <a:p>
            <a:pPr lvl="1"/>
            <a:r>
              <a:rPr lang="en-US" dirty="0"/>
              <a:t>Calibrator</a:t>
            </a:r>
          </a:p>
          <a:p>
            <a:pPr lvl="2"/>
            <a:r>
              <a:rPr lang="en-US" dirty="0"/>
              <a:t>5 matrix-matched replicates</a:t>
            </a:r>
          </a:p>
          <a:p>
            <a:pPr lvl="2"/>
            <a:r>
              <a:rPr lang="en-US" dirty="0"/>
              <a:t>Corrects for batch effects</a:t>
            </a:r>
          </a:p>
          <a:p>
            <a:pPr lvl="2"/>
            <a:r>
              <a:rPr lang="en-US" dirty="0"/>
              <a:t>Assesses pre-standardization accuracy</a:t>
            </a:r>
          </a:p>
          <a:p>
            <a:pPr lvl="1"/>
            <a:r>
              <a:rPr lang="en-US" dirty="0"/>
              <a:t>QC</a:t>
            </a:r>
          </a:p>
          <a:p>
            <a:pPr lvl="2"/>
            <a:r>
              <a:rPr lang="en-US" dirty="0"/>
              <a:t>3 matrix-matched replicates</a:t>
            </a:r>
          </a:p>
          <a:p>
            <a:pPr lvl="2"/>
            <a:r>
              <a:rPr lang="en-US" dirty="0"/>
              <a:t>Final check</a:t>
            </a:r>
          </a:p>
          <a:p>
            <a:pPr lvl="2"/>
            <a:r>
              <a:rPr lang="en-US" dirty="0"/>
              <a:t>Assesses post-standardization accuracy</a:t>
            </a:r>
          </a:p>
        </p:txBody>
      </p:sp>
      <p:sp>
        <p:nvSpPr>
          <p:cNvPr id="4" name="Slide Number Placeholder 3">
            <a:extLst>
              <a:ext uri="{FF2B5EF4-FFF2-40B4-BE49-F238E27FC236}">
                <a16:creationId xmlns:a16="http://schemas.microsoft.com/office/drawing/2014/main" id="{E298E9B2-A53F-704C-8CAB-D7511DCEDFD8}"/>
              </a:ext>
            </a:extLst>
          </p:cNvPr>
          <p:cNvSpPr>
            <a:spLocks noGrp="1"/>
          </p:cNvSpPr>
          <p:nvPr>
            <p:ph type="sldNum" sz="quarter" idx="12"/>
          </p:nvPr>
        </p:nvSpPr>
        <p:spPr/>
        <p:txBody>
          <a:bodyPr/>
          <a:lstStyle/>
          <a:p>
            <a:fld id="{0DE3ABC3-23C9-1446-8C4B-3005995F2FB6}" type="slidenum">
              <a:rPr lang="en-US" smtClean="0"/>
              <a:t>6</a:t>
            </a:fld>
            <a:endParaRPr lang="en-US" dirty="0"/>
          </a:p>
        </p:txBody>
      </p:sp>
      <p:sp>
        <p:nvSpPr>
          <p:cNvPr id="9" name="Content Placeholder 10">
            <a:extLst>
              <a:ext uri="{FF2B5EF4-FFF2-40B4-BE49-F238E27FC236}">
                <a16:creationId xmlns:a16="http://schemas.microsoft.com/office/drawing/2014/main" id="{0D311019-C409-5747-9CF0-2816310DDF32}"/>
              </a:ext>
            </a:extLst>
          </p:cNvPr>
          <p:cNvSpPr txBox="1">
            <a:spLocks/>
          </p:cNvSpPr>
          <p:nvPr/>
        </p:nvSpPr>
        <p:spPr>
          <a:xfrm rot="5400000">
            <a:off x="10669984" y="4082010"/>
            <a:ext cx="2119066" cy="4908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2400" b="1" dirty="0"/>
              <a:t>Sanity Checks</a:t>
            </a:r>
          </a:p>
        </p:txBody>
      </p:sp>
      <p:cxnSp>
        <p:nvCxnSpPr>
          <p:cNvPr id="60" name="Straight Arrow Connector 59">
            <a:extLst>
              <a:ext uri="{FF2B5EF4-FFF2-40B4-BE49-F238E27FC236}">
                <a16:creationId xmlns:a16="http://schemas.microsoft.com/office/drawing/2014/main" id="{29F93E73-89FA-674B-85C9-F184201961B8}"/>
              </a:ext>
            </a:extLst>
          </p:cNvPr>
          <p:cNvCxnSpPr>
            <a:cxnSpLocks/>
          </p:cNvCxnSpPr>
          <p:nvPr/>
        </p:nvCxnSpPr>
        <p:spPr>
          <a:xfrm flipH="1">
            <a:off x="11130405" y="3670190"/>
            <a:ext cx="43474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963237A-58F8-4044-926D-1A1B616AAC3F}"/>
              </a:ext>
            </a:extLst>
          </p:cNvPr>
          <p:cNvCxnSpPr>
            <a:cxnSpLocks/>
          </p:cNvCxnSpPr>
          <p:nvPr/>
        </p:nvCxnSpPr>
        <p:spPr>
          <a:xfrm flipH="1">
            <a:off x="11171096" y="4886374"/>
            <a:ext cx="365407"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621E32D-A3FC-3742-8216-7901D23A39E8}"/>
              </a:ext>
            </a:extLst>
          </p:cNvPr>
          <p:cNvPicPr>
            <a:picLocks noChangeAspect="1"/>
          </p:cNvPicPr>
          <p:nvPr/>
        </p:nvPicPr>
        <p:blipFill>
          <a:blip r:embed="rId3"/>
          <a:stretch>
            <a:fillRect/>
          </a:stretch>
        </p:blipFill>
        <p:spPr>
          <a:xfrm>
            <a:off x="838200" y="1869605"/>
            <a:ext cx="5448724" cy="3905628"/>
          </a:xfrm>
          <a:prstGeom prst="rect">
            <a:avLst/>
          </a:prstGeom>
        </p:spPr>
      </p:pic>
    </p:spTree>
    <p:extLst>
      <p:ext uri="{BB962C8B-B14F-4D97-AF65-F5344CB8AC3E}">
        <p14:creationId xmlns:p14="http://schemas.microsoft.com/office/powerpoint/2010/main" val="8957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43E5-D896-8F4B-A113-97741FE06E1E}"/>
              </a:ext>
            </a:extLst>
          </p:cNvPr>
          <p:cNvSpPr>
            <a:spLocks noGrp="1"/>
          </p:cNvSpPr>
          <p:nvPr>
            <p:ph type="title"/>
          </p:nvPr>
        </p:nvSpPr>
        <p:spPr/>
        <p:txBody>
          <a:bodyPr/>
          <a:lstStyle/>
          <a:p>
            <a:r>
              <a:rPr lang="en-US" dirty="0"/>
              <a:t>Production BI: The Process (2015 Edition)</a:t>
            </a:r>
          </a:p>
        </p:txBody>
      </p:sp>
      <p:sp>
        <p:nvSpPr>
          <p:cNvPr id="3" name="Content Placeholder 2">
            <a:extLst>
              <a:ext uri="{FF2B5EF4-FFF2-40B4-BE49-F238E27FC236}">
                <a16:creationId xmlns:a16="http://schemas.microsoft.com/office/drawing/2014/main" id="{DDBA5791-E121-2C42-93F9-A13C3833D0E6}"/>
              </a:ext>
            </a:extLst>
          </p:cNvPr>
          <p:cNvSpPr>
            <a:spLocks noGrp="1"/>
          </p:cNvSpPr>
          <p:nvPr>
            <p:ph idx="1"/>
          </p:nvPr>
        </p:nvSpPr>
        <p:spPr>
          <a:xfrm>
            <a:off x="838200" y="1530657"/>
            <a:ext cx="10515600" cy="4351338"/>
          </a:xfrm>
        </p:spPr>
        <p:txBody>
          <a:bodyPr>
            <a:normAutofit/>
          </a:bodyPr>
          <a:lstStyle/>
          <a:p>
            <a:r>
              <a:rPr lang="en-US" sz="2400" dirty="0"/>
              <a:t>Approx. 70 manual steps for sanity checking</a:t>
            </a:r>
          </a:p>
          <a:p>
            <a:endParaRPr lang="en-US" sz="2400" dirty="0"/>
          </a:p>
          <a:p>
            <a:r>
              <a:rPr lang="en-US" sz="2400" dirty="0"/>
              <a:t>Problems</a:t>
            </a:r>
          </a:p>
          <a:p>
            <a:pPr lvl="1"/>
            <a:r>
              <a:rPr lang="en-US" sz="2000" dirty="0"/>
              <a:t>Repetitive</a:t>
            </a:r>
          </a:p>
          <a:p>
            <a:pPr lvl="1"/>
            <a:endParaRPr lang="en-US" sz="2000" dirty="0"/>
          </a:p>
          <a:p>
            <a:pPr lvl="1"/>
            <a:r>
              <a:rPr lang="en-US" sz="2000" dirty="0"/>
              <a:t>Batch-related metadata was inaccessible</a:t>
            </a:r>
          </a:p>
          <a:p>
            <a:pPr marL="457200" lvl="1" indent="0">
              <a:buNone/>
            </a:pPr>
            <a:endParaRPr lang="en-US" sz="2000" dirty="0"/>
          </a:p>
          <a:p>
            <a:pPr lvl="1"/>
            <a:r>
              <a:rPr lang="en-US" sz="2000" dirty="0"/>
              <a:t>The human brain is… not the best choice</a:t>
            </a:r>
          </a:p>
          <a:p>
            <a:pPr lvl="2"/>
            <a:r>
              <a:rPr lang="en-US" sz="1800" dirty="0"/>
              <a:t>Imperfect storage &amp; data loss</a:t>
            </a:r>
          </a:p>
          <a:p>
            <a:pPr lvl="2"/>
            <a:r>
              <a:rPr lang="en-US" sz="1800" dirty="0"/>
              <a:t>High latency networking (days)</a:t>
            </a:r>
          </a:p>
          <a:p>
            <a:pPr lvl="2"/>
            <a:r>
              <a:rPr lang="en-US" sz="1800" b="1" dirty="0"/>
              <a:t>Difficult to see the bigger stability picture</a:t>
            </a:r>
          </a:p>
        </p:txBody>
      </p:sp>
      <p:sp>
        <p:nvSpPr>
          <p:cNvPr id="4" name="Slide Number Placeholder 3">
            <a:extLst>
              <a:ext uri="{FF2B5EF4-FFF2-40B4-BE49-F238E27FC236}">
                <a16:creationId xmlns:a16="http://schemas.microsoft.com/office/drawing/2014/main" id="{4D87F25F-20FB-9243-85B0-8C36949895C3}"/>
              </a:ext>
            </a:extLst>
          </p:cNvPr>
          <p:cNvSpPr>
            <a:spLocks noGrp="1"/>
          </p:cNvSpPr>
          <p:nvPr>
            <p:ph type="sldNum" sz="quarter" idx="12"/>
          </p:nvPr>
        </p:nvSpPr>
        <p:spPr/>
        <p:txBody>
          <a:bodyPr/>
          <a:lstStyle/>
          <a:p>
            <a:fld id="{0DE3ABC3-23C9-1446-8C4B-3005995F2FB6}" type="slidenum">
              <a:rPr lang="en-US" smtClean="0"/>
              <a:t>7</a:t>
            </a:fld>
            <a:endParaRPr lang="en-US"/>
          </a:p>
        </p:txBody>
      </p:sp>
      <p:pic>
        <p:nvPicPr>
          <p:cNvPr id="8" name="Picture 7">
            <a:extLst>
              <a:ext uri="{FF2B5EF4-FFF2-40B4-BE49-F238E27FC236}">
                <a16:creationId xmlns:a16="http://schemas.microsoft.com/office/drawing/2014/main" id="{C1835BC4-5405-4442-B5C1-40B4A3B03754}"/>
              </a:ext>
            </a:extLst>
          </p:cNvPr>
          <p:cNvPicPr>
            <a:picLocks noChangeAspect="1"/>
          </p:cNvPicPr>
          <p:nvPr/>
        </p:nvPicPr>
        <p:blipFill>
          <a:blip r:embed="rId2"/>
          <a:stretch>
            <a:fillRect/>
          </a:stretch>
        </p:blipFill>
        <p:spPr>
          <a:xfrm>
            <a:off x="9469270" y="2198301"/>
            <a:ext cx="1910954" cy="1256054"/>
          </a:xfrm>
          <a:prstGeom prst="rect">
            <a:avLst/>
          </a:prstGeom>
        </p:spPr>
      </p:pic>
      <p:pic>
        <p:nvPicPr>
          <p:cNvPr id="9" name="Picture 8">
            <a:extLst>
              <a:ext uri="{FF2B5EF4-FFF2-40B4-BE49-F238E27FC236}">
                <a16:creationId xmlns:a16="http://schemas.microsoft.com/office/drawing/2014/main" id="{40D9DB44-5F7D-1048-AC77-B0D4700D0F77}"/>
              </a:ext>
            </a:extLst>
          </p:cNvPr>
          <p:cNvPicPr>
            <a:picLocks noChangeAspect="1"/>
          </p:cNvPicPr>
          <p:nvPr/>
        </p:nvPicPr>
        <p:blipFill>
          <a:blip r:embed="rId2"/>
          <a:stretch>
            <a:fillRect/>
          </a:stretch>
        </p:blipFill>
        <p:spPr>
          <a:xfrm>
            <a:off x="6359677" y="2172480"/>
            <a:ext cx="1910954" cy="1256054"/>
          </a:xfrm>
          <a:prstGeom prst="rect">
            <a:avLst/>
          </a:prstGeom>
        </p:spPr>
      </p:pic>
      <p:pic>
        <p:nvPicPr>
          <p:cNvPr id="10" name="Picture 9">
            <a:extLst>
              <a:ext uri="{FF2B5EF4-FFF2-40B4-BE49-F238E27FC236}">
                <a16:creationId xmlns:a16="http://schemas.microsoft.com/office/drawing/2014/main" id="{FF508428-54ED-9948-B994-59A5588C074B}"/>
              </a:ext>
            </a:extLst>
          </p:cNvPr>
          <p:cNvPicPr>
            <a:picLocks noChangeAspect="1"/>
          </p:cNvPicPr>
          <p:nvPr/>
        </p:nvPicPr>
        <p:blipFill>
          <a:blip r:embed="rId2"/>
          <a:stretch>
            <a:fillRect/>
          </a:stretch>
        </p:blipFill>
        <p:spPr>
          <a:xfrm>
            <a:off x="8100647" y="4272312"/>
            <a:ext cx="1910954" cy="1256054"/>
          </a:xfrm>
          <a:prstGeom prst="rect">
            <a:avLst/>
          </a:prstGeom>
        </p:spPr>
      </p:pic>
      <p:cxnSp>
        <p:nvCxnSpPr>
          <p:cNvPr id="12" name="Straight Arrow Connector 11">
            <a:extLst>
              <a:ext uri="{FF2B5EF4-FFF2-40B4-BE49-F238E27FC236}">
                <a16:creationId xmlns:a16="http://schemas.microsoft.com/office/drawing/2014/main" id="{D62D318E-7EC3-9944-B916-D19BC58E82E4}"/>
              </a:ext>
            </a:extLst>
          </p:cNvPr>
          <p:cNvCxnSpPr>
            <a:cxnSpLocks/>
          </p:cNvCxnSpPr>
          <p:nvPr/>
        </p:nvCxnSpPr>
        <p:spPr>
          <a:xfrm>
            <a:off x="7983416" y="3539903"/>
            <a:ext cx="562707" cy="732409"/>
          </a:xfrm>
          <a:prstGeom prst="straightConnector1">
            <a:avLst/>
          </a:prstGeom>
          <a:ln w="889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4A71F0-2B1E-0D4D-B3BC-D6B2BC42F43C}"/>
              </a:ext>
            </a:extLst>
          </p:cNvPr>
          <p:cNvCxnSpPr>
            <a:cxnSpLocks/>
          </p:cNvCxnSpPr>
          <p:nvPr/>
        </p:nvCxnSpPr>
        <p:spPr>
          <a:xfrm flipH="1">
            <a:off x="9495693" y="3477801"/>
            <a:ext cx="457293" cy="817957"/>
          </a:xfrm>
          <a:prstGeom prst="straightConnector1">
            <a:avLst/>
          </a:prstGeom>
          <a:ln w="889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2B5B183-7118-EE40-BF98-B88766DA8F95}"/>
              </a:ext>
            </a:extLst>
          </p:cNvPr>
          <p:cNvCxnSpPr>
            <a:cxnSpLocks/>
          </p:cNvCxnSpPr>
          <p:nvPr/>
        </p:nvCxnSpPr>
        <p:spPr>
          <a:xfrm flipH="1">
            <a:off x="8421566" y="2832267"/>
            <a:ext cx="896768" cy="12230"/>
          </a:xfrm>
          <a:prstGeom prst="straightConnector1">
            <a:avLst/>
          </a:prstGeom>
          <a:ln w="889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B538FBD-413C-0346-8A11-E9AF26189B3B}"/>
              </a:ext>
            </a:extLst>
          </p:cNvPr>
          <p:cNvGrpSpPr/>
          <p:nvPr/>
        </p:nvGrpSpPr>
        <p:grpSpPr>
          <a:xfrm>
            <a:off x="7495327" y="2283572"/>
            <a:ext cx="3031501" cy="1906995"/>
            <a:chOff x="7495327" y="2283572"/>
            <a:chExt cx="3031501" cy="1906995"/>
          </a:xfrm>
        </p:grpSpPr>
        <p:sp>
          <p:nvSpPr>
            <p:cNvPr id="23" name="TextBox 22">
              <a:extLst>
                <a:ext uri="{FF2B5EF4-FFF2-40B4-BE49-F238E27FC236}">
                  <a16:creationId xmlns:a16="http://schemas.microsoft.com/office/drawing/2014/main" id="{C050A7A3-E004-3340-80BC-E96A887937B4}"/>
                </a:ext>
              </a:extLst>
            </p:cNvPr>
            <p:cNvSpPr txBox="1"/>
            <p:nvPr/>
          </p:nvSpPr>
          <p:spPr>
            <a:xfrm>
              <a:off x="8493774" y="2283572"/>
              <a:ext cx="720069" cy="369332"/>
            </a:xfrm>
            <a:prstGeom prst="rect">
              <a:avLst/>
            </a:prstGeom>
            <a:noFill/>
          </p:spPr>
          <p:txBody>
            <a:bodyPr wrap="none" rtlCol="0">
              <a:spAutoFit/>
            </a:bodyPr>
            <a:lstStyle/>
            <a:p>
              <a:r>
                <a:rPr lang="en-US" dirty="0"/>
                <a:t>~days</a:t>
              </a:r>
            </a:p>
          </p:txBody>
        </p:sp>
        <p:sp>
          <p:nvSpPr>
            <p:cNvPr id="24" name="TextBox 23">
              <a:extLst>
                <a:ext uri="{FF2B5EF4-FFF2-40B4-BE49-F238E27FC236}">
                  <a16:creationId xmlns:a16="http://schemas.microsoft.com/office/drawing/2014/main" id="{749C7325-5F17-304C-82ED-B985103A0C0A}"/>
                </a:ext>
              </a:extLst>
            </p:cNvPr>
            <p:cNvSpPr txBox="1"/>
            <p:nvPr/>
          </p:nvSpPr>
          <p:spPr>
            <a:xfrm>
              <a:off x="9806759" y="3818498"/>
              <a:ext cx="720069" cy="369332"/>
            </a:xfrm>
            <a:prstGeom prst="rect">
              <a:avLst/>
            </a:prstGeom>
            <a:noFill/>
          </p:spPr>
          <p:txBody>
            <a:bodyPr wrap="none" rtlCol="0">
              <a:spAutoFit/>
            </a:bodyPr>
            <a:lstStyle/>
            <a:p>
              <a:r>
                <a:rPr lang="en-US" dirty="0"/>
                <a:t>~days</a:t>
              </a:r>
            </a:p>
          </p:txBody>
        </p:sp>
        <p:sp>
          <p:nvSpPr>
            <p:cNvPr id="25" name="TextBox 24">
              <a:extLst>
                <a:ext uri="{FF2B5EF4-FFF2-40B4-BE49-F238E27FC236}">
                  <a16:creationId xmlns:a16="http://schemas.microsoft.com/office/drawing/2014/main" id="{6663C3ED-0DB3-2245-B490-24F25319FF39}"/>
                </a:ext>
              </a:extLst>
            </p:cNvPr>
            <p:cNvSpPr txBox="1"/>
            <p:nvPr/>
          </p:nvSpPr>
          <p:spPr>
            <a:xfrm>
              <a:off x="7495327" y="3821235"/>
              <a:ext cx="720069" cy="369332"/>
            </a:xfrm>
            <a:prstGeom prst="rect">
              <a:avLst/>
            </a:prstGeom>
            <a:noFill/>
          </p:spPr>
          <p:txBody>
            <a:bodyPr wrap="none" rtlCol="0">
              <a:spAutoFit/>
            </a:bodyPr>
            <a:lstStyle/>
            <a:p>
              <a:r>
                <a:rPr lang="en-US" dirty="0"/>
                <a:t>~days</a:t>
              </a:r>
            </a:p>
          </p:txBody>
        </p:sp>
      </p:grpSp>
    </p:spTree>
    <p:extLst>
      <p:ext uri="{BB962C8B-B14F-4D97-AF65-F5344CB8AC3E}">
        <p14:creationId xmlns:p14="http://schemas.microsoft.com/office/powerpoint/2010/main" val="39601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F0FF-2712-FF46-B5B7-D94581B37807}"/>
              </a:ext>
            </a:extLst>
          </p:cNvPr>
          <p:cNvSpPr>
            <a:spLocks noGrp="1"/>
          </p:cNvSpPr>
          <p:nvPr>
            <p:ph type="title"/>
          </p:nvPr>
        </p:nvSpPr>
        <p:spPr/>
        <p:txBody>
          <a:bodyPr/>
          <a:lstStyle/>
          <a:p>
            <a:r>
              <a:rPr lang="en-US" dirty="0"/>
              <a:t>Creating the Statistical Process Control Pipeline: </a:t>
            </a:r>
            <a:r>
              <a:rPr lang="en-US" b="1" dirty="0"/>
              <a:t>Umbrella</a:t>
            </a:r>
            <a:r>
              <a:rPr lang="en-US" dirty="0"/>
              <a:t> </a:t>
            </a:r>
          </a:p>
        </p:txBody>
      </p:sp>
      <p:sp>
        <p:nvSpPr>
          <p:cNvPr id="3" name="Content Placeholder 2">
            <a:extLst>
              <a:ext uri="{FF2B5EF4-FFF2-40B4-BE49-F238E27FC236}">
                <a16:creationId xmlns:a16="http://schemas.microsoft.com/office/drawing/2014/main" id="{33D8EEC1-24AC-874F-99DC-7ED4DAB057B0}"/>
              </a:ext>
            </a:extLst>
          </p:cNvPr>
          <p:cNvSpPr>
            <a:spLocks noGrp="1"/>
          </p:cNvSpPr>
          <p:nvPr>
            <p:ph idx="1"/>
          </p:nvPr>
        </p:nvSpPr>
        <p:spPr>
          <a:xfrm>
            <a:off x="671051" y="1690688"/>
            <a:ext cx="6527818" cy="4198080"/>
          </a:xfrm>
        </p:spPr>
        <p:txBody>
          <a:bodyPr>
            <a:normAutofit/>
          </a:bodyPr>
          <a:lstStyle/>
          <a:p>
            <a:r>
              <a:rPr lang="en-US" dirty="0"/>
              <a:t>Born from a desire to automate that work away entirely.</a:t>
            </a:r>
          </a:p>
          <a:p>
            <a:endParaRPr lang="en-US" dirty="0"/>
          </a:p>
          <a:p>
            <a:r>
              <a:rPr lang="en-US" dirty="0"/>
              <a:t>Python-based Django Webserver</a:t>
            </a:r>
          </a:p>
          <a:p>
            <a:pPr lvl="1"/>
            <a:r>
              <a:rPr lang="en-US" dirty="0"/>
              <a:t>Highly customizable &amp; extendable</a:t>
            </a:r>
          </a:p>
          <a:p>
            <a:pPr lvl="1"/>
            <a:r>
              <a:rPr lang="en-US" dirty="0"/>
              <a:t>Can import Python data science libraries</a:t>
            </a:r>
          </a:p>
          <a:p>
            <a:pPr lvl="1"/>
            <a:r>
              <a:rPr lang="en-US" dirty="0"/>
              <a:t>Free &amp; well supported</a:t>
            </a:r>
          </a:p>
        </p:txBody>
      </p:sp>
      <p:sp>
        <p:nvSpPr>
          <p:cNvPr id="4" name="Slide Number Placeholder 3">
            <a:extLst>
              <a:ext uri="{FF2B5EF4-FFF2-40B4-BE49-F238E27FC236}">
                <a16:creationId xmlns:a16="http://schemas.microsoft.com/office/drawing/2014/main" id="{AC949487-0FFE-B64B-BE20-73C54C40EE23}"/>
              </a:ext>
            </a:extLst>
          </p:cNvPr>
          <p:cNvSpPr>
            <a:spLocks noGrp="1"/>
          </p:cNvSpPr>
          <p:nvPr>
            <p:ph type="sldNum" sz="quarter" idx="12"/>
          </p:nvPr>
        </p:nvSpPr>
        <p:spPr/>
        <p:txBody>
          <a:bodyPr/>
          <a:lstStyle/>
          <a:p>
            <a:fld id="{0DE3ABC3-23C9-1446-8C4B-3005995F2FB6}" type="slidenum">
              <a:rPr lang="en-US" smtClean="0"/>
              <a:t>8</a:t>
            </a:fld>
            <a:endParaRPr lang="en-US"/>
          </a:p>
        </p:txBody>
      </p:sp>
      <p:pic>
        <p:nvPicPr>
          <p:cNvPr id="5" name="Picture 4">
            <a:extLst>
              <a:ext uri="{FF2B5EF4-FFF2-40B4-BE49-F238E27FC236}">
                <a16:creationId xmlns:a16="http://schemas.microsoft.com/office/drawing/2014/main" id="{163BDD06-C9AD-F741-A43E-F78E0AB4746C}"/>
              </a:ext>
            </a:extLst>
          </p:cNvPr>
          <p:cNvPicPr>
            <a:picLocks noChangeAspect="1"/>
          </p:cNvPicPr>
          <p:nvPr/>
        </p:nvPicPr>
        <p:blipFill>
          <a:blip r:embed="rId2"/>
          <a:stretch>
            <a:fillRect/>
          </a:stretch>
        </p:blipFill>
        <p:spPr>
          <a:xfrm>
            <a:off x="838200" y="3988709"/>
            <a:ext cx="4940300" cy="977900"/>
          </a:xfrm>
          <a:prstGeom prst="rect">
            <a:avLst/>
          </a:prstGeom>
        </p:spPr>
      </p:pic>
      <p:pic>
        <p:nvPicPr>
          <p:cNvPr id="12" name="Picture 11">
            <a:extLst>
              <a:ext uri="{FF2B5EF4-FFF2-40B4-BE49-F238E27FC236}">
                <a16:creationId xmlns:a16="http://schemas.microsoft.com/office/drawing/2014/main" id="{4B5C071D-EDF7-8F4A-A6EF-355C6C306152}"/>
              </a:ext>
            </a:extLst>
          </p:cNvPr>
          <p:cNvPicPr>
            <a:picLocks noChangeAspect="1"/>
          </p:cNvPicPr>
          <p:nvPr/>
        </p:nvPicPr>
        <p:blipFill>
          <a:blip r:embed="rId3"/>
          <a:stretch>
            <a:fillRect/>
          </a:stretch>
        </p:blipFill>
        <p:spPr>
          <a:xfrm>
            <a:off x="7196878" y="1987018"/>
            <a:ext cx="4156922" cy="4198080"/>
          </a:xfrm>
          <a:prstGeom prst="rect">
            <a:avLst/>
          </a:prstGeom>
        </p:spPr>
      </p:pic>
      <p:sp>
        <p:nvSpPr>
          <p:cNvPr id="6" name="Rectangle 5">
            <a:extLst>
              <a:ext uri="{FF2B5EF4-FFF2-40B4-BE49-F238E27FC236}">
                <a16:creationId xmlns:a16="http://schemas.microsoft.com/office/drawing/2014/main" id="{43C4508B-D7C5-A145-A28A-F095D0BF987A}"/>
              </a:ext>
            </a:extLst>
          </p:cNvPr>
          <p:cNvSpPr/>
          <p:nvPr/>
        </p:nvSpPr>
        <p:spPr>
          <a:xfrm>
            <a:off x="10148085" y="6185098"/>
            <a:ext cx="1205715" cy="276999"/>
          </a:xfrm>
          <a:prstGeom prst="rect">
            <a:avLst/>
          </a:prstGeom>
        </p:spPr>
        <p:txBody>
          <a:bodyPr wrap="none">
            <a:spAutoFit/>
          </a:bodyPr>
          <a:lstStyle/>
          <a:p>
            <a:pPr algn="r"/>
            <a:r>
              <a:rPr lang="en-US" sz="1200" dirty="0" err="1"/>
              <a:t>xkcd.com</a:t>
            </a:r>
            <a:r>
              <a:rPr lang="en-US" sz="1200" dirty="0"/>
              <a:t>/1319/</a:t>
            </a:r>
          </a:p>
        </p:txBody>
      </p:sp>
    </p:spTree>
    <p:extLst>
      <p:ext uri="{BB962C8B-B14F-4D97-AF65-F5344CB8AC3E}">
        <p14:creationId xmlns:p14="http://schemas.microsoft.com/office/powerpoint/2010/main" val="39955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ACB0-3FC9-F043-878E-4CC2EAC2FDEC}"/>
              </a:ext>
            </a:extLst>
          </p:cNvPr>
          <p:cNvSpPr>
            <a:spLocks noGrp="1"/>
          </p:cNvSpPr>
          <p:nvPr>
            <p:ph type="title"/>
          </p:nvPr>
        </p:nvSpPr>
        <p:spPr/>
        <p:txBody>
          <a:bodyPr/>
          <a:lstStyle/>
          <a:p>
            <a:r>
              <a:rPr lang="en-US" dirty="0"/>
              <a:t>Umbrella</a:t>
            </a:r>
            <a:br>
              <a:rPr lang="en-US" dirty="0"/>
            </a:br>
            <a:r>
              <a:rPr lang="en-US" sz="2400" dirty="0"/>
              <a:t>Architecture/Implementation</a:t>
            </a:r>
            <a:endParaRPr lang="en-US" dirty="0"/>
          </a:p>
        </p:txBody>
      </p:sp>
      <p:sp>
        <p:nvSpPr>
          <p:cNvPr id="32" name="Content Placeholder 31">
            <a:extLst>
              <a:ext uri="{FF2B5EF4-FFF2-40B4-BE49-F238E27FC236}">
                <a16:creationId xmlns:a16="http://schemas.microsoft.com/office/drawing/2014/main" id="{F398318D-2A01-2B4A-B674-77F03C164149}"/>
              </a:ext>
            </a:extLst>
          </p:cNvPr>
          <p:cNvSpPr>
            <a:spLocks noGrp="1"/>
          </p:cNvSpPr>
          <p:nvPr>
            <p:ph sz="half" idx="2"/>
          </p:nvPr>
        </p:nvSpPr>
        <p:spPr>
          <a:xfrm>
            <a:off x="8306101" y="4610326"/>
            <a:ext cx="1916384" cy="924592"/>
          </a:xfrm>
        </p:spPr>
        <p:txBody>
          <a:bodyPr>
            <a:normAutofit fontScale="85000" lnSpcReduction="20000"/>
          </a:bodyPr>
          <a:lstStyle/>
          <a:p>
            <a:pPr marL="0" indent="0">
              <a:buNone/>
            </a:pPr>
            <a:r>
              <a:rPr lang="en-US" b="1" dirty="0"/>
              <a:t>Message queue</a:t>
            </a:r>
          </a:p>
          <a:p>
            <a:pPr marL="285750" indent="-285750"/>
            <a:r>
              <a:rPr lang="en-US" dirty="0"/>
              <a:t>Lossless</a:t>
            </a:r>
          </a:p>
          <a:p>
            <a:pPr marL="285750" indent="-285750"/>
            <a:r>
              <a:rPr lang="en-US" dirty="0"/>
              <a:t>High volume</a:t>
            </a:r>
          </a:p>
        </p:txBody>
      </p:sp>
      <p:sp>
        <p:nvSpPr>
          <p:cNvPr id="7" name="Slide Number Placeholder 6">
            <a:extLst>
              <a:ext uri="{FF2B5EF4-FFF2-40B4-BE49-F238E27FC236}">
                <a16:creationId xmlns:a16="http://schemas.microsoft.com/office/drawing/2014/main" id="{4FD9E350-560F-224B-9FDF-7A2078C142B9}"/>
              </a:ext>
            </a:extLst>
          </p:cNvPr>
          <p:cNvSpPr>
            <a:spLocks noGrp="1"/>
          </p:cNvSpPr>
          <p:nvPr>
            <p:ph type="sldNum" sz="quarter" idx="12"/>
          </p:nvPr>
        </p:nvSpPr>
        <p:spPr/>
        <p:txBody>
          <a:bodyPr/>
          <a:lstStyle/>
          <a:p>
            <a:fld id="{0DE3ABC3-23C9-1446-8C4B-3005995F2FB6}" type="slidenum">
              <a:rPr lang="en-US" smtClean="0"/>
              <a:t>9</a:t>
            </a:fld>
            <a:endParaRPr lang="en-US"/>
          </a:p>
        </p:txBody>
      </p:sp>
      <p:cxnSp>
        <p:nvCxnSpPr>
          <p:cNvPr id="18" name="Straight Arrow Connector 17">
            <a:extLst>
              <a:ext uri="{FF2B5EF4-FFF2-40B4-BE49-F238E27FC236}">
                <a16:creationId xmlns:a16="http://schemas.microsoft.com/office/drawing/2014/main" id="{5D0AF5BC-50C5-9240-B986-59D389EA0DDD}"/>
              </a:ext>
            </a:extLst>
          </p:cNvPr>
          <p:cNvCxnSpPr>
            <a:stCxn id="8" idx="3"/>
            <a:endCxn id="15" idx="1"/>
          </p:cNvCxnSpPr>
          <p:nvPr/>
        </p:nvCxnSpPr>
        <p:spPr>
          <a:xfrm>
            <a:off x="6577972" y="4182144"/>
            <a:ext cx="172812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237B19C6-5AA5-054D-8849-F621DF647A0F}"/>
              </a:ext>
            </a:extLst>
          </p:cNvPr>
          <p:cNvCxnSpPr>
            <a:cxnSpLocks/>
            <a:stCxn id="15" idx="3"/>
            <a:endCxn id="14" idx="3"/>
          </p:cNvCxnSpPr>
          <p:nvPr/>
        </p:nvCxnSpPr>
        <p:spPr>
          <a:xfrm flipV="1">
            <a:off x="9938254" y="2120271"/>
            <a:ext cx="12700" cy="2061874"/>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53BD79B7-A52B-B646-8A41-CDBDD3EE3108}"/>
              </a:ext>
            </a:extLst>
          </p:cNvPr>
          <p:cNvGrpSpPr/>
          <p:nvPr/>
        </p:nvGrpSpPr>
        <p:grpSpPr>
          <a:xfrm>
            <a:off x="8306101" y="3818351"/>
            <a:ext cx="1632153" cy="727587"/>
            <a:chOff x="4633454" y="4046975"/>
            <a:chExt cx="1632153" cy="727587"/>
          </a:xfrm>
        </p:grpSpPr>
        <p:sp>
          <p:nvSpPr>
            <p:cNvPr id="15" name="Rectangle 14">
              <a:extLst>
                <a:ext uri="{FF2B5EF4-FFF2-40B4-BE49-F238E27FC236}">
                  <a16:creationId xmlns:a16="http://schemas.microsoft.com/office/drawing/2014/main" id="{85CC5024-ED41-AC47-915D-2AC17EA555D1}"/>
                </a:ext>
              </a:extLst>
            </p:cNvPr>
            <p:cNvSpPr/>
            <p:nvPr/>
          </p:nvSpPr>
          <p:spPr>
            <a:xfrm>
              <a:off x="4633454" y="4046975"/>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9F42052C-F03E-A945-921B-9FA84C09D532}"/>
                </a:ext>
              </a:extLst>
            </p:cNvPr>
            <p:cNvPicPr>
              <a:picLocks noChangeAspect="1"/>
            </p:cNvPicPr>
            <p:nvPr/>
          </p:nvPicPr>
          <p:blipFill rotWithShape="1">
            <a:blip r:embed="rId2"/>
            <a:srcRect r="27172" b="1662"/>
            <a:stretch/>
          </p:blipFill>
          <p:spPr>
            <a:xfrm>
              <a:off x="4757078" y="4310789"/>
              <a:ext cx="1375794" cy="218553"/>
            </a:xfrm>
            <a:prstGeom prst="rect">
              <a:avLst/>
            </a:prstGeom>
          </p:spPr>
        </p:pic>
      </p:grpSp>
      <p:grpSp>
        <p:nvGrpSpPr>
          <p:cNvPr id="95" name="Group 94">
            <a:extLst>
              <a:ext uri="{FF2B5EF4-FFF2-40B4-BE49-F238E27FC236}">
                <a16:creationId xmlns:a16="http://schemas.microsoft.com/office/drawing/2014/main" id="{B366E9B6-C96C-FA49-8339-906BFCA31D5B}"/>
              </a:ext>
            </a:extLst>
          </p:cNvPr>
          <p:cNvGrpSpPr/>
          <p:nvPr/>
        </p:nvGrpSpPr>
        <p:grpSpPr>
          <a:xfrm>
            <a:off x="8001301" y="1451677"/>
            <a:ext cx="1936953" cy="1032387"/>
            <a:chOff x="4328654" y="1680301"/>
            <a:chExt cx="1936953" cy="1032387"/>
          </a:xfrm>
        </p:grpSpPr>
        <p:sp>
          <p:nvSpPr>
            <p:cNvPr id="9" name="Rectangle 8">
              <a:extLst>
                <a:ext uri="{FF2B5EF4-FFF2-40B4-BE49-F238E27FC236}">
                  <a16:creationId xmlns:a16="http://schemas.microsoft.com/office/drawing/2014/main" id="{D5CD7829-8B08-6D46-BA93-18F561155DDF}"/>
                </a:ext>
              </a:extLst>
            </p:cNvPr>
            <p:cNvSpPr/>
            <p:nvPr/>
          </p:nvSpPr>
          <p:spPr>
            <a:xfrm>
              <a:off x="4328654" y="1680301"/>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FC71336-E9C2-3442-B85D-4F974C5CF982}"/>
                </a:ext>
              </a:extLst>
            </p:cNvPr>
            <p:cNvSpPr/>
            <p:nvPr/>
          </p:nvSpPr>
          <p:spPr>
            <a:xfrm>
              <a:off x="4481054" y="1832701"/>
              <a:ext cx="1632153" cy="727587"/>
            </a:xfrm>
            <a:prstGeom prst="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2A208CE-ED9F-CD40-A9B4-5C57E3C74888}"/>
                </a:ext>
              </a:extLst>
            </p:cNvPr>
            <p:cNvSpPr/>
            <p:nvPr/>
          </p:nvSpPr>
          <p:spPr>
            <a:xfrm>
              <a:off x="4633454" y="1985101"/>
              <a:ext cx="1632153" cy="727587"/>
            </a:xfrm>
            <a:prstGeom prst="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898FB579-133D-B940-9690-F372A34D42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2000"/>
                      </a14:imgEffect>
                    </a14:imgLayer>
                  </a14:imgProps>
                </a:ext>
              </a:extLst>
            </a:blip>
            <a:stretch>
              <a:fillRect/>
            </a:stretch>
          </p:blipFill>
          <p:spPr>
            <a:xfrm>
              <a:off x="4870816" y="2120892"/>
              <a:ext cx="1089991" cy="391550"/>
            </a:xfrm>
            <a:prstGeom prst="rect">
              <a:avLst/>
            </a:prstGeom>
          </p:spPr>
        </p:pic>
      </p:grpSp>
      <p:grpSp>
        <p:nvGrpSpPr>
          <p:cNvPr id="93" name="Group 92">
            <a:extLst>
              <a:ext uri="{FF2B5EF4-FFF2-40B4-BE49-F238E27FC236}">
                <a16:creationId xmlns:a16="http://schemas.microsoft.com/office/drawing/2014/main" id="{8C04C1EC-2A4E-904F-AB1A-0A4124174015}"/>
              </a:ext>
            </a:extLst>
          </p:cNvPr>
          <p:cNvGrpSpPr/>
          <p:nvPr/>
        </p:nvGrpSpPr>
        <p:grpSpPr>
          <a:xfrm>
            <a:off x="4945819" y="3818350"/>
            <a:ext cx="1632153" cy="727587"/>
            <a:chOff x="1273172" y="4046974"/>
            <a:chExt cx="1632153" cy="727587"/>
          </a:xfrm>
        </p:grpSpPr>
        <p:sp>
          <p:nvSpPr>
            <p:cNvPr id="8" name="Rectangle 7">
              <a:extLst>
                <a:ext uri="{FF2B5EF4-FFF2-40B4-BE49-F238E27FC236}">
                  <a16:creationId xmlns:a16="http://schemas.microsoft.com/office/drawing/2014/main" id="{1083D7AF-397E-9D46-A14F-4D6FA699549F}"/>
                </a:ext>
              </a:extLst>
            </p:cNvPr>
            <p:cNvSpPr/>
            <p:nvPr/>
          </p:nvSpPr>
          <p:spPr>
            <a:xfrm>
              <a:off x="1273172" y="4046974"/>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FDD2B91B-71F6-154C-86D6-07384A85109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5000"/>
                      </a14:imgEffect>
                    </a14:imgLayer>
                  </a14:imgProps>
                </a:ext>
              </a:extLst>
            </a:blip>
            <a:stretch>
              <a:fillRect/>
            </a:stretch>
          </p:blipFill>
          <p:spPr>
            <a:xfrm>
              <a:off x="1479794" y="4226740"/>
              <a:ext cx="1194365" cy="413186"/>
            </a:xfrm>
            <a:prstGeom prst="rect">
              <a:avLst/>
            </a:prstGeom>
          </p:spPr>
        </p:pic>
      </p:grpSp>
      <p:grpSp>
        <p:nvGrpSpPr>
          <p:cNvPr id="97" name="Group 96">
            <a:extLst>
              <a:ext uri="{FF2B5EF4-FFF2-40B4-BE49-F238E27FC236}">
                <a16:creationId xmlns:a16="http://schemas.microsoft.com/office/drawing/2014/main" id="{A654C202-6669-CE45-92C2-AAF54CE25097}"/>
              </a:ext>
            </a:extLst>
          </p:cNvPr>
          <p:cNvGrpSpPr/>
          <p:nvPr/>
        </p:nvGrpSpPr>
        <p:grpSpPr>
          <a:xfrm>
            <a:off x="4561337" y="2075191"/>
            <a:ext cx="1022555" cy="1203435"/>
            <a:chOff x="888690" y="2303815"/>
            <a:chExt cx="1022555" cy="1203435"/>
          </a:xfrm>
        </p:grpSpPr>
        <p:sp>
          <p:nvSpPr>
            <p:cNvPr id="12" name="Can 11">
              <a:extLst>
                <a:ext uri="{FF2B5EF4-FFF2-40B4-BE49-F238E27FC236}">
                  <a16:creationId xmlns:a16="http://schemas.microsoft.com/office/drawing/2014/main" id="{7971E441-7C62-3849-890F-C26E4BDF436D}"/>
                </a:ext>
              </a:extLst>
            </p:cNvPr>
            <p:cNvSpPr/>
            <p:nvPr/>
          </p:nvSpPr>
          <p:spPr>
            <a:xfrm>
              <a:off x="888690" y="2303815"/>
              <a:ext cx="1022555" cy="1203435"/>
            </a:xfrm>
            <a:prstGeom prst="ca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02B8A711-FC21-884B-AFEF-EF2EDF035FB5}"/>
                </a:ext>
              </a:extLst>
            </p:cNvPr>
            <p:cNvPicPr>
              <a:picLocks noChangeAspect="1"/>
            </p:cNvPicPr>
            <p:nvPr/>
          </p:nvPicPr>
          <p:blipFill rotWithShape="1">
            <a:blip r:embed="rId7"/>
            <a:srcRect l="6460" t="11911" r="5431" b="3700"/>
            <a:stretch/>
          </p:blipFill>
          <p:spPr>
            <a:xfrm>
              <a:off x="996632" y="2594864"/>
              <a:ext cx="820391" cy="873515"/>
            </a:xfrm>
            <a:prstGeom prst="rect">
              <a:avLst/>
            </a:prstGeom>
          </p:spPr>
        </p:pic>
      </p:grpSp>
      <p:grpSp>
        <p:nvGrpSpPr>
          <p:cNvPr id="96" name="Group 95">
            <a:extLst>
              <a:ext uri="{FF2B5EF4-FFF2-40B4-BE49-F238E27FC236}">
                <a16:creationId xmlns:a16="http://schemas.microsoft.com/office/drawing/2014/main" id="{672CC6B0-06E9-2249-B1E2-761342DAB45E}"/>
              </a:ext>
            </a:extLst>
          </p:cNvPr>
          <p:cNvGrpSpPr/>
          <p:nvPr/>
        </p:nvGrpSpPr>
        <p:grpSpPr>
          <a:xfrm>
            <a:off x="6001764" y="2075191"/>
            <a:ext cx="1022555" cy="1204369"/>
            <a:chOff x="2329117" y="2303815"/>
            <a:chExt cx="1022555" cy="1204369"/>
          </a:xfrm>
        </p:grpSpPr>
        <p:sp>
          <p:nvSpPr>
            <p:cNvPr id="33" name="Can 32">
              <a:extLst>
                <a:ext uri="{FF2B5EF4-FFF2-40B4-BE49-F238E27FC236}">
                  <a16:creationId xmlns:a16="http://schemas.microsoft.com/office/drawing/2014/main" id="{8AA4628B-5A2B-E84C-A165-147AAAE1881E}"/>
                </a:ext>
              </a:extLst>
            </p:cNvPr>
            <p:cNvSpPr/>
            <p:nvPr/>
          </p:nvSpPr>
          <p:spPr>
            <a:xfrm>
              <a:off x="2329117" y="2303815"/>
              <a:ext cx="1022555" cy="1204369"/>
            </a:xfrm>
            <a:prstGeom prst="ca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BDD36002-A580-FE44-842C-D04C6CA5666D}"/>
                </a:ext>
              </a:extLst>
            </p:cNvPr>
            <p:cNvPicPr>
              <a:picLocks noChangeAspect="1"/>
            </p:cNvPicPr>
            <p:nvPr/>
          </p:nvPicPr>
          <p:blipFill>
            <a:blip r:embed="rId8"/>
            <a:stretch>
              <a:fillRect/>
            </a:stretch>
          </p:blipFill>
          <p:spPr>
            <a:xfrm>
              <a:off x="2357257" y="2772044"/>
              <a:ext cx="955813" cy="422926"/>
            </a:xfrm>
            <a:prstGeom prst="rect">
              <a:avLst/>
            </a:prstGeom>
          </p:spPr>
        </p:pic>
      </p:grpSp>
      <p:cxnSp>
        <p:nvCxnSpPr>
          <p:cNvPr id="78" name="Elbow Connector 77">
            <a:extLst>
              <a:ext uri="{FF2B5EF4-FFF2-40B4-BE49-F238E27FC236}">
                <a16:creationId xmlns:a16="http://schemas.microsoft.com/office/drawing/2014/main" id="{BDC4D39C-A1F7-E747-9D62-9945EA10EFF2}"/>
              </a:ext>
            </a:extLst>
          </p:cNvPr>
          <p:cNvCxnSpPr>
            <a:stCxn id="8" idx="0"/>
            <a:endCxn id="33" idx="3"/>
          </p:cNvCxnSpPr>
          <p:nvPr/>
        </p:nvCxnSpPr>
        <p:spPr>
          <a:xfrm rot="5400000" flipH="1" flipV="1">
            <a:off x="5868074" y="3173382"/>
            <a:ext cx="538790" cy="751146"/>
          </a:xfrm>
          <a:prstGeom prst="bentConnector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2ABE2BE8-ECAF-4445-9004-F8606B2A6B85}"/>
              </a:ext>
            </a:extLst>
          </p:cNvPr>
          <p:cNvCxnSpPr>
            <a:stCxn id="8" idx="0"/>
            <a:endCxn id="12" idx="3"/>
          </p:cNvCxnSpPr>
          <p:nvPr/>
        </p:nvCxnSpPr>
        <p:spPr>
          <a:xfrm rot="16200000" flipV="1">
            <a:off x="5147394" y="3203847"/>
            <a:ext cx="539724" cy="689281"/>
          </a:xfrm>
          <a:prstGeom prst="bentConnector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1">
            <a:extLst>
              <a:ext uri="{FF2B5EF4-FFF2-40B4-BE49-F238E27FC236}">
                <a16:creationId xmlns:a16="http://schemas.microsoft.com/office/drawing/2014/main" id="{BD818AED-4274-6F41-97CA-B24616D492E2}"/>
              </a:ext>
            </a:extLst>
          </p:cNvPr>
          <p:cNvCxnSpPr>
            <a:cxnSpLocks/>
            <a:stCxn id="14" idx="1"/>
            <a:endCxn id="12" idx="1"/>
          </p:cNvCxnSpPr>
          <p:nvPr/>
        </p:nvCxnSpPr>
        <p:spPr>
          <a:xfrm rot="10800000">
            <a:off x="5072615" y="2075191"/>
            <a:ext cx="3233486" cy="45080"/>
          </a:xfrm>
          <a:prstGeom prst="bentConnector4">
            <a:avLst>
              <a:gd name="adj1" fmla="val 21416"/>
              <a:gd name="adj2" fmla="val 737964"/>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57957F61-B85E-AD4F-8A3F-A49E8301A75E}"/>
              </a:ext>
            </a:extLst>
          </p:cNvPr>
          <p:cNvCxnSpPr>
            <a:stCxn id="14" idx="1"/>
            <a:endCxn id="33" idx="1"/>
          </p:cNvCxnSpPr>
          <p:nvPr/>
        </p:nvCxnSpPr>
        <p:spPr>
          <a:xfrm rot="10800000">
            <a:off x="6513043" y="2075191"/>
            <a:ext cx="1793059" cy="45080"/>
          </a:xfrm>
          <a:prstGeom prst="bentConnector4">
            <a:avLst>
              <a:gd name="adj1" fmla="val 39033"/>
              <a:gd name="adj2" fmla="val 73796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CC08E06C-82E7-BE41-AA59-2C8F03D3C63E}"/>
              </a:ext>
            </a:extLst>
          </p:cNvPr>
          <p:cNvSpPr/>
          <p:nvPr/>
        </p:nvSpPr>
        <p:spPr>
          <a:xfrm>
            <a:off x="2121915" y="3818350"/>
            <a:ext cx="1632153" cy="72758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 name="Picture 103">
            <a:extLst>
              <a:ext uri="{FF2B5EF4-FFF2-40B4-BE49-F238E27FC236}">
                <a16:creationId xmlns:a16="http://schemas.microsoft.com/office/drawing/2014/main" id="{119A5273-72FD-FA4E-8EE1-81A924E2C857}"/>
              </a:ext>
            </a:extLst>
          </p:cNvPr>
          <p:cNvPicPr>
            <a:picLocks noChangeAspect="1"/>
          </p:cNvPicPr>
          <p:nvPr/>
        </p:nvPicPr>
        <p:blipFill>
          <a:blip r:embed="rId9"/>
          <a:stretch>
            <a:fillRect/>
          </a:stretch>
        </p:blipFill>
        <p:spPr>
          <a:xfrm>
            <a:off x="2353366" y="3929372"/>
            <a:ext cx="505542" cy="505542"/>
          </a:xfrm>
          <a:prstGeom prst="rect">
            <a:avLst/>
          </a:prstGeom>
        </p:spPr>
      </p:pic>
      <p:cxnSp>
        <p:nvCxnSpPr>
          <p:cNvPr id="106" name="Straight Arrow Connector 105">
            <a:extLst>
              <a:ext uri="{FF2B5EF4-FFF2-40B4-BE49-F238E27FC236}">
                <a16:creationId xmlns:a16="http://schemas.microsoft.com/office/drawing/2014/main" id="{BCE06942-E5CB-EC46-9AFE-5EA848E1D40E}"/>
              </a:ext>
            </a:extLst>
          </p:cNvPr>
          <p:cNvCxnSpPr>
            <a:cxnSpLocks/>
            <a:stCxn id="8" idx="1"/>
            <a:endCxn id="99" idx="3"/>
          </p:cNvCxnSpPr>
          <p:nvPr/>
        </p:nvCxnSpPr>
        <p:spPr>
          <a:xfrm flipH="1">
            <a:off x="3754068" y="4182144"/>
            <a:ext cx="11917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4" name="Content Placeholder 31">
            <a:extLst>
              <a:ext uri="{FF2B5EF4-FFF2-40B4-BE49-F238E27FC236}">
                <a16:creationId xmlns:a16="http://schemas.microsoft.com/office/drawing/2014/main" id="{3CC3E5F8-61FD-9C45-A783-D24D49519065}"/>
              </a:ext>
            </a:extLst>
          </p:cNvPr>
          <p:cNvSpPr txBox="1">
            <a:spLocks/>
          </p:cNvSpPr>
          <p:nvPr/>
        </p:nvSpPr>
        <p:spPr>
          <a:xfrm>
            <a:off x="2120655" y="2008744"/>
            <a:ext cx="2299096" cy="141839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t>DevOps</a:t>
            </a:r>
          </a:p>
          <a:p>
            <a:pPr fontAlgn="auto">
              <a:spcAft>
                <a:spcPts val="0"/>
              </a:spcAft>
            </a:pPr>
            <a:r>
              <a:rPr lang="en-US" dirty="0"/>
              <a:t>Docker Containers</a:t>
            </a:r>
          </a:p>
          <a:p>
            <a:pPr fontAlgn="auto">
              <a:spcAft>
                <a:spcPts val="0"/>
              </a:spcAft>
            </a:pPr>
            <a:r>
              <a:rPr lang="en-US" dirty="0"/>
              <a:t>Kubernetes</a:t>
            </a:r>
          </a:p>
          <a:p>
            <a:pPr fontAlgn="auto">
              <a:spcAft>
                <a:spcPts val="0"/>
              </a:spcAft>
            </a:pPr>
            <a:r>
              <a:rPr lang="en-US" dirty="0"/>
              <a:t>AWS</a:t>
            </a:r>
          </a:p>
        </p:txBody>
      </p:sp>
      <p:sp>
        <p:nvSpPr>
          <p:cNvPr id="115" name="Content Placeholder 31">
            <a:extLst>
              <a:ext uri="{FF2B5EF4-FFF2-40B4-BE49-F238E27FC236}">
                <a16:creationId xmlns:a16="http://schemas.microsoft.com/office/drawing/2014/main" id="{DE352666-07E4-BC47-BFC1-64EC35497325}"/>
              </a:ext>
            </a:extLst>
          </p:cNvPr>
          <p:cNvSpPr txBox="1">
            <a:spLocks/>
          </p:cNvSpPr>
          <p:nvPr/>
        </p:nvSpPr>
        <p:spPr>
          <a:xfrm>
            <a:off x="2121915" y="4604308"/>
            <a:ext cx="2733248" cy="1568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t>Client</a:t>
            </a:r>
          </a:p>
          <a:p>
            <a:pPr marL="285750" indent="-285750" fontAlgn="auto">
              <a:spcAft>
                <a:spcPts val="0"/>
              </a:spcAft>
            </a:pPr>
            <a:r>
              <a:rPr lang="en-US" sz="1800" dirty="0"/>
              <a:t>Vue.js &amp; JQuery</a:t>
            </a:r>
          </a:p>
          <a:p>
            <a:pPr marL="285750" indent="-285750" fontAlgn="auto">
              <a:spcAft>
                <a:spcPts val="0"/>
              </a:spcAft>
            </a:pPr>
            <a:r>
              <a:rPr lang="en-US" sz="1800" dirty="0"/>
              <a:t>Bootstrap</a:t>
            </a:r>
          </a:p>
          <a:p>
            <a:pPr marL="285750" indent="-285750" fontAlgn="auto">
              <a:spcAft>
                <a:spcPts val="0"/>
              </a:spcAft>
            </a:pPr>
            <a:r>
              <a:rPr lang="en-US" sz="1800" dirty="0"/>
              <a:t>Plotly, D3.js</a:t>
            </a:r>
          </a:p>
        </p:txBody>
      </p:sp>
      <p:sp>
        <p:nvSpPr>
          <p:cNvPr id="116" name="Content Placeholder 31">
            <a:extLst>
              <a:ext uri="{FF2B5EF4-FFF2-40B4-BE49-F238E27FC236}">
                <a16:creationId xmlns:a16="http://schemas.microsoft.com/office/drawing/2014/main" id="{9A85CCF9-77C7-654B-A555-96F7702BF57F}"/>
              </a:ext>
            </a:extLst>
          </p:cNvPr>
          <p:cNvSpPr txBox="1">
            <a:spLocks/>
          </p:cNvSpPr>
          <p:nvPr/>
        </p:nvSpPr>
        <p:spPr>
          <a:xfrm>
            <a:off x="4883538" y="4600543"/>
            <a:ext cx="3270163" cy="14320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t>Webserver</a:t>
            </a:r>
          </a:p>
          <a:p>
            <a:pPr marL="285750" indent="-285750" fontAlgn="auto">
              <a:spcAft>
                <a:spcPts val="0"/>
              </a:spcAft>
            </a:pPr>
            <a:r>
              <a:rPr lang="en-US" dirty="0"/>
              <a:t>Serves pages &amp; responses</a:t>
            </a:r>
          </a:p>
          <a:p>
            <a:pPr marL="285750" indent="-285750" fontAlgn="auto">
              <a:spcAft>
                <a:spcPts val="0"/>
              </a:spcAft>
            </a:pPr>
            <a:r>
              <a:rPr lang="en-US" dirty="0"/>
              <a:t>Manages Databases</a:t>
            </a:r>
          </a:p>
          <a:p>
            <a:pPr marL="285750" indent="-285750" fontAlgn="auto">
              <a:spcAft>
                <a:spcPts val="0"/>
              </a:spcAft>
            </a:pPr>
            <a:r>
              <a:rPr lang="en-US" dirty="0"/>
              <a:t>Sends tasks to Celery Workers</a:t>
            </a:r>
          </a:p>
        </p:txBody>
      </p:sp>
      <p:sp>
        <p:nvSpPr>
          <p:cNvPr id="117" name="Content Placeholder 31">
            <a:extLst>
              <a:ext uri="{FF2B5EF4-FFF2-40B4-BE49-F238E27FC236}">
                <a16:creationId xmlns:a16="http://schemas.microsoft.com/office/drawing/2014/main" id="{9017E090-3AE3-0246-9159-9D2405C4EAA7}"/>
              </a:ext>
            </a:extLst>
          </p:cNvPr>
          <p:cNvSpPr txBox="1">
            <a:spLocks/>
          </p:cNvSpPr>
          <p:nvPr/>
        </p:nvSpPr>
        <p:spPr>
          <a:xfrm>
            <a:off x="8306101" y="2547577"/>
            <a:ext cx="1886014" cy="93512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A499"/>
              </a:buClr>
              <a:buSzPct val="50000"/>
              <a:buFont typeface="LucidaGrande" panose="020B0600040502020204" pitchFamily="34" charset="0"/>
              <a:buChar char="►"/>
              <a:defRPr sz="2000" kern="1200">
                <a:solidFill>
                  <a:srgbClr val="54585A"/>
                </a:solidFill>
                <a:latin typeface="Glacial Indifference" pitchFamily="2" charset="0"/>
                <a:ea typeface="+mn-ea"/>
                <a:cs typeface="+mn-cs"/>
              </a:defRPr>
            </a:lvl1pPr>
            <a:lvl2pPr marL="6858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800" kern="1200">
                <a:solidFill>
                  <a:srgbClr val="54585A"/>
                </a:solidFill>
                <a:latin typeface="Glacial Indifference" pitchFamily="2" charset="0"/>
                <a:ea typeface="+mn-ea"/>
                <a:cs typeface="+mn-cs"/>
              </a:defRPr>
            </a:lvl2pPr>
            <a:lvl3pPr marL="11430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600" kern="1200">
                <a:solidFill>
                  <a:srgbClr val="54585A"/>
                </a:solidFill>
                <a:latin typeface="Glacial Indifference" pitchFamily="2" charset="0"/>
                <a:ea typeface="+mn-ea"/>
                <a:cs typeface="+mn-cs"/>
              </a:defRPr>
            </a:lvl3pPr>
            <a:lvl4pPr marL="1600200" indent="-228600" algn="l" defTabSz="914400" rtl="0" eaLnBrk="1" latinLnBrk="0" hangingPunct="1">
              <a:lnSpc>
                <a:spcPct val="90000"/>
              </a:lnSpc>
              <a:spcBef>
                <a:spcPts val="6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4pPr>
            <a:lvl5pPr marL="2057400" indent="-228600" algn="l" defTabSz="914400" rtl="0" eaLnBrk="1" latinLnBrk="0" hangingPunct="1">
              <a:lnSpc>
                <a:spcPct val="90000"/>
              </a:lnSpc>
              <a:spcBef>
                <a:spcPts val="500"/>
              </a:spcBef>
              <a:buClr>
                <a:srgbClr val="00A499"/>
              </a:buClr>
              <a:buSzPct val="100000"/>
              <a:buFont typeface="Arial" panose="020B0604020202020204" pitchFamily="34" charset="0"/>
              <a:buChar char="•"/>
              <a:defRPr sz="1400" kern="1200">
                <a:solidFill>
                  <a:srgbClr val="54585A"/>
                </a:solidFill>
                <a:latin typeface="Glacial Indifferenc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t>Task Execution</a:t>
            </a:r>
          </a:p>
          <a:p>
            <a:pPr marL="285750" indent="-285750" fontAlgn="auto">
              <a:spcAft>
                <a:spcPts val="0"/>
              </a:spcAft>
            </a:pPr>
            <a:r>
              <a:rPr lang="en-US" dirty="0"/>
              <a:t>Long running</a:t>
            </a:r>
          </a:p>
          <a:p>
            <a:pPr marL="285750" indent="-285750" fontAlgn="auto">
              <a:spcAft>
                <a:spcPts val="0"/>
              </a:spcAft>
            </a:pPr>
            <a:r>
              <a:rPr lang="en-US" dirty="0"/>
              <a:t>High load</a:t>
            </a:r>
          </a:p>
        </p:txBody>
      </p:sp>
      <p:pic>
        <p:nvPicPr>
          <p:cNvPr id="3" name="Picture 2">
            <a:extLst>
              <a:ext uri="{FF2B5EF4-FFF2-40B4-BE49-F238E27FC236}">
                <a16:creationId xmlns:a16="http://schemas.microsoft.com/office/drawing/2014/main" id="{FF9D9A7E-714A-A840-B2B4-2BDF362B3329}"/>
              </a:ext>
            </a:extLst>
          </p:cNvPr>
          <p:cNvPicPr>
            <a:picLocks noChangeAspect="1"/>
          </p:cNvPicPr>
          <p:nvPr/>
        </p:nvPicPr>
        <p:blipFill>
          <a:blip r:embed="rId10"/>
          <a:stretch>
            <a:fillRect/>
          </a:stretch>
        </p:blipFill>
        <p:spPr>
          <a:xfrm>
            <a:off x="2969617" y="3897323"/>
            <a:ext cx="594050" cy="559893"/>
          </a:xfrm>
          <a:prstGeom prst="rect">
            <a:avLst/>
          </a:prstGeom>
        </p:spPr>
      </p:pic>
    </p:spTree>
    <p:extLst>
      <p:ext uri="{BB962C8B-B14F-4D97-AF65-F5344CB8AC3E}">
        <p14:creationId xmlns:p14="http://schemas.microsoft.com/office/powerpoint/2010/main" val="18436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114" grpId="0"/>
      <p:bldP spid="11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64829</TotalTime>
  <Words>2022</Words>
  <Application>Microsoft Macintosh PowerPoint</Application>
  <PresentationFormat>Widescreen</PresentationFormat>
  <Paragraphs>436</Paragraphs>
  <Slides>33</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Cambria Math</vt:lpstr>
      <vt:lpstr>Glacial Indifference</vt:lpstr>
      <vt:lpstr>Glacial Indifference Regular</vt:lpstr>
      <vt:lpstr>LucidaGrande</vt:lpstr>
      <vt:lpstr>Custom Design</vt:lpstr>
      <vt:lpstr>A Story of Proteomic Statistical Process Control at SomaLogic</vt:lpstr>
      <vt:lpstr>What is Statistical Process Control (SPC)?</vt:lpstr>
      <vt:lpstr>Controlling the SomaScan® Assay</vt:lpstr>
      <vt:lpstr>SomaLogic SomaScan® technology provides comprehensive assessments of thousands of proteins at scale </vt:lpstr>
      <vt:lpstr>Our product development process - from proteins to health information</vt:lpstr>
      <vt:lpstr>Detecting &amp; Correcting Batch Effects</vt:lpstr>
      <vt:lpstr>Production BI: The Process (2015 Edition)</vt:lpstr>
      <vt:lpstr>Creating the Statistical Process Control Pipeline: Umbrella </vt:lpstr>
      <vt:lpstr>Umbrella Architecture/Implementation</vt:lpstr>
      <vt:lpstr>Umbrella Tour Simulated Assay Issue</vt:lpstr>
      <vt:lpstr>Umbrella’s SPC Pipeline</vt:lpstr>
      <vt:lpstr>Identify Clusters of Assay Runs</vt:lpstr>
      <vt:lpstr>Characterize Performance of Clusters</vt:lpstr>
      <vt:lpstr>Attribute to Root Cause Metadata</vt:lpstr>
      <vt:lpstr>Attribute to Root Cause Material Inspection</vt:lpstr>
      <vt:lpstr>Attribute to Root Cause – SOMAmer® Reagents Summary</vt:lpstr>
      <vt:lpstr>Attribute to Root Cause – SOMAmer® Reagent Performance</vt:lpstr>
      <vt:lpstr>Attribute to Root Cause – SOMAmer® Reagent Clustering</vt:lpstr>
      <vt:lpstr>Umbrella Impacts</vt:lpstr>
      <vt:lpstr>The Subtle Art of Inheriting a Better Class of Problems</vt:lpstr>
      <vt:lpstr>The “Lynchpin” Problem</vt:lpstr>
      <vt:lpstr>My Current Attempt at Attacking the ”Lynchpin” Problem</vt:lpstr>
      <vt:lpstr>The Subtle Art v.2</vt:lpstr>
      <vt:lpstr>The Thank You Slide</vt:lpstr>
      <vt:lpstr>BACKUP SLIDES</vt:lpstr>
      <vt:lpstr>PowerPoint Presentation</vt:lpstr>
      <vt:lpstr>SOMAscan® Assay: The 12,510 Foot View</vt:lpstr>
      <vt:lpstr>SOMAscan® Assay: The 12,510 Foot View</vt:lpstr>
      <vt:lpstr>SOMAscan® Assay: The 12,510 Foot View</vt:lpstr>
      <vt:lpstr>DAPPER Impacts/Future Directions</vt:lpstr>
      <vt:lpstr>PowerPoint Presentation</vt:lpstr>
      <vt:lpstr>PowerPoint Presentation</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Joey Allison</cp:lastModifiedBy>
  <cp:revision>846</cp:revision>
  <cp:lastPrinted>2019-12-02T18:06:23Z</cp:lastPrinted>
  <dcterms:created xsi:type="dcterms:W3CDTF">2018-05-08T17:30:07Z</dcterms:created>
  <dcterms:modified xsi:type="dcterms:W3CDTF">2019-12-05T06:46:33Z</dcterms:modified>
</cp:coreProperties>
</file>