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8"/>
  </p:notesMasterIdLst>
  <p:sldIdLst>
    <p:sldId id="257" r:id="rId2"/>
    <p:sldId id="260" r:id="rId3"/>
    <p:sldId id="263" r:id="rId4"/>
    <p:sldId id="264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964"/>
    <a:srgbClr val="3D7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48"/>
    <p:restoredTop sz="87384"/>
  </p:normalViewPr>
  <p:slideViewPr>
    <p:cSldViewPr snapToGrid="0" snapToObjects="1">
      <p:cViewPr varScale="1">
        <p:scale>
          <a:sx n="88" d="100"/>
          <a:sy n="88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C839A-15EF-B74C-B386-2FACC094BF1A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398D-8823-C145-820E-92D97523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LBX1</a:t>
            </a:r>
            <a:r>
              <a:rPr lang="en-US" dirty="0"/>
              <a:t>, </a:t>
            </a:r>
            <a:r>
              <a:rPr lang="en-US" i="1" dirty="0"/>
              <a:t>GPR126</a:t>
            </a:r>
            <a:r>
              <a:rPr lang="en-US" dirty="0"/>
              <a:t>, Intergenic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398D-8823-C145-820E-92D97523C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2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 of Docker Containers. Keep in context of my project. Docker Logo</a:t>
            </a:r>
          </a:p>
          <a:p>
            <a:endParaRPr lang="en-US" dirty="0"/>
          </a:p>
          <a:p>
            <a:r>
              <a:rPr lang="en-US" dirty="0"/>
              <a:t>In theory it shouldn’t be difficult to identify CH variants but in practice there are tools ;out there to do the steps, but encountered many obs. With the GMKFGRC data. Especially true for someone without command line experience. Tried to reduce barriers to make it easier.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398D-8823-C145-820E-92D97523C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genes with more than 1 patient having a CH variant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398D-8823-C145-820E-92D97523C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2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1398D-8823-C145-820E-92D97523C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1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9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8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7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8945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0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3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4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2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4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5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6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4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6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2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28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892D-29D7-F649-8E35-E12A6DD5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23" y="94909"/>
            <a:ext cx="10545020" cy="1400530"/>
          </a:xfrm>
        </p:spPr>
        <p:txBody>
          <a:bodyPr/>
          <a:lstStyle/>
          <a:p>
            <a:r>
              <a:rPr lang="en-US" dirty="0"/>
              <a:t>Compound Heterozygous (CH) Variants</a:t>
            </a:r>
          </a:p>
        </p:txBody>
      </p:sp>
      <p:pic>
        <p:nvPicPr>
          <p:cNvPr id="5" name="Content Placeholder 4" descr="A traffic light&#10;&#10;Description automatically generated">
            <a:extLst>
              <a:ext uri="{FF2B5EF4-FFF2-40B4-BE49-F238E27FC236}">
                <a16:creationId xmlns:a16="http://schemas.microsoft.com/office/drawing/2014/main" id="{392F8069-A7BC-AF45-B5A5-3776DCFA3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907" y="795174"/>
            <a:ext cx="3126005" cy="5925600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E24A29-B1C4-DE4E-8AC2-7907BB03B1D0}"/>
              </a:ext>
            </a:extLst>
          </p:cNvPr>
          <p:cNvSpPr txBox="1">
            <a:spLocks/>
          </p:cNvSpPr>
          <p:nvPr/>
        </p:nvSpPr>
        <p:spPr>
          <a:xfrm>
            <a:off x="3918696" y="1495439"/>
            <a:ext cx="8076965" cy="5630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/>
              <a:t>What is a CH Variant?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Child has a recessive allele from each parent with the variant located at a different position within the same gene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How is nucleotide inheritance determined?</a:t>
            </a:r>
          </a:p>
          <a:p>
            <a:pPr lvl="1"/>
            <a:r>
              <a:rPr lang="en-US" b="1" dirty="0"/>
              <a:t>laboratory-based</a:t>
            </a:r>
            <a:r>
              <a:rPr lang="en-US" dirty="0"/>
              <a:t>: 10X Genomics or </a:t>
            </a:r>
            <a:r>
              <a:rPr lang="en-US" dirty="0" err="1"/>
              <a:t>fosmid</a:t>
            </a:r>
            <a:r>
              <a:rPr lang="en-US" dirty="0"/>
              <a:t> pool-based strategy</a:t>
            </a:r>
          </a:p>
          <a:p>
            <a:pPr lvl="1"/>
            <a:r>
              <a:rPr lang="en-US" b="1" dirty="0"/>
              <a:t>computer-based</a:t>
            </a:r>
            <a:r>
              <a:rPr lang="en-US" dirty="0"/>
              <a:t>: SHAPEIT2, Beagle, Eagle2, HapCUT2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Why study CH variants? </a:t>
            </a:r>
          </a:p>
          <a:p>
            <a:pPr lvl="1"/>
            <a:r>
              <a:rPr lang="en-US" dirty="0"/>
              <a:t>CH variants are understudied in pediatric disease</a:t>
            </a:r>
          </a:p>
          <a:p>
            <a:pPr lvl="1"/>
            <a:r>
              <a:rPr lang="en-US" dirty="0"/>
              <a:t>May contribute to early disease onset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2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A007-AAA7-0C40-9DC4-99F0C2C2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17" y="373338"/>
            <a:ext cx="9404723" cy="1400530"/>
          </a:xfrm>
        </p:spPr>
        <p:txBody>
          <a:bodyPr/>
          <a:lstStyle/>
          <a:p>
            <a:r>
              <a:rPr lang="en-US" dirty="0"/>
              <a:t>Idiopathic Scoliosis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4E9F-00C6-E047-B979-192D43C5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17" y="1409677"/>
            <a:ext cx="6654100" cy="5245955"/>
          </a:xfrm>
        </p:spPr>
        <p:txBody>
          <a:bodyPr>
            <a:normAutofit/>
          </a:bodyPr>
          <a:lstStyle/>
          <a:p>
            <a:r>
              <a:rPr lang="en-US" b="1" dirty="0"/>
              <a:t>Background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Abnormal spine curvature that typically presents in children 10-12 years old (90% of cases)</a:t>
            </a:r>
          </a:p>
          <a:p>
            <a:pPr lvl="1"/>
            <a:r>
              <a:rPr lang="en-US" dirty="0"/>
              <a:t>Potential Causes (largely unknown)</a:t>
            </a:r>
          </a:p>
          <a:p>
            <a:pPr lvl="2"/>
            <a:r>
              <a:rPr lang="en-US" dirty="0"/>
              <a:t>Environmental</a:t>
            </a:r>
          </a:p>
          <a:p>
            <a:pPr lvl="2"/>
            <a:r>
              <a:rPr lang="en-US" dirty="0"/>
              <a:t>Genetic </a:t>
            </a:r>
          </a:p>
          <a:p>
            <a:r>
              <a:rPr lang="en-US" b="1" dirty="0"/>
              <a:t>Available Trio Data</a:t>
            </a:r>
          </a:p>
          <a:p>
            <a:pPr lvl="1"/>
            <a:r>
              <a:rPr lang="en-US" b="1" dirty="0"/>
              <a:t>Data Source</a:t>
            </a:r>
            <a:r>
              <a:rPr lang="en-US" dirty="0"/>
              <a:t>: Gabriella Miller Kids First Data Resource Center</a:t>
            </a:r>
          </a:p>
          <a:p>
            <a:pPr lvl="2"/>
            <a:r>
              <a:rPr lang="en-US" dirty="0"/>
              <a:t>Contains trio data for various pediatric cancers and structural birth defect diseases</a:t>
            </a:r>
          </a:p>
          <a:p>
            <a:pPr lvl="2"/>
            <a:r>
              <a:rPr lang="en-US" dirty="0"/>
              <a:t>16 samples with Idiopathic Scoliosis</a:t>
            </a:r>
          </a:p>
          <a:p>
            <a:pPr lvl="2"/>
            <a:r>
              <a:rPr lang="en-US" dirty="0" err="1"/>
              <a:t>gVCF’s</a:t>
            </a:r>
            <a:r>
              <a:rPr lang="en-US" dirty="0"/>
              <a:t> generated from WGS data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087FE5-DF5A-0D44-8DA4-C2B2BDFB17A5}"/>
              </a:ext>
            </a:extLst>
          </p:cNvPr>
          <p:cNvGrpSpPr/>
          <p:nvPr/>
        </p:nvGrpSpPr>
        <p:grpSpPr>
          <a:xfrm>
            <a:off x="7405181" y="1773868"/>
            <a:ext cx="4588527" cy="4427631"/>
            <a:chOff x="7605452" y="2756903"/>
            <a:chExt cx="3841647" cy="3706940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C6E00ED1-98B0-DB47-9FA9-1639E4F23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5452" y="2756903"/>
              <a:ext cx="3841647" cy="349149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6ACCDF-C427-1F46-8255-68FD30DFA6BA}"/>
                </a:ext>
              </a:extLst>
            </p:cNvPr>
            <p:cNvSpPr txBox="1"/>
            <p:nvPr/>
          </p:nvSpPr>
          <p:spPr>
            <a:xfrm>
              <a:off x="7605452" y="6248399"/>
              <a:ext cx="23961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Image Source: https://d3b.center/kidsfirst/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26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4B98-8120-714E-8CA5-599ED555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75" y="248256"/>
            <a:ext cx="3886808" cy="1400530"/>
          </a:xfrm>
        </p:spPr>
        <p:txBody>
          <a:bodyPr/>
          <a:lstStyle/>
          <a:p>
            <a:r>
              <a:rPr lang="en-US" dirty="0"/>
              <a:t>CH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AE66-7F58-DB42-9B54-94DCF2FF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845" y="2707645"/>
            <a:ext cx="4556563" cy="37599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step of the pipeline uses a docker container</a:t>
            </a:r>
          </a:p>
          <a:p>
            <a:r>
              <a:rPr lang="en-US" dirty="0"/>
              <a:t>Within each container a python script is executed</a:t>
            </a:r>
          </a:p>
          <a:p>
            <a:r>
              <a:rPr lang="en-US" dirty="0"/>
              <a:t>Python scripts may contain python code only or use numerous programs to complete a task</a:t>
            </a:r>
          </a:p>
          <a:p>
            <a:pPr lvl="1"/>
            <a:r>
              <a:rPr lang="en-US" dirty="0"/>
              <a:t>Example programs:</a:t>
            </a:r>
          </a:p>
          <a:p>
            <a:pPr lvl="2"/>
            <a:r>
              <a:rPr lang="en-US" dirty="0"/>
              <a:t>GATK</a:t>
            </a:r>
          </a:p>
          <a:p>
            <a:pPr lvl="2"/>
            <a:r>
              <a:rPr lang="en-US" dirty="0"/>
              <a:t>PLINK</a:t>
            </a:r>
          </a:p>
          <a:p>
            <a:pPr lvl="2"/>
            <a:r>
              <a:rPr lang="en-US" dirty="0" err="1"/>
              <a:t>SAMtools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623A43-2C9F-A643-B522-0D16B3519601}"/>
              </a:ext>
            </a:extLst>
          </p:cNvPr>
          <p:cNvGrpSpPr/>
          <p:nvPr/>
        </p:nvGrpSpPr>
        <p:grpSpPr>
          <a:xfrm>
            <a:off x="286250" y="187423"/>
            <a:ext cx="6992096" cy="6388434"/>
            <a:chOff x="286250" y="187423"/>
            <a:chExt cx="6992096" cy="638843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FD2235-F99C-F34E-BA53-F8D18B6162E1}"/>
                </a:ext>
              </a:extLst>
            </p:cNvPr>
            <p:cNvSpPr txBox="1"/>
            <p:nvPr/>
          </p:nvSpPr>
          <p:spPr>
            <a:xfrm>
              <a:off x="568758" y="234849"/>
              <a:ext cx="2707615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summarize biospecimen, clinical and manifest files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D60927-E715-FA4D-9314-B767055BECBC}"/>
                </a:ext>
              </a:extLst>
            </p:cNvPr>
            <p:cNvSpPr txBox="1"/>
            <p:nvPr/>
          </p:nvSpPr>
          <p:spPr>
            <a:xfrm>
              <a:off x="1029880" y="1403869"/>
              <a:ext cx="179478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parse </a:t>
              </a:r>
              <a:r>
                <a:rPr lang="en-US" sz="1600" dirty="0" err="1"/>
                <a:t>gVCF</a:t>
              </a:r>
              <a:r>
                <a:rPr lang="en-US" sz="1600" dirty="0"/>
                <a:t> files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9AD2A8-955F-2D4E-B422-2A01C8C9359A}"/>
                </a:ext>
              </a:extLst>
            </p:cNvPr>
            <p:cNvSpPr txBox="1"/>
            <p:nvPr/>
          </p:nvSpPr>
          <p:spPr>
            <a:xfrm>
              <a:off x="637996" y="2326623"/>
              <a:ext cx="257855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combine individual trios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3D84A6-0146-4842-BB53-5A7AD173EA53}"/>
                </a:ext>
              </a:extLst>
            </p:cNvPr>
            <p:cNvSpPr txBox="1"/>
            <p:nvPr/>
          </p:nvSpPr>
          <p:spPr>
            <a:xfrm>
              <a:off x="1250997" y="3249377"/>
              <a:ext cx="135255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liftover</a:t>
              </a:r>
              <a:r>
                <a:rPr lang="en-US" sz="1600" dirty="0"/>
                <a:t> trios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CC6144-3C30-C14A-A1BB-FC812971B77F}"/>
                </a:ext>
              </a:extLst>
            </p:cNvPr>
            <p:cNvSpPr txBox="1"/>
            <p:nvPr/>
          </p:nvSpPr>
          <p:spPr>
            <a:xfrm>
              <a:off x="369425" y="4172131"/>
              <a:ext cx="3115694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remove multiallelic sites, unplaced sites, and sites with missing genotype information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A71413-1A90-E644-9218-9608243C9766}"/>
                </a:ext>
              </a:extLst>
            </p:cNvPr>
            <p:cNvSpPr txBox="1"/>
            <p:nvPr/>
          </p:nvSpPr>
          <p:spPr>
            <a:xfrm>
              <a:off x="286250" y="5587328"/>
              <a:ext cx="328204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separate chromosomes and generate plink files for each trio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379C95-39FE-EE45-B575-FF857D9187EB}"/>
                </a:ext>
              </a:extLst>
            </p:cNvPr>
            <p:cNvSpPr txBox="1"/>
            <p:nvPr/>
          </p:nvSpPr>
          <p:spPr>
            <a:xfrm>
              <a:off x="4550628" y="481819"/>
              <a:ext cx="2241027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phase with SHAPEIT2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F36F340-4E61-0547-9B88-A2036AF97D15}"/>
                </a:ext>
              </a:extLst>
            </p:cNvPr>
            <p:cNvSpPr txBox="1"/>
            <p:nvPr/>
          </p:nvSpPr>
          <p:spPr>
            <a:xfrm>
              <a:off x="4110964" y="1403869"/>
              <a:ext cx="316738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revert alt/ref to be congruent with reference and remove sites with Mendel errors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684DA2-14BD-AD41-A0CE-037E06A928EF}"/>
                </a:ext>
              </a:extLst>
            </p:cNvPr>
            <p:cNvSpPr txBox="1"/>
            <p:nvPr/>
          </p:nvSpPr>
          <p:spPr>
            <a:xfrm>
              <a:off x="4410716" y="2819066"/>
              <a:ext cx="2520849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merge trios into one file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D8495C-3FDF-C049-A23F-695B2529BDBB}"/>
                </a:ext>
              </a:extLst>
            </p:cNvPr>
            <p:cNvSpPr txBox="1"/>
            <p:nvPr/>
          </p:nvSpPr>
          <p:spPr>
            <a:xfrm>
              <a:off x="5127433" y="3741116"/>
              <a:ext cx="1134444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annotate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FC6B26C-07C8-A442-BFCA-36AE92BBB149}"/>
                </a:ext>
              </a:extLst>
            </p:cNvPr>
            <p:cNvSpPr txBox="1"/>
            <p:nvPr/>
          </p:nvSpPr>
          <p:spPr>
            <a:xfrm>
              <a:off x="4678559" y="4663166"/>
              <a:ext cx="1990531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GEMINI database and GEMINI query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A5174AA-43FC-A247-B16D-850D1FF32E81}"/>
                </a:ext>
              </a:extLst>
            </p:cNvPr>
            <p:cNvCxnSpPr/>
            <p:nvPr/>
          </p:nvCxnSpPr>
          <p:spPr>
            <a:xfrm>
              <a:off x="1927272" y="903040"/>
              <a:ext cx="0" cy="407505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EF57B21-AAA1-BC44-AB21-6B6078A7237C}"/>
                </a:ext>
              </a:extLst>
            </p:cNvPr>
            <p:cNvCxnSpPr/>
            <p:nvPr/>
          </p:nvCxnSpPr>
          <p:spPr>
            <a:xfrm>
              <a:off x="1922566" y="1827361"/>
              <a:ext cx="0" cy="407505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02F1269-8825-E54C-AECD-F747A1892434}"/>
                </a:ext>
              </a:extLst>
            </p:cNvPr>
            <p:cNvCxnSpPr/>
            <p:nvPr/>
          </p:nvCxnSpPr>
          <p:spPr>
            <a:xfrm>
              <a:off x="1922566" y="2784590"/>
              <a:ext cx="0" cy="407505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0447FE7-B79F-D943-81E1-A47272E87904}"/>
                </a:ext>
              </a:extLst>
            </p:cNvPr>
            <p:cNvCxnSpPr/>
            <p:nvPr/>
          </p:nvCxnSpPr>
          <p:spPr>
            <a:xfrm>
              <a:off x="1922566" y="3672165"/>
              <a:ext cx="0" cy="407505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F4881DB-521E-964B-8BEF-8D3089FF92C2}"/>
                </a:ext>
              </a:extLst>
            </p:cNvPr>
            <p:cNvCxnSpPr/>
            <p:nvPr/>
          </p:nvCxnSpPr>
          <p:spPr>
            <a:xfrm>
              <a:off x="1913154" y="5092209"/>
              <a:ext cx="0" cy="407505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1E9C5BF-DB49-0C4B-89C7-A4BF6C17F661}"/>
                </a:ext>
              </a:extLst>
            </p:cNvPr>
            <p:cNvCxnSpPr>
              <a:cxnSpLocks/>
            </p:cNvCxnSpPr>
            <p:nvPr/>
          </p:nvCxnSpPr>
          <p:spPr>
            <a:xfrm>
              <a:off x="5694654" y="187423"/>
              <a:ext cx="0" cy="2484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61B3CE5-2AE6-BC49-BCC8-8EB1AE3EC716}"/>
                </a:ext>
              </a:extLst>
            </p:cNvPr>
            <p:cNvCxnSpPr/>
            <p:nvPr/>
          </p:nvCxnSpPr>
          <p:spPr>
            <a:xfrm>
              <a:off x="1910369" y="6290049"/>
              <a:ext cx="0" cy="268357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D18882F-D2E9-4A46-8081-72F96EDA0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0370" y="6575856"/>
              <a:ext cx="1967433" cy="0"/>
            </a:xfrm>
            <a:prstGeom prst="line">
              <a:avLst/>
            </a:prstGeom>
            <a:ln w="2540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6A097CD-F1DE-B44B-A94A-37F6A520B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7803" y="187423"/>
              <a:ext cx="0" cy="6388434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8FB44-86DA-4F49-A2FA-A09A1EA847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7803" y="187423"/>
              <a:ext cx="1816852" cy="0"/>
            </a:xfrm>
            <a:prstGeom prst="line">
              <a:avLst/>
            </a:prstGeom>
            <a:ln w="2540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00A47ED-7C40-D645-BD50-94B9DF285261}"/>
                </a:ext>
              </a:extLst>
            </p:cNvPr>
            <p:cNvCxnSpPr/>
            <p:nvPr/>
          </p:nvCxnSpPr>
          <p:spPr>
            <a:xfrm>
              <a:off x="5673825" y="903040"/>
              <a:ext cx="0" cy="407505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9231BE5-C684-584F-8912-F0DB6A82BC21}"/>
                </a:ext>
              </a:extLst>
            </p:cNvPr>
            <p:cNvCxnSpPr/>
            <p:nvPr/>
          </p:nvCxnSpPr>
          <p:spPr>
            <a:xfrm>
              <a:off x="5673825" y="2326623"/>
              <a:ext cx="0" cy="407505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8D2FB26-41DE-4F42-A04B-DD0E8D4D4F43}"/>
                </a:ext>
              </a:extLst>
            </p:cNvPr>
            <p:cNvCxnSpPr/>
            <p:nvPr/>
          </p:nvCxnSpPr>
          <p:spPr>
            <a:xfrm>
              <a:off x="5673825" y="3249377"/>
              <a:ext cx="0" cy="407505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9960B8E-8683-5E49-8664-A3B2C4CA1AC7}"/>
                </a:ext>
              </a:extLst>
            </p:cNvPr>
            <p:cNvCxnSpPr/>
            <p:nvPr/>
          </p:nvCxnSpPr>
          <p:spPr>
            <a:xfrm>
              <a:off x="5673825" y="4180124"/>
              <a:ext cx="0" cy="407505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56B207-0ED6-044B-B1C8-ECB5CE35E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49" y="1202054"/>
            <a:ext cx="1448353" cy="12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3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890A298-DA00-5642-8AA3-4A82BCCF8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245" y="961887"/>
            <a:ext cx="3748991" cy="284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B27261-A46A-4444-BFC7-F3EF7C25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33" y="-7816"/>
            <a:ext cx="4689564" cy="777337"/>
          </a:xfrm>
        </p:spPr>
        <p:txBody>
          <a:bodyPr/>
          <a:lstStyle/>
          <a:p>
            <a:r>
              <a:rPr lang="en-US" dirty="0"/>
              <a:t>Pipeline Example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E66C19B-2B2C-5940-B259-32B753A886F2}"/>
              </a:ext>
            </a:extLst>
          </p:cNvPr>
          <p:cNvSpPr txBox="1">
            <a:spLocks/>
          </p:cNvSpPr>
          <p:nvPr/>
        </p:nvSpPr>
        <p:spPr>
          <a:xfrm>
            <a:off x="395233" y="868668"/>
            <a:ext cx="2554288" cy="428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/>
              <a:t>Build Docker Image: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97F45EE-8DD0-764C-A12E-0637E35C9529}"/>
              </a:ext>
            </a:extLst>
          </p:cNvPr>
          <p:cNvSpPr txBox="1">
            <a:spLocks/>
          </p:cNvSpPr>
          <p:nvPr/>
        </p:nvSpPr>
        <p:spPr>
          <a:xfrm>
            <a:off x="395233" y="5635102"/>
            <a:ext cx="2860433" cy="428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/>
              <a:t>Run Docker Container:</a:t>
            </a:r>
          </a:p>
        </p:txBody>
      </p:sp>
      <p:pic>
        <p:nvPicPr>
          <p:cNvPr id="24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47B8E3-D331-0A4B-B235-23D9235C9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0553" y="1600318"/>
            <a:ext cx="7290894" cy="3753208"/>
          </a:xfr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EE2E3F-45B2-924F-893F-9AC3B7B14213}"/>
              </a:ext>
            </a:extLst>
          </p:cNvPr>
          <p:cNvCxnSpPr>
            <a:cxnSpLocks/>
          </p:cNvCxnSpPr>
          <p:nvPr/>
        </p:nvCxnSpPr>
        <p:spPr>
          <a:xfrm flipH="1">
            <a:off x="2450554" y="1192492"/>
            <a:ext cx="4205170" cy="407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60540C-40BB-EB45-A246-7EE50A97E53E}"/>
              </a:ext>
            </a:extLst>
          </p:cNvPr>
          <p:cNvCxnSpPr>
            <a:cxnSpLocks/>
          </p:cNvCxnSpPr>
          <p:nvPr/>
        </p:nvCxnSpPr>
        <p:spPr>
          <a:xfrm flipH="1" flipV="1">
            <a:off x="6655724" y="1192492"/>
            <a:ext cx="3085722" cy="407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0DD9E83-9EB9-DB49-A986-76AC443EA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666" y="5707326"/>
            <a:ext cx="8009314" cy="10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997725E2-E4BE-3F44-BB17-11BBCDDB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96" y="143256"/>
            <a:ext cx="5163910" cy="65931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358AD8-E240-A546-B59B-149F209D1471}"/>
              </a:ext>
            </a:extLst>
          </p:cNvPr>
          <p:cNvSpPr/>
          <p:nvPr/>
        </p:nvSpPr>
        <p:spPr>
          <a:xfrm>
            <a:off x="933271" y="3703435"/>
            <a:ext cx="346505" cy="166254"/>
          </a:xfrm>
          <a:prstGeom prst="rect">
            <a:avLst/>
          </a:prstGeom>
          <a:solidFill>
            <a:srgbClr val="0070C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442D51-1874-6747-8952-FFAE3B251E35}"/>
              </a:ext>
            </a:extLst>
          </p:cNvPr>
          <p:cNvSpPr/>
          <p:nvPr/>
        </p:nvSpPr>
        <p:spPr>
          <a:xfrm>
            <a:off x="1004525" y="5552124"/>
            <a:ext cx="275251" cy="91440"/>
          </a:xfrm>
          <a:prstGeom prst="rect">
            <a:avLst/>
          </a:prstGeom>
          <a:solidFill>
            <a:srgbClr val="0070C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9E75FE-08D0-1143-ACAA-844085AD87FE}"/>
              </a:ext>
            </a:extLst>
          </p:cNvPr>
          <p:cNvSpPr/>
          <p:nvPr/>
        </p:nvSpPr>
        <p:spPr>
          <a:xfrm>
            <a:off x="933949" y="1464348"/>
            <a:ext cx="346505" cy="91440"/>
          </a:xfrm>
          <a:prstGeom prst="rect">
            <a:avLst/>
          </a:prstGeom>
          <a:solidFill>
            <a:srgbClr val="0070C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DCD90B-7010-6842-8148-AEB5F774284D}"/>
              </a:ext>
            </a:extLst>
          </p:cNvPr>
          <p:cNvSpPr/>
          <p:nvPr/>
        </p:nvSpPr>
        <p:spPr>
          <a:xfrm>
            <a:off x="795645" y="2697464"/>
            <a:ext cx="484131" cy="93687"/>
          </a:xfrm>
          <a:prstGeom prst="rect">
            <a:avLst/>
          </a:prstGeom>
          <a:solidFill>
            <a:srgbClr val="0070C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60ADE-6DE4-AB4D-9FA2-C31BE1AA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937" y="78394"/>
            <a:ext cx="1974680" cy="78489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9B5E79-A1F7-8241-A511-D24906B05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929" y="1270135"/>
            <a:ext cx="6064375" cy="45942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7C989C-B410-B544-AE54-39A2D8D7BFE3}"/>
              </a:ext>
            </a:extLst>
          </p:cNvPr>
          <p:cNvSpPr txBox="1"/>
          <p:nvPr/>
        </p:nvSpPr>
        <p:spPr>
          <a:xfrm>
            <a:off x="9009529" y="1828748"/>
            <a:ext cx="9306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(MUC19/MUC16)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CA3D10-7A75-8142-B1D4-A364BC506C16}"/>
              </a:ext>
            </a:extLst>
          </p:cNvPr>
          <p:cNvSpPr txBox="1"/>
          <p:nvPr/>
        </p:nvSpPr>
        <p:spPr>
          <a:xfrm>
            <a:off x="8749502" y="3539088"/>
            <a:ext cx="11906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(MUC19/MUC16/SSPO)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26CD10-60BE-F74E-85EB-4BF18CE85666}"/>
              </a:ext>
            </a:extLst>
          </p:cNvPr>
          <p:cNvSpPr txBox="1"/>
          <p:nvPr/>
        </p:nvSpPr>
        <p:spPr>
          <a:xfrm>
            <a:off x="8480571" y="3966673"/>
            <a:ext cx="14506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(CDC34/INNPP5D/HLA-DRB1)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1AC631-E1BD-A04A-9C7F-C68F7F21F496}"/>
              </a:ext>
            </a:extLst>
          </p:cNvPr>
          <p:cNvSpPr txBox="1"/>
          <p:nvPr/>
        </p:nvSpPr>
        <p:spPr>
          <a:xfrm>
            <a:off x="9000624" y="2256333"/>
            <a:ext cx="9306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(MUC19/MUC16)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A4CB4D-BFED-0744-B8BA-FEE3502B2BF8}"/>
              </a:ext>
            </a:extLst>
          </p:cNvPr>
          <p:cNvSpPr txBox="1"/>
          <p:nvPr/>
        </p:nvSpPr>
        <p:spPr>
          <a:xfrm>
            <a:off x="9009529" y="2683918"/>
            <a:ext cx="9306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(MUC19/MUC16)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D15E0C-586F-2246-B8AB-D19E0BB2105B}"/>
              </a:ext>
            </a:extLst>
          </p:cNvPr>
          <p:cNvSpPr txBox="1"/>
          <p:nvPr/>
        </p:nvSpPr>
        <p:spPr>
          <a:xfrm>
            <a:off x="9000624" y="3111503"/>
            <a:ext cx="9306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(MUC19/MUC16)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0220AF-54B8-674C-AA30-45904192DC4C}"/>
              </a:ext>
            </a:extLst>
          </p:cNvPr>
          <p:cNvSpPr txBox="1"/>
          <p:nvPr/>
        </p:nvSpPr>
        <p:spPr>
          <a:xfrm>
            <a:off x="9000623" y="5249428"/>
            <a:ext cx="9306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(MUC19/MUC16)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FBF89C-9C27-214C-BB77-6C36A72C1783}"/>
              </a:ext>
            </a:extLst>
          </p:cNvPr>
          <p:cNvSpPr txBox="1"/>
          <p:nvPr/>
        </p:nvSpPr>
        <p:spPr>
          <a:xfrm>
            <a:off x="8740597" y="4394258"/>
            <a:ext cx="11906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(MUC19/MUC16/SSPO)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26D3C0-DA53-E640-A41F-7CC2415F1114}"/>
              </a:ext>
            </a:extLst>
          </p:cNvPr>
          <p:cNvSpPr txBox="1"/>
          <p:nvPr/>
        </p:nvSpPr>
        <p:spPr>
          <a:xfrm>
            <a:off x="8489476" y="4821843"/>
            <a:ext cx="14506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(CDC34/INNPP5D/HLA-DRB1)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CCE493-7380-5941-A86A-56DDC6ADC971}"/>
              </a:ext>
            </a:extLst>
          </p:cNvPr>
          <p:cNvSpPr/>
          <p:nvPr/>
        </p:nvSpPr>
        <p:spPr>
          <a:xfrm>
            <a:off x="914016" y="2856970"/>
            <a:ext cx="365760" cy="91440"/>
          </a:xfrm>
          <a:prstGeom prst="rect">
            <a:avLst/>
          </a:prstGeom>
          <a:solidFill>
            <a:srgbClr val="0070C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2" grpId="0" animBg="1"/>
      <p:bldP spid="35" grpId="0" animBg="1"/>
      <p:bldP spid="13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7F2C-9255-514E-ACF8-6FA798D2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1" y="226872"/>
            <a:ext cx="9404723" cy="933081"/>
          </a:xfrm>
        </p:spPr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5564-205A-2F4A-AB49-99640C63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814" y="1035202"/>
            <a:ext cx="10442577" cy="2514145"/>
          </a:xfrm>
        </p:spPr>
        <p:txBody>
          <a:bodyPr>
            <a:normAutofit/>
          </a:bodyPr>
          <a:lstStyle/>
          <a:p>
            <a:r>
              <a:rPr lang="en-US" dirty="0"/>
              <a:t>Fine tune the CH pipeline</a:t>
            </a:r>
          </a:p>
          <a:p>
            <a:pPr lvl="1"/>
            <a:r>
              <a:rPr lang="en-US" dirty="0"/>
              <a:t>Implement other phasing software</a:t>
            </a:r>
          </a:p>
          <a:p>
            <a:pPr lvl="1"/>
            <a:r>
              <a:rPr lang="en-US" dirty="0"/>
              <a:t>Provide test/example data for users</a:t>
            </a:r>
          </a:p>
          <a:p>
            <a:r>
              <a:rPr lang="en-US" dirty="0"/>
              <a:t>Use the CH pipeline analyze other diseases within the Kids First Data Resource Center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287087-1C9E-3F44-ACA4-229EBB59B3ED}"/>
              </a:ext>
            </a:extLst>
          </p:cNvPr>
          <p:cNvSpPr txBox="1">
            <a:spLocks/>
          </p:cNvSpPr>
          <p:nvPr/>
        </p:nvSpPr>
        <p:spPr>
          <a:xfrm>
            <a:off x="645131" y="3899944"/>
            <a:ext cx="5450870" cy="933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Acknowledgements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11BACF-0CD0-624C-9B24-A779F341309F}"/>
              </a:ext>
            </a:extLst>
          </p:cNvPr>
          <p:cNvSpPr txBox="1">
            <a:spLocks/>
          </p:cNvSpPr>
          <p:nvPr/>
        </p:nvSpPr>
        <p:spPr>
          <a:xfrm>
            <a:off x="1286814" y="4833025"/>
            <a:ext cx="5129538" cy="1798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Piccolo Lab</a:t>
            </a:r>
          </a:p>
          <a:p>
            <a:r>
              <a:rPr lang="en-US" dirty="0"/>
              <a:t>BYU Department of Biology</a:t>
            </a:r>
          </a:p>
          <a:p>
            <a:r>
              <a:rPr lang="en-US" dirty="0"/>
              <a:t>BYU Office of Research Computing</a:t>
            </a:r>
          </a:p>
          <a:p>
            <a:endParaRPr lang="en-US" dirty="0"/>
          </a:p>
        </p:txBody>
      </p:sp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8377AFCD-92D1-C941-BE39-5BCF8EDA6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514" y="4875390"/>
            <a:ext cx="947408" cy="9474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E854D0F-30C5-2544-9B0E-DD997BBC20F7}"/>
              </a:ext>
            </a:extLst>
          </p:cNvPr>
          <p:cNvSpPr txBox="1">
            <a:spLocks/>
          </p:cNvSpPr>
          <p:nvPr/>
        </p:nvSpPr>
        <p:spPr>
          <a:xfrm>
            <a:off x="7943397" y="3899944"/>
            <a:ext cx="3247888" cy="933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Poster: P53</a:t>
            </a:r>
          </a:p>
        </p:txBody>
      </p:sp>
    </p:spTree>
    <p:extLst>
      <p:ext uri="{BB962C8B-B14F-4D97-AF65-F5344CB8AC3E}">
        <p14:creationId xmlns:p14="http://schemas.microsoft.com/office/powerpoint/2010/main" val="19994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{E681A739-C298-E84F-8235-49061F2B3189}tf10001062</Template>
  <TotalTime>6646</TotalTime>
  <Words>417</Words>
  <Application>Microsoft Office PowerPoint</Application>
  <PresentationFormat>Widescreen</PresentationFormat>
  <Paragraphs>75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Compound Heterozygous (CH) Variants</vt:lpstr>
      <vt:lpstr>Idiopathic Scoliosis</vt:lpstr>
      <vt:lpstr>CH Pipeline</vt:lpstr>
      <vt:lpstr>Pipeline Example</vt:lpstr>
      <vt:lpstr>Results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Containerized pipeline for the identification of compound heterozygous variants in trios</dc:title>
  <dc:creator>Dustin Miller</dc:creator>
  <cp:lastModifiedBy>Moloney, Caitlin</cp:lastModifiedBy>
  <cp:revision>65</cp:revision>
  <dcterms:created xsi:type="dcterms:W3CDTF">2019-11-19T18:25:39Z</dcterms:created>
  <dcterms:modified xsi:type="dcterms:W3CDTF">2019-11-27T20:52:01Z</dcterms:modified>
</cp:coreProperties>
</file>