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0" r:id="rId2"/>
    <p:sldId id="261" r:id="rId3"/>
    <p:sldId id="257" r:id="rId4"/>
    <p:sldId id="262" r:id="rId5"/>
    <p:sldId id="264"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2EA96-E04A-1637-4961-EC6912B66C8B}" v="20" dt="2019-12-05T03:13:34.387"/>
    <p1510:client id="{6D0B0A4A-CFA9-C5EC-E598-02498B53BDE9}" v="5620" dt="2019-11-25T22:46:02.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9" d="100"/>
          <a:sy n="69" d="100"/>
        </p:scale>
        <p:origin x="3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C0F8B-BB40-4BE8-9B18-600E1D130206}" type="datetimeFigureOut">
              <a:rPr lang="en-US"/>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7438D-B438-4BB4-9BFB-8D6B9D008D4C}" type="slidenum">
              <a:rPr lang="en-US"/>
              <a:t>‹#›</a:t>
            </a:fld>
            <a:endParaRPr lang="en-US"/>
          </a:p>
        </p:txBody>
      </p:sp>
    </p:spTree>
    <p:extLst>
      <p:ext uri="{BB962C8B-B14F-4D97-AF65-F5344CB8AC3E}">
        <p14:creationId xmlns:p14="http://schemas.microsoft.com/office/powerpoint/2010/main" val="40774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FITNESS LANDSCAPE is an abstract concept for visualizing relative fitness in a hypothetical genotype space</a:t>
            </a:r>
          </a:p>
          <a:p>
            <a:r>
              <a:rPr lang="en-US">
                <a:cs typeface="Calibri"/>
              </a:rPr>
              <a:t>-peaks on the landscape can be thought of as individual species adapted to their environments</a:t>
            </a:r>
          </a:p>
          <a:p>
            <a:endParaRPr lang="en-US" dirty="0">
              <a:cs typeface="Calibri"/>
            </a:endParaRPr>
          </a:p>
          <a:p>
            <a:r>
              <a:rPr lang="en-US">
                <a:cs typeface="Calibri"/>
              </a:rPr>
              <a:t>Specifically, this work focused on several PRIMATES and their relative divergence from Human</a:t>
            </a:r>
          </a:p>
          <a:p>
            <a:endParaRPr lang="en-US" dirty="0">
              <a:cs typeface="Calibri"/>
            </a:endParaRPr>
          </a:p>
          <a:p>
            <a:r>
              <a:rPr lang="en-US">
                <a:cs typeface="Calibri"/>
              </a:rPr>
              <a:t>--questions</a:t>
            </a:r>
            <a:endParaRPr lang="en-US" dirty="0">
              <a:cs typeface="Calibri"/>
            </a:endParaRPr>
          </a:p>
          <a:p>
            <a:endParaRPr lang="en-US" dirty="0">
              <a:cs typeface="Calibri"/>
            </a:endParaRPr>
          </a:p>
          <a:p>
            <a:r>
              <a:rPr lang="en-US">
                <a:cs typeface="Calibri"/>
              </a:rPr>
              <a:t>To help answer these questions, we applied Evolutionary Action, </a:t>
            </a:r>
            <a:r>
              <a:rPr lang="en-US" u="sng">
                <a:cs typeface="Calibri"/>
              </a:rPr>
              <a:t>a tool that can predict the impact of any given mutation on protein fitness</a:t>
            </a:r>
          </a:p>
          <a:p>
            <a:r>
              <a:rPr lang="en-US" u="sng">
                <a:cs typeface="Calibri"/>
              </a:rPr>
              <a:t>-importance and relative invariance of the position</a:t>
            </a:r>
            <a:endParaRPr lang="en-US" u="sng" dirty="0">
              <a:cs typeface="Calibri"/>
            </a:endParaRPr>
          </a:p>
          <a:p>
            <a:endParaRPr lang="en-US" u="sng" dirty="0">
              <a:cs typeface="Calibri"/>
            </a:endParaRPr>
          </a:p>
          <a:p>
            <a:r>
              <a:rPr lang="en-US" u="sng">
                <a:cs typeface="Calibri"/>
              </a:rPr>
              <a:t>-magnitude of the change, given by evolutionary gradient log-odds</a:t>
            </a:r>
          </a:p>
          <a:p>
            <a:endParaRPr lang="en-US" u="sng" dirty="0">
              <a:cs typeface="Calibri"/>
            </a:endParaRPr>
          </a:p>
          <a:p>
            <a:r>
              <a:rPr lang="en-US" u="sng">
                <a:cs typeface="Calibri"/>
              </a:rPr>
              <a:t>FINAL SCORE OF 0 TO 100, where low scores have very little effect on fitness, and high scores are large, potentially protein-altering changes</a:t>
            </a:r>
            <a:endParaRPr lang="en-US" u="sng" dirty="0">
              <a:cs typeface="Calibri"/>
            </a:endParaRPr>
          </a:p>
        </p:txBody>
      </p:sp>
      <p:sp>
        <p:nvSpPr>
          <p:cNvPr id="4" name="Slide Number Placeholder 3"/>
          <p:cNvSpPr>
            <a:spLocks noGrp="1"/>
          </p:cNvSpPr>
          <p:nvPr>
            <p:ph type="sldNum" sz="quarter" idx="5"/>
          </p:nvPr>
        </p:nvSpPr>
        <p:spPr/>
        <p:txBody>
          <a:bodyPr/>
          <a:lstStyle/>
          <a:p>
            <a:fld id="{9087438D-B438-4BB4-9BFB-8D6B9D008D4C}" type="slidenum">
              <a:rPr lang="en-US"/>
              <a:t>1</a:t>
            </a:fld>
            <a:endParaRPr lang="en-US"/>
          </a:p>
        </p:txBody>
      </p:sp>
    </p:spTree>
    <p:extLst>
      <p:ext uri="{BB962C8B-B14F-4D97-AF65-F5344CB8AC3E}">
        <p14:creationId xmlns:p14="http://schemas.microsoft.com/office/powerpoint/2010/main" val="396899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TREATED EVERY CHANGE BETWEEN HUMAN AND OTHER REFERENCES AS A MUT TO SCORE WITH EA</a:t>
            </a:r>
          </a:p>
          <a:p>
            <a:r>
              <a:rPr lang="en-US">
                <a:cs typeface="Calibri"/>
              </a:rPr>
              <a:t>-this enables several metrics with which we can evaluate both whole references and individual genes and residues</a:t>
            </a:r>
            <a:endParaRPr lang="en-US" dirty="0">
              <a:cs typeface="Calibri"/>
            </a:endParaRPr>
          </a:p>
          <a:p>
            <a:endParaRPr lang="en-US" dirty="0">
              <a:cs typeface="Calibri"/>
            </a:endParaRPr>
          </a:p>
          <a:p>
            <a:r>
              <a:rPr lang="en-US">
                <a:cs typeface="Calibri"/>
              </a:rPr>
              <a:t>-Here are some basic summary stats for ~15,000 proteins we aligned between 5 PRIMATES, HUMANS AND NEANDERALS, in INCREASING DISTANCE we have Chimp, Orangutan, Baboon, Macaque and Marmoset</a:t>
            </a:r>
            <a:endParaRPr lang="en-US" dirty="0">
              <a:cs typeface="Calibri"/>
            </a:endParaRPr>
          </a:p>
          <a:p>
            <a:endParaRPr lang="en-US" dirty="0">
              <a:cs typeface="Calibri"/>
            </a:endParaRPr>
          </a:p>
          <a:p>
            <a:r>
              <a:rPr lang="en-US">
                <a:cs typeface="Calibri"/>
              </a:rPr>
              <a:t>MAJOR POINT HERE IS THE PER GENE EA BURDEN, which correlates extremely tightly with EVOLUTIONARY DISTANCE, in other words the time since that species diverged from humans</a:t>
            </a:r>
            <a:endParaRPr lang="en-US" dirty="0">
              <a:cs typeface="Calibri"/>
            </a:endParaRPr>
          </a:p>
          <a:p>
            <a:endParaRPr lang="en-US" dirty="0">
              <a:cs typeface="Calibri"/>
            </a:endParaRPr>
          </a:p>
          <a:p>
            <a:r>
              <a:rPr lang="en-US">
                <a:cs typeface="Calibri"/>
              </a:rPr>
              <a:t>THIS DEMONSTRATES that EA has potential use in ESTIMATING DIVERGENCE TIMES for UNKNOWN SPECIES or GENE SEQUENCES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087438D-B438-4BB4-9BFB-8D6B9D008D4C}" type="slidenum">
              <a:rPr lang="en-US"/>
              <a:t>2</a:t>
            </a:fld>
            <a:endParaRPr lang="en-US"/>
          </a:p>
        </p:txBody>
      </p:sp>
    </p:spTree>
    <p:extLst>
      <p:ext uri="{BB962C8B-B14F-4D97-AF65-F5344CB8AC3E}">
        <p14:creationId xmlns:p14="http://schemas.microsoft.com/office/powerpoint/2010/main" val="342476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we analyze a large set of EA scores, for example the raw scores for an entire reference genome, we're interested in the SHAPE OF THE DISTRIBUTION</a:t>
            </a:r>
          </a:p>
          <a:p>
            <a:r>
              <a:rPr lang="en-US">
                <a:cs typeface="Calibri"/>
              </a:rPr>
              <a:t>-the steepness of this distribution is measured with LAMBDA, which is the EXPONENTIAL DECAY CONSTANT that the binned scores follow</a:t>
            </a:r>
          </a:p>
          <a:p>
            <a:r>
              <a:rPr lang="en-US">
                <a:cs typeface="Calibri"/>
              </a:rPr>
              <a:t>-A HIGH LAMBDA indicates MOST OF THE EA SCORES ARE LOW-IMPACT, falling into the first few bins, while a LOW LAMBDA indicates a flatter distribution with MORE HIGH IMPACT MUTATIONS</a:t>
            </a:r>
          </a:p>
          <a:p>
            <a:endParaRPr lang="en-US" dirty="0">
              <a:cs typeface="Calibri"/>
            </a:endParaRPr>
          </a:p>
          <a:p>
            <a:r>
              <a:rPr lang="en-US">
                <a:cs typeface="Calibri"/>
              </a:rPr>
              <a:t>LAMBDA SCORES for our analyzed species follow a LOG CURVE, with lambda INCREASING with evolutionary distance</a:t>
            </a:r>
          </a:p>
          <a:p>
            <a:r>
              <a:rPr lang="en-US">
                <a:cs typeface="Calibri"/>
              </a:rPr>
              <a:t>-THIS MEANS that despite an ever-increasing number of changes between the reference genomes, these changes tend to be SMALLER AND SMALLER the further away you get</a:t>
            </a:r>
          </a:p>
          <a:p>
            <a:r>
              <a:rPr lang="en-US">
                <a:cs typeface="Calibri"/>
              </a:rPr>
              <a:t>-one possible interpretation of this is that as more and more time has passed, purifying selection has had more and more time to act and remove higher-impact changes</a:t>
            </a:r>
          </a:p>
          <a:p>
            <a:r>
              <a:rPr lang="en-US">
                <a:cs typeface="Calibri"/>
              </a:rPr>
              <a:t>-another consideration is that DIVERSITY OF FUNCTIONAL ALLELES is LIMITED in nature, meaning that the TOLERATED HIGH IMPACT CHANGES happen less and less with greater distance, as NEARLY ALL POSSIBLE CHANGES HAVE BEEN EXPLORED, whereas small, nearly nuetral changes are not limited</a:t>
            </a:r>
          </a:p>
          <a:p>
            <a:endParaRPr lang="en-US" dirty="0">
              <a:cs typeface="Calibri"/>
            </a:endParaRPr>
          </a:p>
          <a:p>
            <a:r>
              <a:rPr lang="en-US">
                <a:cs typeface="Calibri"/>
              </a:rPr>
              <a:t>We see another side of the story when, instead of taking the raw EA distribution, we consider only the MAXIMUM EA for each gene</a:t>
            </a:r>
          </a:p>
          <a:p>
            <a:endParaRPr lang="en-US" dirty="0">
              <a:cs typeface="Calibri"/>
            </a:endParaRPr>
          </a:p>
          <a:p>
            <a:r>
              <a:rPr lang="en-US">
                <a:cs typeface="Calibri"/>
              </a:rPr>
              <a:t>In this case, the further out we go in evolutionary distance, we see the MAXIMUM EA DISTRIBUTIONS SHIFTING FURTHER AND FURTHER TO THE HIGH IMPACT BINS, especially so for more distant outgroups of Mouse and Fly</a:t>
            </a:r>
          </a:p>
          <a:p>
            <a:endParaRPr lang="en-US" dirty="0">
              <a:cs typeface="Calibri"/>
            </a:endParaRPr>
          </a:p>
          <a:p>
            <a:r>
              <a:rPr lang="en-US">
                <a:cs typeface="Calibri"/>
              </a:rPr>
              <a:t>So, while the overall distribution favors many thousands of small changes adding up over time, the AVERAGE MAXIMUM EA shows that the few HIGH IMPACT CHANGES GET HIGHER OVER TIME</a:t>
            </a:r>
            <a:endParaRPr lang="en-US" dirty="0">
              <a:cs typeface="Calibri"/>
            </a:endParaRPr>
          </a:p>
        </p:txBody>
      </p:sp>
      <p:sp>
        <p:nvSpPr>
          <p:cNvPr id="4" name="Slide Number Placeholder 3"/>
          <p:cNvSpPr>
            <a:spLocks noGrp="1"/>
          </p:cNvSpPr>
          <p:nvPr>
            <p:ph type="sldNum" sz="quarter" idx="5"/>
          </p:nvPr>
        </p:nvSpPr>
        <p:spPr/>
        <p:txBody>
          <a:bodyPr/>
          <a:lstStyle/>
          <a:p>
            <a:fld id="{9087438D-B438-4BB4-9BFB-8D6B9D008D4C}" type="slidenum">
              <a:rPr lang="en-US"/>
              <a:t>3</a:t>
            </a:fld>
            <a:endParaRPr lang="en-US"/>
          </a:p>
        </p:txBody>
      </p:sp>
    </p:spTree>
    <p:extLst>
      <p:ext uri="{BB962C8B-B14F-4D97-AF65-F5344CB8AC3E}">
        <p14:creationId xmlns:p14="http://schemas.microsoft.com/office/powerpoint/2010/main" val="107570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wanted to see what EA could tell us about SPECIFIC GENES AND PATHWAYS that show evidence of changing rapidly between humans and other primates.</a:t>
            </a:r>
          </a:p>
          <a:p>
            <a:r>
              <a:rPr lang="en-US">
                <a:cs typeface="Calibri"/>
              </a:rPr>
              <a:t>TO DO THIS, we filtered all residues to find ones where HUMANS AND OUR CLOSEST RELATIVES, neandertals, SHARED A DERIVED STATE ALLELE relative to THE OTHER PRIMATES.  We also filtered for A MINIMUM EA OF 30, meaning this change to DERIVED STATE was likely functionally significant</a:t>
            </a:r>
          </a:p>
          <a:p>
            <a:r>
              <a:rPr lang="en-US">
                <a:cs typeface="Calibri"/>
              </a:rPr>
              <a:t>WHEN RANKED BY AVERAGE EA POST-FILTERTING, we found 271 genes with REFERENCE CHANGES MEETING THESE CRITERA, which fell into 6 FUNCTIONAL CLUSTERS, some with enrichments previously reported in works looking for positive selection in humans (1 4, 5 6), and others with novel results (2,3)</a:t>
            </a:r>
          </a:p>
          <a:p>
            <a:endParaRPr lang="en-US" dirty="0">
              <a:cs typeface="Calibri"/>
            </a:endParaRPr>
          </a:p>
          <a:p>
            <a:r>
              <a:rPr lang="en-US">
                <a:cs typeface="Calibri"/>
              </a:rPr>
              <a:t>NEXT, we compared the HUMAN and NEANDERTAL references closely, generating a RANDOMIZED CONTROL for each gene, allowing us to RANK GENES by their Observed Vs Expected EA scores, to see which had diverged MUCH MORE THAN EXPECTED BY CHANCE between HUMAN-NEANDERTAL</a:t>
            </a:r>
          </a:p>
          <a:p>
            <a:r>
              <a:rPr lang="en-US">
                <a:cs typeface="Calibri"/>
              </a:rPr>
              <a:t>The 3 sigma outliers from this ranking included SEVERAL BIOLOGICAL ENRICHMENTS, again with some NOVEL RESULTS</a:t>
            </a:r>
            <a:endParaRPr lang="en-US" dirty="0">
              <a:cs typeface="Calibri"/>
            </a:endParaRPr>
          </a:p>
        </p:txBody>
      </p:sp>
      <p:sp>
        <p:nvSpPr>
          <p:cNvPr id="4" name="Slide Number Placeholder 3"/>
          <p:cNvSpPr>
            <a:spLocks noGrp="1"/>
          </p:cNvSpPr>
          <p:nvPr>
            <p:ph type="sldNum" sz="quarter" idx="5"/>
          </p:nvPr>
        </p:nvSpPr>
        <p:spPr/>
        <p:txBody>
          <a:bodyPr/>
          <a:lstStyle/>
          <a:p>
            <a:fld id="{9087438D-B438-4BB4-9BFB-8D6B9D008D4C}" type="slidenum">
              <a:rPr lang="en-US"/>
              <a:t>4</a:t>
            </a:fld>
            <a:endParaRPr lang="en-US"/>
          </a:p>
        </p:txBody>
      </p:sp>
    </p:spTree>
    <p:extLst>
      <p:ext uri="{BB962C8B-B14F-4D97-AF65-F5344CB8AC3E}">
        <p14:creationId xmlns:p14="http://schemas.microsoft.com/office/powerpoint/2010/main" val="379018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CONCLUSION, EA may be useful as a metric for estimating evolutionary distance, given its very tight correlation with known distances</a:t>
            </a:r>
          </a:p>
          <a:p>
            <a:endParaRPr lang="en-US" dirty="0">
              <a:cs typeface="Calibri"/>
            </a:endParaRPr>
          </a:p>
          <a:p>
            <a:r>
              <a:rPr lang="en-US">
                <a:cs typeface="Calibri"/>
              </a:rPr>
              <a:t>EA informs us about the distributions of fitness effects that have accumulated between distanct species</a:t>
            </a:r>
          </a:p>
          <a:p>
            <a:endParaRPr lang="en-US" dirty="0">
              <a:cs typeface="Calibri"/>
            </a:endParaRPr>
          </a:p>
          <a:p>
            <a:r>
              <a:rPr lang="en-US">
                <a:cs typeface="Calibri"/>
              </a:rPr>
              <a:t>And finally EA can be applied to specific pathways, genes or residues to identify significant changes in biological systems between species, providing evidence for the occurance of SELECTION PRESSURE</a:t>
            </a:r>
            <a:endParaRPr lang="en-US" dirty="0">
              <a:cs typeface="Calibri"/>
            </a:endParaRPr>
          </a:p>
        </p:txBody>
      </p:sp>
      <p:sp>
        <p:nvSpPr>
          <p:cNvPr id="4" name="Slide Number Placeholder 3"/>
          <p:cNvSpPr>
            <a:spLocks noGrp="1"/>
          </p:cNvSpPr>
          <p:nvPr>
            <p:ph type="sldNum" sz="quarter" idx="5"/>
          </p:nvPr>
        </p:nvSpPr>
        <p:spPr/>
        <p:txBody>
          <a:bodyPr/>
          <a:lstStyle/>
          <a:p>
            <a:fld id="{9087438D-B438-4BB4-9BFB-8D6B9D008D4C}" type="slidenum">
              <a:rPr lang="en-US"/>
              <a:t>6</a:t>
            </a:fld>
            <a:endParaRPr lang="en-US"/>
          </a:p>
        </p:txBody>
      </p:sp>
    </p:spTree>
    <p:extLst>
      <p:ext uri="{BB962C8B-B14F-4D97-AF65-F5344CB8AC3E}">
        <p14:creationId xmlns:p14="http://schemas.microsoft.com/office/powerpoint/2010/main" val="71786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D7EF31-5D21-4C74-ADB4-5D5C588AE1C1}"/>
              </a:ext>
            </a:extLst>
          </p:cNvPr>
          <p:cNvSpPr txBox="1"/>
          <p:nvPr/>
        </p:nvSpPr>
        <p:spPr>
          <a:xfrm>
            <a:off x="364435" y="172278"/>
            <a:ext cx="969396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70C0"/>
                </a:solidFill>
                <a:ea typeface="+mn-lt"/>
                <a:cs typeface="+mn-lt"/>
              </a:rPr>
              <a:t>Evolutionary Action as a Tool for Quantifying Divergence Across </a:t>
            </a:r>
            <a:r>
              <a:rPr lang="en-US" sz="2800" dirty="0">
                <a:solidFill>
                  <a:srgbClr val="0070C0"/>
                </a:solidFill>
                <a:ea typeface="+mn-lt"/>
                <a:cs typeface="+mn-lt"/>
              </a:rPr>
              <a:t>the Primate Family Tree</a:t>
            </a:r>
            <a:endParaRPr lang="en-US" sz="2800">
              <a:solidFill>
                <a:srgbClr val="0070C0"/>
              </a:solidFill>
              <a:ea typeface="+mn-lt"/>
              <a:cs typeface="+mn-lt"/>
            </a:endParaRPr>
          </a:p>
        </p:txBody>
      </p:sp>
      <p:pic>
        <p:nvPicPr>
          <p:cNvPr id="7" name="Picture 7" descr="A close up of a logo&#10;&#10;Description generated with high confidence">
            <a:extLst>
              <a:ext uri="{FF2B5EF4-FFF2-40B4-BE49-F238E27FC236}">
                <a16:creationId xmlns:a16="http://schemas.microsoft.com/office/drawing/2014/main" id="{D8963CD6-6615-4171-8249-869046A833B6}"/>
              </a:ext>
            </a:extLst>
          </p:cNvPr>
          <p:cNvPicPr>
            <a:picLocks noChangeAspect="1"/>
          </p:cNvPicPr>
          <p:nvPr/>
        </p:nvPicPr>
        <p:blipFill>
          <a:blip r:embed="rId3"/>
          <a:stretch>
            <a:fillRect/>
          </a:stretch>
        </p:blipFill>
        <p:spPr>
          <a:xfrm>
            <a:off x="10637156" y="961580"/>
            <a:ext cx="1514475" cy="647700"/>
          </a:xfrm>
          <a:prstGeom prst="rect">
            <a:avLst/>
          </a:prstGeom>
        </p:spPr>
      </p:pic>
      <p:pic>
        <p:nvPicPr>
          <p:cNvPr id="9" name="Picture 9" descr="A close up of a sign&#10;&#10;Description generated with very high confidence">
            <a:extLst>
              <a:ext uri="{FF2B5EF4-FFF2-40B4-BE49-F238E27FC236}">
                <a16:creationId xmlns:a16="http://schemas.microsoft.com/office/drawing/2014/main" id="{01A822C5-BE30-4802-87C5-5EF782E31CB8}"/>
              </a:ext>
            </a:extLst>
          </p:cNvPr>
          <p:cNvPicPr>
            <a:picLocks noChangeAspect="1"/>
          </p:cNvPicPr>
          <p:nvPr/>
        </p:nvPicPr>
        <p:blipFill>
          <a:blip r:embed="rId4"/>
          <a:stretch>
            <a:fillRect/>
          </a:stretch>
        </p:blipFill>
        <p:spPr>
          <a:xfrm>
            <a:off x="10888900" y="146168"/>
            <a:ext cx="840070" cy="825738"/>
          </a:xfrm>
          <a:prstGeom prst="rect">
            <a:avLst/>
          </a:prstGeom>
        </p:spPr>
      </p:pic>
      <p:pic>
        <p:nvPicPr>
          <p:cNvPr id="17" name="Picture 17" descr="A screenshot of a cell phone&#10;&#10;Description generated with very high confidence">
            <a:extLst>
              <a:ext uri="{FF2B5EF4-FFF2-40B4-BE49-F238E27FC236}">
                <a16:creationId xmlns:a16="http://schemas.microsoft.com/office/drawing/2014/main" id="{F66DC88F-2ECF-4F17-8F6B-829587EE8024}"/>
              </a:ext>
            </a:extLst>
          </p:cNvPr>
          <p:cNvPicPr>
            <a:picLocks noChangeAspect="1"/>
          </p:cNvPicPr>
          <p:nvPr/>
        </p:nvPicPr>
        <p:blipFill>
          <a:blip r:embed="rId5"/>
          <a:stretch>
            <a:fillRect/>
          </a:stretch>
        </p:blipFill>
        <p:spPr>
          <a:xfrm>
            <a:off x="364435" y="3915019"/>
            <a:ext cx="3490957" cy="2356302"/>
          </a:xfrm>
          <a:prstGeom prst="rect">
            <a:avLst/>
          </a:prstGeom>
        </p:spPr>
      </p:pic>
      <p:pic>
        <p:nvPicPr>
          <p:cNvPr id="21" name="Picture 21" descr="A close up of a logo&#10;&#10;Description generated with very high confidence">
            <a:extLst>
              <a:ext uri="{FF2B5EF4-FFF2-40B4-BE49-F238E27FC236}">
                <a16:creationId xmlns:a16="http://schemas.microsoft.com/office/drawing/2014/main" id="{1F0EB225-96CB-4F0F-B24C-A8438C486060}"/>
              </a:ext>
            </a:extLst>
          </p:cNvPr>
          <p:cNvPicPr>
            <a:picLocks noChangeAspect="1"/>
          </p:cNvPicPr>
          <p:nvPr/>
        </p:nvPicPr>
        <p:blipFill>
          <a:blip r:embed="rId6"/>
          <a:stretch>
            <a:fillRect/>
          </a:stretch>
        </p:blipFill>
        <p:spPr>
          <a:xfrm>
            <a:off x="344123" y="1640838"/>
            <a:ext cx="3493744" cy="2186890"/>
          </a:xfrm>
          <a:prstGeom prst="rect">
            <a:avLst/>
          </a:prstGeom>
        </p:spPr>
      </p:pic>
      <p:sp>
        <p:nvSpPr>
          <p:cNvPr id="24" name="TextBox 23">
            <a:extLst>
              <a:ext uri="{FF2B5EF4-FFF2-40B4-BE49-F238E27FC236}">
                <a16:creationId xmlns:a16="http://schemas.microsoft.com/office/drawing/2014/main" id="{E68F1694-1205-46F3-8FD4-DA25CAD3B5FD}"/>
              </a:ext>
            </a:extLst>
          </p:cNvPr>
          <p:cNvSpPr txBox="1"/>
          <p:nvPr/>
        </p:nvSpPr>
        <p:spPr>
          <a:xfrm>
            <a:off x="2063899" y="6335176"/>
            <a:ext cx="7845286" cy="530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Related Works: </a:t>
            </a:r>
            <a:r>
              <a:rPr lang="en-US" sz="1050"/>
              <a:t>Kimura 1977, Mihalek and Lichtarget 2004, Nielson et al 2005, Ohta 2008, McVicker 2009, Venner et al 2010, Lichtarge at al 2012, Katsonis and Lichtarge 2014, Katsonis and Lichtarge 2017, Passagem-Santos et al 2018</a:t>
            </a:r>
            <a:endParaRPr lang="en-US" sz="1050" dirty="0">
              <a:cs typeface="Calibri"/>
            </a:endParaRPr>
          </a:p>
        </p:txBody>
      </p:sp>
      <p:sp>
        <p:nvSpPr>
          <p:cNvPr id="3" name="TextBox 2">
            <a:extLst>
              <a:ext uri="{FF2B5EF4-FFF2-40B4-BE49-F238E27FC236}">
                <a16:creationId xmlns:a16="http://schemas.microsoft.com/office/drawing/2014/main" id="{0FE5DFCF-5946-4710-B937-589E1DEED73A}"/>
              </a:ext>
            </a:extLst>
          </p:cNvPr>
          <p:cNvSpPr txBox="1"/>
          <p:nvPr/>
        </p:nvSpPr>
        <p:spPr>
          <a:xfrm>
            <a:off x="5566996" y="2394437"/>
            <a:ext cx="410600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Can we estimate how far 2 species have diverged in terms of functional units?</a:t>
            </a:r>
            <a:endParaRPr lang="en-US" dirty="0">
              <a:cs typeface="Calibri"/>
            </a:endParaRPr>
          </a:p>
          <a:p>
            <a:endParaRPr lang="en-US" dirty="0">
              <a:cs typeface="Calibri"/>
            </a:endParaRPr>
          </a:p>
          <a:p>
            <a:r>
              <a:rPr lang="en-US" dirty="0">
                <a:cs typeface="Calibri"/>
              </a:rPr>
              <a:t>Can this be applied to individual genes to </a:t>
            </a:r>
            <a:r>
              <a:rPr lang="en-US">
                <a:cs typeface="Calibri"/>
              </a:rPr>
              <a:t>determine which genes may have undergone positive selection to change function faster?</a:t>
            </a:r>
            <a:endParaRPr lang="en-US" dirty="0">
              <a:cs typeface="Calibri"/>
            </a:endParaRPr>
          </a:p>
        </p:txBody>
      </p:sp>
      <p:sp>
        <p:nvSpPr>
          <p:cNvPr id="4" name="Rectangle 3">
            <a:extLst>
              <a:ext uri="{FF2B5EF4-FFF2-40B4-BE49-F238E27FC236}">
                <a16:creationId xmlns:a16="http://schemas.microsoft.com/office/drawing/2014/main" id="{6A88A317-D9EC-4AF1-AA74-EAB85273B853}"/>
              </a:ext>
            </a:extLst>
          </p:cNvPr>
          <p:cNvSpPr/>
          <p:nvPr/>
        </p:nvSpPr>
        <p:spPr>
          <a:xfrm>
            <a:off x="5415328" y="2103559"/>
            <a:ext cx="4733191" cy="3348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 close up of text on a white background&#10;&#10;Description generated with high confidence">
            <a:extLst>
              <a:ext uri="{FF2B5EF4-FFF2-40B4-BE49-F238E27FC236}">
                <a16:creationId xmlns:a16="http://schemas.microsoft.com/office/drawing/2014/main" id="{DA8CF046-34C9-4BBB-8C2F-4EF0835CBDD7}"/>
              </a:ext>
            </a:extLst>
          </p:cNvPr>
          <p:cNvPicPr>
            <a:picLocks noChangeAspect="1"/>
          </p:cNvPicPr>
          <p:nvPr/>
        </p:nvPicPr>
        <p:blipFill>
          <a:blip r:embed="rId7"/>
          <a:stretch>
            <a:fillRect/>
          </a:stretch>
        </p:blipFill>
        <p:spPr>
          <a:xfrm>
            <a:off x="4900246" y="1405370"/>
            <a:ext cx="5336930" cy="4655396"/>
          </a:xfrm>
          <a:prstGeom prst="rect">
            <a:avLst/>
          </a:prstGeom>
        </p:spPr>
      </p:pic>
      <p:sp>
        <p:nvSpPr>
          <p:cNvPr id="10" name="TextBox 9">
            <a:extLst>
              <a:ext uri="{FF2B5EF4-FFF2-40B4-BE49-F238E27FC236}">
                <a16:creationId xmlns:a16="http://schemas.microsoft.com/office/drawing/2014/main" id="{0FDDC04C-3495-44A9-B8F8-4C6C55F45246}"/>
              </a:ext>
            </a:extLst>
          </p:cNvPr>
          <p:cNvSpPr txBox="1"/>
          <p:nvPr/>
        </p:nvSpPr>
        <p:spPr>
          <a:xfrm>
            <a:off x="9516207" y="6035919"/>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Katsonis and Lichtarge 2014</a:t>
            </a:r>
            <a:endParaRPr lang="en-US" sz="1200">
              <a:cs typeface="Calibri"/>
            </a:endParaRPr>
          </a:p>
        </p:txBody>
      </p:sp>
    </p:spTree>
    <p:extLst>
      <p:ext uri="{BB962C8B-B14F-4D97-AF65-F5344CB8AC3E}">
        <p14:creationId xmlns:p14="http://schemas.microsoft.com/office/powerpoint/2010/main" val="40476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49B8A2-A186-4B61-A93B-1859D8788513}"/>
              </a:ext>
            </a:extLst>
          </p:cNvPr>
          <p:cNvSpPr txBox="1"/>
          <p:nvPr/>
        </p:nvSpPr>
        <p:spPr>
          <a:xfrm>
            <a:off x="364435" y="172278"/>
            <a:ext cx="969396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ea typeface="+mn-lt"/>
                <a:cs typeface="+mn-lt"/>
              </a:rPr>
              <a:t>Summation of All EA Scores for a Species Correlates Tightly with Time Since Divergence</a:t>
            </a:r>
          </a:p>
        </p:txBody>
      </p:sp>
      <p:pic>
        <p:nvPicPr>
          <p:cNvPr id="6" name="Picture 6" descr="A screenshot of a video game&#10;&#10;Description generated with high confidence">
            <a:extLst>
              <a:ext uri="{FF2B5EF4-FFF2-40B4-BE49-F238E27FC236}">
                <a16:creationId xmlns:a16="http://schemas.microsoft.com/office/drawing/2014/main" id="{B3B2EADF-F5AC-4381-8801-B8CE619C9CCA}"/>
              </a:ext>
            </a:extLst>
          </p:cNvPr>
          <p:cNvPicPr>
            <a:picLocks noChangeAspect="1"/>
          </p:cNvPicPr>
          <p:nvPr/>
        </p:nvPicPr>
        <p:blipFill>
          <a:blip r:embed="rId3"/>
          <a:stretch>
            <a:fillRect/>
          </a:stretch>
        </p:blipFill>
        <p:spPr>
          <a:xfrm>
            <a:off x="74064" y="1607105"/>
            <a:ext cx="6695629" cy="1272334"/>
          </a:xfrm>
          <a:prstGeom prst="rect">
            <a:avLst/>
          </a:prstGeom>
        </p:spPr>
      </p:pic>
      <p:pic>
        <p:nvPicPr>
          <p:cNvPr id="8" name="Picture 8" descr="A close up of a sign&#10;&#10;Description generated with very high confidence">
            <a:extLst>
              <a:ext uri="{FF2B5EF4-FFF2-40B4-BE49-F238E27FC236}">
                <a16:creationId xmlns:a16="http://schemas.microsoft.com/office/drawing/2014/main" id="{E5D7A3B3-B4B3-46F0-B4CB-AA136E22E524}"/>
              </a:ext>
            </a:extLst>
          </p:cNvPr>
          <p:cNvPicPr>
            <a:picLocks noChangeAspect="1"/>
          </p:cNvPicPr>
          <p:nvPr/>
        </p:nvPicPr>
        <p:blipFill>
          <a:blip r:embed="rId4"/>
          <a:stretch>
            <a:fillRect/>
          </a:stretch>
        </p:blipFill>
        <p:spPr>
          <a:xfrm>
            <a:off x="7181316" y="1482518"/>
            <a:ext cx="2785929" cy="1507264"/>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162DA806-FB09-40C7-BA00-96DF273ABD9B}"/>
              </a:ext>
            </a:extLst>
          </p:cNvPr>
          <p:cNvPicPr>
            <a:picLocks noChangeAspect="1"/>
          </p:cNvPicPr>
          <p:nvPr/>
        </p:nvPicPr>
        <p:blipFill>
          <a:blip r:embed="rId5"/>
          <a:stretch>
            <a:fillRect/>
          </a:stretch>
        </p:blipFill>
        <p:spPr>
          <a:xfrm>
            <a:off x="230737" y="3512992"/>
            <a:ext cx="6286691" cy="2326866"/>
          </a:xfrm>
          <a:prstGeom prst="rect">
            <a:avLst/>
          </a:prstGeom>
        </p:spPr>
      </p:pic>
      <p:sp>
        <p:nvSpPr>
          <p:cNvPr id="14" name="Rectangle 13">
            <a:extLst>
              <a:ext uri="{FF2B5EF4-FFF2-40B4-BE49-F238E27FC236}">
                <a16:creationId xmlns:a16="http://schemas.microsoft.com/office/drawing/2014/main" id="{2E43AD27-E4CF-484B-8F26-B7AA50E77AEC}"/>
              </a:ext>
            </a:extLst>
          </p:cNvPr>
          <p:cNvSpPr/>
          <p:nvPr/>
        </p:nvSpPr>
        <p:spPr>
          <a:xfrm>
            <a:off x="7010400" y="1149627"/>
            <a:ext cx="3637721" cy="2915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close up of a map&#10;&#10;Description generated with high confidence">
            <a:extLst>
              <a:ext uri="{FF2B5EF4-FFF2-40B4-BE49-F238E27FC236}">
                <a16:creationId xmlns:a16="http://schemas.microsoft.com/office/drawing/2014/main" id="{316DB7B7-CAC5-4E42-96A0-589D9C67E95A}"/>
              </a:ext>
            </a:extLst>
          </p:cNvPr>
          <p:cNvPicPr>
            <a:picLocks noChangeAspect="1"/>
          </p:cNvPicPr>
          <p:nvPr/>
        </p:nvPicPr>
        <p:blipFill>
          <a:blip r:embed="rId6"/>
          <a:stretch>
            <a:fillRect/>
          </a:stretch>
        </p:blipFill>
        <p:spPr>
          <a:xfrm>
            <a:off x="7010402" y="1603866"/>
            <a:ext cx="5114656" cy="4960622"/>
          </a:xfrm>
          <a:prstGeom prst="rect">
            <a:avLst/>
          </a:prstGeom>
        </p:spPr>
      </p:pic>
      <p:sp>
        <p:nvSpPr>
          <p:cNvPr id="2" name="TextBox 1">
            <a:extLst>
              <a:ext uri="{FF2B5EF4-FFF2-40B4-BE49-F238E27FC236}">
                <a16:creationId xmlns:a16="http://schemas.microsoft.com/office/drawing/2014/main" id="{C804AE57-0FF1-4A03-BA20-11AD720765BD}"/>
              </a:ext>
            </a:extLst>
          </p:cNvPr>
          <p:cNvSpPr txBox="1"/>
          <p:nvPr/>
        </p:nvSpPr>
        <p:spPr>
          <a:xfrm>
            <a:off x="8316927" y="2637689"/>
            <a:ext cx="7010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Calibri"/>
              </a:rPr>
              <a:t>R</a:t>
            </a:r>
            <a:r>
              <a:rPr lang="en-US" sz="1050" baseline="30000" dirty="0">
                <a:cs typeface="Calibri"/>
              </a:rPr>
              <a:t>2</a:t>
            </a:r>
            <a:r>
              <a:rPr lang="en-US" sz="1050">
                <a:cs typeface="Calibri"/>
              </a:rPr>
              <a:t> = 0.99</a:t>
            </a:r>
            <a:endParaRPr lang="en-US" sz="1050" dirty="0">
              <a:cs typeface="Calibri"/>
            </a:endParaRPr>
          </a:p>
        </p:txBody>
      </p:sp>
      <p:cxnSp>
        <p:nvCxnSpPr>
          <p:cNvPr id="3" name="Straight Arrow Connector 2">
            <a:extLst>
              <a:ext uri="{FF2B5EF4-FFF2-40B4-BE49-F238E27FC236}">
                <a16:creationId xmlns:a16="http://schemas.microsoft.com/office/drawing/2014/main" id="{40647F73-08B3-42CA-8087-7A0E0320954E}"/>
              </a:ext>
            </a:extLst>
          </p:cNvPr>
          <p:cNvCxnSpPr/>
          <p:nvPr/>
        </p:nvCxnSpPr>
        <p:spPr>
          <a:xfrm flipV="1">
            <a:off x="8113697" y="2772728"/>
            <a:ext cx="256374" cy="1"/>
          </a:xfrm>
          <a:prstGeom prst="straightConnector1">
            <a:avLst/>
          </a:prstGeom>
          <a:ln>
            <a:solidFill>
              <a:srgbClr val="FF0000"/>
            </a:solidFill>
            <a:prstDash val="sysDot"/>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51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a16="http://schemas.microsoft.com/office/drawing/2014/main" id="{B59DC6C6-60D5-4807-87E2-FEBF6FB7CB3F}"/>
              </a:ext>
            </a:extLst>
          </p:cNvPr>
          <p:cNvPicPr>
            <a:picLocks noChangeAspect="1"/>
          </p:cNvPicPr>
          <p:nvPr/>
        </p:nvPicPr>
        <p:blipFill>
          <a:blip r:embed="rId3"/>
          <a:stretch>
            <a:fillRect/>
          </a:stretch>
        </p:blipFill>
        <p:spPr>
          <a:xfrm>
            <a:off x="5956852" y="1609103"/>
            <a:ext cx="4731026" cy="4653585"/>
          </a:xfrm>
          <a:prstGeom prst="rect">
            <a:avLst/>
          </a:prstGeom>
        </p:spPr>
      </p:pic>
      <p:sp>
        <p:nvSpPr>
          <p:cNvPr id="5" name="TextBox 4">
            <a:extLst>
              <a:ext uri="{FF2B5EF4-FFF2-40B4-BE49-F238E27FC236}">
                <a16:creationId xmlns:a16="http://schemas.microsoft.com/office/drawing/2014/main" id="{F9883959-19BB-4C30-B046-40239CFBFD69}"/>
              </a:ext>
            </a:extLst>
          </p:cNvPr>
          <p:cNvSpPr txBox="1"/>
          <p:nvPr/>
        </p:nvSpPr>
        <p:spPr>
          <a:xfrm>
            <a:off x="364435" y="172278"/>
            <a:ext cx="969396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ea typeface="+mn-lt"/>
                <a:cs typeface="+mn-lt"/>
              </a:rPr>
              <a:t>Total EA Distribution Skews Toward Low-Impact Mutations over </a:t>
            </a:r>
            <a:r>
              <a:rPr lang="en-US" sz="2800">
                <a:solidFill>
                  <a:srgbClr val="0070C0"/>
                </a:solidFill>
                <a:ea typeface="+mn-lt"/>
                <a:cs typeface="+mn-lt"/>
              </a:rPr>
              <a:t>Evolutionary Time</a:t>
            </a:r>
            <a:endParaRPr lang="en-US" sz="2800" dirty="0">
              <a:solidFill>
                <a:srgbClr val="0070C0"/>
              </a:solidFill>
              <a:ea typeface="+mn-lt"/>
              <a:cs typeface="+mn-lt"/>
            </a:endParaRPr>
          </a:p>
        </p:txBody>
      </p:sp>
      <p:pic>
        <p:nvPicPr>
          <p:cNvPr id="6" name="Picture 6" descr="A screenshot of a cell phone&#10;&#10;Description generated with high confidence">
            <a:extLst>
              <a:ext uri="{FF2B5EF4-FFF2-40B4-BE49-F238E27FC236}">
                <a16:creationId xmlns:a16="http://schemas.microsoft.com/office/drawing/2014/main" id="{D9FF4FD4-E290-4C72-93FB-0DCCCDA71D57}"/>
              </a:ext>
            </a:extLst>
          </p:cNvPr>
          <p:cNvPicPr>
            <a:picLocks noChangeAspect="1"/>
          </p:cNvPicPr>
          <p:nvPr/>
        </p:nvPicPr>
        <p:blipFill>
          <a:blip r:embed="rId4"/>
          <a:stretch>
            <a:fillRect/>
          </a:stretch>
        </p:blipFill>
        <p:spPr>
          <a:xfrm>
            <a:off x="333719" y="2070095"/>
            <a:ext cx="5107536" cy="3523160"/>
          </a:xfrm>
          <a:prstGeom prst="rect">
            <a:avLst/>
          </a:prstGeom>
        </p:spPr>
      </p:pic>
      <p:sp>
        <p:nvSpPr>
          <p:cNvPr id="8" name="TextBox 7">
            <a:extLst>
              <a:ext uri="{FF2B5EF4-FFF2-40B4-BE49-F238E27FC236}">
                <a16:creationId xmlns:a16="http://schemas.microsoft.com/office/drawing/2014/main" id="{2EA2C56E-5312-4F17-B838-A6A71EDC9C54}"/>
              </a:ext>
            </a:extLst>
          </p:cNvPr>
          <p:cNvSpPr txBox="1"/>
          <p:nvPr/>
        </p:nvSpPr>
        <p:spPr>
          <a:xfrm>
            <a:off x="2756452" y="28359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Lambda (</a:t>
            </a:r>
            <a:r>
              <a:rPr lang="el" b="1">
                <a:ea typeface="+mn-lt"/>
                <a:cs typeface="+mn-lt"/>
              </a:rPr>
              <a:t>λ)</a:t>
            </a:r>
            <a:endParaRPr lang="en-US" dirty="0">
              <a:cs typeface="Calibri"/>
            </a:endParaRPr>
          </a:p>
        </p:txBody>
      </p:sp>
      <p:cxnSp>
        <p:nvCxnSpPr>
          <p:cNvPr id="9" name="Straight Arrow Connector 8">
            <a:extLst>
              <a:ext uri="{FF2B5EF4-FFF2-40B4-BE49-F238E27FC236}">
                <a16:creationId xmlns:a16="http://schemas.microsoft.com/office/drawing/2014/main" id="{DBBD0A2E-3D61-4BF6-BE68-6E90E0178D56}"/>
              </a:ext>
            </a:extLst>
          </p:cNvPr>
          <p:cNvCxnSpPr/>
          <p:nvPr/>
        </p:nvCxnSpPr>
        <p:spPr>
          <a:xfrm>
            <a:off x="2336110" y="3055039"/>
            <a:ext cx="417444" cy="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BC5F45F-BB0A-4031-8A6E-B7ACB32EEF7C}"/>
              </a:ext>
            </a:extLst>
          </p:cNvPr>
          <p:cNvSpPr/>
          <p:nvPr/>
        </p:nvSpPr>
        <p:spPr>
          <a:xfrm>
            <a:off x="186359" y="1176959"/>
            <a:ext cx="11840817" cy="5585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492130-953E-4577-858B-5705EA88E948}"/>
              </a:ext>
            </a:extLst>
          </p:cNvPr>
          <p:cNvSpPr txBox="1"/>
          <p:nvPr/>
        </p:nvSpPr>
        <p:spPr>
          <a:xfrm>
            <a:off x="3383861" y="600904"/>
            <a:ext cx="84813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ea typeface="+mn-lt"/>
                <a:cs typeface="+mn-lt"/>
              </a:rPr>
              <a:t>...however, MAXIMUM EA </a:t>
            </a:r>
            <a:r>
              <a:rPr lang="en-US" sz="2800">
                <a:solidFill>
                  <a:srgbClr val="0070C0"/>
                </a:solidFill>
                <a:ea typeface="+mn-lt"/>
                <a:cs typeface="+mn-lt"/>
              </a:rPr>
              <a:t>Values Steadily Increase</a:t>
            </a:r>
          </a:p>
        </p:txBody>
      </p:sp>
      <p:pic>
        <p:nvPicPr>
          <p:cNvPr id="18" name="Picture 18" descr="A picture containing screenshot&#10;&#10;Description generated with very high confidence">
            <a:extLst>
              <a:ext uri="{FF2B5EF4-FFF2-40B4-BE49-F238E27FC236}">
                <a16:creationId xmlns:a16="http://schemas.microsoft.com/office/drawing/2014/main" id="{66ADE018-B4E2-45B1-A797-B4E03FDE60E2}"/>
              </a:ext>
            </a:extLst>
          </p:cNvPr>
          <p:cNvPicPr>
            <a:picLocks noChangeAspect="1"/>
          </p:cNvPicPr>
          <p:nvPr/>
        </p:nvPicPr>
        <p:blipFill>
          <a:blip r:embed="rId5"/>
          <a:stretch>
            <a:fillRect/>
          </a:stretch>
        </p:blipFill>
        <p:spPr>
          <a:xfrm>
            <a:off x="2756452" y="1632886"/>
            <a:ext cx="4989443" cy="4897566"/>
          </a:xfrm>
          <a:prstGeom prst="rect">
            <a:avLst/>
          </a:prstGeom>
        </p:spPr>
      </p:pic>
      <p:sp>
        <p:nvSpPr>
          <p:cNvPr id="20" name="TextBox 19">
            <a:extLst>
              <a:ext uri="{FF2B5EF4-FFF2-40B4-BE49-F238E27FC236}">
                <a16:creationId xmlns:a16="http://schemas.microsoft.com/office/drawing/2014/main" id="{17C046E8-3906-4AA0-B875-C78718283CA0}"/>
              </a:ext>
            </a:extLst>
          </p:cNvPr>
          <p:cNvSpPr txBox="1"/>
          <p:nvPr/>
        </p:nvSpPr>
        <p:spPr>
          <a:xfrm>
            <a:off x="8136835" y="230587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Distribution when each </a:t>
            </a:r>
            <a:r>
              <a:rPr lang="en-US" dirty="0"/>
              <a:t>gene is given 1 score, it's Maximum EA</a:t>
            </a:r>
            <a:endParaRPr lang="en-US" dirty="0">
              <a:cs typeface="Calibri"/>
            </a:endParaRPr>
          </a:p>
        </p:txBody>
      </p:sp>
      <p:pic>
        <p:nvPicPr>
          <p:cNvPr id="21" name="Picture 21" descr="A picture containing text, screenshot, map&#10;&#10;Description generated with very high confidence">
            <a:extLst>
              <a:ext uri="{FF2B5EF4-FFF2-40B4-BE49-F238E27FC236}">
                <a16:creationId xmlns:a16="http://schemas.microsoft.com/office/drawing/2014/main" id="{9E9E059E-4858-48D4-BD92-2AAD42FEC00B}"/>
              </a:ext>
            </a:extLst>
          </p:cNvPr>
          <p:cNvPicPr>
            <a:picLocks noChangeAspect="1"/>
          </p:cNvPicPr>
          <p:nvPr/>
        </p:nvPicPr>
        <p:blipFill>
          <a:blip r:embed="rId6"/>
          <a:stretch>
            <a:fillRect/>
          </a:stretch>
        </p:blipFill>
        <p:spPr>
          <a:xfrm>
            <a:off x="2756452" y="1632886"/>
            <a:ext cx="4989443" cy="4897565"/>
          </a:xfrm>
          <a:prstGeom prst="rect">
            <a:avLst/>
          </a:prstGeom>
        </p:spPr>
      </p:pic>
      <p:pic>
        <p:nvPicPr>
          <p:cNvPr id="23" name="Picture 23" descr="A picture containing text, map&#10;&#10;Description generated with very high confidence">
            <a:extLst>
              <a:ext uri="{FF2B5EF4-FFF2-40B4-BE49-F238E27FC236}">
                <a16:creationId xmlns:a16="http://schemas.microsoft.com/office/drawing/2014/main" id="{E9BCD924-99B8-4CE0-B867-342FD3B28D71}"/>
              </a:ext>
            </a:extLst>
          </p:cNvPr>
          <p:cNvPicPr>
            <a:picLocks noChangeAspect="1"/>
          </p:cNvPicPr>
          <p:nvPr/>
        </p:nvPicPr>
        <p:blipFill>
          <a:blip r:embed="rId7"/>
          <a:stretch>
            <a:fillRect/>
          </a:stretch>
        </p:blipFill>
        <p:spPr>
          <a:xfrm>
            <a:off x="2756452" y="1632886"/>
            <a:ext cx="4989443" cy="4897565"/>
          </a:xfrm>
          <a:prstGeom prst="rect">
            <a:avLst/>
          </a:prstGeom>
        </p:spPr>
      </p:pic>
      <p:pic>
        <p:nvPicPr>
          <p:cNvPr id="25" name="Picture 25" descr="A picture containing text, map&#10;&#10;Description generated with very high confidence">
            <a:extLst>
              <a:ext uri="{FF2B5EF4-FFF2-40B4-BE49-F238E27FC236}">
                <a16:creationId xmlns:a16="http://schemas.microsoft.com/office/drawing/2014/main" id="{6848393C-E984-46CF-B3FA-2768B7A93D78}"/>
              </a:ext>
            </a:extLst>
          </p:cNvPr>
          <p:cNvPicPr>
            <a:picLocks noChangeAspect="1"/>
          </p:cNvPicPr>
          <p:nvPr/>
        </p:nvPicPr>
        <p:blipFill>
          <a:blip r:embed="rId8"/>
          <a:stretch>
            <a:fillRect/>
          </a:stretch>
        </p:blipFill>
        <p:spPr>
          <a:xfrm>
            <a:off x="2756452" y="1632886"/>
            <a:ext cx="4989443" cy="4897565"/>
          </a:xfrm>
          <a:prstGeom prst="rect">
            <a:avLst/>
          </a:prstGeom>
        </p:spPr>
      </p:pic>
      <p:pic>
        <p:nvPicPr>
          <p:cNvPr id="27" name="Picture 27" descr="A picture containing text, map&#10;&#10;Description generated with very high confidence">
            <a:extLst>
              <a:ext uri="{FF2B5EF4-FFF2-40B4-BE49-F238E27FC236}">
                <a16:creationId xmlns:a16="http://schemas.microsoft.com/office/drawing/2014/main" id="{DA6A6ADE-92ED-41D2-9BCD-D7B569929F2E}"/>
              </a:ext>
            </a:extLst>
          </p:cNvPr>
          <p:cNvPicPr>
            <a:picLocks noChangeAspect="1"/>
          </p:cNvPicPr>
          <p:nvPr/>
        </p:nvPicPr>
        <p:blipFill>
          <a:blip r:embed="rId9"/>
          <a:stretch>
            <a:fillRect/>
          </a:stretch>
        </p:blipFill>
        <p:spPr>
          <a:xfrm>
            <a:off x="2756452" y="1632886"/>
            <a:ext cx="4989443" cy="4897565"/>
          </a:xfrm>
          <a:prstGeom prst="rect">
            <a:avLst/>
          </a:prstGeom>
        </p:spPr>
      </p:pic>
      <p:pic>
        <p:nvPicPr>
          <p:cNvPr id="29" name="Picture 29" descr="A picture containing text, map&#10;&#10;Description generated with very high confidence">
            <a:extLst>
              <a:ext uri="{FF2B5EF4-FFF2-40B4-BE49-F238E27FC236}">
                <a16:creationId xmlns:a16="http://schemas.microsoft.com/office/drawing/2014/main" id="{613776B2-1F22-427F-BCC5-333529C1F19D}"/>
              </a:ext>
            </a:extLst>
          </p:cNvPr>
          <p:cNvPicPr>
            <a:picLocks noChangeAspect="1"/>
          </p:cNvPicPr>
          <p:nvPr/>
        </p:nvPicPr>
        <p:blipFill>
          <a:blip r:embed="rId10"/>
          <a:stretch>
            <a:fillRect/>
          </a:stretch>
        </p:blipFill>
        <p:spPr>
          <a:xfrm>
            <a:off x="2756452" y="1632886"/>
            <a:ext cx="4989443" cy="4897565"/>
          </a:xfrm>
          <a:prstGeom prst="rect">
            <a:avLst/>
          </a:prstGeom>
        </p:spPr>
      </p:pic>
      <p:pic>
        <p:nvPicPr>
          <p:cNvPr id="31" name="Picture 31" descr="A picture containing text, map&#10;&#10;Description generated with very high confidence">
            <a:extLst>
              <a:ext uri="{FF2B5EF4-FFF2-40B4-BE49-F238E27FC236}">
                <a16:creationId xmlns:a16="http://schemas.microsoft.com/office/drawing/2014/main" id="{588A774E-E228-4FEE-A0FF-D133A77D1DBA}"/>
              </a:ext>
            </a:extLst>
          </p:cNvPr>
          <p:cNvPicPr>
            <a:picLocks noChangeAspect="1"/>
          </p:cNvPicPr>
          <p:nvPr/>
        </p:nvPicPr>
        <p:blipFill>
          <a:blip r:embed="rId11"/>
          <a:stretch>
            <a:fillRect/>
          </a:stretch>
        </p:blipFill>
        <p:spPr>
          <a:xfrm>
            <a:off x="2756452" y="1632886"/>
            <a:ext cx="4989443" cy="4897565"/>
          </a:xfrm>
          <a:prstGeom prst="rect">
            <a:avLst/>
          </a:prstGeom>
        </p:spPr>
      </p:pic>
      <p:pic>
        <p:nvPicPr>
          <p:cNvPr id="33" name="Picture 33" descr="A picture containing text, map&#10;&#10;Description generated with very high confidence">
            <a:extLst>
              <a:ext uri="{FF2B5EF4-FFF2-40B4-BE49-F238E27FC236}">
                <a16:creationId xmlns:a16="http://schemas.microsoft.com/office/drawing/2014/main" id="{6C023458-EC50-4C3B-A54E-577ACE6293C7}"/>
              </a:ext>
            </a:extLst>
          </p:cNvPr>
          <p:cNvPicPr>
            <a:picLocks noChangeAspect="1"/>
          </p:cNvPicPr>
          <p:nvPr/>
        </p:nvPicPr>
        <p:blipFill>
          <a:blip r:embed="rId12"/>
          <a:stretch>
            <a:fillRect/>
          </a:stretch>
        </p:blipFill>
        <p:spPr>
          <a:xfrm>
            <a:off x="2756452" y="1632886"/>
            <a:ext cx="4989443" cy="4897565"/>
          </a:xfrm>
          <a:prstGeom prst="rect">
            <a:avLst/>
          </a:prstGeom>
        </p:spPr>
      </p:pic>
    </p:spTree>
    <p:extLst>
      <p:ext uri="{BB962C8B-B14F-4D97-AF65-F5344CB8AC3E}">
        <p14:creationId xmlns:p14="http://schemas.microsoft.com/office/powerpoint/2010/main" val="37915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3896F23C-AFC4-48E9-ADA1-D0A375B1F60E}"/>
              </a:ext>
            </a:extLst>
          </p:cNvPr>
          <p:cNvSpPr txBox="1"/>
          <p:nvPr/>
        </p:nvSpPr>
        <p:spPr>
          <a:xfrm>
            <a:off x="576883" y="1246118"/>
            <a:ext cx="43467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t>Human/Neandertal vs Other Primates</a:t>
            </a:r>
            <a:endParaRPr lang="en-US" i="1" u="sng">
              <a:cs typeface="Calibri"/>
            </a:endParaRPr>
          </a:p>
        </p:txBody>
      </p:sp>
      <p:cxnSp>
        <p:nvCxnSpPr>
          <p:cNvPr id="2" name="Straight Arrow Connector 1">
            <a:extLst>
              <a:ext uri="{FF2B5EF4-FFF2-40B4-BE49-F238E27FC236}">
                <a16:creationId xmlns:a16="http://schemas.microsoft.com/office/drawing/2014/main" id="{1F9AB654-E2C9-4984-AAE4-5643C44651DC}"/>
              </a:ext>
            </a:extLst>
          </p:cNvPr>
          <p:cNvCxnSpPr/>
          <p:nvPr/>
        </p:nvCxnSpPr>
        <p:spPr>
          <a:xfrm>
            <a:off x="868017" y="3528391"/>
            <a:ext cx="291549" cy="556592"/>
          </a:xfrm>
          <a:prstGeom prst="straightConnector1">
            <a:avLst/>
          </a:prstGeom>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62651146-1002-4CF2-9AF9-BC8D16ED994A}"/>
              </a:ext>
            </a:extLst>
          </p:cNvPr>
          <p:cNvCxnSpPr>
            <a:cxnSpLocks/>
          </p:cNvCxnSpPr>
          <p:nvPr/>
        </p:nvCxnSpPr>
        <p:spPr>
          <a:xfrm flipH="1">
            <a:off x="609600" y="3554895"/>
            <a:ext cx="258416" cy="536713"/>
          </a:xfrm>
          <a:prstGeom prst="straightConnector1">
            <a:avLst/>
          </a:prstGeom>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C461B50E-9534-4DEE-926E-FF499204C652}"/>
              </a:ext>
            </a:extLst>
          </p:cNvPr>
          <p:cNvSpPr txBox="1"/>
          <p:nvPr/>
        </p:nvSpPr>
        <p:spPr>
          <a:xfrm>
            <a:off x="242266" y="4039013"/>
            <a:ext cx="51418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Human      Neandertal          Great Apes         Old World Monkeys          Marmoset</a:t>
            </a:r>
          </a:p>
        </p:txBody>
      </p:sp>
      <p:cxnSp>
        <p:nvCxnSpPr>
          <p:cNvPr id="5" name="Straight Arrow Connector 4">
            <a:extLst>
              <a:ext uri="{FF2B5EF4-FFF2-40B4-BE49-F238E27FC236}">
                <a16:creationId xmlns:a16="http://schemas.microsoft.com/office/drawing/2014/main" id="{77F7CE37-3EFD-4EC6-93B6-29FA172E486D}"/>
              </a:ext>
            </a:extLst>
          </p:cNvPr>
          <p:cNvCxnSpPr>
            <a:cxnSpLocks/>
          </p:cNvCxnSpPr>
          <p:nvPr/>
        </p:nvCxnSpPr>
        <p:spPr>
          <a:xfrm flipH="1">
            <a:off x="868016" y="2918790"/>
            <a:ext cx="775250" cy="63610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F0BB291F-93DB-47D7-8335-8E77403FB7AE}"/>
              </a:ext>
            </a:extLst>
          </p:cNvPr>
          <p:cNvCxnSpPr>
            <a:cxnSpLocks/>
          </p:cNvCxnSpPr>
          <p:nvPr/>
        </p:nvCxnSpPr>
        <p:spPr>
          <a:xfrm>
            <a:off x="1643268" y="2905538"/>
            <a:ext cx="563218" cy="113968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1864E045-4D42-427A-899F-7B02FF02D22E}"/>
              </a:ext>
            </a:extLst>
          </p:cNvPr>
          <p:cNvCxnSpPr>
            <a:cxnSpLocks/>
          </p:cNvCxnSpPr>
          <p:nvPr/>
        </p:nvCxnSpPr>
        <p:spPr>
          <a:xfrm flipH="1">
            <a:off x="1643269" y="2647120"/>
            <a:ext cx="881268" cy="284922"/>
          </a:xfrm>
          <a:prstGeom prst="straightConnector1">
            <a:avLst/>
          </a:prstGeom>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BB17626A-0C39-4D0F-9DC5-11FC26D7F610}"/>
              </a:ext>
            </a:extLst>
          </p:cNvPr>
          <p:cNvCxnSpPr>
            <a:cxnSpLocks/>
          </p:cNvCxnSpPr>
          <p:nvPr/>
        </p:nvCxnSpPr>
        <p:spPr>
          <a:xfrm flipH="1" flipV="1">
            <a:off x="2544417" y="2660373"/>
            <a:ext cx="1086676" cy="142460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9920C08-A33C-4CAB-A4DE-02B7B864C302}"/>
              </a:ext>
            </a:extLst>
          </p:cNvPr>
          <p:cNvCxnSpPr>
            <a:cxnSpLocks/>
          </p:cNvCxnSpPr>
          <p:nvPr/>
        </p:nvCxnSpPr>
        <p:spPr>
          <a:xfrm flipH="1">
            <a:off x="2504659" y="2335693"/>
            <a:ext cx="1179442" cy="324679"/>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394B486-569E-4F7D-86F8-B9D6DC3F3A03}"/>
              </a:ext>
            </a:extLst>
          </p:cNvPr>
          <p:cNvCxnSpPr>
            <a:cxnSpLocks/>
          </p:cNvCxnSpPr>
          <p:nvPr/>
        </p:nvCxnSpPr>
        <p:spPr>
          <a:xfrm flipH="1" flipV="1">
            <a:off x="3498571" y="2375450"/>
            <a:ext cx="1305337" cy="1663145"/>
          </a:xfrm>
          <a:prstGeom prst="straightConnector1">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608AEC8D-0A94-4EF1-B195-1AE34EAFA6EA}"/>
              </a:ext>
            </a:extLst>
          </p:cNvPr>
          <p:cNvSpPr txBox="1"/>
          <p:nvPr/>
        </p:nvSpPr>
        <p:spPr>
          <a:xfrm>
            <a:off x="245165" y="4313583"/>
            <a:ext cx="498944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70C0"/>
                </a:solidFill>
                <a:ea typeface="+mn-lt"/>
                <a:cs typeface="+mn-lt"/>
              </a:rPr>
              <a:t>Allele A        Allele A  </a:t>
            </a:r>
            <a:r>
              <a:rPr lang="en-US" sz="1100" dirty="0">
                <a:ea typeface="+mn-lt"/>
                <a:cs typeface="+mn-lt"/>
              </a:rPr>
              <a:t>               </a:t>
            </a:r>
            <a:r>
              <a:rPr lang="en-US" sz="1100" dirty="0">
                <a:cs typeface="Calibri"/>
              </a:rPr>
              <a:t>  </a:t>
            </a:r>
            <a:r>
              <a:rPr lang="en-US" sz="1100" dirty="0">
                <a:solidFill>
                  <a:srgbClr val="FF0000"/>
                </a:solidFill>
                <a:cs typeface="Calibri"/>
              </a:rPr>
              <a:t> Allele B                        Allele B                            Allele B</a:t>
            </a:r>
            <a:endParaRPr lang="en-US" dirty="0">
              <a:solidFill>
                <a:srgbClr val="FF0000"/>
              </a:solidFill>
            </a:endParaRPr>
          </a:p>
        </p:txBody>
      </p:sp>
      <p:cxnSp>
        <p:nvCxnSpPr>
          <p:cNvPr id="11" name="Straight Arrow Connector 10">
            <a:extLst>
              <a:ext uri="{FF2B5EF4-FFF2-40B4-BE49-F238E27FC236}">
                <a16:creationId xmlns:a16="http://schemas.microsoft.com/office/drawing/2014/main" id="{79FE2289-7E7C-48F4-B7F1-1FDD39DBDC5C}"/>
              </a:ext>
            </a:extLst>
          </p:cNvPr>
          <p:cNvCxnSpPr/>
          <p:nvPr/>
        </p:nvCxnSpPr>
        <p:spPr>
          <a:xfrm>
            <a:off x="1560858" y="4519404"/>
            <a:ext cx="231913" cy="30480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D98C4C90-62A0-4071-8A7C-EF69811F41FE}"/>
              </a:ext>
            </a:extLst>
          </p:cNvPr>
          <p:cNvCxnSpPr>
            <a:cxnSpLocks/>
          </p:cNvCxnSpPr>
          <p:nvPr/>
        </p:nvCxnSpPr>
        <p:spPr>
          <a:xfrm flipV="1">
            <a:off x="1786143" y="4519404"/>
            <a:ext cx="231914" cy="304798"/>
          </a:xfrm>
          <a:prstGeom prst="straightConnector1">
            <a:avLst/>
          </a:prstGeom>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FAD8020-B082-4DE3-AE98-E2986D9F2DFB}"/>
              </a:ext>
            </a:extLst>
          </p:cNvPr>
          <p:cNvSpPr txBox="1"/>
          <p:nvPr/>
        </p:nvSpPr>
        <p:spPr>
          <a:xfrm>
            <a:off x="1292915" y="4811368"/>
            <a:ext cx="10535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EA &gt;= 30</a:t>
            </a:r>
          </a:p>
        </p:txBody>
      </p:sp>
      <p:pic>
        <p:nvPicPr>
          <p:cNvPr id="9" name="Picture 9" descr="A screenshot of a cell phone&#10;&#10;Description generated with very high confidence">
            <a:extLst>
              <a:ext uri="{FF2B5EF4-FFF2-40B4-BE49-F238E27FC236}">
                <a16:creationId xmlns:a16="http://schemas.microsoft.com/office/drawing/2014/main" id="{820517E5-2930-487F-8960-1D2E637C4FA4}"/>
              </a:ext>
            </a:extLst>
          </p:cNvPr>
          <p:cNvPicPr>
            <a:picLocks noChangeAspect="1"/>
          </p:cNvPicPr>
          <p:nvPr/>
        </p:nvPicPr>
        <p:blipFill>
          <a:blip r:embed="rId3"/>
          <a:stretch>
            <a:fillRect/>
          </a:stretch>
        </p:blipFill>
        <p:spPr>
          <a:xfrm>
            <a:off x="5592417" y="2450330"/>
            <a:ext cx="6513443" cy="3984923"/>
          </a:xfrm>
          <a:prstGeom prst="rect">
            <a:avLst/>
          </a:prstGeom>
        </p:spPr>
      </p:pic>
      <p:sp>
        <p:nvSpPr>
          <p:cNvPr id="12" name="TextBox 11">
            <a:extLst>
              <a:ext uri="{FF2B5EF4-FFF2-40B4-BE49-F238E27FC236}">
                <a16:creationId xmlns:a16="http://schemas.microsoft.com/office/drawing/2014/main" id="{46A69C5A-6F29-4173-90AA-C2D6D8889B41}"/>
              </a:ext>
            </a:extLst>
          </p:cNvPr>
          <p:cNvSpPr txBox="1"/>
          <p:nvPr/>
        </p:nvSpPr>
        <p:spPr>
          <a:xfrm>
            <a:off x="324679" y="106018"/>
            <a:ext cx="969396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ea typeface="+mn-lt"/>
                <a:cs typeface="+mn-lt"/>
              </a:rPr>
              <a:t>EA-Based Analysis Finds Genes and Pathways that Show Evidence of Positive Selection in Humans vs Primates</a:t>
            </a:r>
          </a:p>
        </p:txBody>
      </p:sp>
      <p:sp>
        <p:nvSpPr>
          <p:cNvPr id="28" name="Arrow: Right 27">
            <a:extLst>
              <a:ext uri="{FF2B5EF4-FFF2-40B4-BE49-F238E27FC236}">
                <a16:creationId xmlns:a16="http://schemas.microsoft.com/office/drawing/2014/main" id="{86D4823E-56FB-4619-98A7-36EE3AAA1222}"/>
              </a:ext>
            </a:extLst>
          </p:cNvPr>
          <p:cNvSpPr/>
          <p:nvPr/>
        </p:nvSpPr>
        <p:spPr>
          <a:xfrm>
            <a:off x="3274333" y="4845888"/>
            <a:ext cx="1470990" cy="4704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A975443-FCBF-413D-9A50-453F29C17AD5}"/>
              </a:ext>
            </a:extLst>
          </p:cNvPr>
          <p:cNvSpPr txBox="1"/>
          <p:nvPr/>
        </p:nvSpPr>
        <p:spPr>
          <a:xfrm>
            <a:off x="2780058" y="537085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Genes Ranked by Average EA after Filtering</a:t>
            </a:r>
          </a:p>
        </p:txBody>
      </p:sp>
      <p:sp>
        <p:nvSpPr>
          <p:cNvPr id="30" name="TextBox 29">
            <a:extLst>
              <a:ext uri="{FF2B5EF4-FFF2-40B4-BE49-F238E27FC236}">
                <a16:creationId xmlns:a16="http://schemas.microsoft.com/office/drawing/2014/main" id="{3AC68294-76A2-4CA1-9C77-6542E88533AD}"/>
              </a:ext>
            </a:extLst>
          </p:cNvPr>
          <p:cNvSpPr txBox="1"/>
          <p:nvPr/>
        </p:nvSpPr>
        <p:spPr>
          <a:xfrm>
            <a:off x="5864915" y="1982028"/>
            <a:ext cx="5917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271 Genes, 6 Clusters of Biological Enrichment</a:t>
            </a:r>
          </a:p>
        </p:txBody>
      </p:sp>
      <p:sp>
        <p:nvSpPr>
          <p:cNvPr id="31" name="Rectangle 30">
            <a:extLst>
              <a:ext uri="{FF2B5EF4-FFF2-40B4-BE49-F238E27FC236}">
                <a16:creationId xmlns:a16="http://schemas.microsoft.com/office/drawing/2014/main" id="{99E5818C-CB9B-4980-B342-D66AC0A62E65}"/>
              </a:ext>
            </a:extLst>
          </p:cNvPr>
          <p:cNvSpPr/>
          <p:nvPr/>
        </p:nvSpPr>
        <p:spPr>
          <a:xfrm>
            <a:off x="99391" y="1288774"/>
            <a:ext cx="5320747" cy="3213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27577BE-77AA-4B8E-9271-09EEE83F8891}"/>
              </a:ext>
            </a:extLst>
          </p:cNvPr>
          <p:cNvSpPr/>
          <p:nvPr/>
        </p:nvSpPr>
        <p:spPr>
          <a:xfrm>
            <a:off x="1256058" y="4526031"/>
            <a:ext cx="1093304" cy="841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322BAB-C2A3-4D4B-9EFE-0800C68FFC7D}"/>
              </a:ext>
            </a:extLst>
          </p:cNvPr>
          <p:cNvSpPr/>
          <p:nvPr/>
        </p:nvSpPr>
        <p:spPr>
          <a:xfrm>
            <a:off x="2782957" y="4813852"/>
            <a:ext cx="2604052" cy="1146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27DD618-27CF-4E40-B247-C8DE0CA5B705}"/>
              </a:ext>
            </a:extLst>
          </p:cNvPr>
          <p:cNvSpPr/>
          <p:nvPr/>
        </p:nvSpPr>
        <p:spPr>
          <a:xfrm>
            <a:off x="5526157" y="1388166"/>
            <a:ext cx="6599582" cy="5102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32AD749-AED2-44D2-BCBF-FAB9F2FB336F}"/>
              </a:ext>
            </a:extLst>
          </p:cNvPr>
          <p:cNvSpPr/>
          <p:nvPr/>
        </p:nvSpPr>
        <p:spPr>
          <a:xfrm>
            <a:off x="145774" y="1083366"/>
            <a:ext cx="11999843" cy="574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AD06295-2413-4E22-99D7-3D6B5EA8B904}"/>
              </a:ext>
            </a:extLst>
          </p:cNvPr>
          <p:cNvSpPr txBox="1"/>
          <p:nvPr/>
        </p:nvSpPr>
        <p:spPr>
          <a:xfrm>
            <a:off x="279952" y="1956352"/>
            <a:ext cx="4764157" cy="2295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b="1">
                <a:cs typeface="Calibri"/>
              </a:rPr>
              <a:t>Observed EA   -   Randomized EA</a:t>
            </a:r>
          </a:p>
          <a:p>
            <a:r>
              <a:rPr lang="en-US" u="sng"/>
              <a:t>Gene A             45.0            -             41.0</a:t>
            </a:r>
            <a:endParaRPr lang="en-US" u="sng">
              <a:cs typeface="Calibri"/>
            </a:endParaRPr>
          </a:p>
          <a:p>
            <a:endParaRPr lang="en-US" u="sng" dirty="0">
              <a:cs typeface="Calibri"/>
            </a:endParaRPr>
          </a:p>
          <a:p>
            <a:r>
              <a:rPr lang="en-US" u="sng">
                <a:cs typeface="Calibri"/>
              </a:rPr>
              <a:t>Gene B              5.0             -             43.0</a:t>
            </a:r>
            <a:endParaRPr lang="en-US" u="sng" dirty="0">
              <a:cs typeface="Calibri"/>
            </a:endParaRPr>
          </a:p>
          <a:p>
            <a:endParaRPr lang="en-US" u="sng" dirty="0">
              <a:cs typeface="Calibri"/>
            </a:endParaRPr>
          </a:p>
          <a:p>
            <a:r>
              <a:rPr lang="en-US" u="sng">
                <a:cs typeface="Calibri"/>
              </a:rPr>
              <a:t>Gene C             80.0            -             47.0</a:t>
            </a:r>
            <a:endParaRPr lang="en-US" u="sng" dirty="0">
              <a:cs typeface="Calibri"/>
            </a:endParaRPr>
          </a:p>
          <a:p>
            <a:endParaRPr lang="en-US" dirty="0">
              <a:cs typeface="Calibri"/>
            </a:endParaRPr>
          </a:p>
          <a:p>
            <a:r>
              <a:rPr lang="en-US">
                <a:cs typeface="Calibri"/>
              </a:rPr>
              <a:t>...</a:t>
            </a:r>
            <a:endParaRPr lang="en-US" dirty="0">
              <a:cs typeface="Calibri"/>
            </a:endParaRPr>
          </a:p>
        </p:txBody>
      </p:sp>
      <p:sp>
        <p:nvSpPr>
          <p:cNvPr id="59" name="TextBox 58">
            <a:extLst>
              <a:ext uri="{FF2B5EF4-FFF2-40B4-BE49-F238E27FC236}">
                <a16:creationId xmlns:a16="http://schemas.microsoft.com/office/drawing/2014/main" id="{3A0C1C8D-3BB2-46CC-8EF9-2A4CD765DE22}"/>
              </a:ext>
            </a:extLst>
          </p:cNvPr>
          <p:cNvSpPr txBox="1"/>
          <p:nvPr/>
        </p:nvSpPr>
        <p:spPr>
          <a:xfrm>
            <a:off x="576884" y="1246119"/>
            <a:ext cx="43467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t>Human Reference vs Neandertal Reference</a:t>
            </a:r>
            <a:endParaRPr lang="en-US" i="1" u="sng">
              <a:cs typeface="Calibri"/>
            </a:endParaRPr>
          </a:p>
        </p:txBody>
      </p:sp>
      <p:sp>
        <p:nvSpPr>
          <p:cNvPr id="61" name="Arrow: Right 60">
            <a:extLst>
              <a:ext uri="{FF2B5EF4-FFF2-40B4-BE49-F238E27FC236}">
                <a16:creationId xmlns:a16="http://schemas.microsoft.com/office/drawing/2014/main" id="{A6912864-7C6C-4B3F-AE99-FA59ED613F14}"/>
              </a:ext>
            </a:extLst>
          </p:cNvPr>
          <p:cNvSpPr/>
          <p:nvPr/>
        </p:nvSpPr>
        <p:spPr>
          <a:xfrm rot="5400000">
            <a:off x="1812947" y="3931704"/>
            <a:ext cx="543338" cy="4837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31C1E37-A731-4347-87CE-78D8358B7E19}"/>
              </a:ext>
            </a:extLst>
          </p:cNvPr>
          <p:cNvSpPr txBox="1"/>
          <p:nvPr/>
        </p:nvSpPr>
        <p:spPr>
          <a:xfrm>
            <a:off x="313911" y="4846154"/>
            <a:ext cx="436659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Ranked List</a:t>
            </a:r>
            <a:r>
              <a:rPr lang="en-US"/>
              <a:t>             EA</a:t>
            </a:r>
            <a:endParaRPr lang="en-US" dirty="0">
              <a:cs typeface="Calibri"/>
            </a:endParaRPr>
          </a:p>
          <a:p>
            <a:endParaRPr lang="en-US" dirty="0">
              <a:cs typeface="Calibri"/>
            </a:endParaRPr>
          </a:p>
          <a:p>
            <a:r>
              <a:rPr lang="en-US" u="sng">
                <a:cs typeface="Calibri"/>
              </a:rPr>
              <a:t>Gene C                      33.0</a:t>
            </a:r>
            <a:endParaRPr lang="en-US" u="sng" dirty="0">
              <a:cs typeface="Calibri"/>
            </a:endParaRPr>
          </a:p>
          <a:p>
            <a:endParaRPr lang="en-US" u="sng" dirty="0">
              <a:cs typeface="Calibri"/>
            </a:endParaRPr>
          </a:p>
          <a:p>
            <a:r>
              <a:rPr lang="en-US" u="sng">
                <a:cs typeface="Calibri"/>
              </a:rPr>
              <a:t>Gene A                        4.0</a:t>
            </a:r>
            <a:endParaRPr lang="en-US" u="sng" dirty="0">
              <a:cs typeface="Calibri"/>
            </a:endParaRPr>
          </a:p>
          <a:p>
            <a:endParaRPr lang="en-US" u="sng" dirty="0">
              <a:cs typeface="Calibri"/>
            </a:endParaRPr>
          </a:p>
          <a:p>
            <a:r>
              <a:rPr lang="en-US" u="sng">
                <a:cs typeface="Calibri"/>
              </a:rPr>
              <a:t>Gene B                     -38.0</a:t>
            </a:r>
            <a:endParaRPr lang="en-US" u="sng" dirty="0">
              <a:cs typeface="Calibri"/>
            </a:endParaRPr>
          </a:p>
        </p:txBody>
      </p:sp>
      <p:sp>
        <p:nvSpPr>
          <p:cNvPr id="65" name="Arrow: Right 64">
            <a:extLst>
              <a:ext uri="{FF2B5EF4-FFF2-40B4-BE49-F238E27FC236}">
                <a16:creationId xmlns:a16="http://schemas.microsoft.com/office/drawing/2014/main" id="{D6167781-5C17-4F6B-A2D9-C1D54FA4DEC0}"/>
              </a:ext>
            </a:extLst>
          </p:cNvPr>
          <p:cNvSpPr/>
          <p:nvPr/>
        </p:nvSpPr>
        <p:spPr>
          <a:xfrm rot="-2040000">
            <a:off x="4201652" y="4935557"/>
            <a:ext cx="1040294" cy="4969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3F79FE2-36A8-43C8-8619-29AF3741A62D}"/>
              </a:ext>
            </a:extLst>
          </p:cNvPr>
          <p:cNvSpPr txBox="1"/>
          <p:nvPr/>
        </p:nvSpPr>
        <p:spPr>
          <a:xfrm>
            <a:off x="4641573" y="56487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62 Genes at 3</a:t>
            </a:r>
            <a:r>
              <a:rPr lang="en-US">
                <a:ea typeface="+mn-lt"/>
                <a:cs typeface="+mn-lt"/>
              </a:rPr>
              <a:t>σ or higher</a:t>
            </a:r>
            <a:endParaRPr lang="en-US"/>
          </a:p>
        </p:txBody>
      </p:sp>
      <p:pic>
        <p:nvPicPr>
          <p:cNvPr id="69" name="Picture 13" descr="A screenshot of a cell phone&#10;&#10;Description generated with very high confidence">
            <a:extLst>
              <a:ext uri="{FF2B5EF4-FFF2-40B4-BE49-F238E27FC236}">
                <a16:creationId xmlns:a16="http://schemas.microsoft.com/office/drawing/2014/main" id="{D7FD60D6-7824-4C9B-BEA9-CCFB3962F573}"/>
              </a:ext>
            </a:extLst>
          </p:cNvPr>
          <p:cNvPicPr>
            <a:picLocks noChangeAspect="1"/>
          </p:cNvPicPr>
          <p:nvPr/>
        </p:nvPicPr>
        <p:blipFill>
          <a:blip r:embed="rId4"/>
          <a:stretch>
            <a:fillRect/>
          </a:stretch>
        </p:blipFill>
        <p:spPr>
          <a:xfrm>
            <a:off x="5479774" y="2694000"/>
            <a:ext cx="6645964" cy="1754924"/>
          </a:xfrm>
          <a:prstGeom prst="rect">
            <a:avLst/>
          </a:prstGeom>
        </p:spPr>
      </p:pic>
    </p:spTree>
    <p:extLst>
      <p:ext uri="{BB962C8B-B14F-4D97-AF65-F5344CB8AC3E}">
        <p14:creationId xmlns:p14="http://schemas.microsoft.com/office/powerpoint/2010/main" val="8590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55" grpId="0" animBg="1"/>
      <p:bldP spid="57" grpId="0"/>
      <p:bldP spid="59" grpId="0"/>
      <p:bldP spid="61" grpId="0" animBg="1"/>
      <p:bldP spid="63" grpId="0"/>
      <p:bldP spid="65" grpId="0" animBg="1"/>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A close up of a logo&#10;&#10;Description generated with high confidence">
            <a:extLst>
              <a:ext uri="{FF2B5EF4-FFF2-40B4-BE49-F238E27FC236}">
                <a16:creationId xmlns:a16="http://schemas.microsoft.com/office/drawing/2014/main" id="{A3C903AE-37C4-448C-B0AD-CB5DCAE6E7FC}"/>
              </a:ext>
            </a:extLst>
          </p:cNvPr>
          <p:cNvPicPr>
            <a:picLocks noChangeAspect="1"/>
          </p:cNvPicPr>
          <p:nvPr/>
        </p:nvPicPr>
        <p:blipFill>
          <a:blip r:embed="rId2"/>
          <a:stretch>
            <a:fillRect/>
          </a:stretch>
        </p:blipFill>
        <p:spPr>
          <a:xfrm>
            <a:off x="1665440" y="1541074"/>
            <a:ext cx="4683560" cy="4683560"/>
          </a:xfrm>
          <a:prstGeom prst="rect">
            <a:avLst/>
          </a:prstGeom>
        </p:spPr>
      </p:pic>
      <p:sp>
        <p:nvSpPr>
          <p:cNvPr id="5" name="TextBox 4">
            <a:extLst>
              <a:ext uri="{FF2B5EF4-FFF2-40B4-BE49-F238E27FC236}">
                <a16:creationId xmlns:a16="http://schemas.microsoft.com/office/drawing/2014/main" id="{87C9C4CB-2D60-4A01-95E4-C38876B9F065}"/>
              </a:ext>
            </a:extLst>
          </p:cNvPr>
          <p:cNvSpPr txBox="1"/>
          <p:nvPr/>
        </p:nvSpPr>
        <p:spPr>
          <a:xfrm>
            <a:off x="6544503" y="2025512"/>
            <a:ext cx="485692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t>dN/dS based methods</a:t>
            </a:r>
            <a:r>
              <a:rPr lang="en-US"/>
              <a:t>:</a:t>
            </a:r>
          </a:p>
          <a:p>
            <a:r>
              <a:rPr lang="en-US">
                <a:cs typeface="Calibri"/>
              </a:rPr>
              <a:t>- most widely used for protein evolution studies</a:t>
            </a:r>
            <a:endParaRPr lang="en-US" dirty="0">
              <a:cs typeface="Calibri"/>
            </a:endParaRPr>
          </a:p>
          <a:p>
            <a:r>
              <a:rPr lang="en-US">
                <a:cs typeface="Calibri"/>
              </a:rPr>
              <a:t>- involve relative counts of mutations</a:t>
            </a:r>
            <a:endParaRPr lang="en-US" dirty="0">
              <a:cs typeface="Calibri"/>
            </a:endParaRPr>
          </a:p>
          <a:p>
            <a:r>
              <a:rPr lang="en-US">
                <a:cs typeface="Calibri"/>
              </a:rPr>
              <a:t>- entire gene or region is given 1 overall score</a:t>
            </a:r>
          </a:p>
          <a:p>
            <a:endParaRPr lang="en-US" dirty="0">
              <a:cs typeface="Calibri"/>
            </a:endParaRPr>
          </a:p>
          <a:p>
            <a:endParaRPr lang="en-US" dirty="0">
              <a:cs typeface="Calibri"/>
            </a:endParaRPr>
          </a:p>
          <a:p>
            <a:r>
              <a:rPr lang="en-US" u="sng">
                <a:cs typeface="Calibri"/>
              </a:rPr>
              <a:t>EA methods:</a:t>
            </a:r>
          </a:p>
          <a:p>
            <a:r>
              <a:rPr lang="en-US">
                <a:cs typeface="Calibri"/>
              </a:rPr>
              <a:t>- involves the relative impact of mutations</a:t>
            </a:r>
            <a:endParaRPr lang="en-US" dirty="0">
              <a:cs typeface="Calibri"/>
            </a:endParaRPr>
          </a:p>
          <a:p>
            <a:r>
              <a:rPr lang="en-US" dirty="0">
                <a:cs typeface="Calibri"/>
              </a:rPr>
              <a:t>- single residues responsible for high scores can </a:t>
            </a:r>
            <a:r>
              <a:rPr lang="en-US">
                <a:cs typeface="Calibri"/>
              </a:rPr>
              <a:t>be identified</a:t>
            </a:r>
            <a:endParaRPr lang="en-US" dirty="0">
              <a:cs typeface="Calibri"/>
            </a:endParaRPr>
          </a:p>
        </p:txBody>
      </p:sp>
      <p:sp>
        <p:nvSpPr>
          <p:cNvPr id="7" name="TextBox 6">
            <a:extLst>
              <a:ext uri="{FF2B5EF4-FFF2-40B4-BE49-F238E27FC236}">
                <a16:creationId xmlns:a16="http://schemas.microsoft.com/office/drawing/2014/main" id="{2014FCCF-24D4-4D15-9D79-5999CE46FF76}"/>
              </a:ext>
            </a:extLst>
          </p:cNvPr>
          <p:cNvSpPr txBox="1"/>
          <p:nvPr/>
        </p:nvSpPr>
        <p:spPr>
          <a:xfrm>
            <a:off x="364435" y="172278"/>
            <a:ext cx="96939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ea typeface="+mn-lt"/>
                <a:cs typeface="+mn-lt"/>
              </a:rPr>
              <a:t>EA  Correlates Well with </a:t>
            </a:r>
            <a:r>
              <a:rPr lang="en-US" sz="2800" dirty="0" err="1">
                <a:solidFill>
                  <a:srgbClr val="0070C0"/>
                </a:solidFill>
                <a:ea typeface="+mn-lt"/>
                <a:cs typeface="+mn-lt"/>
              </a:rPr>
              <a:t>dN</a:t>
            </a:r>
            <a:r>
              <a:rPr lang="en-US" sz="2800" dirty="0">
                <a:solidFill>
                  <a:srgbClr val="0070C0"/>
                </a:solidFill>
                <a:ea typeface="+mn-lt"/>
                <a:cs typeface="+mn-lt"/>
              </a:rPr>
              <a:t>/</a:t>
            </a:r>
            <a:r>
              <a:rPr lang="en-US" sz="2800" dirty="0" err="1">
                <a:solidFill>
                  <a:srgbClr val="0070C0"/>
                </a:solidFill>
                <a:ea typeface="+mn-lt"/>
                <a:cs typeface="+mn-lt"/>
              </a:rPr>
              <a:t>dS</a:t>
            </a:r>
            <a:endParaRPr lang="en-US" sz="2800" dirty="0">
              <a:solidFill>
                <a:srgbClr val="0070C0"/>
              </a:solidFill>
              <a:ea typeface="+mn-lt"/>
              <a:cs typeface="+mn-lt"/>
            </a:endParaRPr>
          </a:p>
        </p:txBody>
      </p:sp>
    </p:spTree>
    <p:extLst>
      <p:ext uri="{BB962C8B-B14F-4D97-AF65-F5344CB8AC3E}">
        <p14:creationId xmlns:p14="http://schemas.microsoft.com/office/powerpoint/2010/main" val="208229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F2641DB-9B5F-4E49-85DE-23A10332354B}"/>
              </a:ext>
            </a:extLst>
          </p:cNvPr>
          <p:cNvSpPr txBox="1"/>
          <p:nvPr/>
        </p:nvSpPr>
        <p:spPr>
          <a:xfrm>
            <a:off x="364435" y="172278"/>
            <a:ext cx="96939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70C0"/>
                </a:solidFill>
                <a:ea typeface="+mn-lt"/>
                <a:cs typeface="+mn-lt"/>
              </a:rPr>
              <a:t>Conclusions                                                   Implications   </a:t>
            </a:r>
            <a:r>
              <a:rPr lang="en-US" sz="2800" b="1" dirty="0"/>
              <a:t>          </a:t>
            </a:r>
            <a:endParaRPr lang="en-US" sz="2800" b="1">
              <a:cs typeface="Calibri"/>
            </a:endParaRPr>
          </a:p>
        </p:txBody>
      </p:sp>
      <p:sp>
        <p:nvSpPr>
          <p:cNvPr id="26" name="TextBox 25">
            <a:extLst>
              <a:ext uri="{FF2B5EF4-FFF2-40B4-BE49-F238E27FC236}">
                <a16:creationId xmlns:a16="http://schemas.microsoft.com/office/drawing/2014/main" id="{C71132E0-5591-42B5-ABDF-5EF2B4315418}"/>
              </a:ext>
            </a:extLst>
          </p:cNvPr>
          <p:cNvSpPr txBox="1"/>
          <p:nvPr/>
        </p:nvSpPr>
        <p:spPr>
          <a:xfrm>
            <a:off x="207046" y="938641"/>
            <a:ext cx="47666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Summation of EA scores between 2 species </a:t>
            </a:r>
            <a:r>
              <a:rPr lang="en-US">
                <a:cs typeface="Calibri"/>
              </a:rPr>
              <a:t>correlates very tightly with evolutionary time</a:t>
            </a:r>
            <a:endParaRPr lang="en-US" dirty="0">
              <a:cs typeface="Calibri"/>
            </a:endParaRPr>
          </a:p>
        </p:txBody>
      </p:sp>
      <p:cxnSp>
        <p:nvCxnSpPr>
          <p:cNvPr id="31" name="Straight Arrow Connector 30">
            <a:extLst>
              <a:ext uri="{FF2B5EF4-FFF2-40B4-BE49-F238E27FC236}">
                <a16:creationId xmlns:a16="http://schemas.microsoft.com/office/drawing/2014/main" id="{658B0C96-E984-4E10-8054-F65D983ED063}"/>
              </a:ext>
            </a:extLst>
          </p:cNvPr>
          <p:cNvCxnSpPr/>
          <p:nvPr/>
        </p:nvCxnSpPr>
        <p:spPr>
          <a:xfrm>
            <a:off x="5672729" y="744723"/>
            <a:ext cx="21363" cy="5269904"/>
          </a:xfrm>
          <a:prstGeom prst="straightConnector1">
            <a:avLst/>
          </a:prstGeom>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A1A4E9A5-FBAB-43BB-BEA0-FD1C3E0456DD}"/>
              </a:ext>
            </a:extLst>
          </p:cNvPr>
          <p:cNvSpPr txBox="1"/>
          <p:nvPr/>
        </p:nvSpPr>
        <p:spPr>
          <a:xfrm>
            <a:off x="205538" y="3525042"/>
            <a:ext cx="52136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EA can identify specific residues/genes/pathways that have higher levels of divergence expected by random chance</a:t>
            </a:r>
          </a:p>
        </p:txBody>
      </p:sp>
      <p:sp>
        <p:nvSpPr>
          <p:cNvPr id="38" name="TextBox 37">
            <a:extLst>
              <a:ext uri="{FF2B5EF4-FFF2-40B4-BE49-F238E27FC236}">
                <a16:creationId xmlns:a16="http://schemas.microsoft.com/office/drawing/2014/main" id="{9FD5D773-0FD5-4780-B816-EFF85D5534CC}"/>
              </a:ext>
            </a:extLst>
          </p:cNvPr>
          <p:cNvSpPr txBox="1"/>
          <p:nvPr/>
        </p:nvSpPr>
        <p:spPr>
          <a:xfrm>
            <a:off x="205196" y="2163674"/>
            <a:ext cx="46714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As evolutionary distance increases, the raw EA distribution skews towards a larger </a:t>
            </a:r>
            <a:r>
              <a:rPr lang="en-US">
                <a:cs typeface="Calibri"/>
              </a:rPr>
              <a:t>fraction of low-impact variants </a:t>
            </a:r>
          </a:p>
        </p:txBody>
      </p:sp>
      <p:sp>
        <p:nvSpPr>
          <p:cNvPr id="43" name="TextBox 42">
            <a:extLst>
              <a:ext uri="{FF2B5EF4-FFF2-40B4-BE49-F238E27FC236}">
                <a16:creationId xmlns:a16="http://schemas.microsoft.com/office/drawing/2014/main" id="{EE2A7110-585E-4AD6-808C-D750B4726C90}"/>
              </a:ext>
            </a:extLst>
          </p:cNvPr>
          <p:cNvSpPr txBox="1"/>
          <p:nvPr/>
        </p:nvSpPr>
        <p:spPr>
          <a:xfrm>
            <a:off x="2063899" y="6335176"/>
            <a:ext cx="7845286" cy="530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Related Works: </a:t>
            </a:r>
            <a:r>
              <a:rPr lang="en-US" sz="1050"/>
              <a:t>Kimura 1977, Mihalek and Lichtarget 2004, Nielson et al 2005, Ohta 2008, McVicker 2009, Venner et al 2010, Lichtarge at al 2012, Katsonis and Lichtarge 2014, Katsonis and Lichtarge 2017, Passagem-Santos et al 2018</a:t>
            </a:r>
            <a:endParaRPr lang="en-US" sz="1050" dirty="0">
              <a:cs typeface="Calibri"/>
            </a:endParaRPr>
          </a:p>
        </p:txBody>
      </p:sp>
      <p:sp>
        <p:nvSpPr>
          <p:cNvPr id="2" name="TextBox 1">
            <a:extLst>
              <a:ext uri="{FF2B5EF4-FFF2-40B4-BE49-F238E27FC236}">
                <a16:creationId xmlns:a16="http://schemas.microsoft.com/office/drawing/2014/main" id="{4407B0C6-B1E5-4EF8-858E-E5F38A767B62}"/>
              </a:ext>
            </a:extLst>
          </p:cNvPr>
          <p:cNvSpPr txBox="1"/>
          <p:nvPr/>
        </p:nvSpPr>
        <p:spPr>
          <a:xfrm>
            <a:off x="9450265" y="57149"/>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rPr>
              <a:t>Visit poster P64</a:t>
            </a:r>
            <a:endParaRPr lang="en-US" sz="2400" b="1">
              <a:solidFill>
                <a:srgbClr val="FF0000"/>
              </a:solidFill>
              <a:cs typeface="Calibri"/>
            </a:endParaRPr>
          </a:p>
          <a:p>
            <a:r>
              <a:rPr lang="en-US" sz="2400" b="1">
                <a:solidFill>
                  <a:srgbClr val="FF0000"/>
                </a:solidFill>
                <a:cs typeface="Calibri"/>
              </a:rPr>
              <a:t>for more Info!</a:t>
            </a:r>
            <a:endParaRPr lang="en-US" sz="2400" b="1" dirty="0">
              <a:solidFill>
                <a:srgbClr val="FF0000"/>
              </a:solidFill>
              <a:cs typeface="Calibri"/>
            </a:endParaRPr>
          </a:p>
        </p:txBody>
      </p:sp>
      <p:sp>
        <p:nvSpPr>
          <p:cNvPr id="3" name="TextBox 2">
            <a:extLst>
              <a:ext uri="{FF2B5EF4-FFF2-40B4-BE49-F238E27FC236}">
                <a16:creationId xmlns:a16="http://schemas.microsoft.com/office/drawing/2014/main" id="{B36BD617-0924-43AF-AF66-7DB403EBD6F6}"/>
              </a:ext>
            </a:extLst>
          </p:cNvPr>
          <p:cNvSpPr txBox="1"/>
          <p:nvPr/>
        </p:nvSpPr>
        <p:spPr>
          <a:xfrm>
            <a:off x="5962650" y="936379"/>
            <a:ext cx="54395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EA may be applicable as a novel tool for measuring time-since-divergence for new </a:t>
            </a:r>
            <a:r>
              <a:rPr lang="en-US">
                <a:cs typeface="Calibri"/>
              </a:rPr>
              <a:t>reference genomes or protein sequences</a:t>
            </a:r>
          </a:p>
        </p:txBody>
      </p:sp>
      <p:sp>
        <p:nvSpPr>
          <p:cNvPr id="18" name="TextBox 17">
            <a:extLst>
              <a:ext uri="{FF2B5EF4-FFF2-40B4-BE49-F238E27FC236}">
                <a16:creationId xmlns:a16="http://schemas.microsoft.com/office/drawing/2014/main" id="{2F10A3FD-DF90-4A57-AD4A-B286411BAAEB}"/>
              </a:ext>
            </a:extLst>
          </p:cNvPr>
          <p:cNvSpPr txBox="1"/>
          <p:nvPr/>
        </p:nvSpPr>
        <p:spPr>
          <a:xfrm>
            <a:off x="5962650" y="2167302"/>
            <a:ext cx="54395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EA can illuminate the distribution of fitness effects between species and reveal broad </a:t>
            </a:r>
            <a:r>
              <a:rPr lang="en-US"/>
              <a:t>patterns of fitness shifts over time</a:t>
            </a:r>
          </a:p>
        </p:txBody>
      </p:sp>
      <p:sp>
        <p:nvSpPr>
          <p:cNvPr id="19" name="TextBox 18">
            <a:extLst>
              <a:ext uri="{FF2B5EF4-FFF2-40B4-BE49-F238E27FC236}">
                <a16:creationId xmlns:a16="http://schemas.microsoft.com/office/drawing/2014/main" id="{C31522EF-BDD4-4C92-A128-AAA6CBF9EFFF}"/>
              </a:ext>
            </a:extLst>
          </p:cNvPr>
          <p:cNvSpPr txBox="1"/>
          <p:nvPr/>
        </p:nvSpPr>
        <p:spPr>
          <a:xfrm>
            <a:off x="6035919" y="3522782"/>
            <a:ext cx="52929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EA is useful for providing evidence of positive </a:t>
            </a:r>
            <a:r>
              <a:rPr lang="en-US" dirty="0"/>
              <a:t>selection having occurred over time </a:t>
            </a:r>
            <a:r>
              <a:rPr lang="en-US"/>
              <a:t>in specific residues/genes/pathways</a:t>
            </a:r>
          </a:p>
        </p:txBody>
      </p:sp>
      <p:sp>
        <p:nvSpPr>
          <p:cNvPr id="4" name="TextBox 3">
            <a:extLst>
              <a:ext uri="{FF2B5EF4-FFF2-40B4-BE49-F238E27FC236}">
                <a16:creationId xmlns:a16="http://schemas.microsoft.com/office/drawing/2014/main" id="{40D1427E-A63B-4FF2-8D93-92B7B00BC242}"/>
              </a:ext>
            </a:extLst>
          </p:cNvPr>
          <p:cNvSpPr txBox="1"/>
          <p:nvPr/>
        </p:nvSpPr>
        <p:spPr>
          <a:xfrm>
            <a:off x="335573" y="4995495"/>
            <a:ext cx="49632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EA scores show strong correlation with dN/dS, </a:t>
            </a:r>
            <a:r>
              <a:rPr lang="en-US">
                <a:cs typeface="Calibri"/>
              </a:rPr>
              <a:t>despite being based on entirely separate metrics</a:t>
            </a:r>
            <a:endParaRPr lang="en-US" dirty="0">
              <a:cs typeface="Calibri"/>
            </a:endParaRPr>
          </a:p>
        </p:txBody>
      </p:sp>
      <p:cxnSp>
        <p:nvCxnSpPr>
          <p:cNvPr id="5" name="Straight Arrow Connector 4">
            <a:extLst>
              <a:ext uri="{FF2B5EF4-FFF2-40B4-BE49-F238E27FC236}">
                <a16:creationId xmlns:a16="http://schemas.microsoft.com/office/drawing/2014/main" id="{F090D47F-5CCC-487D-924C-06E6AF2DD087}"/>
              </a:ext>
            </a:extLst>
          </p:cNvPr>
          <p:cNvCxnSpPr/>
          <p:nvPr/>
        </p:nvCxnSpPr>
        <p:spPr>
          <a:xfrm flipV="1">
            <a:off x="367078" y="1979001"/>
            <a:ext cx="11144249" cy="2198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B2D9E99-92BB-46A6-918E-A629F6CCE73A}"/>
              </a:ext>
            </a:extLst>
          </p:cNvPr>
          <p:cNvCxnSpPr>
            <a:cxnSpLocks/>
          </p:cNvCxnSpPr>
          <p:nvPr/>
        </p:nvCxnSpPr>
        <p:spPr>
          <a:xfrm flipV="1">
            <a:off x="337770" y="3319827"/>
            <a:ext cx="11144249" cy="2198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9D290E6-FEB0-424E-8D1C-DC64DD37D794}"/>
              </a:ext>
            </a:extLst>
          </p:cNvPr>
          <p:cNvCxnSpPr>
            <a:cxnSpLocks/>
          </p:cNvCxnSpPr>
          <p:nvPr/>
        </p:nvCxnSpPr>
        <p:spPr>
          <a:xfrm flipV="1">
            <a:off x="367077" y="4829173"/>
            <a:ext cx="11144249" cy="21981"/>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102A89A-6233-46B7-BD87-15D138298DDF}"/>
              </a:ext>
            </a:extLst>
          </p:cNvPr>
          <p:cNvSpPr txBox="1"/>
          <p:nvPr/>
        </p:nvSpPr>
        <p:spPr>
          <a:xfrm>
            <a:off x="6035919" y="4995493"/>
            <a:ext cx="52270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EA is a promising tool for studying </a:t>
            </a:r>
            <a:r>
              <a:rPr lang="en-US" dirty="0">
                <a:cs typeface="Calibri"/>
              </a:rPr>
              <a:t>protein evolution, adding a complementary, novel dimension to dN/dS based work</a:t>
            </a:r>
            <a:endParaRPr lang="en-US" dirty="0"/>
          </a:p>
        </p:txBody>
      </p:sp>
    </p:spTree>
    <p:extLst>
      <p:ext uri="{BB962C8B-B14F-4D97-AF65-F5344CB8AC3E}">
        <p14:creationId xmlns:p14="http://schemas.microsoft.com/office/powerpoint/2010/main" val="269642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P spid="38" grpId="0"/>
      <p:bldP spid="3" grpId="0"/>
      <p:bldP spid="18" grpId="0"/>
      <p:bldP spid="19" grpId="0"/>
      <p:bldP spid="4"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1109</Words>
  <Application>Microsoft Office PowerPoint</Application>
  <PresentationFormat>Widescreen</PresentationFormat>
  <Paragraphs>109</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Moloney, Caitlin</dc:creator>
  <cp:lastModifiedBy>Moloney, Caitlin</cp:lastModifiedBy>
  <cp:revision>1502</cp:revision>
  <dcterms:created xsi:type="dcterms:W3CDTF">2019-11-22T17:50:51Z</dcterms:created>
  <dcterms:modified xsi:type="dcterms:W3CDTF">2019-12-05T14:57:35Z</dcterms:modified>
</cp:coreProperties>
</file>